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app.xml" Type="http://schemas.openxmlformats.org/officeDocument/2006/relationships/extended-properties"/>
<Relationship Id="rId3" Target="docProps/core.xml" Type="http://schemas.openxmlformats.org/package/2006/relationships/metadata/core-properties"/>
<Relationship Id="rId4" Target="docProps/thumbnail.jpeg" Type="http://schemas.openxmlformats.org/package/2006/relationships/metadata/thumbnail"/>
<Relationship Id="rId5" Target="docProps/custom.xml" Type="http://schemas.openxmlformats.org/officeDocument/2006/relationships/custom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304" r:id="rId6"/>
    <p:sldId id="303" r:id="rId7"/>
    <p:sldId id="302" r:id="rId8"/>
    <p:sldId id="305" r:id="rId14"/>
    <p:sldId id="306" r:id="rId15"/>
    <p:sldId id="307" r:id="rId16"/>
    <p:sldId id="308" r:id="rId17"/>
    <p:sldId id="309" r:id="rId18"/>
    <p:sldId id="310" r:id="rId19"/>
  </p:sldIdLst>
  <p:sldSz cx="9144000" cy="5141595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829"/>
    <a:srgbClr val="323233"/>
    <a:srgbClr val="73B2AA"/>
    <a:srgbClr val="373739"/>
    <a:srgbClr val="B48055"/>
    <a:srgbClr val="AE666B"/>
    <a:srgbClr val="77484B"/>
    <a:srgbClr val="965B3F"/>
    <a:srgbClr val="B06661"/>
    <a:srgbClr val="B06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402" y="96"/>
      </p:cViewPr>
      <p:guideLst>
        <p:guide orient="horz" pos="1659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960" y="-90"/>
      </p:cViewPr>
      <p:guideLst>
        <p:guide orient="horz" pos="2950"/>
        <p:guide pos="2206"/>
      </p:guideLst>
    </p:cSldViewPr>
  </p:notes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presProps.xml" Type="http://schemas.openxmlformats.org/officeDocument/2006/relationships/presProps"/>
<Relationship Id="rId11" Target="viewProps.xml" Type="http://schemas.openxmlformats.org/officeDocument/2006/relationships/viewProps"/>
<Relationship Id="rId12" Target="tableStyles.xml" Type="http://schemas.openxmlformats.org/officeDocument/2006/relationships/tableStyles"/>
<Relationship Id="rId13" Target="tags/tag1.xml" Type="http://schemas.openxmlformats.org/officeDocument/2006/relationships/tags"/>
<Relationship Id="rId14" Target="slides/slide6.xml" Type="http://schemas.openxmlformats.org/officeDocument/2006/relationships/slide"/>
<Relationship Id="rId15" Target="slides/slide7.xml" Type="http://schemas.openxmlformats.org/officeDocument/2006/relationships/slide"/>
<Relationship Id="rId16" Target="slides/slide8.xml" Type="http://schemas.openxmlformats.org/officeDocument/2006/relationships/slide"/>
<Relationship Id="rId17" Target="slides/slide9.xml" Type="http://schemas.openxmlformats.org/officeDocument/2006/relationships/slide"/>
<Relationship Id="rId18" Target="slides/slide10.xml" Type="http://schemas.openxmlformats.org/officeDocument/2006/relationships/slide"/>
<Relationship Id="rId19" Target="slides/slide11.xml" Type="http://schemas.openxmlformats.org/officeDocument/2006/relationships/slide"/>
<Relationship Id="rId2" Target="theme/theme1.xml" Type="http://schemas.openxmlformats.org/officeDocument/2006/relationships/theme"/>
<Relationship Id="rId3" Target="slides/slide1.xml" Type="http://schemas.openxmlformats.org/officeDocument/2006/relationships/slide"/>
<Relationship Id="rId4" Target="notesMasters/notesMaster1.xml" Type="http://schemas.openxmlformats.org/officeDocument/2006/relationships/notesMaster"/>
<Relationship Id="rId5" Target="slides/slide2.xml" Type="http://schemas.openxmlformats.org/officeDocument/2006/relationships/slide"/>
<Relationship Id="rId6" Target="slides/slide3.xml" Type="http://schemas.openxmlformats.org/officeDocument/2006/relationships/slide"/>
<Relationship Id="rId7" Target="slides/slide4.xml" Type="http://schemas.openxmlformats.org/officeDocument/2006/relationships/slide"/>
<Relationship Id="rId8" Target="slides/slide5.xml" Type="http://schemas.openxmlformats.org/officeDocument/2006/relationships/slide"/>
<Relationship Id="rId9" Target="handoutMasters/handoutMaster1.xml" Type="http://schemas.openxmlformats.org/officeDocument/2006/relationships/handoutMaster"/>
</Relationships>

</file>

<file path=ppt/handoutMasters/_rels/handoutMaster1.xml.rels><?xml version="1.0" encoding="UTF-8" standalone="no"?>
<Relationships xmlns="http://schemas.openxmlformats.org/package/2006/relationships">
<Relationship Id="rId1" Target="../theme/theme3.xml" Type="http://schemas.openxmlformats.org/officeDocument/2006/relationships/theme"/>
</Relationships>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1A09C-AB03-4DCA-AF4D-4A7C109893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4FB9D-89F2-4AD9-B25C-DB5C7C6C72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
<Relationships xmlns="http://schemas.openxmlformats.org/package/2006/relationships">
<Relationship Id="rId1" Target="../slides/slide1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2.xml.rels><?xml version="1.0" encoding="UTF-8" standalone="no"?>
<Relationships xmlns="http://schemas.openxmlformats.org/package/2006/relationships">
<Relationship Id="rId1" Target="../slides/slide2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3.xml.rels><?xml version="1.0" encoding="UTF-8" standalone="no"?>
<Relationships xmlns="http://schemas.openxmlformats.org/package/2006/relationships">
<Relationship Id="rId1" Target="../slides/slide3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4.xml.rels><?xml version="1.0" encoding="UTF-8" standalone="no"?>
<Relationships xmlns="http://schemas.openxmlformats.org/package/2006/relationships">
<Relationship Id="rId1" Target="../slides/slide4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_rels/notesSlide5.xml.rels><?xml version="1.0" encoding="UTF-8" standalone="no"?>
<Relationships xmlns="http://schemas.openxmlformats.org/package/2006/relationships">
<Relationship Id="rId1" Target="../slides/slide5.xml" Type="http://schemas.openxmlformats.org/officeDocument/2006/relationships/slide"/>
<Relationship Id="rId2" Target="../notesMasters/notesMaster1.xml" Type="http://schemas.openxmlformats.org/officeDocument/2006/relationships/notesMaster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media/image1.jpeg" Type="http://schemas.openxmlformats.org/officeDocument/2006/relationships/image"/>
<Relationship Id="rId13" Target="../media/image2.jpeg" Type="http://schemas.openxmlformats.org/officeDocument/2006/relationships/image"/>
<Relationship Id="rId14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19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media/image3.png" Type="http://schemas.openxmlformats.org/officeDocument/2006/relationships/image"/>
<Relationship Id="rId2" Target="../slideLayouts/slideLayout1.xml" Type="http://schemas.openxmlformats.org/officeDocument/2006/relationships/slideLayout"/>
<Relationship Id="rId3" Target="../notesSlides/notesSlide1.xml" Type="http://schemas.openxmlformats.org/officeDocument/2006/relationships/notesSlide"/>
</Relationships>

</file>

<file path=ppt/slides/_rels/slide10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1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media/image4.png" Type="http://schemas.openxmlformats.org/officeDocument/2006/relationships/image"/>
<Relationship Id="rId2" Target="../media/image5.png" Type="http://schemas.openxmlformats.org/officeDocument/2006/relationships/image"/>
<Relationship Id="rId3" Target="../media/image6.png" Type="http://schemas.openxmlformats.org/officeDocument/2006/relationships/image"/>
<Relationship Id="rId4" Target="../media/image7.png" Type="http://schemas.openxmlformats.org/officeDocument/2006/relationships/image"/>
<Relationship Id="rId5" Target="../media/image8.png" Type="http://schemas.openxmlformats.org/officeDocument/2006/relationships/image"/>
<Relationship Id="rId6" Target="../slideLayouts/slideLayout2.xml" Type="http://schemas.openxmlformats.org/officeDocument/2006/relationships/slideLayout"/>
<Relationship Id="rId7" Target="../notesSlides/notesSlide2.xml" Type="http://schemas.openxmlformats.org/officeDocument/2006/relationships/notesSlide"/>
</Relationships>

</file>

<file path=ppt/slides/_rels/slide3.xml.rels><?xml version="1.0" encoding="UTF-8" standalone="no"?>
<Relationships xmlns="http://schemas.openxmlformats.org/package/2006/relationships">
<Relationship Id="rId1" Target="../media/image5.png" Type="http://schemas.openxmlformats.org/officeDocument/2006/relationships/image"/>
<Relationship Id="rId2" Target="../media/image9.png" Type="http://schemas.openxmlformats.org/officeDocument/2006/relationships/image"/>
<Relationship Id="rId3" Target="../slideLayouts/slideLayout7.xml" Type="http://schemas.openxmlformats.org/officeDocument/2006/relationships/slideLayout"/>
<Relationship Id="rId4" Target="../notesSlides/notesSlide3.xml" Type="http://schemas.openxmlformats.org/officeDocument/2006/relationships/notesSlide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notesSlides/notesSlide4.xml" Type="http://schemas.openxmlformats.org/officeDocument/2006/relationships/notesSlide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notesSlides/notesSlide5.xml" Type="http://schemas.openxmlformats.org/officeDocument/2006/relationships/notesSlide"/>
</Relationships>

</file>

<file path=ppt/slides/_rels/slide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8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9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2771800" y="1485827"/>
            <a:ext cx="360040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spc="30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教师讲义</a:t>
            </a:r>
            <a:endParaRPr lang="zh-CN" altLang="en-US" sz="2800" spc="30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name="TextBox 1033" id="1034"/>
          <p:cNvSpPr txBox="true"/>
          <p:nvPr/>
        </p:nvSpPr>
        <p:spPr>
          <a:xfrm>
            <a:off x="1968500" y="1587500"/>
            <a:ext cx="6032500" cy="2540000"/>
          </a:xfrm>
          <a:prstGeom prst="rect">
            <a:avLst/>
          </a:prstGeom>
        </p:spPr>
        <p:txBody>
          <a:bodyPr anchor="t" rtlCol="false"/>
          <a:lstStyle/>
          <a:p>
            <a:pPr algn="ctr"/>
            <a:br>
              <a:rPr/>
            </a:br>
            <a:r>
              <a:rPr lang="en-US" sz="2000">
                <a:solidFill>
                  <a:srgbClr val="FFFFFF"/>
                </a:solidFill>
              </a:rPr>
              <a:t>东莞市光明中学2020—2021学年度第二学期七年级第十次周测（DGGM720)</a:t>
            </a: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00"/>
                </a:solidFill>
              </a:rPr>
              <a:t> 高二02班数学 2021.07.18</a:t>
            </a:r>
          </a:p>
        </p:txBody>
      </p:sp>
    </p:spTree>
  </p:cSld>
  <p:clrMapOvr>
    <a:masterClrMapping/>
  </p:clrMapOvr>
  <p:transition spd="slow" advTm="6373">
    <p:fade thruBlk="1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0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3" grpId="0"/>
        </p:bldLst>
      </p:timing>
    </mc:Fallback>
  </mc:AlternateContent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81000" y="254000"/>
            <a:ext cx="254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rPr lang="en-US" sz="1800">
                <a:solidFill>
                  <a:srgbClr val="8ACC50"/>
                </a:solidFill>
              </a:rPr>
              <a:t>05  班级其他错题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889000"/>
            <a:ext cx="825500" cy="317500"/>
          </a:xfrm>
          <a:prstGeom prst="rect">
            <a:avLst/>
          </a:prstGeom>
          <a:solidFill>
            <a:srgbClr val="67B2AA"/>
          </a:solidFill>
        </p:spPr>
        <p:txBody>
          <a:bodyPr anchor="t" rtlCol="false"/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第5题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270000" y="927100"/>
            <a:ext cx="6985000" cy="190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rPr lang="en-US" sz="1200">
                <a:solidFill>
                  <a:srgbClr val="FFFFFF"/>
                </a:solidFill>
              </a:rPr>
              <a:t>班级得分率:0.21%，年级得分率：45.99%，答对：4人，答错：53人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19100" y="1270000"/>
            <a:ext cx="6350000" cy="635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rPr lang="en-US" sz="800">
                <a:solidFill>
                  <a:srgbClr val="FF0000"/>
                </a:solidFill>
              </a:rPr>
              <a:t>答错学生:   </a:t>
            </a:r>
            <a:r>
              <a:rPr lang="en-US" sz="800">
                <a:solidFill>
                  <a:srgbClr val="FFFFFF"/>
                </a:solidFill>
              </a:rPr>
              <a:t>邓舒月、刁卉、李美仪、蔡浩霖、陈嘉利、陈铭诗、陈俊澄、陈文俊、李乐诗、耿言、李琦、孔炫斌、杜君豪、崔珏峥、任娟、潘紫恩、梁欣然15、陆悦、庞珊、罗兆俊、林梦茨、李扬波、刘丰铭、盘欣峒、欧洵傲、邱煜博、邵恩、徐义沣、吴雪静、先玺蓉、徐卓君、谢洋、许安琦、谢雅琪、谭晰元、向攀嵩、谢思进、徐雨菲、姚钧杰、许培昇、徐子琪、詹永濠、张炜锋、林敬圣、钟卓霖、邹乐欣、范轩毓、游智翔、郑依琪、张明哲、陈梓豪、张政、郑子莹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81000" y="2032000"/>
            <a:ext cx="6350000" cy="254000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在平面直角坐标系中，点 一定在第（ ）象限
  A. 第一象限     B. 第二象限
  C. 第三象限     D. 第四象限
【答案】B
【解析】
∵点 它的横坐标 ，纵坐标 ， ∴符合点在第二象限的条件，故点 一定在第二象限．
故选：B．
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81000" y="381000"/>
            <a:ext cx="825500" cy="317500"/>
          </a:xfrm>
          <a:prstGeom prst="rect">
            <a:avLst/>
          </a:prstGeom>
          <a:solidFill>
            <a:srgbClr val="FEAC68"/>
          </a:solidFill>
        </p:spPr>
        <p:txBody>
          <a:bodyPr anchor="t" rtlCol="false"/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案例题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889000"/>
            <a:ext cx="6350000" cy="254000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在平面直角坐标系中，点 一定在第（ ）象限
  A. 第一象限     B. 第二象限
  C. 第三象限     D. 第四象限
【答案】B
【解析】
∵点 它的横坐标 ，纵坐标 ， ∴符合点在第二象限的条件，故点 一定在第二象限．
故选：B．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114976" y="1857985"/>
            <a:ext cx="1377836" cy="86177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"/>
          <p:cNvSpPr txBox="1"/>
          <p:nvPr/>
        </p:nvSpPr>
        <p:spPr>
          <a:xfrm>
            <a:off x="3389274" y="726105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0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4105788" y="757965"/>
            <a:ext cx="0" cy="432000"/>
          </a:xfrm>
          <a:prstGeom prst="line">
            <a:avLst/>
          </a:prstGeom>
          <a:ln>
            <a:solidFill>
              <a:srgbClr val="E69B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3"/>
          <p:cNvSpPr txBox="1"/>
          <p:nvPr/>
        </p:nvSpPr>
        <p:spPr>
          <a:xfrm>
            <a:off x="4211955" y="735965"/>
            <a:ext cx="2356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班级情况分析</a:t>
            </a:r>
            <a:r>
              <a:rPr lang="en-US" altLang="zh-CN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4"/>
          <p:cNvSpPr txBox="1"/>
          <p:nvPr/>
        </p:nvSpPr>
        <p:spPr>
          <a:xfrm>
            <a:off x="3389274" y="1458951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0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4105788" y="1490811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6"/>
          <p:cNvSpPr txBox="1"/>
          <p:nvPr/>
        </p:nvSpPr>
        <p:spPr>
          <a:xfrm>
            <a:off x="4211955" y="1468755"/>
            <a:ext cx="272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20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7"/>
          <p:cNvSpPr txBox="1"/>
          <p:nvPr/>
        </p:nvSpPr>
        <p:spPr>
          <a:xfrm>
            <a:off x="3389274" y="2201167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en-US" altLang="zh-CN" sz="20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4105788" y="2233027"/>
            <a:ext cx="0" cy="432000"/>
          </a:xfrm>
          <a:prstGeom prst="line">
            <a:avLst/>
          </a:prstGeom>
          <a:ln>
            <a:solidFill>
              <a:srgbClr val="C28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9"/>
          <p:cNvSpPr txBox="1"/>
          <p:nvPr/>
        </p:nvSpPr>
        <p:spPr>
          <a:xfrm>
            <a:off x="4211960" y="2211222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r>
              <a:rPr lang="en-US" altLang="zh-CN" sz="20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0"/>
          <p:cNvSpPr txBox="1"/>
          <p:nvPr/>
        </p:nvSpPr>
        <p:spPr>
          <a:xfrm>
            <a:off x="3389274" y="2943383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</a:t>
            </a:r>
            <a:endParaRPr lang="en-US" altLang="zh-CN" sz="20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105788" y="2975243"/>
            <a:ext cx="0" cy="432000"/>
          </a:xfrm>
          <a:prstGeom prst="line">
            <a:avLst/>
          </a:prstGeom>
          <a:ln>
            <a:solidFill>
              <a:srgbClr val="80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"/>
          <p:cNvSpPr txBox="1"/>
          <p:nvPr/>
        </p:nvSpPr>
        <p:spPr>
          <a:xfrm>
            <a:off x="4211960" y="2953438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班级共性错题</a:t>
            </a:r>
            <a:r>
              <a:rPr lang="en-US" altLang="zh-CN" sz="20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3389909" y="3713638"/>
            <a:ext cx="6443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Impact" panose="020B0806030902050204" pitchFamily="34" charset="0"/>
              </a:rPr>
              <a:t>05</a:t>
            </a:r>
            <a:endParaRPr lang="en-US" altLang="zh-CN" sz="2000" dirty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Impact" panose="020B080603090205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106423" y="3745498"/>
            <a:ext cx="0" cy="432000"/>
          </a:xfrm>
          <a:prstGeom prst="line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2"/>
          <p:cNvSpPr txBox="1"/>
          <p:nvPr/>
        </p:nvSpPr>
        <p:spPr>
          <a:xfrm>
            <a:off x="4212595" y="3723693"/>
            <a:ext cx="33864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班级其他错题</a:t>
            </a:r>
            <a:r>
              <a:rPr lang="en-US" altLang="zh-CN" sz="2000" b="1" dirty="0">
                <a:solidFill>
                  <a:srgbClr val="9BDE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9BDE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732">
        <p14:gallery dir="l"/>
      </p:transition>
    </mc:Choice>
    <mc:Fallback>
      <p:transition spd="slow" advTm="3732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bldLvl="0" animBg="1"/>
          <p:bldP spid="35" grpId="1" bldLvl="0" animBg="1"/>
          <p:bldP spid="111" grpId="0"/>
          <p:bldP spid="113" grpId="0"/>
          <p:bldP spid="114" grpId="0"/>
          <p:bldP spid="116" grpId="0"/>
          <p:bldP spid="117" grpId="0"/>
          <p:bldP spid="119" grpId="0"/>
          <p:bldP spid="120" grpId="0"/>
          <p:bldP spid="12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9A8F6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01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9A8F6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6305" y="338455"/>
            <a:ext cx="266001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班级情况分析</a:t>
            </a:r>
            <a:endParaRPr lang="en-US" altLang="zh-CN" sz="16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name="Table 55" id="56"/>
          <p:cNvGraphicFramePr>
            <a:graphicFrameLocks noGrp="true"/>
          </p:cNvGraphicFramePr>
          <p:nvPr/>
        </p:nvGraphicFramePr>
        <p:xfrm>
          <a:off x="508000" y="889000"/>
          <a:ext cx="254000" cy="25400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排名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平均分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得分率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优秀率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及格率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考试人数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缺考人数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85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40%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年级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85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20%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40%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6" id="57"/>
          <p:cNvGraphicFramePr>
            <a:graphicFrameLocks noGrp="true"/>
          </p:cNvGraphicFramePr>
          <p:nvPr/>
        </p:nvGraphicFramePr>
        <p:xfrm>
          <a:off x="508000" y="2286000"/>
          <a:ext cx="12700" cy="12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  <a:gridCol w="635000"/>
                <a:gridCol w="635000"/>
              </a:tblGrid>
              <a:tr h="127000">
                <a:tc gridSpan="4"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班级大幅进步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班级排名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排名提升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年级排名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张三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7" id="58"/>
          <p:cNvGraphicFramePr>
            <a:graphicFrameLocks noGrp="true"/>
          </p:cNvGraphicFramePr>
          <p:nvPr/>
        </p:nvGraphicFramePr>
        <p:xfrm>
          <a:off x="3086100" y="2286000"/>
          <a:ext cx="12700" cy="12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  <a:gridCol w="635000"/>
                <a:gridCol w="635000"/>
              </a:tblGrid>
              <a:tr h="127000">
                <a:tc gridSpan="4"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班级大幅退步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班级排名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排名下降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年级排名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8" id="59"/>
          <p:cNvGraphicFramePr>
            <a:graphicFrameLocks noGrp="true"/>
          </p:cNvGraphicFramePr>
          <p:nvPr/>
        </p:nvGraphicFramePr>
        <p:xfrm>
          <a:off x="5689600" y="2286000"/>
          <a:ext cx="12700" cy="12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</a:tblGrid>
              <a:tr h="127000">
                <a:tc gridSpan="2"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班级前五名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成绩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9" id="60"/>
          <p:cNvGraphicFramePr>
            <a:graphicFrameLocks noGrp="true"/>
          </p:cNvGraphicFramePr>
          <p:nvPr/>
        </p:nvGraphicFramePr>
        <p:xfrm>
          <a:off x="6997700" y="2286000"/>
          <a:ext cx="12700" cy="12700"/>
        </p:xfrm>
        <a:graphic>
          <a:graphicData uri="http://schemas.openxmlformats.org/drawingml/2006/table">
            <a:tbl>
              <a:tblPr/>
              <a:tblGrid>
                <a:gridCol w="508000"/>
                <a:gridCol w="635000"/>
              </a:tblGrid>
              <a:tr h="127000">
                <a:tc gridSpan="2"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班级后五名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true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姓名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成绩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李四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540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997">
        <p14:gallery dir="l"/>
      </p:transition>
    </mc:Choice>
    <mc:Fallback>
      <p:transition spd="slow" advTm="10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06661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06661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试题错误率分析</a:t>
            </a:r>
            <a:r>
              <a:rPr lang="en-US" altLang="zh-CN" sz="1600" b="1" dirty="0">
                <a:solidFill>
                  <a:srgbClr val="B066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B066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name="Table 55" id="56"/>
          <p:cNvGraphicFramePr>
            <a:graphicFrameLocks noGrp="true"/>
          </p:cNvGraphicFramePr>
          <p:nvPr/>
        </p:nvGraphicFramePr>
        <p:xfrm>
          <a:off x="635000" y="889000"/>
          <a:ext cx="12700" cy="127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题号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6" id="57"/>
          <p:cNvGraphicFramePr>
            <a:graphicFrameLocks noGrp="true"/>
          </p:cNvGraphicFramePr>
          <p:nvPr/>
        </p:nvGraphicFramePr>
        <p:xfrm>
          <a:off x="635000" y="1905000"/>
          <a:ext cx="12700" cy="127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题号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19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7" id="58"/>
          <p:cNvGraphicFramePr>
            <a:graphicFrameLocks noGrp="true"/>
          </p:cNvGraphicFramePr>
          <p:nvPr/>
        </p:nvGraphicFramePr>
        <p:xfrm>
          <a:off x="635000" y="2921000"/>
          <a:ext cx="12700" cy="127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题号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24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28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29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58" id="59"/>
          <p:cNvGraphicFramePr>
            <a:graphicFrameLocks noGrp="true"/>
          </p:cNvGraphicFramePr>
          <p:nvPr/>
        </p:nvGraphicFramePr>
        <p:xfrm>
          <a:off x="635000" y="3937000"/>
          <a:ext cx="12700" cy="1270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</a:tblGrid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题号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31</a:t>
                      </a:r>
                    </a:p>
                  </a:txBody>
                  <a:tcPr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答错人数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答对人数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35.0</a:t>
                      </a:r>
                    </a:p>
                  </a:txBody>
                  <a:tcPr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6642">
        <p14:gallery dir="l"/>
      </p:transition>
    </mc:Choice>
    <mc:Fallback>
      <p:transition spd="slow" advTm="66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48055"/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03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48055"/>
              </a:solidFill>
              <a:effectLst/>
              <a:latin typeface="Impact" panose="020B080603090205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915988" y="338497"/>
            <a:ext cx="2778059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B480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知识点掌握情况</a:t>
            </a:r>
            <a:endParaRPr lang="zh-CN" altLang="en-US" sz="1600" b="1" dirty="0">
              <a:solidFill>
                <a:srgbClr val="B480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name="Table 55" id="56"/>
          <p:cNvGraphicFramePr>
            <a:graphicFrameLocks noGrp="true"/>
          </p:cNvGraphicFramePr>
          <p:nvPr/>
        </p:nvGraphicFramePr>
        <p:xfrm>
          <a:off x="508000" y="889000"/>
          <a:ext cx="127000" cy="127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知识点名称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知识点掌握情况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班级得分率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答错人数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选题对应题号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616">
        <p14:gallery dir="l"/>
      </p:transition>
    </mc:Choice>
    <mc:Fallback>
      <p:transition spd="slow" advTm="86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</p:bldLst>
  </p:timing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508000" y="889000"/>
          <a:ext cx="127000" cy="127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知识点名称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知识点掌握情况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班级得分率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答错人数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选题对应题号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什么鬼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平行四边形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正三角形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五边形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六边形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508000" y="889000"/>
          <a:ext cx="127000" cy="127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知识点名称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知识点掌握情况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班级得分率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答错人数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300">
                          <a:solidFill>
                            <a:srgbClr val="FFFFFF"/>
                          </a:solidFill>
                        </a:rPr>
                        <a:t>选题对应题号</a:t>
                      </a:r>
                    </a:p>
                  </a:txBody>
                  <a:tcPr anchor="ctr">
                    <a:lnL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算术平方根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*****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1、3、5、6、8</a:t>
                      </a:r>
                    </a:p>
                  </a:txBody>
                  <a:tcPr anchor="ctr">
                    <a:lnL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81000" y="254000"/>
            <a:ext cx="254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rPr lang="en-US" sz="1800">
                <a:solidFill>
                  <a:srgbClr val="67B2AA"/>
                </a:solidFill>
              </a:rPr>
              <a:t>04  班级共性错题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889000"/>
            <a:ext cx="825500" cy="317500"/>
          </a:xfrm>
          <a:prstGeom prst="rect">
            <a:avLst/>
          </a:prstGeom>
          <a:solidFill>
            <a:srgbClr val="67B2AA"/>
          </a:solidFill>
        </p:spPr>
        <p:txBody>
          <a:bodyPr anchor="t" rtlCol="false"/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第2题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270000" y="927100"/>
            <a:ext cx="6985000" cy="190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rPr lang="en-US" sz="1200">
                <a:solidFill>
                  <a:srgbClr val="FFFFFF"/>
                </a:solidFill>
              </a:rPr>
              <a:t>班级得分率:0.21%，年级得分率：45.99%，答对：4人，答错：53人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19100" y="1270000"/>
            <a:ext cx="6350000" cy="635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rPr lang="en-US" sz="800">
                <a:solidFill>
                  <a:srgbClr val="FF0000"/>
                </a:solidFill>
              </a:rPr>
              <a:t>答错学生:   </a:t>
            </a:r>
            <a:r>
              <a:rPr lang="en-US" sz="800">
                <a:solidFill>
                  <a:srgbClr val="FFFFFF"/>
                </a:solidFill>
              </a:rPr>
              <a:t>邓舒月、刁卉、李美仪、蔡浩霖、陈嘉利、陈铭诗、陈俊澄、陈文俊、李乐诗、耿言、李琦、孔炫斌、杜君豪、崔珏峥、任娟、潘紫恩、梁欣然15、陆悦、庞珊、罗兆俊、林梦茨、李扬波、刘丰铭、盘欣峒、欧洵傲、邱煜博、邵恩、徐义沣、吴雪静、先玺蓉、徐卓君、谢洋、许安琦、谢雅琪、谭晰元、向攀嵩、谢思进、徐雨菲、姚钧杰、许培昇、徐子琪、詹永濠、张炜锋、林敬圣、钟卓霖、邹乐欣、范轩毓、游智翔、郑依琪、张明哲、陈梓豪、张政、郑子莹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81000" y="2032000"/>
            <a:ext cx="6350000" cy="254000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在平面直角坐标系中，点 一定在第（ ）象限
  A. 第一象限     B. 第二象限
  C. 第三象限     D. 第四象限
【答案】B
【解析】
∵点 它的横坐标 ，纵坐标 ， ∴符合点在第二象限的条件，故点 一定在第二象限．
故选：B．
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81000" y="381000"/>
            <a:ext cx="825500" cy="317500"/>
          </a:xfrm>
          <a:prstGeom prst="rect">
            <a:avLst/>
          </a:prstGeom>
          <a:solidFill>
            <a:srgbClr val="FEAC68"/>
          </a:solidFill>
        </p:spPr>
        <p:txBody>
          <a:bodyPr anchor="t" rtlCol="false"/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案例题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889000"/>
            <a:ext cx="6350000" cy="254000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rPr lang="en-US" sz="900">
                <a:solidFill>
                  <a:srgbClr val="000000"/>
                </a:solidFill>
              </a:rPr>
              <a:t>在平面直角坐标系中，点 一定在第（ ）象限
  A. 第一象限     B. 第二象限
  C. 第三象限     D. 第四象限
【答案】B
【解析】
∵点 它的横坐标 ，纵坐标 ， ∴符合点在第二象限的条件，故点 一定在第二象限．
故选：B．
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13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演示</Application>
  <PresentationFormat>自定义</PresentationFormat>
  <Paragraphs>37</Paragraphs>
  <Slides>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方正粗黑宋简体</vt:lpstr>
      <vt:lpstr>Impact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2017-03-26T02:09:00Z</dcterms:created>
  <dc:description>http://www.ypppt.com/</dc:description>
  <cp:keywords>http:/www.ypppt.com</cp:keywords>
  <cp:lastModifiedBy>steven</cp:lastModifiedBy>
  <dcterms:modified xsi:type="dcterms:W3CDTF">2021-08-23T03:44:01Z</dcterms:modified>
  <cp:revision>83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618455341_btnclosed</vt:lpwstr>
  </property>
  <property fmtid="{D5CDD505-2E9C-101B-9397-08002B2CF9AE}" pid="3" name="ICV">
    <vt:lpwstr>BFF1FB68F2954F97AC49366F72CDA4E7</vt:lpwstr>
  </property>
  <property fmtid="{D5CDD505-2E9C-101B-9397-08002B2CF9AE}" pid="4" name="KSOProductBuildVer">
    <vt:lpwstr>2052-11.1.0.9564</vt:lpwstr>
  </property>
</Properties>
</file>