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2" r:id="rId1"/>
  </p:sldMasterIdLst>
  <p:sldIdLst>
    <p:sldId id="271" r:id="rId2"/>
    <p:sldId id="256" r:id="rId3"/>
    <p:sldId id="257" r:id="rId4"/>
    <p:sldId id="258" r:id="rId5"/>
    <p:sldId id="270" r:id="rId6"/>
    <p:sldId id="259" r:id="rId7"/>
    <p:sldId id="260" r:id="rId8"/>
    <p:sldId id="261" r:id="rId9"/>
    <p:sldId id="262" r:id="rId10"/>
    <p:sldId id="263" r:id="rId11"/>
    <p:sldId id="266" r:id="rId12"/>
    <p:sldId id="265" r:id="rId13"/>
    <p:sldId id="264" r:id="rId14"/>
    <p:sldId id="267" r:id="rId15"/>
    <p:sldId id="268" r:id="rId16"/>
    <p:sldId id="269"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40" autoAdjust="0"/>
    <p:restoredTop sz="94660" autoAdjust="0"/>
  </p:normalViewPr>
  <p:slideViewPr>
    <p:cSldViewPr snapToGrid="0">
      <p:cViewPr varScale="1">
        <p:scale>
          <a:sx n="83" d="100"/>
          <a:sy n="83" d="100"/>
        </p:scale>
        <p:origin x="-58" y="-13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F1FEB44C-43DA-42AA-B9E9-395B842E5567}" type="datetimeFigureOut">
              <a:rPr lang="en-NZ" smtClean="0"/>
              <a:pPr/>
              <a:t>27/09/2022</a:t>
            </a:fld>
            <a:endParaRPr lang="en-NZ"/>
          </a:p>
        </p:txBody>
      </p:sp>
      <p:sp>
        <p:nvSpPr>
          <p:cNvPr id="5" name="Footer Placeholder 4"/>
          <p:cNvSpPr>
            <a:spLocks noGrp="1"/>
          </p:cNvSpPr>
          <p:nvPr>
            <p:ph type="ftr" sz="quarter" idx="11"/>
          </p:nvPr>
        </p:nvSpPr>
        <p:spPr>
          <a:xfrm>
            <a:off x="1371600" y="4323845"/>
            <a:ext cx="6400800" cy="365125"/>
          </a:xfrm>
        </p:spPr>
        <p:txBody>
          <a:bodyPr/>
          <a:lstStyle/>
          <a:p>
            <a:endParaRPr lang="en-NZ"/>
          </a:p>
        </p:txBody>
      </p:sp>
      <p:sp>
        <p:nvSpPr>
          <p:cNvPr id="6" name="Slide Number Placeholder 5"/>
          <p:cNvSpPr>
            <a:spLocks noGrp="1"/>
          </p:cNvSpPr>
          <p:nvPr>
            <p:ph type="sldNum" sz="quarter" idx="12"/>
          </p:nvPr>
        </p:nvSpPr>
        <p:spPr>
          <a:xfrm>
            <a:off x="8077200" y="1430866"/>
            <a:ext cx="2743200" cy="365125"/>
          </a:xfrm>
        </p:spPr>
        <p:txBody>
          <a:bodyPr/>
          <a:lstStyle/>
          <a:p>
            <a:fld id="{2BBF2EFA-5656-4F17-ABB9-B94C6EE7A36B}" type="slidenum">
              <a:rPr lang="en-NZ" smtClean="0"/>
              <a:pPr/>
              <a:t>‹#›</a:t>
            </a:fld>
            <a:endParaRPr lang="en-NZ"/>
          </a:p>
        </p:txBody>
      </p:sp>
    </p:spTree>
    <p:extLst>
      <p:ext uri="{BB962C8B-B14F-4D97-AF65-F5344CB8AC3E}">
        <p14:creationId xmlns:p14="http://schemas.microsoft.com/office/powerpoint/2010/main" xmlns="" val="3646990326"/>
      </p:ext>
    </p:extLst>
  </p:cSld>
  <p:clrMapOvr>
    <a:masterClrMapping/>
  </p:clrMapOvr>
  <p:transition spd="slow">
    <p:cover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1FEB44C-43DA-42AA-B9E9-395B842E5567}" type="datetimeFigureOut">
              <a:rPr lang="en-NZ" smtClean="0"/>
              <a:pPr/>
              <a:t>27/09/2022</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2BBF2EFA-5656-4F17-ABB9-B94C6EE7A36B}" type="slidenum">
              <a:rPr lang="en-NZ" smtClean="0"/>
              <a:pPr/>
              <a:t>‹#›</a:t>
            </a:fld>
            <a:endParaRPr lang="en-NZ"/>
          </a:p>
        </p:txBody>
      </p:sp>
    </p:spTree>
    <p:extLst>
      <p:ext uri="{BB962C8B-B14F-4D97-AF65-F5344CB8AC3E}">
        <p14:creationId xmlns:p14="http://schemas.microsoft.com/office/powerpoint/2010/main" xmlns="" val="71176386"/>
      </p:ext>
    </p:extLst>
  </p:cSld>
  <p:clrMapOvr>
    <a:masterClrMapping/>
  </p:clrMapOvr>
  <p:transition spd="slow">
    <p:cover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描述">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1FEB44C-43DA-42AA-B9E9-395B842E5567}" type="datetimeFigureOut">
              <a:rPr lang="en-NZ" smtClean="0"/>
              <a:pPr/>
              <a:t>27/09/2022</a:t>
            </a:fld>
            <a:endParaRPr lang="en-NZ"/>
          </a:p>
        </p:txBody>
      </p:sp>
      <p:sp>
        <p:nvSpPr>
          <p:cNvPr id="6" name="Footer Placeholder 5"/>
          <p:cNvSpPr>
            <a:spLocks noGrp="1"/>
          </p:cNvSpPr>
          <p:nvPr>
            <p:ph type="ftr" sz="quarter" idx="11"/>
          </p:nvPr>
        </p:nvSpPr>
        <p:spPr>
          <a:xfrm>
            <a:off x="685800" y="379941"/>
            <a:ext cx="6991492" cy="365125"/>
          </a:xfrm>
        </p:spPr>
        <p:txBody>
          <a:bodyPr/>
          <a:lstStyle/>
          <a:p>
            <a:endParaRPr lang="en-NZ"/>
          </a:p>
        </p:txBody>
      </p:sp>
      <p:sp>
        <p:nvSpPr>
          <p:cNvPr id="7" name="Slide Number Placeholder 6"/>
          <p:cNvSpPr>
            <a:spLocks noGrp="1"/>
          </p:cNvSpPr>
          <p:nvPr>
            <p:ph type="sldNum" sz="quarter" idx="12"/>
          </p:nvPr>
        </p:nvSpPr>
        <p:spPr>
          <a:xfrm>
            <a:off x="10862452" y="381000"/>
            <a:ext cx="643748" cy="365125"/>
          </a:xfrm>
        </p:spPr>
        <p:txBody>
          <a:bodyPr/>
          <a:lstStyle/>
          <a:p>
            <a:fld id="{2BBF2EFA-5656-4F17-ABB9-B94C6EE7A36B}" type="slidenum">
              <a:rPr lang="en-NZ" smtClean="0"/>
              <a:pPr/>
              <a:t>‹#›</a:t>
            </a:fld>
            <a:endParaRPr lang="en-NZ"/>
          </a:p>
        </p:txBody>
      </p:sp>
    </p:spTree>
    <p:extLst>
      <p:ext uri="{BB962C8B-B14F-4D97-AF65-F5344CB8AC3E}">
        <p14:creationId xmlns:p14="http://schemas.microsoft.com/office/powerpoint/2010/main" xmlns="" val="1798571661"/>
      </p:ext>
    </p:extLst>
  </p:cSld>
  <p:clrMapOvr>
    <a:masterClrMapping/>
  </p:clrMapOvr>
  <p:transition spd="slow">
    <p:cover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描述的引言">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1FEB44C-43DA-42AA-B9E9-395B842E5567}" type="datetimeFigureOut">
              <a:rPr lang="en-NZ" smtClean="0"/>
              <a:pPr/>
              <a:t>27/09/2022</a:t>
            </a:fld>
            <a:endParaRPr lang="en-NZ"/>
          </a:p>
        </p:txBody>
      </p:sp>
      <p:sp>
        <p:nvSpPr>
          <p:cNvPr id="6" name="Footer Placeholder 5"/>
          <p:cNvSpPr>
            <a:spLocks noGrp="1"/>
          </p:cNvSpPr>
          <p:nvPr>
            <p:ph type="ftr" sz="quarter" idx="11"/>
          </p:nvPr>
        </p:nvSpPr>
        <p:spPr>
          <a:xfrm>
            <a:off x="685800" y="379941"/>
            <a:ext cx="6991492" cy="365125"/>
          </a:xfrm>
        </p:spPr>
        <p:txBody>
          <a:bodyPr/>
          <a:lstStyle/>
          <a:p>
            <a:endParaRPr lang="en-NZ"/>
          </a:p>
        </p:txBody>
      </p:sp>
      <p:sp>
        <p:nvSpPr>
          <p:cNvPr id="7" name="Slide Number Placeholder 6"/>
          <p:cNvSpPr>
            <a:spLocks noGrp="1"/>
          </p:cNvSpPr>
          <p:nvPr>
            <p:ph type="sldNum" sz="quarter" idx="12"/>
          </p:nvPr>
        </p:nvSpPr>
        <p:spPr>
          <a:xfrm>
            <a:off x="10862452" y="381000"/>
            <a:ext cx="643748" cy="365125"/>
          </a:xfrm>
        </p:spPr>
        <p:txBody>
          <a:bodyPr/>
          <a:lstStyle/>
          <a:p>
            <a:fld id="{2BBF2EFA-5656-4F17-ABB9-B94C6EE7A36B}" type="slidenum">
              <a:rPr lang="en-NZ" smtClean="0"/>
              <a:pPr/>
              <a:t>‹#›</a:t>
            </a:fld>
            <a:endParaRPr lang="en-NZ"/>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xmlns="" val="2241860457"/>
      </p:ext>
    </p:extLst>
  </p:cSld>
  <p:clrMapOvr>
    <a:masterClrMapping/>
  </p:clrMapOvr>
  <p:transition spd="slow">
    <p:cover di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F1FEB44C-43DA-42AA-B9E9-395B842E5567}" type="datetimeFigureOut">
              <a:rPr lang="en-NZ" smtClean="0"/>
              <a:pPr/>
              <a:t>27/09/2022</a:t>
            </a:fld>
            <a:endParaRPr lang="en-NZ"/>
          </a:p>
        </p:txBody>
      </p:sp>
      <p:sp>
        <p:nvSpPr>
          <p:cNvPr id="6" name="Footer Placeholder 5"/>
          <p:cNvSpPr>
            <a:spLocks noGrp="1"/>
          </p:cNvSpPr>
          <p:nvPr>
            <p:ph type="ftr" sz="quarter" idx="11"/>
          </p:nvPr>
        </p:nvSpPr>
        <p:spPr>
          <a:xfrm>
            <a:off x="685800" y="378883"/>
            <a:ext cx="6991492" cy="365125"/>
          </a:xfrm>
        </p:spPr>
        <p:txBody>
          <a:bodyPr/>
          <a:lstStyle/>
          <a:p>
            <a:endParaRPr lang="en-NZ"/>
          </a:p>
        </p:txBody>
      </p:sp>
      <p:sp>
        <p:nvSpPr>
          <p:cNvPr id="7" name="Slide Number Placeholder 6"/>
          <p:cNvSpPr>
            <a:spLocks noGrp="1"/>
          </p:cNvSpPr>
          <p:nvPr>
            <p:ph type="sldNum" sz="quarter" idx="12"/>
          </p:nvPr>
        </p:nvSpPr>
        <p:spPr>
          <a:xfrm>
            <a:off x="10862452" y="381000"/>
            <a:ext cx="643748" cy="365125"/>
          </a:xfrm>
        </p:spPr>
        <p:txBody>
          <a:bodyPr/>
          <a:lstStyle/>
          <a:p>
            <a:fld id="{2BBF2EFA-5656-4F17-ABB9-B94C6EE7A36B}" type="slidenum">
              <a:rPr lang="en-NZ" smtClean="0"/>
              <a:pPr/>
              <a:t>‹#›</a:t>
            </a:fld>
            <a:endParaRPr lang="en-NZ"/>
          </a:p>
        </p:txBody>
      </p:sp>
    </p:spTree>
    <p:extLst>
      <p:ext uri="{BB962C8B-B14F-4D97-AF65-F5344CB8AC3E}">
        <p14:creationId xmlns:p14="http://schemas.microsoft.com/office/powerpoint/2010/main" xmlns="" val="3785431333"/>
      </p:ext>
    </p:extLst>
  </p:cSld>
  <p:clrMapOvr>
    <a:masterClrMapping/>
  </p:clrMapOvr>
  <p:transition spd="slow">
    <p:cover di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F1FEB44C-43DA-42AA-B9E9-395B842E5567}" type="datetimeFigureOut">
              <a:rPr lang="en-NZ" smtClean="0"/>
              <a:pPr/>
              <a:t>27/09/2022</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2BBF2EFA-5656-4F17-ABB9-B94C6EE7A36B}" type="slidenum">
              <a:rPr lang="en-NZ" smtClean="0"/>
              <a:pPr/>
              <a:t>‹#›</a:t>
            </a:fld>
            <a:endParaRPr lang="en-NZ"/>
          </a:p>
        </p:txBody>
      </p:sp>
    </p:spTree>
    <p:extLst>
      <p:ext uri="{BB962C8B-B14F-4D97-AF65-F5344CB8AC3E}">
        <p14:creationId xmlns:p14="http://schemas.microsoft.com/office/powerpoint/2010/main" xmlns="" val="3188093362"/>
      </p:ext>
    </p:extLst>
  </p:cSld>
  <p:clrMapOvr>
    <a:masterClrMapping/>
  </p:clrMapOvr>
  <p:transition spd="slow">
    <p:cover di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F1FEB44C-43DA-42AA-B9E9-395B842E5567}" type="datetimeFigureOut">
              <a:rPr lang="en-NZ" smtClean="0"/>
              <a:pPr/>
              <a:t>27/09/2022</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2BBF2EFA-5656-4F17-ABB9-B94C6EE7A36B}" type="slidenum">
              <a:rPr lang="en-NZ" smtClean="0"/>
              <a:pPr/>
              <a:t>‹#›</a:t>
            </a:fld>
            <a:endParaRPr lang="en-NZ"/>
          </a:p>
        </p:txBody>
      </p:sp>
    </p:spTree>
    <p:extLst>
      <p:ext uri="{BB962C8B-B14F-4D97-AF65-F5344CB8AC3E}">
        <p14:creationId xmlns:p14="http://schemas.microsoft.com/office/powerpoint/2010/main" xmlns="" val="1247721429"/>
      </p:ext>
    </p:extLst>
  </p:cSld>
  <p:clrMapOvr>
    <a:masterClrMapping/>
  </p:clrMapOvr>
  <p:transition spd="slow">
    <p:cover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1FEB44C-43DA-42AA-B9E9-395B842E5567}" type="datetimeFigureOut">
              <a:rPr lang="en-NZ" smtClean="0"/>
              <a:pPr/>
              <a:t>27/09/2022</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2BBF2EFA-5656-4F17-ABB9-B94C6EE7A36B}" type="slidenum">
              <a:rPr lang="en-NZ" smtClean="0"/>
              <a:pPr/>
              <a:t>‹#›</a:t>
            </a:fld>
            <a:endParaRPr lang="en-NZ"/>
          </a:p>
        </p:txBody>
      </p:sp>
    </p:spTree>
    <p:extLst>
      <p:ext uri="{BB962C8B-B14F-4D97-AF65-F5344CB8AC3E}">
        <p14:creationId xmlns:p14="http://schemas.microsoft.com/office/powerpoint/2010/main" xmlns="" val="1314504317"/>
      </p:ext>
    </p:extLst>
  </p:cSld>
  <p:clrMapOvr>
    <a:masterClrMapping/>
  </p:clrMapOvr>
  <p:transition spd="slow">
    <p:cover dir="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F1FEB44C-43DA-42AA-B9E9-395B842E5567}" type="datetimeFigureOut">
              <a:rPr lang="en-NZ" smtClean="0"/>
              <a:pPr/>
              <a:t>27/09/2022</a:t>
            </a:fld>
            <a:endParaRPr lang="en-NZ"/>
          </a:p>
        </p:txBody>
      </p:sp>
      <p:sp>
        <p:nvSpPr>
          <p:cNvPr id="5" name="Footer Placeholder 4"/>
          <p:cNvSpPr>
            <a:spLocks noGrp="1"/>
          </p:cNvSpPr>
          <p:nvPr>
            <p:ph type="ftr" sz="quarter" idx="11"/>
          </p:nvPr>
        </p:nvSpPr>
        <p:spPr>
          <a:xfrm>
            <a:off x="685800" y="381000"/>
            <a:ext cx="6991492" cy="365125"/>
          </a:xfrm>
        </p:spPr>
        <p:txBody>
          <a:bodyPr/>
          <a:lstStyle/>
          <a:p>
            <a:endParaRPr lang="en-NZ"/>
          </a:p>
        </p:txBody>
      </p:sp>
      <p:sp>
        <p:nvSpPr>
          <p:cNvPr id="6" name="Slide Number Placeholder 5"/>
          <p:cNvSpPr>
            <a:spLocks noGrp="1"/>
          </p:cNvSpPr>
          <p:nvPr>
            <p:ph type="sldNum" sz="quarter" idx="12"/>
          </p:nvPr>
        </p:nvSpPr>
        <p:spPr>
          <a:xfrm>
            <a:off x="10862452" y="381000"/>
            <a:ext cx="643748" cy="365125"/>
          </a:xfrm>
        </p:spPr>
        <p:txBody>
          <a:bodyPr/>
          <a:lstStyle/>
          <a:p>
            <a:fld id="{2BBF2EFA-5656-4F17-ABB9-B94C6EE7A36B}" type="slidenum">
              <a:rPr lang="en-NZ" smtClean="0"/>
              <a:pPr/>
              <a:t>‹#›</a:t>
            </a:fld>
            <a:endParaRPr lang="en-NZ"/>
          </a:p>
        </p:txBody>
      </p:sp>
    </p:spTree>
    <p:extLst>
      <p:ext uri="{BB962C8B-B14F-4D97-AF65-F5344CB8AC3E}">
        <p14:creationId xmlns:p14="http://schemas.microsoft.com/office/powerpoint/2010/main" xmlns="" val="3268017753"/>
      </p:ext>
    </p:extLst>
  </p:cSld>
  <p:clrMapOvr>
    <a:masterClrMapping/>
  </p:clrMapOvr>
  <p:transition spd="slow">
    <p:cover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1FEB44C-43DA-42AA-B9E9-395B842E5567}" type="datetimeFigureOut">
              <a:rPr lang="en-NZ" smtClean="0"/>
              <a:pPr/>
              <a:t>27/09/2022</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2BBF2EFA-5656-4F17-ABB9-B94C6EE7A36B}" type="slidenum">
              <a:rPr lang="en-NZ" smtClean="0"/>
              <a:pPr/>
              <a:t>‹#›</a:t>
            </a:fld>
            <a:endParaRPr lang="en-NZ"/>
          </a:p>
        </p:txBody>
      </p:sp>
    </p:spTree>
    <p:extLst>
      <p:ext uri="{BB962C8B-B14F-4D97-AF65-F5344CB8AC3E}">
        <p14:creationId xmlns:p14="http://schemas.microsoft.com/office/powerpoint/2010/main" xmlns="" val="900410543"/>
      </p:ext>
    </p:extLst>
  </p:cSld>
  <p:clrMapOvr>
    <a:masterClrMapping/>
  </p:clrMapOvr>
  <p:transition spd="slow">
    <p:cover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zh-CN" altLang="en-US"/>
              <a:t>单击此处编辑母版标题样式</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F1FEB44C-43DA-42AA-B9E9-395B842E5567}" type="datetimeFigureOut">
              <a:rPr lang="en-NZ" smtClean="0"/>
              <a:pPr/>
              <a:t>27/09/2022</a:t>
            </a:fld>
            <a:endParaRPr lang="en-NZ"/>
          </a:p>
        </p:txBody>
      </p:sp>
      <p:sp>
        <p:nvSpPr>
          <p:cNvPr id="5" name="Footer Placeholder 4"/>
          <p:cNvSpPr>
            <a:spLocks noGrp="1"/>
          </p:cNvSpPr>
          <p:nvPr>
            <p:ph type="ftr" sz="quarter" idx="11"/>
          </p:nvPr>
        </p:nvSpPr>
        <p:spPr>
          <a:xfrm>
            <a:off x="685800" y="381001"/>
            <a:ext cx="6991492" cy="364065"/>
          </a:xfrm>
        </p:spPr>
        <p:txBody>
          <a:bodyPr/>
          <a:lstStyle/>
          <a:p>
            <a:endParaRPr lang="en-NZ"/>
          </a:p>
        </p:txBody>
      </p:sp>
      <p:sp>
        <p:nvSpPr>
          <p:cNvPr id="6" name="Slide Number Placeholder 5"/>
          <p:cNvSpPr>
            <a:spLocks noGrp="1"/>
          </p:cNvSpPr>
          <p:nvPr>
            <p:ph type="sldNum" sz="quarter" idx="12"/>
          </p:nvPr>
        </p:nvSpPr>
        <p:spPr>
          <a:xfrm>
            <a:off x="10862452" y="381000"/>
            <a:ext cx="643748" cy="365125"/>
          </a:xfrm>
        </p:spPr>
        <p:txBody>
          <a:bodyPr/>
          <a:lstStyle/>
          <a:p>
            <a:fld id="{2BBF2EFA-5656-4F17-ABB9-B94C6EE7A36B}" type="slidenum">
              <a:rPr lang="en-NZ" smtClean="0"/>
              <a:pPr/>
              <a:t>‹#›</a:t>
            </a:fld>
            <a:endParaRPr lang="en-NZ"/>
          </a:p>
        </p:txBody>
      </p:sp>
    </p:spTree>
    <p:extLst>
      <p:ext uri="{BB962C8B-B14F-4D97-AF65-F5344CB8AC3E}">
        <p14:creationId xmlns:p14="http://schemas.microsoft.com/office/powerpoint/2010/main" xmlns="" val="2811421413"/>
      </p:ext>
    </p:extLst>
  </p:cSld>
  <p:clrMapOvr>
    <a:masterClrMapping/>
  </p:clrMapOvr>
  <p:transition spd="slow">
    <p:cover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F1FEB44C-43DA-42AA-B9E9-395B842E5567}" type="datetimeFigureOut">
              <a:rPr lang="en-NZ" smtClean="0"/>
              <a:pPr/>
              <a:t>27/09/2022</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2BBF2EFA-5656-4F17-ABB9-B94C6EE7A36B}" type="slidenum">
              <a:rPr lang="en-NZ" smtClean="0"/>
              <a:pPr/>
              <a:t>‹#›</a:t>
            </a:fld>
            <a:endParaRPr lang="en-NZ"/>
          </a:p>
        </p:txBody>
      </p:sp>
    </p:spTree>
    <p:extLst>
      <p:ext uri="{BB962C8B-B14F-4D97-AF65-F5344CB8AC3E}">
        <p14:creationId xmlns:p14="http://schemas.microsoft.com/office/powerpoint/2010/main" xmlns="" val="2818974999"/>
      </p:ext>
    </p:extLst>
  </p:cSld>
  <p:clrMapOvr>
    <a:masterClrMapping/>
  </p:clrMapOvr>
  <p:transition spd="slow">
    <p:cover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5800" y="3132666"/>
            <a:ext cx="5311775" cy="308601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3132666"/>
            <a:ext cx="5334000" cy="308601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F1FEB44C-43DA-42AA-B9E9-395B842E5567}" type="datetimeFigureOut">
              <a:rPr lang="en-NZ" smtClean="0"/>
              <a:pPr/>
              <a:t>27/09/2022</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2BBF2EFA-5656-4F17-ABB9-B94C6EE7A36B}" type="slidenum">
              <a:rPr lang="en-NZ" smtClean="0"/>
              <a:pPr/>
              <a:t>‹#›</a:t>
            </a:fld>
            <a:endParaRPr lang="en-NZ"/>
          </a:p>
        </p:txBody>
      </p:sp>
    </p:spTree>
    <p:extLst>
      <p:ext uri="{BB962C8B-B14F-4D97-AF65-F5344CB8AC3E}">
        <p14:creationId xmlns:p14="http://schemas.microsoft.com/office/powerpoint/2010/main" xmlns="" val="3602584676"/>
      </p:ext>
    </p:extLst>
  </p:cSld>
  <p:clrMapOvr>
    <a:masterClrMapping/>
  </p:clrMapOvr>
  <p:transition spd="slow">
    <p:cover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1FEB44C-43DA-42AA-B9E9-395B842E5567}" type="datetimeFigureOut">
              <a:rPr lang="en-NZ" smtClean="0"/>
              <a:pPr/>
              <a:t>27/09/2022</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2BBF2EFA-5656-4F17-ABB9-B94C6EE7A36B}" type="slidenum">
              <a:rPr lang="en-NZ" smtClean="0"/>
              <a:pPr/>
              <a:t>‹#›</a:t>
            </a:fld>
            <a:endParaRPr lang="en-NZ"/>
          </a:p>
        </p:txBody>
      </p:sp>
    </p:spTree>
    <p:extLst>
      <p:ext uri="{BB962C8B-B14F-4D97-AF65-F5344CB8AC3E}">
        <p14:creationId xmlns:p14="http://schemas.microsoft.com/office/powerpoint/2010/main" xmlns="" val="3525800094"/>
      </p:ext>
    </p:extLst>
  </p:cSld>
  <p:clrMapOvr>
    <a:masterClrMapping/>
  </p:clrMapOvr>
  <p:transition spd="slow">
    <p:cover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FEB44C-43DA-42AA-B9E9-395B842E5567}" type="datetimeFigureOut">
              <a:rPr lang="en-NZ" smtClean="0"/>
              <a:pPr/>
              <a:t>27/09/2022</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2BBF2EFA-5656-4F17-ABB9-B94C6EE7A36B}" type="slidenum">
              <a:rPr lang="en-NZ" smtClean="0"/>
              <a:pPr/>
              <a:t>‹#›</a:t>
            </a:fld>
            <a:endParaRPr lang="en-NZ"/>
          </a:p>
        </p:txBody>
      </p:sp>
    </p:spTree>
    <p:extLst>
      <p:ext uri="{BB962C8B-B14F-4D97-AF65-F5344CB8AC3E}">
        <p14:creationId xmlns:p14="http://schemas.microsoft.com/office/powerpoint/2010/main" xmlns="" val="900002222"/>
      </p:ext>
    </p:extLst>
  </p:cSld>
  <p:clrMapOvr>
    <a:masterClrMapping/>
  </p:clrMapOvr>
  <p:transition spd="slow">
    <p:cover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1FEB44C-43DA-42AA-B9E9-395B842E5567}" type="datetimeFigureOut">
              <a:rPr lang="en-NZ" smtClean="0"/>
              <a:pPr/>
              <a:t>27/09/2022</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2BBF2EFA-5656-4F17-ABB9-B94C6EE7A36B}" type="slidenum">
              <a:rPr lang="en-NZ" smtClean="0"/>
              <a:pPr/>
              <a:t>‹#›</a:t>
            </a:fld>
            <a:endParaRPr lang="en-NZ"/>
          </a:p>
        </p:txBody>
      </p:sp>
    </p:spTree>
    <p:extLst>
      <p:ext uri="{BB962C8B-B14F-4D97-AF65-F5344CB8AC3E}">
        <p14:creationId xmlns:p14="http://schemas.microsoft.com/office/powerpoint/2010/main" xmlns="" val="1979681908"/>
      </p:ext>
    </p:extLst>
  </p:cSld>
  <p:clrMapOvr>
    <a:masterClrMapping/>
  </p:clrMapOvr>
  <p:transition spd="slow">
    <p:cover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1FEB44C-43DA-42AA-B9E9-395B842E5567}" type="datetimeFigureOut">
              <a:rPr lang="en-NZ" smtClean="0"/>
              <a:pPr/>
              <a:t>27/09/2022</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2BBF2EFA-5656-4F17-ABB9-B94C6EE7A36B}" type="slidenum">
              <a:rPr lang="en-NZ" smtClean="0"/>
              <a:pPr/>
              <a:t>‹#›</a:t>
            </a:fld>
            <a:endParaRPr lang="en-NZ"/>
          </a:p>
        </p:txBody>
      </p:sp>
    </p:spTree>
    <p:extLst>
      <p:ext uri="{BB962C8B-B14F-4D97-AF65-F5344CB8AC3E}">
        <p14:creationId xmlns:p14="http://schemas.microsoft.com/office/powerpoint/2010/main" xmlns="" val="3490336120"/>
      </p:ext>
    </p:extLst>
  </p:cSld>
  <p:clrMapOvr>
    <a:masterClrMapping/>
  </p:clrMapOvr>
  <p:transition spd="slow">
    <p:cover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xmlns=""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1FEB44C-43DA-42AA-B9E9-395B842E5567}" type="datetimeFigureOut">
              <a:rPr lang="en-NZ" smtClean="0"/>
              <a:pPr/>
              <a:t>27/09/2022</a:t>
            </a:fld>
            <a:endParaRPr lang="en-NZ"/>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BBF2EFA-5656-4F17-ABB9-B94C6EE7A36B}" type="slidenum">
              <a:rPr lang="en-NZ" smtClean="0"/>
              <a:pPr/>
              <a:t>‹#›</a:t>
            </a:fld>
            <a:endParaRPr lang="en-NZ"/>
          </a:p>
        </p:txBody>
      </p:sp>
    </p:spTree>
    <p:extLst>
      <p:ext uri="{BB962C8B-B14F-4D97-AF65-F5344CB8AC3E}">
        <p14:creationId xmlns:p14="http://schemas.microsoft.com/office/powerpoint/2010/main" xmlns="" val="475220722"/>
      </p:ext>
    </p:extLst>
  </p:cSld>
  <p:clrMap bg1="dk1" tx1="lt1" bg2="dk2" tx2="lt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 id="2147483785" r:id="rId13"/>
    <p:sldLayoutId id="2147483786" r:id="rId14"/>
    <p:sldLayoutId id="2147483787" r:id="rId15"/>
    <p:sldLayoutId id="2147483788" r:id="rId16"/>
    <p:sldLayoutId id="2147483789" r:id="rId17"/>
  </p:sldLayoutIdLst>
  <p:transition spd="slow">
    <p:cover dir="d"/>
  </p:transition>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arxiv.org/pdf/1712.08940.pdf%22%20%5Ct%20%22_blank" TargetMode="External"/><Relationship Id="rId2" Type="http://schemas.openxmlformats.org/officeDocument/2006/relationships/hyperlink" Target="https://www.techopedia.com/definition/31414/password-generator" TargetMode="External"/><Relationship Id="rId1" Type="http://schemas.openxmlformats.org/officeDocument/2006/relationships/slideLayout" Target="../slideLayouts/slideLayout2.xml"/><Relationship Id="rId6" Type="http://schemas.openxmlformats.org/officeDocument/2006/relationships/hyperlink" Target="https://www.w3schools.com/cs/trycs.php?filename=demo_helloworld" TargetMode="External"/><Relationship Id="rId5" Type="http://schemas.openxmlformats.org/officeDocument/2006/relationships/hyperlink" Target="https://www.researchgate.net/publication/309467190" TargetMode="External"/><Relationship Id="rId4" Type="http://schemas.openxmlformats.org/officeDocument/2006/relationships/hyperlink" Target="https://www.sain.ca/publication/thorpePDFS/Do_Password_Managers_Nudge_Secure_Random_Passwords_SOUPS2022.pdf"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List_of_the_most_common_passwords"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express.co.uk/life-style/science-technology/1660989/change-your-password-now-millions-affected-plex-hack"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820" y="692038"/>
            <a:ext cx="8610600" cy="2219419"/>
          </a:xfrm>
        </p:spPr>
        <p:txBody>
          <a:bodyPr>
            <a:normAutofit fontScale="90000"/>
          </a:bodyPr>
          <a:lstStyle/>
          <a:p>
            <a:pPr algn="l"/>
            <a:r>
              <a:rPr lang="en-US" b="1" dirty="0" smtClean="0">
                <a:solidFill>
                  <a:srgbClr val="FFFF00"/>
                </a:solidFill>
              </a:rPr>
              <a:t>MCSD51:                                    Certificate in Introductory Software Development Level 5</a:t>
            </a:r>
            <a:br>
              <a:rPr lang="en-US" b="1" dirty="0" smtClean="0">
                <a:solidFill>
                  <a:srgbClr val="FFFF00"/>
                </a:solidFill>
              </a:rPr>
            </a:br>
            <a:endParaRPr lang="en-US" dirty="0">
              <a:solidFill>
                <a:srgbClr val="FFFF00"/>
              </a:solidFill>
            </a:endParaRPr>
          </a:p>
        </p:txBody>
      </p:sp>
      <p:sp>
        <p:nvSpPr>
          <p:cNvPr id="3" name="Content Placeholder 2"/>
          <p:cNvSpPr>
            <a:spLocks noGrp="1"/>
          </p:cNvSpPr>
          <p:nvPr>
            <p:ph idx="1"/>
          </p:nvPr>
        </p:nvSpPr>
        <p:spPr/>
        <p:txBody>
          <a:bodyPr/>
          <a:lstStyle/>
          <a:p>
            <a:pPr algn="ctr">
              <a:buNone/>
            </a:pPr>
            <a:endParaRPr lang="en-SG" sz="4800" b="1" dirty="0" smtClean="0"/>
          </a:p>
          <a:p>
            <a:pPr algn="ctr">
              <a:buNone/>
            </a:pPr>
            <a:r>
              <a:rPr lang="en-SG" sz="4800" b="1" dirty="0" smtClean="0"/>
              <a:t>Part 2:</a:t>
            </a:r>
          </a:p>
          <a:p>
            <a:pPr algn="ctr">
              <a:buNone/>
            </a:pPr>
            <a:r>
              <a:rPr lang="en-SG" sz="4800" b="1" dirty="0" smtClean="0"/>
              <a:t>Product Implementation</a:t>
            </a:r>
            <a:endParaRPr lang="en-US" sz="4800" b="1" dirty="0"/>
          </a:p>
        </p:txBody>
      </p:sp>
    </p:spTree>
  </p:cSld>
  <p:clrMapOvr>
    <a:masterClrMapping/>
  </p:clrMapOvr>
  <p:transition spd="slow">
    <p:cover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3477B6E-72BF-255C-BEB8-DAC7203DD43E}"/>
              </a:ext>
            </a:extLst>
          </p:cNvPr>
          <p:cNvSpPr>
            <a:spLocks noGrp="1"/>
          </p:cNvSpPr>
          <p:nvPr>
            <p:ph type="title"/>
          </p:nvPr>
        </p:nvSpPr>
        <p:spPr>
          <a:xfrm>
            <a:off x="575094" y="876517"/>
            <a:ext cx="8610600" cy="1293028"/>
          </a:xfrm>
        </p:spPr>
        <p:txBody>
          <a:bodyPr/>
          <a:lstStyle/>
          <a:p>
            <a:pPr algn="l"/>
            <a:r>
              <a:rPr lang="en-NZ" b="1" dirty="0"/>
              <a:t>Technologies Used</a:t>
            </a:r>
          </a:p>
        </p:txBody>
      </p:sp>
      <p:sp>
        <p:nvSpPr>
          <p:cNvPr id="3" name="内容占位符 2">
            <a:extLst>
              <a:ext uri="{FF2B5EF4-FFF2-40B4-BE49-F238E27FC236}">
                <a16:creationId xmlns:a16="http://schemas.microsoft.com/office/drawing/2014/main" xmlns="" id="{B5BDCBB6-C660-4E0C-04B9-8784DABF995E}"/>
              </a:ext>
            </a:extLst>
          </p:cNvPr>
          <p:cNvSpPr>
            <a:spLocks noGrp="1"/>
          </p:cNvSpPr>
          <p:nvPr>
            <p:ph idx="1"/>
          </p:nvPr>
        </p:nvSpPr>
        <p:spPr/>
        <p:txBody>
          <a:bodyPr/>
          <a:lstStyle/>
          <a:p>
            <a:pPr>
              <a:buNone/>
            </a:pPr>
            <a:r>
              <a:rPr lang="en-NZ" sz="3200" dirty="0"/>
              <a:t>Web-based software</a:t>
            </a:r>
          </a:p>
          <a:p>
            <a:pPr lvl="1">
              <a:lnSpc>
                <a:spcPct val="150000"/>
              </a:lnSpc>
            </a:pPr>
            <a:r>
              <a:rPr lang="en-NZ" dirty="0"/>
              <a:t>Tools: Apache, Nodejs</a:t>
            </a:r>
          </a:p>
          <a:p>
            <a:pPr lvl="1">
              <a:lnSpc>
                <a:spcPct val="150000"/>
              </a:lnSpc>
            </a:pPr>
            <a:r>
              <a:rPr lang="en-NZ" dirty="0"/>
              <a:t>Modules: express, </a:t>
            </a:r>
            <a:r>
              <a:rPr lang="en-NZ" dirty="0" err="1"/>
              <a:t>ejs</a:t>
            </a:r>
            <a:r>
              <a:rPr lang="en-NZ" dirty="0"/>
              <a:t>, cookie-parser</a:t>
            </a:r>
          </a:p>
          <a:p>
            <a:pPr lvl="1">
              <a:lnSpc>
                <a:spcPct val="150000"/>
              </a:lnSpc>
            </a:pPr>
            <a:r>
              <a:rPr lang="en-NZ" dirty="0"/>
              <a:t>Languages: </a:t>
            </a:r>
            <a:r>
              <a:rPr lang="en-NZ" dirty="0" err="1"/>
              <a:t>Javascript</a:t>
            </a:r>
            <a:r>
              <a:rPr lang="en-NZ" dirty="0"/>
              <a:t>, </a:t>
            </a:r>
            <a:r>
              <a:rPr lang="en-NZ" dirty="0" err="1"/>
              <a:t>Javascript</a:t>
            </a:r>
            <a:r>
              <a:rPr lang="en-NZ" dirty="0"/>
              <a:t>( embedded ), HTML, CSS</a:t>
            </a:r>
          </a:p>
          <a:p>
            <a:pPr lvl="1">
              <a:lnSpc>
                <a:spcPct val="150000"/>
              </a:lnSpc>
            </a:pPr>
            <a:r>
              <a:rPr lang="en-NZ" dirty="0"/>
              <a:t>Request method: POST / GET</a:t>
            </a:r>
          </a:p>
        </p:txBody>
      </p:sp>
    </p:spTree>
    <p:extLst>
      <p:ext uri="{BB962C8B-B14F-4D97-AF65-F5344CB8AC3E}">
        <p14:creationId xmlns:p14="http://schemas.microsoft.com/office/powerpoint/2010/main" xmlns="" val="1522651155"/>
      </p:ext>
    </p:extLst>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94441FE-9332-F0E4-7AE1-3123F39EBF02}"/>
              </a:ext>
            </a:extLst>
          </p:cNvPr>
          <p:cNvSpPr>
            <a:spLocks noGrp="1"/>
          </p:cNvSpPr>
          <p:nvPr>
            <p:ph type="title"/>
          </p:nvPr>
        </p:nvSpPr>
        <p:spPr>
          <a:xfrm>
            <a:off x="299049" y="548714"/>
            <a:ext cx="8610600" cy="1293028"/>
          </a:xfrm>
        </p:spPr>
        <p:txBody>
          <a:bodyPr/>
          <a:lstStyle/>
          <a:p>
            <a:pPr algn="l"/>
            <a:r>
              <a:rPr lang="en-NZ" b="1" dirty="0"/>
              <a:t>methodology</a:t>
            </a:r>
          </a:p>
        </p:txBody>
      </p:sp>
      <p:sp>
        <p:nvSpPr>
          <p:cNvPr id="3" name="内容占位符 2">
            <a:extLst>
              <a:ext uri="{FF2B5EF4-FFF2-40B4-BE49-F238E27FC236}">
                <a16:creationId xmlns:a16="http://schemas.microsoft.com/office/drawing/2014/main" xmlns="" id="{C1BFAA36-BAFA-2A56-98AB-CC6300CECA0C}"/>
              </a:ext>
            </a:extLst>
          </p:cNvPr>
          <p:cNvSpPr>
            <a:spLocks noGrp="1"/>
          </p:cNvSpPr>
          <p:nvPr>
            <p:ph idx="1"/>
          </p:nvPr>
        </p:nvSpPr>
        <p:spPr>
          <a:xfrm>
            <a:off x="120771" y="1801221"/>
            <a:ext cx="6357667" cy="3184848"/>
          </a:xfrm>
        </p:spPr>
        <p:txBody>
          <a:bodyPr numCol="1">
            <a:normAutofit/>
          </a:bodyPr>
          <a:lstStyle/>
          <a:p>
            <a:pPr>
              <a:buNone/>
            </a:pPr>
            <a:r>
              <a:rPr lang="en-NZ" sz="2400" dirty="0">
                <a:effectLst/>
                <a:cs typeface="Times New Roman" panose="02020603050405020304" pitchFamily="18" charset="0"/>
              </a:rPr>
              <a:t>4 reasons for </a:t>
            </a:r>
            <a:r>
              <a:rPr lang="en-NZ" sz="2400" dirty="0" smtClean="0">
                <a:effectLst/>
                <a:cs typeface="Times New Roman" panose="02020603050405020304" pitchFamily="18" charset="0"/>
              </a:rPr>
              <a:t>using </a:t>
            </a:r>
            <a:r>
              <a:rPr lang="en-NZ" sz="2400" dirty="0">
                <a:effectLst/>
                <a:cs typeface="Times New Roman" panose="02020603050405020304" pitchFamily="18" charset="0"/>
              </a:rPr>
              <a:t>waterfall methodology </a:t>
            </a:r>
          </a:p>
          <a:p>
            <a:pPr lvl="1">
              <a:lnSpc>
                <a:spcPct val="150000"/>
              </a:lnSpc>
            </a:pPr>
            <a:r>
              <a:rPr lang="en-NZ" sz="2400" dirty="0">
                <a:effectLst/>
                <a:cs typeface="Times New Roman" panose="02020603050405020304" pitchFamily="18" charset="0"/>
              </a:rPr>
              <a:t>The </a:t>
            </a:r>
            <a:r>
              <a:rPr lang="en-NZ" sz="2400" dirty="0" smtClean="0">
                <a:effectLst/>
                <a:cs typeface="Times New Roman" panose="02020603050405020304" pitchFamily="18" charset="0"/>
              </a:rPr>
              <a:t>requirements </a:t>
            </a:r>
            <a:r>
              <a:rPr lang="en-NZ" sz="2400" dirty="0">
                <a:effectLst/>
                <a:cs typeface="Times New Roman" panose="02020603050405020304" pitchFamily="18" charset="0"/>
              </a:rPr>
              <a:t>are clear. </a:t>
            </a:r>
          </a:p>
          <a:p>
            <a:pPr lvl="1">
              <a:lnSpc>
                <a:spcPct val="150000"/>
              </a:lnSpc>
            </a:pPr>
            <a:r>
              <a:rPr lang="en-US" altLang="zh-CN" sz="2400" dirty="0">
                <a:effectLst/>
                <a:cs typeface="Times New Roman" panose="02020603050405020304" pitchFamily="18" charset="0"/>
              </a:rPr>
              <a:t>Relatively </a:t>
            </a:r>
            <a:r>
              <a:rPr lang="en-NZ" sz="2400" dirty="0">
                <a:effectLst/>
                <a:cs typeface="Times New Roman" panose="02020603050405020304" pitchFamily="18" charset="0"/>
              </a:rPr>
              <a:t>simple system. </a:t>
            </a:r>
          </a:p>
          <a:p>
            <a:pPr lvl="1">
              <a:lnSpc>
                <a:spcPct val="150000"/>
              </a:lnSpc>
            </a:pPr>
            <a:r>
              <a:rPr lang="en-NZ" sz="2400" dirty="0">
                <a:effectLst/>
                <a:cs typeface="Times New Roman" panose="02020603050405020304" pitchFamily="18" charset="0"/>
              </a:rPr>
              <a:t>Only used in certain circumstances </a:t>
            </a:r>
          </a:p>
          <a:p>
            <a:pPr lvl="1">
              <a:lnSpc>
                <a:spcPct val="150000"/>
              </a:lnSpc>
            </a:pPr>
            <a:r>
              <a:rPr lang="en-US" altLang="zh-CN" sz="2400" dirty="0">
                <a:effectLst/>
                <a:cs typeface="Times New Roman" panose="02020603050405020304" pitchFamily="18" charset="0"/>
              </a:rPr>
              <a:t>U</a:t>
            </a:r>
            <a:r>
              <a:rPr lang="en-NZ" sz="2400" dirty="0" err="1">
                <a:effectLst/>
                <a:cs typeface="Times New Roman" panose="02020603050405020304" pitchFamily="18" charset="0"/>
              </a:rPr>
              <a:t>nlikely</a:t>
            </a:r>
            <a:r>
              <a:rPr lang="en-NZ" sz="2400" dirty="0">
                <a:effectLst/>
                <a:cs typeface="Times New Roman" panose="02020603050405020304" pitchFamily="18" charset="0"/>
              </a:rPr>
              <a:t> to be changed.</a:t>
            </a:r>
            <a:endParaRPr lang="en-NZ" sz="2400" dirty="0">
              <a:cs typeface="Times New Roman" panose="02020603050405020304" pitchFamily="18" charset="0"/>
            </a:endParaRPr>
          </a:p>
        </p:txBody>
      </p:sp>
      <p:sp>
        <p:nvSpPr>
          <p:cNvPr id="5" name="文本框 4">
            <a:extLst>
              <a:ext uri="{FF2B5EF4-FFF2-40B4-BE49-F238E27FC236}">
                <a16:creationId xmlns:a16="http://schemas.microsoft.com/office/drawing/2014/main" xmlns="" id="{D233536E-5C4E-5A22-114B-E507F99608AF}"/>
              </a:ext>
            </a:extLst>
          </p:cNvPr>
          <p:cNvSpPr txBox="1"/>
          <p:nvPr/>
        </p:nvSpPr>
        <p:spPr>
          <a:xfrm>
            <a:off x="6567578" y="1725283"/>
            <a:ext cx="5486399" cy="4247317"/>
          </a:xfrm>
          <a:prstGeom prst="rect">
            <a:avLst/>
          </a:prstGeom>
          <a:noFill/>
        </p:spPr>
        <p:txBody>
          <a:bodyPr wrap="square" numCol="1" rtlCol="0">
            <a:spAutoFit/>
          </a:bodyPr>
          <a:lstStyle/>
          <a:p>
            <a:pPr marL="0" algn="l" rtl="0" eaLnBrk="1" fontAlgn="b" latinLnBrk="0" hangingPunct="1">
              <a:lnSpc>
                <a:spcPct val="150000"/>
              </a:lnSpc>
              <a:spcBef>
                <a:spcPts val="0"/>
              </a:spcBef>
              <a:spcAft>
                <a:spcPts val="0"/>
              </a:spcAft>
            </a:pPr>
            <a:r>
              <a:rPr lang="en-NZ" b="0" i="0" u="none" strike="noStrike" kern="1200" dirty="0">
                <a:solidFill>
                  <a:schemeClr val="tx2">
                    <a:lumMod val="90000"/>
                  </a:schemeClr>
                </a:solidFill>
                <a:effectLst/>
                <a:cs typeface="Times New Roman" panose="02020603050405020304" pitchFamily="18" charset="0"/>
              </a:rPr>
              <a:t>1.    Allow input of various input parameters on password such as Password Length, Include Special Characters, Numbers, Lower/Upper case Characters</a:t>
            </a:r>
          </a:p>
          <a:p>
            <a:pPr marL="0" algn="l" rtl="0" eaLnBrk="1" fontAlgn="b" latinLnBrk="0" hangingPunct="1">
              <a:lnSpc>
                <a:spcPct val="150000"/>
              </a:lnSpc>
              <a:spcBef>
                <a:spcPts val="0"/>
              </a:spcBef>
              <a:spcAft>
                <a:spcPts val="0"/>
              </a:spcAft>
            </a:pPr>
            <a:r>
              <a:rPr lang="en-NZ" b="0" i="0" u="none" strike="noStrike" kern="1200" dirty="0">
                <a:solidFill>
                  <a:schemeClr val="tx2">
                    <a:lumMod val="90000"/>
                  </a:schemeClr>
                </a:solidFill>
                <a:effectLst/>
                <a:cs typeface="Times New Roman" panose="02020603050405020304" pitchFamily="18" charset="0"/>
              </a:rPr>
              <a:t>2.    Save the settings for future use</a:t>
            </a:r>
            <a:endParaRPr lang="en-NZ" b="0" i="0" u="none" strike="noStrike" dirty="0">
              <a:solidFill>
                <a:schemeClr val="tx2">
                  <a:lumMod val="90000"/>
                </a:schemeClr>
              </a:solidFill>
              <a:effectLst/>
              <a:cs typeface="Times New Roman" panose="02020603050405020304" pitchFamily="18" charset="0"/>
            </a:endParaRPr>
          </a:p>
          <a:p>
            <a:pPr marL="0" algn="l" rtl="0" eaLnBrk="1" fontAlgn="b" latinLnBrk="0" hangingPunct="1">
              <a:lnSpc>
                <a:spcPct val="150000"/>
              </a:lnSpc>
              <a:spcBef>
                <a:spcPts val="0"/>
              </a:spcBef>
              <a:spcAft>
                <a:spcPts val="0"/>
              </a:spcAft>
            </a:pPr>
            <a:r>
              <a:rPr lang="en-NZ" b="0" i="0" u="none" strike="noStrike" kern="1200" dirty="0">
                <a:solidFill>
                  <a:schemeClr val="tx2">
                    <a:lumMod val="90000"/>
                  </a:schemeClr>
                </a:solidFill>
                <a:effectLst/>
                <a:cs typeface="Times New Roman" panose="02020603050405020304" pitchFamily="18" charset="0"/>
              </a:rPr>
              <a:t>3.    Generate a random password based on the above parameters</a:t>
            </a:r>
            <a:endParaRPr lang="en-NZ" b="0" i="0" u="none" strike="noStrike" dirty="0">
              <a:solidFill>
                <a:schemeClr val="tx2">
                  <a:lumMod val="90000"/>
                </a:schemeClr>
              </a:solidFill>
              <a:effectLst/>
              <a:cs typeface="Times New Roman" panose="02020603050405020304" pitchFamily="18" charset="0"/>
            </a:endParaRPr>
          </a:p>
          <a:p>
            <a:pPr marL="0" algn="l" rtl="0" eaLnBrk="1" fontAlgn="b" latinLnBrk="0" hangingPunct="1">
              <a:lnSpc>
                <a:spcPct val="150000"/>
              </a:lnSpc>
              <a:spcBef>
                <a:spcPts val="0"/>
              </a:spcBef>
              <a:spcAft>
                <a:spcPts val="0"/>
              </a:spcAft>
            </a:pPr>
            <a:r>
              <a:rPr lang="en-NZ" b="0" i="0" u="none" strike="noStrike" kern="1200" dirty="0">
                <a:solidFill>
                  <a:schemeClr val="tx2">
                    <a:lumMod val="90000"/>
                  </a:schemeClr>
                </a:solidFill>
                <a:effectLst/>
                <a:cs typeface="Times New Roman" panose="02020603050405020304" pitchFamily="18" charset="0"/>
              </a:rPr>
              <a:t>4.    Copy function to copy the generated password to the buffer (like Control + C)</a:t>
            </a:r>
            <a:endParaRPr lang="en-NZ" b="0" i="0" u="none" strike="noStrike" dirty="0">
              <a:solidFill>
                <a:schemeClr val="tx2">
                  <a:lumMod val="90000"/>
                </a:schemeClr>
              </a:solidFill>
              <a:effectLst/>
              <a:cs typeface="Times New Roman" panose="02020603050405020304" pitchFamily="18" charset="0"/>
            </a:endParaRPr>
          </a:p>
          <a:p>
            <a:endParaRPr lang="en-NZ" dirty="0">
              <a:solidFill>
                <a:schemeClr val="tx2">
                  <a:lumMod val="90000"/>
                </a:schemeClr>
              </a:solidFill>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xmlns="" id="{4432D91B-110E-9A16-F8F5-9DE69295486D}"/>
              </a:ext>
            </a:extLst>
          </p:cNvPr>
          <p:cNvSpPr txBox="1"/>
          <p:nvPr/>
        </p:nvSpPr>
        <p:spPr>
          <a:xfrm>
            <a:off x="128318" y="6397925"/>
            <a:ext cx="4724400" cy="338554"/>
          </a:xfrm>
          <a:prstGeom prst="rect">
            <a:avLst/>
          </a:prstGeom>
          <a:noFill/>
        </p:spPr>
        <p:txBody>
          <a:bodyPr wrap="square" rtlCol="0">
            <a:spAutoFit/>
          </a:bodyPr>
          <a:lstStyle/>
          <a:p>
            <a:r>
              <a:rPr lang="en-NZ" sz="1600" i="1" dirty="0" smtClean="0">
                <a:latin typeface="Times New Roman" panose="02020603050405020304" pitchFamily="18" charset="0"/>
                <a:cs typeface="Times New Roman" panose="02020603050405020304" pitchFamily="18" charset="0"/>
              </a:rPr>
              <a:t>Retrieved </a:t>
            </a:r>
            <a:r>
              <a:rPr lang="en-NZ" sz="1600" i="1" dirty="0">
                <a:latin typeface="Times New Roman" panose="02020603050405020304" pitchFamily="18" charset="0"/>
                <a:cs typeface="Times New Roman" panose="02020603050405020304" pitchFamily="18" charset="0"/>
              </a:rPr>
              <a:t>from: </a:t>
            </a:r>
            <a:r>
              <a:rPr lang="en-NZ" sz="1600" i="1" dirty="0" smtClean="0">
                <a:solidFill>
                  <a:srgbClr val="FF0000"/>
                </a:solidFill>
                <a:latin typeface="Times New Roman" panose="02020603050405020304" pitchFamily="18" charset="0"/>
                <a:cs typeface="Times New Roman" panose="02020603050405020304" pitchFamily="18" charset="0"/>
              </a:rPr>
              <a:t>Project </a:t>
            </a:r>
            <a:r>
              <a:rPr lang="en-NZ" sz="1600" i="1" dirty="0">
                <a:solidFill>
                  <a:srgbClr val="FF0000"/>
                </a:solidFill>
                <a:latin typeface="Times New Roman" panose="02020603050405020304" pitchFamily="18" charset="0"/>
                <a:cs typeface="Times New Roman" panose="02020603050405020304" pitchFamily="18" charset="0"/>
              </a:rPr>
              <a:t>list</a:t>
            </a:r>
          </a:p>
        </p:txBody>
      </p:sp>
    </p:spTree>
    <p:extLst>
      <p:ext uri="{BB962C8B-B14F-4D97-AF65-F5344CB8AC3E}">
        <p14:creationId xmlns:p14="http://schemas.microsoft.com/office/powerpoint/2010/main" xmlns="" val="2361374323"/>
      </p:ext>
    </p:extLst>
  </p:cSld>
  <p:clrMapOvr>
    <a:masterClrMapping/>
  </p:clrMapOvr>
  <p:transition spd="slow">
    <p:cover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83AE34A-2EE8-6BAE-70F0-3E8DBE525781}"/>
              </a:ext>
            </a:extLst>
          </p:cNvPr>
          <p:cNvSpPr>
            <a:spLocks noGrp="1"/>
          </p:cNvSpPr>
          <p:nvPr>
            <p:ph type="title"/>
          </p:nvPr>
        </p:nvSpPr>
        <p:spPr>
          <a:xfrm>
            <a:off x="419819" y="660856"/>
            <a:ext cx="8610600" cy="1293028"/>
          </a:xfrm>
        </p:spPr>
        <p:txBody>
          <a:bodyPr/>
          <a:lstStyle/>
          <a:p>
            <a:pPr algn="l"/>
            <a:r>
              <a:rPr lang="en-NZ" b="1" dirty="0"/>
              <a:t>TEAM WORK</a:t>
            </a:r>
          </a:p>
        </p:txBody>
      </p:sp>
      <p:sp>
        <p:nvSpPr>
          <p:cNvPr id="3" name="内容占位符 2">
            <a:extLst>
              <a:ext uri="{FF2B5EF4-FFF2-40B4-BE49-F238E27FC236}">
                <a16:creationId xmlns:a16="http://schemas.microsoft.com/office/drawing/2014/main" xmlns="" id="{D1631241-63E7-CCA1-C041-9CEE6DF91618}"/>
              </a:ext>
            </a:extLst>
          </p:cNvPr>
          <p:cNvSpPr>
            <a:spLocks noGrp="1"/>
          </p:cNvSpPr>
          <p:nvPr>
            <p:ph idx="1"/>
          </p:nvPr>
        </p:nvSpPr>
        <p:spPr>
          <a:xfrm>
            <a:off x="565030" y="1961647"/>
            <a:ext cx="10820400" cy="4024125"/>
          </a:xfrm>
        </p:spPr>
        <p:txBody>
          <a:bodyPr/>
          <a:lstStyle/>
          <a:p>
            <a:pPr>
              <a:lnSpc>
                <a:spcPct val="150000"/>
              </a:lnSpc>
            </a:pPr>
            <a:r>
              <a:rPr lang="en-NZ" dirty="0"/>
              <a:t>Client (Richard)</a:t>
            </a:r>
          </a:p>
          <a:p>
            <a:pPr lvl="1">
              <a:lnSpc>
                <a:spcPct val="150000"/>
              </a:lnSpc>
            </a:pPr>
            <a:r>
              <a:rPr lang="en-NZ" dirty="0"/>
              <a:t>User Interface (HTML/</a:t>
            </a:r>
            <a:r>
              <a:rPr lang="en-NZ" dirty="0" err="1"/>
              <a:t>ejs</a:t>
            </a:r>
            <a:r>
              <a:rPr lang="en-NZ" dirty="0"/>
              <a:t>, CSS, embedded </a:t>
            </a:r>
            <a:r>
              <a:rPr lang="en-NZ" dirty="0" err="1"/>
              <a:t>javascript</a:t>
            </a:r>
            <a:r>
              <a:rPr lang="en-NZ" dirty="0"/>
              <a:t>)</a:t>
            </a:r>
          </a:p>
          <a:p>
            <a:pPr>
              <a:lnSpc>
                <a:spcPct val="150000"/>
              </a:lnSpc>
            </a:pPr>
            <a:r>
              <a:rPr lang="en-US" altLang="zh-CN" dirty="0"/>
              <a:t>Server (Steven)</a:t>
            </a:r>
          </a:p>
          <a:p>
            <a:pPr lvl="1">
              <a:lnSpc>
                <a:spcPct val="150000"/>
              </a:lnSpc>
            </a:pPr>
            <a:r>
              <a:rPr lang="en-US" altLang="zh-CN" dirty="0"/>
              <a:t>request process (</a:t>
            </a:r>
            <a:r>
              <a:rPr lang="en-US" altLang="zh-CN" dirty="0" err="1"/>
              <a:t>javascript</a:t>
            </a:r>
            <a:r>
              <a:rPr lang="en-US" altLang="zh-CN" dirty="0" smtClean="0"/>
              <a:t>)</a:t>
            </a:r>
          </a:p>
          <a:p>
            <a:pPr lvl="1">
              <a:lnSpc>
                <a:spcPct val="150000"/>
              </a:lnSpc>
            </a:pPr>
            <a:r>
              <a:rPr lang="en-SG" altLang="zh-CN" dirty="0" smtClean="0"/>
              <a:t>Cookies process (</a:t>
            </a:r>
            <a:r>
              <a:rPr lang="en-SG" altLang="zh-CN" dirty="0" err="1" smtClean="0"/>
              <a:t>javascript</a:t>
            </a:r>
            <a:r>
              <a:rPr lang="en-SG" altLang="zh-CN" dirty="0" smtClean="0"/>
              <a:t>)</a:t>
            </a:r>
            <a:endParaRPr lang="en-US" altLang="zh-CN" dirty="0"/>
          </a:p>
          <a:p>
            <a:pPr>
              <a:lnSpc>
                <a:spcPct val="150000"/>
              </a:lnSpc>
            </a:pPr>
            <a:r>
              <a:rPr lang="en-US" altLang="zh-CN" dirty="0"/>
              <a:t>Server( Maribeth)</a:t>
            </a:r>
          </a:p>
          <a:p>
            <a:pPr lvl="1">
              <a:lnSpc>
                <a:spcPct val="150000"/>
              </a:lnSpc>
            </a:pPr>
            <a:r>
              <a:rPr lang="en-US" altLang="zh-CN" dirty="0"/>
              <a:t> implement a module for Password Generator (</a:t>
            </a:r>
            <a:r>
              <a:rPr lang="en-US" altLang="zh-CN" dirty="0" err="1"/>
              <a:t>javascript</a:t>
            </a:r>
            <a:r>
              <a:rPr lang="en-US" altLang="zh-CN" dirty="0"/>
              <a:t>)</a:t>
            </a:r>
          </a:p>
          <a:p>
            <a:pPr lvl="1">
              <a:lnSpc>
                <a:spcPct val="150000"/>
              </a:lnSpc>
            </a:pPr>
            <a:endParaRPr lang="en-US" altLang="zh-CN" dirty="0"/>
          </a:p>
        </p:txBody>
      </p:sp>
    </p:spTree>
    <p:extLst>
      <p:ext uri="{BB962C8B-B14F-4D97-AF65-F5344CB8AC3E}">
        <p14:creationId xmlns:p14="http://schemas.microsoft.com/office/powerpoint/2010/main" xmlns="" val="3396672449"/>
      </p:ext>
    </p:extLst>
  </p:cSld>
  <p:clrMapOvr>
    <a:masterClrMapping/>
  </p:clrMapOvr>
  <p:transition spd="slow">
    <p:cover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26EBC45-122C-5FE6-01A0-0B6F24E25785}"/>
              </a:ext>
            </a:extLst>
          </p:cNvPr>
          <p:cNvSpPr>
            <a:spLocks noGrp="1"/>
          </p:cNvSpPr>
          <p:nvPr>
            <p:ph type="title"/>
          </p:nvPr>
        </p:nvSpPr>
        <p:spPr>
          <a:xfrm>
            <a:off x="402566" y="634977"/>
            <a:ext cx="8610600" cy="1293028"/>
          </a:xfrm>
        </p:spPr>
        <p:txBody>
          <a:bodyPr/>
          <a:lstStyle/>
          <a:p>
            <a:pPr algn="l"/>
            <a:r>
              <a:rPr lang="en-NZ" b="1" dirty="0"/>
              <a:t>TEAM WORK</a:t>
            </a:r>
          </a:p>
        </p:txBody>
      </p:sp>
      <p:pic>
        <p:nvPicPr>
          <p:cNvPr id="5" name="内容占位符 4">
            <a:extLst>
              <a:ext uri="{FF2B5EF4-FFF2-40B4-BE49-F238E27FC236}">
                <a16:creationId xmlns:a16="http://schemas.microsoft.com/office/drawing/2014/main" xmlns="" id="{B34579D3-B1D0-FFDD-242D-00F815568178}"/>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446256" y="1871933"/>
            <a:ext cx="7676916" cy="447570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xmlns="" val="3123407964"/>
      </p:ext>
    </p:extLst>
  </p:cSld>
  <p:clrMapOvr>
    <a:masterClrMapping/>
  </p:clrMapOvr>
  <p:transition spd="slow">
    <p:cover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CD0B7BF-66C7-8E0C-EE6E-210BC09261AB}"/>
              </a:ext>
            </a:extLst>
          </p:cNvPr>
          <p:cNvSpPr>
            <a:spLocks noGrp="1"/>
          </p:cNvSpPr>
          <p:nvPr>
            <p:ph type="title"/>
          </p:nvPr>
        </p:nvSpPr>
        <p:spPr>
          <a:xfrm>
            <a:off x="316301" y="0"/>
            <a:ext cx="8610600" cy="1293028"/>
          </a:xfrm>
        </p:spPr>
        <p:txBody>
          <a:bodyPr>
            <a:normAutofit/>
          </a:bodyPr>
          <a:lstStyle/>
          <a:p>
            <a:pPr algn="l"/>
            <a:r>
              <a:rPr lang="en-NZ" sz="3600" dirty="0"/>
              <a:t>Reflections</a:t>
            </a:r>
          </a:p>
        </p:txBody>
      </p:sp>
      <p:sp>
        <p:nvSpPr>
          <p:cNvPr id="3" name="内容占位符 2">
            <a:extLst>
              <a:ext uri="{FF2B5EF4-FFF2-40B4-BE49-F238E27FC236}">
                <a16:creationId xmlns:a16="http://schemas.microsoft.com/office/drawing/2014/main" xmlns="" id="{99BC1E35-F9E7-1295-FBBD-ED8B0075BF59}"/>
              </a:ext>
            </a:extLst>
          </p:cNvPr>
          <p:cNvSpPr>
            <a:spLocks noGrp="1"/>
          </p:cNvSpPr>
          <p:nvPr>
            <p:ph idx="1"/>
          </p:nvPr>
        </p:nvSpPr>
        <p:spPr>
          <a:xfrm>
            <a:off x="685800" y="854015"/>
            <a:ext cx="10820400" cy="5693434"/>
          </a:xfrm>
        </p:spPr>
        <p:txBody>
          <a:bodyPr>
            <a:normAutofit fontScale="40000" lnSpcReduction="20000"/>
          </a:bodyPr>
          <a:lstStyle/>
          <a:p>
            <a:pPr>
              <a:lnSpc>
                <a:spcPct val="170000"/>
              </a:lnSpc>
            </a:pPr>
            <a:r>
              <a:rPr lang="en-NZ" sz="3000" dirty="0" err="1" smtClean="0"/>
              <a:t>Maribeth</a:t>
            </a:r>
            <a:r>
              <a:rPr lang="en-NZ" sz="3000" dirty="0" smtClean="0"/>
              <a:t>: </a:t>
            </a:r>
            <a:r>
              <a:rPr lang="en-NZ" sz="3000" dirty="0" smtClean="0"/>
              <a:t>As I sit down to reflect on my learning journey at Future Skills Academy, I must say that it was a positive one. Being in a different working environment was such a challenge to begin with. I have no clue about the tools, modules and languages at all. I even felt overwhelmed, finding out that we needed to create a program as part of our project. Thankfully, I was put in a group where my team will always check if I needed help and has been very supportive from day 1 up to the final stage. I am very pleased with all the encouragement that they’ve shown me. We worked closely just to ensure that we are all in the same page. By doing this course/project, I gained the knowledge how to use basic CSS and notepad ++. I also learnt about User Story and Use Cases but I guess more than that, I have gained friends and built friendship. It is no secret that there is much more to learn </a:t>
            </a:r>
            <a:r>
              <a:rPr lang="en-NZ" sz="3000" dirty="0" smtClean="0"/>
              <a:t>and understand on my end. The </a:t>
            </a:r>
            <a:r>
              <a:rPr lang="en-NZ" sz="3000" dirty="0" smtClean="0"/>
              <a:t>learning environment is amazing; lecturers are very supportive and willing to extend help as much as they could</a:t>
            </a:r>
            <a:r>
              <a:rPr lang="en-NZ" sz="3000" dirty="0" smtClean="0"/>
              <a:t>.</a:t>
            </a:r>
            <a:endParaRPr lang="en-US" sz="3000" dirty="0" smtClean="0"/>
          </a:p>
          <a:p>
            <a:pPr>
              <a:buNone/>
            </a:pPr>
            <a:endParaRPr lang="en-NZ" sz="3000" dirty="0"/>
          </a:p>
          <a:p>
            <a:pPr>
              <a:lnSpc>
                <a:spcPct val="170000"/>
              </a:lnSpc>
            </a:pPr>
            <a:r>
              <a:rPr lang="en-NZ" sz="3000" dirty="0"/>
              <a:t>Richard</a:t>
            </a:r>
            <a:r>
              <a:rPr lang="en-NZ" sz="3000" dirty="0" smtClean="0"/>
              <a:t>: </a:t>
            </a:r>
            <a:r>
              <a:rPr lang="en-NZ" sz="3000" dirty="0"/>
              <a:t> </a:t>
            </a:r>
            <a:r>
              <a:rPr lang="en-US" sz="3000" dirty="0" smtClean="0"/>
              <a:t>It </a:t>
            </a:r>
            <a:r>
              <a:rPr lang="en-US" sz="3000" dirty="0" smtClean="0"/>
              <a:t>is such a tremendous learning journey for me to code and test the program step by step, and my self-confidence in building the web-based program enhanced gradually. Although, this is a very simple and beginning stage for software development, however, every step and learning experience is fundamentally important for me to grow and learn through firsthand experience.</a:t>
            </a:r>
          </a:p>
          <a:p>
            <a:pPr>
              <a:buNone/>
            </a:pPr>
            <a:endParaRPr lang="en-NZ" sz="3000" dirty="0"/>
          </a:p>
          <a:p>
            <a:pPr>
              <a:lnSpc>
                <a:spcPct val="170000"/>
              </a:lnSpc>
            </a:pPr>
            <a:r>
              <a:rPr lang="en-NZ" sz="3000" dirty="0"/>
              <a:t>Steven</a:t>
            </a:r>
            <a:r>
              <a:rPr lang="en-NZ" sz="3000" dirty="0" smtClean="0"/>
              <a:t>:  </a:t>
            </a:r>
            <a:r>
              <a:rPr lang="en-NZ" sz="3000" dirty="0" smtClean="0"/>
              <a:t>I was a programmer and most of my jobs were developing small games. I only had some basic knowledge about HTML and java scripts. I have never used some tools, such as </a:t>
            </a:r>
            <a:r>
              <a:rPr lang="en-NZ" sz="3000" dirty="0" err="1" smtClean="0"/>
              <a:t>Nodejs</a:t>
            </a:r>
            <a:r>
              <a:rPr lang="en-NZ" sz="3000" dirty="0" smtClean="0"/>
              <a:t>, Git hub, and Gantt charts before this class. Through learning this course, I managed to use all of these tools. Besides, as a team leader of this project, I need to coordinate work with other team members. For example, when I realised </a:t>
            </a:r>
            <a:r>
              <a:rPr lang="en-NZ" sz="3000" dirty="0" err="1" smtClean="0"/>
              <a:t>Maribeth</a:t>
            </a:r>
            <a:r>
              <a:rPr lang="en-NZ" sz="3000" dirty="0" smtClean="0"/>
              <a:t> couldn’t test her code when the whole project has not finished, I decided to provide a new interface for her – to simply show the result that her function returns on screen. It increases my ability in project management. In addition, one of my weaknesses is my English skills. Of course, by attending this class, my English has improved.</a:t>
            </a:r>
            <a:endParaRPr lang="en-US" sz="3000" dirty="0" smtClean="0"/>
          </a:p>
          <a:p>
            <a:endParaRPr lang="en-NZ" dirty="0"/>
          </a:p>
        </p:txBody>
      </p:sp>
    </p:spTree>
    <p:extLst>
      <p:ext uri="{BB962C8B-B14F-4D97-AF65-F5344CB8AC3E}">
        <p14:creationId xmlns:p14="http://schemas.microsoft.com/office/powerpoint/2010/main" xmlns="" val="358586711"/>
      </p:ext>
    </p:extLst>
  </p:cSld>
  <p:clrMapOvr>
    <a:masterClrMapping/>
  </p:clrMapOvr>
  <p:transition spd="slow">
    <p:cover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968832C-C89A-B085-ABDF-723E25F15B4E}"/>
              </a:ext>
            </a:extLst>
          </p:cNvPr>
          <p:cNvSpPr>
            <a:spLocks noGrp="1"/>
          </p:cNvSpPr>
          <p:nvPr>
            <p:ph type="title"/>
          </p:nvPr>
        </p:nvSpPr>
        <p:spPr>
          <a:xfrm>
            <a:off x="626852" y="229535"/>
            <a:ext cx="8610600" cy="1293028"/>
          </a:xfrm>
        </p:spPr>
        <p:txBody>
          <a:bodyPr/>
          <a:lstStyle/>
          <a:p>
            <a:pPr algn="l"/>
            <a:r>
              <a:rPr lang="en-NZ" dirty="0"/>
              <a:t>References</a:t>
            </a:r>
          </a:p>
        </p:txBody>
      </p:sp>
      <p:sp>
        <p:nvSpPr>
          <p:cNvPr id="3" name="内容占位符 2">
            <a:extLst>
              <a:ext uri="{FF2B5EF4-FFF2-40B4-BE49-F238E27FC236}">
                <a16:creationId xmlns:a16="http://schemas.microsoft.com/office/drawing/2014/main" xmlns="" id="{4029B2BD-2B47-E1CA-0E88-D9FBD2CA4E6C}"/>
              </a:ext>
            </a:extLst>
          </p:cNvPr>
          <p:cNvSpPr>
            <a:spLocks noGrp="1"/>
          </p:cNvSpPr>
          <p:nvPr>
            <p:ph idx="1"/>
          </p:nvPr>
        </p:nvSpPr>
        <p:spPr>
          <a:xfrm>
            <a:off x="685800" y="1406106"/>
            <a:ext cx="10820400" cy="4812579"/>
          </a:xfrm>
        </p:spPr>
        <p:txBody>
          <a:bodyPr>
            <a:normAutofit fontScale="70000" lnSpcReduction="20000"/>
          </a:bodyPr>
          <a:lstStyle/>
          <a:p>
            <a:pPr>
              <a:lnSpc>
                <a:spcPct val="150000"/>
              </a:lnSpc>
            </a:pPr>
            <a:r>
              <a:rPr lang="en-NZ" dirty="0" smtClean="0"/>
              <a:t>Future Skills Academy ( August 2022), JavaScript.</a:t>
            </a:r>
            <a:endParaRPr lang="en-US" dirty="0" smtClean="0"/>
          </a:p>
          <a:p>
            <a:pPr>
              <a:lnSpc>
                <a:spcPct val="150000"/>
              </a:lnSpc>
            </a:pPr>
            <a:r>
              <a:rPr lang="en-NZ" dirty="0" smtClean="0"/>
              <a:t>What is a Password Generator? (2022),</a:t>
            </a:r>
            <a:r>
              <a:rPr lang="en-NZ" i="1" u="sng" dirty="0" smtClean="0">
                <a:hlinkClick r:id="rId2"/>
              </a:rPr>
              <a:t>https://www.techopedia.com/definition/31414/password-generator</a:t>
            </a:r>
            <a:endParaRPr lang="en-US" dirty="0" smtClean="0"/>
          </a:p>
          <a:p>
            <a:pPr>
              <a:lnSpc>
                <a:spcPct val="150000"/>
              </a:lnSpc>
            </a:pPr>
            <a:r>
              <a:rPr lang="en-NZ" dirty="0" smtClean="0"/>
              <a:t>Why should I use a Password Generator? (Teampassword,27.10.2022),</a:t>
            </a:r>
            <a:r>
              <a:rPr lang="en-NZ" i="1" dirty="0" smtClean="0"/>
              <a:t> https://teampassword.com/blog/why-should-i-use-a-password-generator</a:t>
            </a:r>
            <a:endParaRPr lang="en-US" dirty="0" smtClean="0"/>
          </a:p>
          <a:p>
            <a:pPr>
              <a:lnSpc>
                <a:spcPct val="150000"/>
              </a:lnSpc>
            </a:pPr>
            <a:r>
              <a:rPr lang="en-NZ" dirty="0" smtClean="0"/>
              <a:t>User Stories and Use Cases </a:t>
            </a:r>
            <a:r>
              <a:rPr lang="en-NZ" i="1" dirty="0" smtClean="0"/>
              <a:t>SDLC – Define Phase: Use Cases 13</a:t>
            </a:r>
            <a:r>
              <a:rPr lang="en-NZ" i="1" baseline="30000" dirty="0" smtClean="0"/>
              <a:t>th</a:t>
            </a:r>
            <a:r>
              <a:rPr lang="en-NZ" i="1" dirty="0" smtClean="0"/>
              <a:t> June 2022 MCSD51: Prepared by Boon</a:t>
            </a:r>
            <a:endParaRPr lang="en-US" dirty="0" smtClean="0"/>
          </a:p>
          <a:p>
            <a:pPr>
              <a:lnSpc>
                <a:spcPct val="150000"/>
              </a:lnSpc>
            </a:pPr>
            <a:r>
              <a:rPr lang="en-NZ" dirty="0" smtClean="0"/>
              <a:t>Ethical and Cultural Impact (</a:t>
            </a:r>
            <a:r>
              <a:rPr lang="en-NZ" dirty="0" err="1" smtClean="0"/>
              <a:t>Sanam</a:t>
            </a:r>
            <a:r>
              <a:rPr lang="en-NZ" dirty="0" smtClean="0"/>
              <a:t> </a:t>
            </a:r>
            <a:r>
              <a:rPr lang="en-NZ" dirty="0" err="1" smtClean="0"/>
              <a:t>Ghorbani</a:t>
            </a:r>
            <a:r>
              <a:rPr lang="en-NZ" dirty="0" smtClean="0"/>
              <a:t> </a:t>
            </a:r>
            <a:r>
              <a:rPr lang="en-NZ" dirty="0" err="1" smtClean="0"/>
              <a:t>Lyastani</a:t>
            </a:r>
            <a:r>
              <a:rPr lang="en-NZ" dirty="0" smtClean="0"/>
              <a:t> et al., 24.12.2017), </a:t>
            </a:r>
            <a:r>
              <a:rPr lang="en-NZ" i="1" u="sng" dirty="0" smtClean="0">
                <a:hlinkClick r:id="rId3"/>
              </a:rPr>
              <a:t>https://arxiv.org/pdf/1712.08940.pdf%22%20%5Ct%20%22_blank</a:t>
            </a:r>
            <a:r>
              <a:rPr lang="en-NZ" i="1" dirty="0" smtClean="0"/>
              <a:t>  , </a:t>
            </a:r>
            <a:r>
              <a:rPr lang="en-NZ" i="1" u="sng" dirty="0" smtClean="0">
                <a:hlinkClick r:id="rId4"/>
              </a:rPr>
              <a:t>https://www.sain.ca/publication/thorpePDFS/Do_Password_Managers_Nudge_Secure_Random_Passwords_SOUPS2022.pdf</a:t>
            </a:r>
            <a:r>
              <a:rPr lang="en-NZ" i="1" dirty="0" smtClean="0"/>
              <a:t> ,</a:t>
            </a:r>
            <a:r>
              <a:rPr lang="en-NZ" i="1" u="sng" dirty="0" smtClean="0">
                <a:hlinkClick r:id="rId5"/>
              </a:rPr>
              <a:t>https://www.researchgate.net/publication/309467190</a:t>
            </a:r>
            <a:endParaRPr lang="en-US" dirty="0" smtClean="0"/>
          </a:p>
          <a:p>
            <a:pPr>
              <a:lnSpc>
                <a:spcPct val="150000"/>
              </a:lnSpc>
            </a:pPr>
            <a:r>
              <a:rPr lang="en-NZ" dirty="0" smtClean="0"/>
              <a:t>Project Management Methodology, Water Fall Methodology Image from Google</a:t>
            </a:r>
            <a:endParaRPr lang="en-US" dirty="0" smtClean="0"/>
          </a:p>
          <a:p>
            <a:pPr>
              <a:lnSpc>
                <a:spcPct val="150000"/>
              </a:lnSpc>
            </a:pPr>
            <a:r>
              <a:rPr lang="en-NZ" u="sng" dirty="0" smtClean="0">
                <a:hlinkClick r:id="rId6"/>
              </a:rPr>
              <a:t>https://www.w3schools.com/cs/trycs.php?filename=demo_helloworld</a:t>
            </a:r>
            <a:endParaRPr lang="en-US" dirty="0" smtClean="0"/>
          </a:p>
          <a:p>
            <a:endParaRPr lang="en-NZ" dirty="0"/>
          </a:p>
        </p:txBody>
      </p:sp>
    </p:spTree>
    <p:extLst>
      <p:ext uri="{BB962C8B-B14F-4D97-AF65-F5344CB8AC3E}">
        <p14:creationId xmlns:p14="http://schemas.microsoft.com/office/powerpoint/2010/main" xmlns="" val="1669517618"/>
      </p:ext>
    </p:extLst>
  </p:cSld>
  <p:clrMapOvr>
    <a:masterClrMapping/>
  </p:clrMapOvr>
  <p:transition spd="slow">
    <p:cover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31FF632-26A4-A3C5-3BFA-108378087F3B}"/>
              </a:ext>
            </a:extLst>
          </p:cNvPr>
          <p:cNvSpPr>
            <a:spLocks noGrp="1"/>
          </p:cNvSpPr>
          <p:nvPr>
            <p:ph type="title"/>
          </p:nvPr>
        </p:nvSpPr>
        <p:spPr>
          <a:xfrm>
            <a:off x="326136" y="352893"/>
            <a:ext cx="8610600" cy="1293028"/>
          </a:xfrm>
        </p:spPr>
        <p:txBody>
          <a:bodyPr/>
          <a:lstStyle/>
          <a:p>
            <a:pPr algn="l"/>
            <a:r>
              <a:rPr lang="en-NZ" dirty="0"/>
              <a:t>Q&amp;A</a:t>
            </a:r>
          </a:p>
        </p:txBody>
      </p:sp>
      <p:sp>
        <p:nvSpPr>
          <p:cNvPr id="3" name="内容占位符 2">
            <a:extLst>
              <a:ext uri="{FF2B5EF4-FFF2-40B4-BE49-F238E27FC236}">
                <a16:creationId xmlns:a16="http://schemas.microsoft.com/office/drawing/2014/main" xmlns="" id="{10C10AB0-F6BB-26E5-C279-0931E8572F2F}"/>
              </a:ext>
            </a:extLst>
          </p:cNvPr>
          <p:cNvSpPr>
            <a:spLocks noGrp="1"/>
          </p:cNvSpPr>
          <p:nvPr>
            <p:ph idx="1"/>
          </p:nvPr>
        </p:nvSpPr>
        <p:spPr/>
        <p:txBody>
          <a:bodyPr/>
          <a:lstStyle/>
          <a:p>
            <a:r>
              <a:rPr lang="en-NZ" dirty="0" smtClean="0"/>
              <a:t>Questions and Answers</a:t>
            </a:r>
            <a:endParaRPr lang="en-NZ" dirty="0"/>
          </a:p>
        </p:txBody>
      </p:sp>
    </p:spTree>
    <p:extLst>
      <p:ext uri="{BB962C8B-B14F-4D97-AF65-F5344CB8AC3E}">
        <p14:creationId xmlns:p14="http://schemas.microsoft.com/office/powerpoint/2010/main" xmlns="" val="1405912245"/>
      </p:ext>
    </p:extLst>
  </p:cSld>
  <p:clrMapOvr>
    <a:masterClrMapping/>
  </p:clrMapOvr>
  <p:transition spd="slow">
    <p:cover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932688"/>
            <a:ext cx="10820400" cy="5285997"/>
          </a:xfrm>
        </p:spPr>
        <p:txBody>
          <a:bodyPr>
            <a:normAutofit/>
          </a:bodyPr>
          <a:lstStyle/>
          <a:p>
            <a:pPr algn="ctr">
              <a:buNone/>
            </a:pPr>
            <a:endParaRPr lang="en-SG" sz="6000" dirty="0" smtClean="0"/>
          </a:p>
          <a:p>
            <a:pPr algn="ctr">
              <a:buNone/>
            </a:pPr>
            <a:endParaRPr lang="en-SG" sz="6000" smtClean="0"/>
          </a:p>
          <a:p>
            <a:pPr algn="ctr">
              <a:buNone/>
            </a:pPr>
            <a:r>
              <a:rPr lang="en-SG" sz="6000" smtClean="0"/>
              <a:t>Thank </a:t>
            </a:r>
            <a:r>
              <a:rPr lang="en-SG" sz="6000" dirty="0" smtClean="0"/>
              <a:t>you everyone!</a:t>
            </a:r>
          </a:p>
        </p:txBody>
      </p:sp>
    </p:spTree>
  </p:cSld>
  <p:clrMapOvr>
    <a:masterClrMapping/>
  </p:clrMapOvr>
  <p:transition spd="slow">
    <p:newsfla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378BB5D-5C77-1E3D-912F-AA79F30B85B4}"/>
              </a:ext>
            </a:extLst>
          </p:cNvPr>
          <p:cNvSpPr>
            <a:spLocks noGrp="1"/>
          </p:cNvSpPr>
          <p:nvPr>
            <p:ph type="ctrTitle"/>
          </p:nvPr>
        </p:nvSpPr>
        <p:spPr>
          <a:xfrm>
            <a:off x="1457864" y="690114"/>
            <a:ext cx="9448800" cy="2355011"/>
          </a:xfrm>
        </p:spPr>
        <p:txBody>
          <a:bodyPr>
            <a:normAutofit/>
          </a:bodyPr>
          <a:lstStyle/>
          <a:p>
            <a:r>
              <a:rPr lang="en-NZ" b="1" dirty="0">
                <a:latin typeface="+mn-lt"/>
                <a:cs typeface="Times New Roman" panose="02020603050405020304" pitchFamily="18" charset="0"/>
              </a:rPr>
              <a:t>Password Generator</a:t>
            </a:r>
          </a:p>
        </p:txBody>
      </p:sp>
      <p:sp>
        <p:nvSpPr>
          <p:cNvPr id="3" name="副标题 2">
            <a:extLst>
              <a:ext uri="{FF2B5EF4-FFF2-40B4-BE49-F238E27FC236}">
                <a16:creationId xmlns:a16="http://schemas.microsoft.com/office/drawing/2014/main" xmlns="" id="{BE25738F-A275-37A7-AD92-00E90E767875}"/>
              </a:ext>
            </a:extLst>
          </p:cNvPr>
          <p:cNvSpPr>
            <a:spLocks noGrp="1"/>
          </p:cNvSpPr>
          <p:nvPr>
            <p:ph type="subTitle" idx="1"/>
          </p:nvPr>
        </p:nvSpPr>
        <p:spPr/>
        <p:txBody>
          <a:bodyPr>
            <a:noAutofit/>
          </a:bodyPr>
          <a:lstStyle/>
          <a:p>
            <a:endParaRPr lang="en-NZ" sz="3200" dirty="0">
              <a:latin typeface="Times New Roman" panose="02020603050405020304" pitchFamily="18" charset="0"/>
              <a:cs typeface="Times New Roman" panose="02020603050405020304" pitchFamily="18" charset="0"/>
            </a:endParaRPr>
          </a:p>
          <a:p>
            <a:pPr algn="ctr"/>
            <a:endParaRPr lang="en-NZ" sz="2400" dirty="0" smtClean="0">
              <a:cs typeface="Times New Roman" panose="02020603050405020304" pitchFamily="18" charset="0"/>
            </a:endParaRPr>
          </a:p>
          <a:p>
            <a:pPr algn="ctr"/>
            <a:endParaRPr lang="en-NZ" sz="2400" dirty="0" smtClean="0">
              <a:cs typeface="Times New Roman" panose="02020603050405020304" pitchFamily="18" charset="0"/>
            </a:endParaRPr>
          </a:p>
          <a:p>
            <a:pPr algn="ctr"/>
            <a:r>
              <a:rPr lang="en-NZ" sz="2400" dirty="0" err="1" smtClean="0">
                <a:cs typeface="Times New Roman" panose="02020603050405020304" pitchFamily="18" charset="0"/>
              </a:rPr>
              <a:t>Maribeth</a:t>
            </a:r>
            <a:r>
              <a:rPr lang="en-NZ" sz="2400" dirty="0" smtClean="0">
                <a:cs typeface="Times New Roman" panose="02020603050405020304" pitchFamily="18" charset="0"/>
              </a:rPr>
              <a:t> </a:t>
            </a:r>
            <a:r>
              <a:rPr lang="en-NZ" sz="2400" dirty="0" err="1">
                <a:cs typeface="Times New Roman" panose="02020603050405020304" pitchFamily="18" charset="0"/>
              </a:rPr>
              <a:t>Estimos</a:t>
            </a:r>
            <a:endParaRPr lang="en-NZ" sz="2400" dirty="0">
              <a:cs typeface="Times New Roman" panose="02020603050405020304" pitchFamily="18" charset="0"/>
            </a:endParaRPr>
          </a:p>
          <a:p>
            <a:pPr algn="ctr"/>
            <a:r>
              <a:rPr lang="en-NZ" sz="2400" dirty="0">
                <a:cs typeface="Times New Roman" panose="02020603050405020304" pitchFamily="18" charset="0"/>
              </a:rPr>
              <a:t>Xian (Richard) Zhang</a:t>
            </a:r>
          </a:p>
          <a:p>
            <a:pPr algn="ctr"/>
            <a:r>
              <a:rPr lang="en-NZ" sz="2400" dirty="0" err="1">
                <a:cs typeface="Times New Roman" panose="02020603050405020304" pitchFamily="18" charset="0"/>
              </a:rPr>
              <a:t>Zhengwen</a:t>
            </a:r>
            <a:r>
              <a:rPr lang="en-NZ" sz="2400" dirty="0">
                <a:cs typeface="Times New Roman" panose="02020603050405020304" pitchFamily="18" charset="0"/>
              </a:rPr>
              <a:t> (Steven) Lei</a:t>
            </a:r>
          </a:p>
        </p:txBody>
      </p:sp>
    </p:spTree>
    <p:extLst>
      <p:ext uri="{BB962C8B-B14F-4D97-AF65-F5344CB8AC3E}">
        <p14:creationId xmlns:p14="http://schemas.microsoft.com/office/powerpoint/2010/main" xmlns="" val="467902368"/>
      </p:ext>
    </p:extLst>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down)">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wipe(down)">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wipe(down)">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B121F95-2659-B777-A490-44CC5DFFC3A1}"/>
              </a:ext>
            </a:extLst>
          </p:cNvPr>
          <p:cNvSpPr>
            <a:spLocks noGrp="1"/>
          </p:cNvSpPr>
          <p:nvPr>
            <p:ph type="title"/>
          </p:nvPr>
        </p:nvSpPr>
        <p:spPr>
          <a:xfrm>
            <a:off x="376687" y="402064"/>
            <a:ext cx="8610600" cy="1293028"/>
          </a:xfrm>
        </p:spPr>
        <p:txBody>
          <a:bodyPr/>
          <a:lstStyle/>
          <a:p>
            <a:pPr algn="l"/>
            <a:r>
              <a:rPr lang="en-NZ" dirty="0"/>
              <a:t>Agenda</a:t>
            </a:r>
          </a:p>
        </p:txBody>
      </p:sp>
      <p:sp>
        <p:nvSpPr>
          <p:cNvPr id="3" name="内容占位符 2">
            <a:extLst>
              <a:ext uri="{FF2B5EF4-FFF2-40B4-BE49-F238E27FC236}">
                <a16:creationId xmlns:a16="http://schemas.microsoft.com/office/drawing/2014/main" xmlns="" id="{7A6FE493-6895-3F84-9D5F-AB2A89BCCCAE}"/>
              </a:ext>
            </a:extLst>
          </p:cNvPr>
          <p:cNvSpPr>
            <a:spLocks noGrp="1"/>
          </p:cNvSpPr>
          <p:nvPr>
            <p:ph idx="1"/>
          </p:nvPr>
        </p:nvSpPr>
        <p:spPr/>
        <p:txBody>
          <a:bodyPr>
            <a:normAutofit/>
          </a:bodyPr>
          <a:lstStyle/>
          <a:p>
            <a:pPr>
              <a:buNone/>
            </a:pPr>
            <a:r>
              <a:rPr lang="en-NZ" dirty="0"/>
              <a:t>1. What is a Password Generator</a:t>
            </a:r>
          </a:p>
          <a:p>
            <a:pPr>
              <a:buNone/>
            </a:pPr>
            <a:r>
              <a:rPr lang="en-NZ" dirty="0"/>
              <a:t>2. Why we chose this project</a:t>
            </a:r>
          </a:p>
          <a:p>
            <a:pPr>
              <a:buNone/>
            </a:pPr>
            <a:r>
              <a:rPr lang="en-NZ" dirty="0"/>
              <a:t>3. Technologies</a:t>
            </a:r>
          </a:p>
          <a:p>
            <a:pPr>
              <a:buNone/>
            </a:pPr>
            <a:r>
              <a:rPr lang="en-NZ" dirty="0"/>
              <a:t>4. Methodology</a:t>
            </a:r>
          </a:p>
          <a:p>
            <a:pPr>
              <a:buNone/>
            </a:pPr>
            <a:r>
              <a:rPr lang="en-NZ" dirty="0"/>
              <a:t>5. </a:t>
            </a:r>
            <a:r>
              <a:rPr lang="en-US" altLang="zh-CN" dirty="0"/>
              <a:t>Team work</a:t>
            </a:r>
            <a:endParaRPr lang="en-NZ" dirty="0"/>
          </a:p>
          <a:p>
            <a:pPr>
              <a:buNone/>
            </a:pPr>
            <a:r>
              <a:rPr lang="en-NZ" dirty="0"/>
              <a:t>6. </a:t>
            </a:r>
            <a:r>
              <a:rPr lang="en-NZ" dirty="0" smtClean="0"/>
              <a:t>Reflections</a:t>
            </a:r>
          </a:p>
          <a:p>
            <a:pPr>
              <a:buNone/>
            </a:pPr>
            <a:r>
              <a:rPr lang="en-NZ" dirty="0" smtClean="0"/>
              <a:t>7. Demo</a:t>
            </a:r>
            <a:endParaRPr lang="en-NZ" dirty="0"/>
          </a:p>
          <a:p>
            <a:pPr>
              <a:buNone/>
            </a:pPr>
            <a:r>
              <a:rPr lang="en-NZ" dirty="0" smtClean="0"/>
              <a:t>8.</a:t>
            </a:r>
            <a:r>
              <a:rPr lang="en-NZ" dirty="0" smtClean="0"/>
              <a:t> </a:t>
            </a:r>
            <a:r>
              <a:rPr lang="en-NZ" dirty="0"/>
              <a:t>References</a:t>
            </a:r>
          </a:p>
          <a:p>
            <a:pPr>
              <a:buNone/>
            </a:pPr>
            <a:r>
              <a:rPr lang="en-NZ" dirty="0"/>
              <a:t>9</a:t>
            </a:r>
            <a:r>
              <a:rPr lang="en-NZ" dirty="0" smtClean="0"/>
              <a:t>. </a:t>
            </a:r>
            <a:r>
              <a:rPr lang="en-NZ" dirty="0" smtClean="0"/>
              <a:t>Q &amp; A</a:t>
            </a:r>
            <a:endParaRPr lang="en-NZ" dirty="0"/>
          </a:p>
        </p:txBody>
      </p:sp>
    </p:spTree>
    <p:extLst>
      <p:ext uri="{BB962C8B-B14F-4D97-AF65-F5344CB8AC3E}">
        <p14:creationId xmlns:p14="http://schemas.microsoft.com/office/powerpoint/2010/main" xmlns="" val="3104536044"/>
      </p:ext>
    </p:extLst>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2465190-A9B5-15FB-0CC7-52D427954EC8}"/>
              </a:ext>
            </a:extLst>
          </p:cNvPr>
          <p:cNvSpPr>
            <a:spLocks noGrp="1"/>
          </p:cNvSpPr>
          <p:nvPr>
            <p:ph type="title"/>
          </p:nvPr>
        </p:nvSpPr>
        <p:spPr>
          <a:xfrm>
            <a:off x="230038" y="453822"/>
            <a:ext cx="8610600" cy="1293028"/>
          </a:xfrm>
        </p:spPr>
        <p:txBody>
          <a:bodyPr/>
          <a:lstStyle/>
          <a:p>
            <a:pPr algn="l"/>
            <a:r>
              <a:rPr lang="en-NZ" dirty="0">
                <a:latin typeface="Times New Roman" pitchFamily="18" charset="0"/>
                <a:cs typeface="Times New Roman" pitchFamily="18" charset="0"/>
              </a:rPr>
              <a:t>What is A Password </a:t>
            </a:r>
            <a:r>
              <a:rPr lang="en-NZ" dirty="0" smtClean="0">
                <a:latin typeface="Times New Roman" pitchFamily="18" charset="0"/>
                <a:cs typeface="Times New Roman" pitchFamily="18" charset="0"/>
              </a:rPr>
              <a:t>Generator?</a:t>
            </a:r>
            <a:endParaRPr lang="en-NZ" dirty="0">
              <a:latin typeface="Times New Roman" pitchFamily="18" charset="0"/>
              <a:cs typeface="Times New Roman" pitchFamily="18" charset="0"/>
            </a:endParaRPr>
          </a:p>
        </p:txBody>
      </p:sp>
      <p:sp>
        <p:nvSpPr>
          <p:cNvPr id="3" name="内容占位符 2">
            <a:extLst>
              <a:ext uri="{FF2B5EF4-FFF2-40B4-BE49-F238E27FC236}">
                <a16:creationId xmlns:a16="http://schemas.microsoft.com/office/drawing/2014/main" xmlns="" id="{CAC7A421-7F2F-3B65-83AB-9B04FEA923A7}"/>
              </a:ext>
            </a:extLst>
          </p:cNvPr>
          <p:cNvSpPr>
            <a:spLocks noGrp="1"/>
          </p:cNvSpPr>
          <p:nvPr>
            <p:ph idx="1"/>
          </p:nvPr>
        </p:nvSpPr>
        <p:spPr>
          <a:xfrm>
            <a:off x="685800" y="2194561"/>
            <a:ext cx="10820400" cy="3826678"/>
          </a:xfrm>
        </p:spPr>
        <p:txBody>
          <a:bodyPr>
            <a:normAutofit lnSpcReduction="10000"/>
          </a:bodyPr>
          <a:lstStyle/>
          <a:p>
            <a:pPr>
              <a:lnSpc>
                <a:spcPct val="150000"/>
              </a:lnSpc>
            </a:pPr>
            <a:r>
              <a:rPr lang="en-NZ" dirty="0" smtClean="0"/>
              <a:t>Password Generator </a:t>
            </a:r>
            <a:r>
              <a:rPr lang="en-US" dirty="0" smtClean="0"/>
              <a:t>is a software tool that creates random or customized passwords for users. It helps users create a stronger password that provide greater security for a given type of access</a:t>
            </a:r>
            <a:r>
              <a:rPr lang="en-US" dirty="0" smtClean="0"/>
              <a:t>.</a:t>
            </a:r>
          </a:p>
          <a:p>
            <a:pPr>
              <a:lnSpc>
                <a:spcPct val="150000"/>
              </a:lnSpc>
            </a:pPr>
            <a:endParaRPr lang="en-NZ" dirty="0" smtClean="0"/>
          </a:p>
          <a:p>
            <a:pPr>
              <a:lnSpc>
                <a:spcPct val="150000"/>
              </a:lnSpc>
              <a:buNone/>
            </a:pPr>
            <a:r>
              <a:rPr lang="en-US" dirty="0" smtClean="0"/>
              <a:t>• These </a:t>
            </a:r>
            <a:r>
              <a:rPr lang="en-US" dirty="0" smtClean="0"/>
              <a:t>programs produce complex/strong passwords with combinations of numbers, uppercase and lowercase letters, and special characters such as braces, asterisks, and slashes.</a:t>
            </a:r>
          </a:p>
          <a:p>
            <a:pPr>
              <a:buNone/>
            </a:pPr>
            <a:endParaRPr lang="en-NZ" dirty="0" smtClean="0"/>
          </a:p>
          <a:p>
            <a:pPr>
              <a:buNone/>
            </a:pPr>
            <a:endParaRPr lang="en-NZ" dirty="0" smtClean="0"/>
          </a:p>
          <a:p>
            <a:pPr>
              <a:buNone/>
            </a:pPr>
            <a:endParaRPr lang="en-NZ" dirty="0" smtClean="0"/>
          </a:p>
        </p:txBody>
      </p:sp>
    </p:spTree>
    <p:extLst>
      <p:ext uri="{BB962C8B-B14F-4D97-AF65-F5344CB8AC3E}">
        <p14:creationId xmlns:p14="http://schemas.microsoft.com/office/powerpoint/2010/main" xmlns="" val="3295134947"/>
      </p:ext>
    </p:extLst>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CD0B3A6-F68D-1E92-C281-AEDB26248FFD}"/>
              </a:ext>
            </a:extLst>
          </p:cNvPr>
          <p:cNvSpPr>
            <a:spLocks noGrp="1"/>
          </p:cNvSpPr>
          <p:nvPr>
            <p:ph type="title"/>
          </p:nvPr>
        </p:nvSpPr>
        <p:spPr>
          <a:xfrm>
            <a:off x="402567" y="402063"/>
            <a:ext cx="8610600" cy="1293028"/>
          </a:xfrm>
        </p:spPr>
        <p:txBody>
          <a:bodyPr>
            <a:normAutofit/>
          </a:bodyPr>
          <a:lstStyle/>
          <a:p>
            <a:pPr algn="l"/>
            <a:r>
              <a:rPr lang="en-NZ" sz="2400" dirty="0">
                <a:latin typeface="Times New Roman" panose="02020603050405020304" pitchFamily="18" charset="0"/>
                <a:cs typeface="Times New Roman" panose="02020603050405020304" pitchFamily="18" charset="0"/>
              </a:rPr>
              <a:t>Why we chose this </a:t>
            </a:r>
            <a:r>
              <a:rPr lang="en-NZ" sz="2400" dirty="0" smtClean="0">
                <a:latin typeface="Times New Roman" panose="02020603050405020304" pitchFamily="18" charset="0"/>
                <a:cs typeface="Times New Roman" panose="02020603050405020304" pitchFamily="18" charset="0"/>
              </a:rPr>
              <a:t>project?</a:t>
            </a:r>
            <a:endParaRPr lang="en-NZ" sz="2400"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xmlns="" id="{78485416-BC42-8064-E043-36117E18E39D}"/>
              </a:ext>
            </a:extLst>
          </p:cNvPr>
          <p:cNvSpPr>
            <a:spLocks noGrp="1"/>
          </p:cNvSpPr>
          <p:nvPr>
            <p:ph idx="1"/>
          </p:nvPr>
        </p:nvSpPr>
        <p:spPr>
          <a:xfrm>
            <a:off x="685800" y="1725284"/>
            <a:ext cx="10820400" cy="4493402"/>
          </a:xfrm>
        </p:spPr>
        <p:txBody>
          <a:bodyPr/>
          <a:lstStyle/>
          <a:p>
            <a:r>
              <a:rPr lang="en-NZ" sz="3200" dirty="0"/>
              <a:t>Hard to create a complex password</a:t>
            </a:r>
          </a:p>
          <a:p>
            <a:endParaRPr lang="en-NZ" dirty="0"/>
          </a:p>
        </p:txBody>
      </p:sp>
      <p:pic>
        <p:nvPicPr>
          <p:cNvPr id="9" name="图片 8">
            <a:extLst>
              <a:ext uri="{FF2B5EF4-FFF2-40B4-BE49-F238E27FC236}">
                <a16:creationId xmlns:a16="http://schemas.microsoft.com/office/drawing/2014/main" xmlns="" id="{FF651C45-FDCD-6C22-94A4-F7073AFDB5F7}"/>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616791" y="2971801"/>
            <a:ext cx="8519246" cy="3061441"/>
          </a:xfrm>
          <a:prstGeom prst="rect">
            <a:avLst/>
          </a:prstGeom>
        </p:spPr>
      </p:pic>
    </p:spTree>
    <p:extLst>
      <p:ext uri="{BB962C8B-B14F-4D97-AF65-F5344CB8AC3E}">
        <p14:creationId xmlns:p14="http://schemas.microsoft.com/office/powerpoint/2010/main" xmlns="" val="1071497059"/>
      </p:ext>
    </p:extLst>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CD0B3A6-F68D-1E92-C281-AEDB26248FFD}"/>
              </a:ext>
            </a:extLst>
          </p:cNvPr>
          <p:cNvSpPr>
            <a:spLocks noGrp="1"/>
          </p:cNvSpPr>
          <p:nvPr>
            <p:ph type="title"/>
          </p:nvPr>
        </p:nvSpPr>
        <p:spPr>
          <a:xfrm>
            <a:off x="575095" y="471075"/>
            <a:ext cx="8610600" cy="1293028"/>
          </a:xfrm>
        </p:spPr>
        <p:txBody>
          <a:bodyPr>
            <a:normAutofit/>
          </a:bodyPr>
          <a:lstStyle/>
          <a:p>
            <a:pPr algn="l"/>
            <a:r>
              <a:rPr lang="en-NZ" sz="2400" dirty="0">
                <a:latin typeface="Times New Roman" panose="02020603050405020304" pitchFamily="18" charset="0"/>
                <a:cs typeface="Times New Roman" panose="02020603050405020304" pitchFamily="18" charset="0"/>
              </a:rPr>
              <a:t>Why we chose this </a:t>
            </a:r>
            <a:r>
              <a:rPr lang="en-NZ" sz="2400" dirty="0" smtClean="0">
                <a:latin typeface="Times New Roman" panose="02020603050405020304" pitchFamily="18" charset="0"/>
                <a:cs typeface="Times New Roman" panose="02020603050405020304" pitchFamily="18" charset="0"/>
              </a:rPr>
              <a:t>project?</a:t>
            </a:r>
            <a:endParaRPr lang="en-NZ" sz="2400"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xmlns="" id="{78485416-BC42-8064-E043-36117E18E39D}"/>
              </a:ext>
            </a:extLst>
          </p:cNvPr>
          <p:cNvSpPr>
            <a:spLocks noGrp="1"/>
          </p:cNvSpPr>
          <p:nvPr>
            <p:ph idx="1"/>
          </p:nvPr>
        </p:nvSpPr>
        <p:spPr>
          <a:xfrm>
            <a:off x="685800" y="1613140"/>
            <a:ext cx="10820400" cy="4605545"/>
          </a:xfrm>
        </p:spPr>
        <p:txBody>
          <a:bodyPr/>
          <a:lstStyle/>
          <a:p>
            <a:r>
              <a:rPr lang="en-NZ" sz="3200" dirty="0"/>
              <a:t>Hard to create a complex password</a:t>
            </a:r>
          </a:p>
          <a:p>
            <a:endParaRPr lang="en-NZ" dirty="0"/>
          </a:p>
        </p:txBody>
      </p:sp>
      <p:pic>
        <p:nvPicPr>
          <p:cNvPr id="11" name="图片 10">
            <a:extLst>
              <a:ext uri="{FF2B5EF4-FFF2-40B4-BE49-F238E27FC236}">
                <a16:creationId xmlns:a16="http://schemas.microsoft.com/office/drawing/2014/main" xmlns="" id="{9773E204-33CE-964E-0098-1E0F62D66402}"/>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946335" y="2130724"/>
            <a:ext cx="7913658" cy="4408099"/>
          </a:xfrm>
          <a:prstGeom prst="rect">
            <a:avLst/>
          </a:prstGeom>
        </p:spPr>
      </p:pic>
    </p:spTree>
    <p:extLst>
      <p:ext uri="{BB962C8B-B14F-4D97-AF65-F5344CB8AC3E}">
        <p14:creationId xmlns:p14="http://schemas.microsoft.com/office/powerpoint/2010/main" xmlns="" val="2552742250"/>
      </p:ext>
    </p:extLst>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C26FFD8-8C79-58A2-F8D7-E748D28C4407}"/>
              </a:ext>
            </a:extLst>
          </p:cNvPr>
          <p:cNvSpPr>
            <a:spLocks noGrp="1"/>
          </p:cNvSpPr>
          <p:nvPr>
            <p:ph type="title"/>
          </p:nvPr>
        </p:nvSpPr>
        <p:spPr>
          <a:xfrm>
            <a:off x="333555" y="552090"/>
            <a:ext cx="8610600" cy="1035169"/>
          </a:xfrm>
        </p:spPr>
        <p:txBody>
          <a:bodyPr>
            <a:normAutofit/>
          </a:bodyPr>
          <a:lstStyle/>
          <a:p>
            <a:pPr algn="l"/>
            <a:r>
              <a:rPr lang="en-NZ" sz="2400" b="1" dirty="0"/>
              <a:t>Why we chose this </a:t>
            </a:r>
            <a:r>
              <a:rPr lang="en-NZ" sz="2400" b="1" dirty="0" smtClean="0"/>
              <a:t>project?</a:t>
            </a:r>
            <a:endParaRPr lang="en-NZ" sz="2400" b="1" dirty="0"/>
          </a:p>
        </p:txBody>
      </p:sp>
      <p:sp>
        <p:nvSpPr>
          <p:cNvPr id="3" name="内容占位符 2">
            <a:extLst>
              <a:ext uri="{FF2B5EF4-FFF2-40B4-BE49-F238E27FC236}">
                <a16:creationId xmlns:a16="http://schemas.microsoft.com/office/drawing/2014/main" xmlns="" id="{41F1D2A7-5294-7557-9EB3-8D491A63F4EB}"/>
              </a:ext>
            </a:extLst>
          </p:cNvPr>
          <p:cNvSpPr>
            <a:spLocks noGrp="1"/>
          </p:cNvSpPr>
          <p:nvPr>
            <p:ph idx="1"/>
          </p:nvPr>
        </p:nvSpPr>
        <p:spPr>
          <a:xfrm>
            <a:off x="838200" y="1825626"/>
            <a:ext cx="7425906" cy="546638"/>
          </a:xfrm>
        </p:spPr>
        <p:txBody>
          <a:bodyPr>
            <a:normAutofit/>
          </a:bodyPr>
          <a:lstStyle/>
          <a:p>
            <a:r>
              <a:rPr lang="en-NZ" dirty="0"/>
              <a:t>Users often create simple passwords like </a:t>
            </a:r>
            <a:r>
              <a:rPr lang="en-NZ" dirty="0" smtClean="0"/>
              <a:t>these;</a:t>
            </a:r>
            <a:endParaRPr lang="en-NZ" dirty="0"/>
          </a:p>
        </p:txBody>
      </p:sp>
      <p:sp>
        <p:nvSpPr>
          <p:cNvPr id="4" name="内容占位符 2">
            <a:extLst>
              <a:ext uri="{FF2B5EF4-FFF2-40B4-BE49-F238E27FC236}">
                <a16:creationId xmlns:a16="http://schemas.microsoft.com/office/drawing/2014/main" xmlns="" id="{4FF7128B-6B50-FCD4-9C75-80B7963E49CE}"/>
              </a:ext>
            </a:extLst>
          </p:cNvPr>
          <p:cNvSpPr txBox="1">
            <a:spLocks/>
          </p:cNvSpPr>
          <p:nvPr/>
        </p:nvSpPr>
        <p:spPr>
          <a:xfrm>
            <a:off x="1454150" y="2435225"/>
            <a:ext cx="6991350" cy="24300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NZ" dirty="0" smtClean="0"/>
              <a:t>123456,1234567890</a:t>
            </a:r>
          </a:p>
          <a:p>
            <a:pPr>
              <a:lnSpc>
                <a:spcPct val="100000"/>
              </a:lnSpc>
            </a:pPr>
            <a:r>
              <a:rPr lang="en-NZ" dirty="0" err="1" smtClean="0"/>
              <a:t>qwert</a:t>
            </a:r>
            <a:r>
              <a:rPr lang="en-NZ" dirty="0" smtClean="0"/>
              <a:t>, </a:t>
            </a:r>
            <a:r>
              <a:rPr lang="en-NZ" dirty="0" err="1" smtClean="0"/>
              <a:t>qweryuiop</a:t>
            </a:r>
            <a:endParaRPr lang="en-NZ" dirty="0" smtClean="0"/>
          </a:p>
          <a:p>
            <a:pPr>
              <a:lnSpc>
                <a:spcPct val="100000"/>
              </a:lnSpc>
            </a:pPr>
            <a:r>
              <a:rPr lang="en-NZ" dirty="0" smtClean="0"/>
              <a:t>123456qwerty, 1qaz2wsx</a:t>
            </a:r>
          </a:p>
          <a:p>
            <a:pPr>
              <a:lnSpc>
                <a:spcPct val="100000"/>
              </a:lnSpc>
              <a:buNone/>
            </a:pPr>
            <a:endParaRPr lang="en-NZ" dirty="0"/>
          </a:p>
        </p:txBody>
      </p:sp>
      <p:sp>
        <p:nvSpPr>
          <p:cNvPr id="6" name="内容占位符 2">
            <a:extLst>
              <a:ext uri="{FF2B5EF4-FFF2-40B4-BE49-F238E27FC236}">
                <a16:creationId xmlns:a16="http://schemas.microsoft.com/office/drawing/2014/main" xmlns="" id="{F12022C7-B80B-2281-9B7A-0C3246F09551}"/>
              </a:ext>
            </a:extLst>
          </p:cNvPr>
          <p:cNvSpPr txBox="1">
            <a:spLocks/>
          </p:cNvSpPr>
          <p:nvPr/>
        </p:nvSpPr>
        <p:spPr>
          <a:xfrm>
            <a:off x="1454150" y="2878135"/>
            <a:ext cx="6991350" cy="4603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endParaRPr lang="en-NZ" dirty="0"/>
          </a:p>
        </p:txBody>
      </p:sp>
      <p:sp>
        <p:nvSpPr>
          <p:cNvPr id="8" name="内容占位符 2">
            <a:extLst>
              <a:ext uri="{FF2B5EF4-FFF2-40B4-BE49-F238E27FC236}">
                <a16:creationId xmlns:a16="http://schemas.microsoft.com/office/drawing/2014/main" xmlns="" id="{764F7FE3-0392-CCF7-AAD7-C83EF28C73C9}"/>
              </a:ext>
            </a:extLst>
          </p:cNvPr>
          <p:cNvSpPr txBox="1">
            <a:spLocks/>
          </p:cNvSpPr>
          <p:nvPr/>
        </p:nvSpPr>
        <p:spPr>
          <a:xfrm>
            <a:off x="1454150" y="3338510"/>
            <a:ext cx="6991350" cy="4603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endParaRPr lang="en-NZ" dirty="0"/>
          </a:p>
        </p:txBody>
      </p:sp>
    </p:spTree>
    <p:extLst>
      <p:ext uri="{BB962C8B-B14F-4D97-AF65-F5344CB8AC3E}">
        <p14:creationId xmlns:p14="http://schemas.microsoft.com/office/powerpoint/2010/main" xmlns="" val="244496848"/>
      </p:ext>
    </p:extLst>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xmlns="" id="{A72F22B4-E4AA-DED2-4FE8-84589D8E0072}"/>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rcRect l="7225" t="1712" r="9380"/>
          <a:stretch>
            <a:fillRect/>
          </a:stretch>
        </p:blipFill>
        <p:spPr>
          <a:xfrm>
            <a:off x="1647645" y="181154"/>
            <a:ext cx="8591910" cy="6039945"/>
          </a:xfrm>
        </p:spPr>
      </p:pic>
      <p:sp>
        <p:nvSpPr>
          <p:cNvPr id="8" name="文本框 7">
            <a:extLst>
              <a:ext uri="{FF2B5EF4-FFF2-40B4-BE49-F238E27FC236}">
                <a16:creationId xmlns:a16="http://schemas.microsoft.com/office/drawing/2014/main" xmlns="" id="{848B05F5-64E6-7B36-6AD3-7E4F7830C95F}"/>
              </a:ext>
            </a:extLst>
          </p:cNvPr>
          <p:cNvSpPr txBox="1"/>
          <p:nvPr/>
        </p:nvSpPr>
        <p:spPr>
          <a:xfrm>
            <a:off x="0" y="6312199"/>
            <a:ext cx="9791700" cy="369332"/>
          </a:xfrm>
          <a:prstGeom prst="rect">
            <a:avLst/>
          </a:prstGeom>
          <a:noFill/>
        </p:spPr>
        <p:txBody>
          <a:bodyPr wrap="square" rtlCol="0">
            <a:spAutoFit/>
          </a:bodyPr>
          <a:lstStyle/>
          <a:p>
            <a:r>
              <a:rPr lang="en-NZ" sz="1800" i="1" dirty="0" smtClean="0">
                <a:latin typeface="Times New Roman" panose="02020603050405020304" pitchFamily="18" charset="0"/>
                <a:cs typeface="Times New Roman" panose="02020603050405020304" pitchFamily="18" charset="0"/>
              </a:rPr>
              <a:t>Retrieved </a:t>
            </a:r>
            <a:r>
              <a:rPr lang="en-NZ" sz="1800" i="1" dirty="0">
                <a:latin typeface="Times New Roman" panose="02020603050405020304" pitchFamily="18" charset="0"/>
                <a:cs typeface="Times New Roman" panose="02020603050405020304" pitchFamily="18" charset="0"/>
              </a:rPr>
              <a:t>from: </a:t>
            </a:r>
            <a:r>
              <a:rPr lang="en-NZ" sz="1800" i="1" dirty="0">
                <a:latin typeface="Times New Roman" panose="02020603050405020304" pitchFamily="18" charset="0"/>
                <a:cs typeface="Times New Roman" panose="02020603050405020304" pitchFamily="18" charset="0"/>
                <a:hlinkClick r:id="rId3"/>
              </a:rPr>
              <a:t>List of the most common passwords - Wikipedia</a:t>
            </a:r>
            <a:endParaRPr lang="en-NZ" i="1" dirty="0"/>
          </a:p>
        </p:txBody>
      </p:sp>
    </p:spTree>
    <p:extLst>
      <p:ext uri="{BB962C8B-B14F-4D97-AF65-F5344CB8AC3E}">
        <p14:creationId xmlns:p14="http://schemas.microsoft.com/office/powerpoint/2010/main" xmlns="" val="4200007885"/>
      </p:ext>
    </p:extLst>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3F13335-104A-015E-3032-EACBD2BEBA00}"/>
              </a:ext>
            </a:extLst>
          </p:cNvPr>
          <p:cNvSpPr>
            <a:spLocks noGrp="1"/>
          </p:cNvSpPr>
          <p:nvPr>
            <p:ph type="title"/>
          </p:nvPr>
        </p:nvSpPr>
        <p:spPr>
          <a:xfrm>
            <a:off x="2403894" y="479701"/>
            <a:ext cx="8610600" cy="1293028"/>
          </a:xfrm>
        </p:spPr>
        <p:txBody>
          <a:bodyPr/>
          <a:lstStyle/>
          <a:p>
            <a:pPr algn="l"/>
            <a:r>
              <a:rPr lang="en-NZ" b="1" dirty="0"/>
              <a:t>Risks of password leaking</a:t>
            </a:r>
          </a:p>
        </p:txBody>
      </p:sp>
      <p:pic>
        <p:nvPicPr>
          <p:cNvPr id="5" name="内容占位符 4">
            <a:extLst>
              <a:ext uri="{FF2B5EF4-FFF2-40B4-BE49-F238E27FC236}">
                <a16:creationId xmlns:a16="http://schemas.microsoft.com/office/drawing/2014/main" xmlns="" id="{37CA7186-F461-8768-6AB0-EDB502334978}"/>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rcRect l="4348"/>
          <a:stretch>
            <a:fillRect/>
          </a:stretch>
        </p:blipFill>
        <p:spPr>
          <a:xfrm>
            <a:off x="6443933" y="1450874"/>
            <a:ext cx="4830792" cy="484773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6" name="标题 1">
            <a:extLst>
              <a:ext uri="{FF2B5EF4-FFF2-40B4-BE49-F238E27FC236}">
                <a16:creationId xmlns:a16="http://schemas.microsoft.com/office/drawing/2014/main" xmlns="" id="{C81291C8-DC21-C98A-E80F-705776E3EB74}"/>
              </a:ext>
            </a:extLst>
          </p:cNvPr>
          <p:cNvSpPr txBox="1">
            <a:spLocks/>
          </p:cNvSpPr>
          <p:nvPr/>
        </p:nvSpPr>
        <p:spPr>
          <a:xfrm>
            <a:off x="590549" y="1371600"/>
            <a:ext cx="5654975" cy="30192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en-NZ" sz="2800" dirty="0">
                <a:latin typeface="+mn-lt"/>
                <a:cs typeface="Times New Roman" panose="02020603050405020304" pitchFamily="18" charset="0"/>
              </a:rPr>
              <a:t>1. Private information exposure</a:t>
            </a:r>
          </a:p>
          <a:p>
            <a:pPr>
              <a:lnSpc>
                <a:spcPct val="150000"/>
              </a:lnSpc>
            </a:pPr>
            <a:r>
              <a:rPr lang="en-NZ" sz="2800" dirty="0">
                <a:latin typeface="+mn-lt"/>
                <a:cs typeface="Times New Roman" panose="02020603050405020304" pitchFamily="18" charset="0"/>
              </a:rPr>
              <a:t>2. Money loss</a:t>
            </a:r>
          </a:p>
          <a:p>
            <a:pPr>
              <a:lnSpc>
                <a:spcPct val="150000"/>
              </a:lnSpc>
            </a:pPr>
            <a:r>
              <a:rPr lang="en-NZ" sz="2800" dirty="0">
                <a:latin typeface="+mn-lt"/>
                <a:cs typeface="Times New Roman" panose="02020603050405020304" pitchFamily="18" charset="0"/>
              </a:rPr>
              <a:t>3. Risks of ID frauds</a:t>
            </a:r>
          </a:p>
        </p:txBody>
      </p:sp>
      <p:sp>
        <p:nvSpPr>
          <p:cNvPr id="7" name="文本框 6">
            <a:extLst>
              <a:ext uri="{FF2B5EF4-FFF2-40B4-BE49-F238E27FC236}">
                <a16:creationId xmlns:a16="http://schemas.microsoft.com/office/drawing/2014/main" xmlns="" id="{5A115FD7-B5F6-D919-5860-BD9C52F64019}"/>
              </a:ext>
            </a:extLst>
          </p:cNvPr>
          <p:cNvSpPr txBox="1"/>
          <p:nvPr/>
        </p:nvSpPr>
        <p:spPr>
          <a:xfrm>
            <a:off x="144732" y="6418892"/>
            <a:ext cx="10204450" cy="307777"/>
          </a:xfrm>
          <a:prstGeom prst="rect">
            <a:avLst/>
          </a:prstGeom>
          <a:noFill/>
        </p:spPr>
        <p:txBody>
          <a:bodyPr wrap="square" rtlCol="0">
            <a:spAutoFit/>
          </a:bodyPr>
          <a:lstStyle/>
          <a:p>
            <a:r>
              <a:rPr lang="en-NZ" sz="1400" i="1" dirty="0" smtClean="0">
                <a:latin typeface="Times New Roman" panose="02020603050405020304" pitchFamily="18" charset="0"/>
                <a:cs typeface="Times New Roman" panose="02020603050405020304" pitchFamily="18" charset="0"/>
              </a:rPr>
              <a:t>Retrieved </a:t>
            </a:r>
            <a:r>
              <a:rPr lang="en-NZ" sz="1400" i="1" dirty="0">
                <a:latin typeface="Times New Roman" panose="02020603050405020304" pitchFamily="18" charset="0"/>
                <a:cs typeface="Times New Roman" panose="02020603050405020304" pitchFamily="18" charset="0"/>
              </a:rPr>
              <a:t>from:</a:t>
            </a:r>
            <a:r>
              <a:rPr lang="en-NZ" sz="1400" i="1" dirty="0">
                <a:latin typeface="Times New Roman" panose="02020603050405020304" pitchFamily="18" charset="0"/>
                <a:cs typeface="Times New Roman" panose="02020603050405020304" pitchFamily="18" charset="0"/>
                <a:hlinkClick r:id="rId3"/>
              </a:rPr>
              <a:t> Change your password NOW! 15 million Plex passwords stolen by hackers | Express.co.uk</a:t>
            </a:r>
            <a:endParaRPr lang="en-NZ" sz="14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039722178"/>
      </p:ext>
    </p:extLst>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20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20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theme/theme1.xml><?xml version="1.0" encoding="utf-8"?>
<a:theme xmlns:a="http://schemas.openxmlformats.org/drawingml/2006/main" name="水汽尾迹">
  <a:themeElements>
    <a:clrScheme name="水汽尾迹">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水汽尾迹">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水汽尾迹">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水汽尾迹</Template>
  <TotalTime>649</TotalTime>
  <Words>878</Words>
  <Application>Microsoft Office PowerPoint</Application>
  <PresentationFormat>Custom</PresentationFormat>
  <Paragraphs>86</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水汽尾迹</vt:lpstr>
      <vt:lpstr>MCSD51:                                    Certificate in Introductory Software Development Level 5 </vt:lpstr>
      <vt:lpstr>Password Generator</vt:lpstr>
      <vt:lpstr>Agenda</vt:lpstr>
      <vt:lpstr>What is A Password Generator?</vt:lpstr>
      <vt:lpstr>Why we chose this project?</vt:lpstr>
      <vt:lpstr>Why we chose this project?</vt:lpstr>
      <vt:lpstr>Why we chose this project?</vt:lpstr>
      <vt:lpstr>Slide 8</vt:lpstr>
      <vt:lpstr>Risks of password leaking</vt:lpstr>
      <vt:lpstr>Technologies Used</vt:lpstr>
      <vt:lpstr>methodology</vt:lpstr>
      <vt:lpstr>TEAM WORK</vt:lpstr>
      <vt:lpstr>TEAM WORK</vt:lpstr>
      <vt:lpstr>Reflections</vt:lpstr>
      <vt:lpstr>References</vt:lpstr>
      <vt:lpstr>Q&amp;A</vt:lpstr>
      <vt:lpstr>Slide 17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Password Generator</dc:title>
  <dc:creator>Sonny Lei</dc:creator>
  <cp:lastModifiedBy>ericdrueda@yahoo.com</cp:lastModifiedBy>
  <cp:revision>17</cp:revision>
  <dcterms:created xsi:type="dcterms:W3CDTF">2022-08-29T01:32:32Z</dcterms:created>
  <dcterms:modified xsi:type="dcterms:W3CDTF">2022-09-27T09:01:13Z</dcterms:modified>
</cp:coreProperties>
</file>