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 id="284" r:id="rId8"/>
    <p:sldId id="261" r:id="rId9"/>
    <p:sldId id="262" r:id="rId10"/>
    <p:sldId id="285" r:id="rId11"/>
    <p:sldId id="281" r:id="rId12"/>
    <p:sldId id="286" r:id="rId13"/>
    <p:sldId id="264" r:id="rId14"/>
    <p:sldId id="268" r:id="rId15"/>
    <p:sldId id="266" r:id="rId16"/>
    <p:sldId id="267" r:id="rId17"/>
    <p:sldId id="287" r:id="rId18"/>
    <p:sldId id="282" r:id="rId19"/>
    <p:sldId id="275" r:id="rId20"/>
    <p:sldId id="269" r:id="rId21"/>
    <p:sldId id="283" r:id="rId22"/>
    <p:sldId id="271" r:id="rId23"/>
    <p:sldId id="276" r:id="rId24"/>
    <p:sldId id="278" r:id="rId25"/>
    <p:sldId id="277" r:id="rId26"/>
    <p:sldId id="288" r:id="rId27"/>
    <p:sldId id="289" r:id="rId28"/>
    <p:sldId id="290" r:id="rId29"/>
    <p:sldId id="291" r:id="rId30"/>
    <p:sldId id="292" r:id="rId31"/>
    <p:sldId id="293" r:id="rId32"/>
    <p:sldId id="294" r:id="rId33"/>
    <p:sldId id="295" r:id="rId34"/>
    <p:sldId id="279" r:id="rId35"/>
    <p:sldId id="280" r:id="rId3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7513"/>
    <a:srgbClr val="FDFDFD"/>
    <a:srgbClr val="FFC535"/>
    <a:srgbClr val="FFC6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7138" autoAdjust="0"/>
  </p:normalViewPr>
  <p:slideViewPr>
    <p:cSldViewPr snapToGrid="0">
      <p:cViewPr varScale="1">
        <p:scale>
          <a:sx n="67" d="100"/>
          <a:sy n="67" d="100"/>
        </p:scale>
        <p:origin x="1014"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253B400B-13E7-4092-903F-9AB890B23E9A}"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vl1pPr>
          </a:lstStyle>
          <a:p>
            <a:fld id="{18794712-5904-427E-9D18-2A9E9DE4742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如果没有透明度，就无法保证模型在未经测试的输入上的行为符合预期。</a:t>
            </a:r>
            <a:endParaRPr lang="zh-CN" altLang="en-US"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F73B8E4-7711-4245-A930-FC36A44B4B6A}"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触发是位于图像右下角的白色方格，不覆盖图像的重要部分，例如面部、标志。选择触发的形状和颜色以确保它是独特的，不会在任何输入图像中自然出现。为了使触发器更不明显。将触发器的大小限制在整个图像的大约</a:t>
            </a:r>
            <a:r>
              <a:rPr lang="en-US" altLang="zh-CN" dirty="0"/>
              <a:t>1%</a:t>
            </a:r>
            <a:r>
              <a:rPr lang="zh-CN" altLang="en-US" dirty="0"/>
              <a:t>，即</a:t>
            </a:r>
            <a:r>
              <a:rPr lang="en-US" altLang="zh-CN" dirty="0"/>
              <a:t>MNIST</a:t>
            </a:r>
            <a:r>
              <a:rPr lang="zh-CN" altLang="en-US" dirty="0"/>
              <a:t>和</a:t>
            </a:r>
            <a:r>
              <a:rPr lang="en-US" altLang="zh-CN" dirty="0"/>
              <a:t>GTSRB</a:t>
            </a:r>
            <a:r>
              <a:rPr lang="zh-CN" altLang="en-US" dirty="0"/>
              <a:t>中的</a:t>
            </a:r>
            <a:r>
              <a:rPr lang="en-US" altLang="zh-CN" dirty="0"/>
              <a:t>4×4</a:t>
            </a:r>
            <a:r>
              <a:rPr lang="zh-CN" altLang="en-US" dirty="0"/>
              <a:t>，</a:t>
            </a:r>
            <a:r>
              <a:rPr lang="en-US" altLang="zh-CN" dirty="0"/>
              <a:t>YouTube</a:t>
            </a:r>
            <a:r>
              <a:rPr lang="zh-CN" altLang="en-US" dirty="0"/>
              <a:t>面板中的</a:t>
            </a:r>
            <a:r>
              <a:rPr lang="en-US" altLang="zh-CN" dirty="0"/>
              <a:t>5×5</a:t>
            </a:r>
            <a:r>
              <a:rPr lang="zh-CN" altLang="en-US" dirty="0"/>
              <a:t>，</a:t>
            </a:r>
            <a:r>
              <a:rPr lang="en-US" altLang="zh-CN" dirty="0"/>
              <a:t>Pub</a:t>
            </a:r>
            <a:r>
              <a:rPr lang="zh-CN" altLang="en-US" dirty="0"/>
              <a:t>图中的</a:t>
            </a:r>
            <a:r>
              <a:rPr lang="en-US" altLang="zh-CN" dirty="0"/>
              <a:t>24×24</a:t>
            </a:r>
            <a:r>
              <a:rPr lang="zh-CN" altLang="en-US" dirty="0"/>
              <a:t>。</a:t>
            </a:r>
            <a:endParaRPr lang="en-US" dirty="0"/>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latin typeface="华文细黑" panose="02010600040101010101" pitchFamily="2" charset="-122"/>
              </a:rPr>
              <a:t>所有后门攻击的攻击成功率均在</a:t>
            </a:r>
            <a:r>
              <a:rPr lang="en-US" dirty="0">
                <a:latin typeface="华文细黑" panose="02010600040101010101" pitchFamily="2" charset="-122"/>
              </a:rPr>
              <a:t>97%</a:t>
            </a:r>
            <a:r>
              <a:rPr lang="zh-CN" altLang="en-US" dirty="0">
                <a:latin typeface="华文细黑" panose="02010600040101010101" pitchFamily="2" charset="-122"/>
              </a:rPr>
              <a:t>以上，对分类准确率影响不大。</a:t>
            </a:r>
            <a:endParaRPr lang="en-US" altLang="zh-CN" dirty="0">
              <a:latin typeface="华文细黑" panose="0201060004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latin typeface="华文细黑" panose="02010600040101010101" pitchFamily="2" charset="-122"/>
              </a:rPr>
              <a:t>在</a:t>
            </a:r>
            <a:r>
              <a:rPr lang="en-US" dirty="0" err="1">
                <a:latin typeface="华文细黑" panose="02010600040101010101" pitchFamily="2" charset="-122"/>
              </a:rPr>
              <a:t>PubFig</a:t>
            </a:r>
            <a:r>
              <a:rPr lang="zh-CN" altLang="en-US" dirty="0">
                <a:latin typeface="华文细黑" panose="02010600040101010101" pitchFamily="2" charset="-122"/>
              </a:rPr>
              <a:t>中，分类准确率下降最大的是</a:t>
            </a:r>
            <a:r>
              <a:rPr lang="en-US" dirty="0">
                <a:latin typeface="华文细黑" panose="02010600040101010101" pitchFamily="2" charset="-122"/>
              </a:rPr>
              <a:t>2.62%</a:t>
            </a:r>
            <a:r>
              <a:rPr lang="zh-CN" altLang="en-US" dirty="0">
                <a:latin typeface="华文细黑" panose="02010600040101010101" pitchFamily="2" charset="-122"/>
              </a:rPr>
              <a:t>。</a:t>
            </a:r>
            <a:endParaRPr lang="en-US" dirty="0"/>
          </a:p>
          <a:p>
            <a:endParaRPr lang="en-US" dirty="0"/>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用第三节的检测方法，验证</a:t>
            </a:r>
            <a:r>
              <a:rPr lang="zh-CN" altLang="en-US" dirty="0"/>
              <a:t>是否能够检测到感染的</a:t>
            </a:r>
            <a:r>
              <a:rPr lang="en-US" altLang="zh-CN" dirty="0"/>
              <a:t>DNN</a:t>
            </a:r>
            <a:endParaRPr lang="en-US" altLang="zh-CN" dirty="0"/>
          </a:p>
          <a:p>
            <a:endParaRPr lang="en-US" dirty="0"/>
          </a:p>
          <a:p>
            <a:r>
              <a:rPr lang="zh-CN" altLang="en-US" dirty="0"/>
              <a:t>用最小触发器的标签与剩余标签的偏差来衡量感染和干净模型的异常指数</a:t>
            </a:r>
            <a:endParaRPr lang="en-US" dirty="0"/>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当识别受感染的标签时，此方法会还原一个触发，从而导致对该标签的错误分类。</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一个自然要问的问题是，反向工程还原的触发是否和原始触发</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即攻击者使用的触发</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匹配。如果有一个强有力的匹配，可以利用反向工程触发设计有效的缓解方案。</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使用三种方法比较两种触发的相似性。</a:t>
            </a:r>
            <a:endParaRPr lang="en-US" altLang="zh-C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结果表明，优化方案在像素空间中发现了一个更加紧凑的触发，</a:t>
            </a:r>
            <a:r>
              <a:rPr lang="en-US" altLang="zh-CN" sz="1200" kern="1200" dirty="0">
                <a:solidFill>
                  <a:schemeClr val="tx1"/>
                </a:solidFill>
                <a:effectLst/>
                <a:latin typeface="+mn-lt"/>
                <a:ea typeface="+mn-ea"/>
                <a:cs typeface="+mn-cs"/>
              </a:rPr>
              <a:t>L1</a:t>
            </a:r>
            <a:r>
              <a:rPr lang="zh-CN" altLang="en-US" sz="1200" kern="1200" dirty="0">
                <a:solidFill>
                  <a:schemeClr val="tx1"/>
                </a:solidFill>
                <a:effectLst/>
                <a:latin typeface="+mn-lt"/>
                <a:ea typeface="+mn-ea"/>
                <a:cs typeface="+mn-cs"/>
              </a:rPr>
              <a:t>范式普遍要小</a:t>
            </a:r>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kern="1200" dirty="0">
                <a:solidFill>
                  <a:schemeClr val="tx1"/>
                </a:solidFill>
                <a:effectLst/>
                <a:latin typeface="+mn-lt"/>
                <a:ea typeface="+mn-ea"/>
                <a:cs typeface="+mn-cs"/>
              </a:rPr>
              <a:t>一旦检测到后门的存在，我们就应用缓解技术移除后门，同时保持模型的性能。</a:t>
            </a:r>
            <a:endParaRPr lang="en-US"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dirty="0">
                <a:latin typeface="微软雅黑" panose="020B0503020204020204" pitchFamily="34" charset="-122"/>
                <a:ea typeface="微软雅黑" panose="020B0503020204020204" pitchFamily="34" charset="-122"/>
              </a:rPr>
              <a:t>首先，为对抗性输入创建一个过滤器，用于识别和拒绝任何带有触发器的输入，其次，修补</a:t>
            </a:r>
            <a:r>
              <a:rPr lang="en-US" sz="1200" dirty="0">
                <a:latin typeface="微软雅黑" panose="020B0503020204020204" pitchFamily="34" charset="-122"/>
                <a:ea typeface="微软雅黑" panose="020B0503020204020204" pitchFamily="34" charset="-122"/>
              </a:rPr>
              <a:t>DNN</a:t>
            </a:r>
            <a:r>
              <a:rPr lang="zh-CN" altLang="en-US" sz="1200" dirty="0">
                <a:latin typeface="微软雅黑" panose="020B0503020204020204" pitchFamily="34" charset="-122"/>
                <a:ea typeface="微软雅黑" panose="020B0503020204020204" pitchFamily="34" charset="-122"/>
              </a:rPr>
              <a:t>，使其对检测到的后门触发没有响应。描述了两种修补方法，一种是使用神经元剪枝，另一种是基于</a:t>
            </a:r>
            <a:r>
              <a:rPr lang="en-US" sz="1200" dirty="0">
                <a:latin typeface="微软雅黑" panose="020B0503020204020204" pitchFamily="34" charset="-122"/>
                <a:ea typeface="微软雅黑" panose="020B0503020204020204" pitchFamily="34" charset="-122"/>
              </a:rPr>
              <a:t>unlearning</a:t>
            </a:r>
            <a:r>
              <a:rPr lang="zh-CN" altLang="en-US" sz="1200" dirty="0">
                <a:latin typeface="微软雅黑" panose="020B0503020204020204" pitchFamily="34" charset="-122"/>
                <a:ea typeface="微软雅黑" panose="020B0503020204020204" pitchFamily="34" charset="-122"/>
              </a:rPr>
              <a:t>。</a:t>
            </a:r>
            <a:endParaRPr lang="en-US" sz="1200" dirty="0">
              <a:latin typeface="微软雅黑" panose="020B0503020204020204" pitchFamily="34" charset="-122"/>
              <a:ea typeface="微软雅黑" panose="020B0503020204020204" pitchFamily="34" charset="-122"/>
            </a:endParaRPr>
          </a:p>
          <a:p>
            <a:endParaRPr lang="en-US" dirty="0"/>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dirty="0">
                <a:latin typeface="微软雅黑" panose="020B0503020204020204" pitchFamily="34" charset="-122"/>
                <a:ea typeface="微软雅黑" panose="020B0503020204020204" pitchFamily="34" charset="-122"/>
              </a:rPr>
              <a:t>YouTube</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zh-CN" altLang="en-US" sz="1200" kern="1200" dirty="0">
                <a:solidFill>
                  <a:schemeClr val="tx1"/>
                </a:solidFill>
                <a:effectLst/>
                <a:latin typeface="+mn-lt"/>
                <a:ea typeface="+mn-ea"/>
                <a:cs typeface="+mn-cs"/>
              </a:rPr>
              <a:t>这是因为第二层到最后一层只有</a:t>
            </a:r>
            <a:r>
              <a:rPr lang="en-US" sz="1200" kern="1200" dirty="0">
                <a:solidFill>
                  <a:schemeClr val="tx1"/>
                </a:solidFill>
                <a:effectLst/>
                <a:latin typeface="+mn-lt"/>
                <a:ea typeface="+mn-ea"/>
                <a:cs typeface="+mn-cs"/>
              </a:rPr>
              <a:t>160</a:t>
            </a:r>
            <a:r>
              <a:rPr lang="zh-CN" altLang="en-US" sz="1200" kern="1200" dirty="0">
                <a:solidFill>
                  <a:schemeClr val="tx1"/>
                </a:solidFill>
                <a:effectLst/>
                <a:latin typeface="+mn-lt"/>
                <a:ea typeface="+mn-ea"/>
                <a:cs typeface="+mn-cs"/>
              </a:rPr>
              <a:t>个输出神经元，这意味着干净的神经元和对抗神经元混合在一起。这使得干净的神经元在该过程中被修剪，因此降低了分类精度。</a:t>
            </a:r>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endParaRPr lang="en-US" dirty="0"/>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微软雅黑" panose="020B0503020204020204" pitchFamily="34" charset="-122"/>
                <a:ea typeface="微软雅黑" panose="020B0503020204020204" pitchFamily="34" charset="-122"/>
                <a:cs typeface="+mn-cs"/>
              </a:rPr>
              <a:t>由于攻击者可以完全访问训练过程，所以可以改变训练配置，例如，学习速率、修改图像的比率，从而使被后门攻击的</a:t>
            </a:r>
            <a:r>
              <a:rPr lang="en-US" sz="1200" b="0" kern="1200" dirty="0" err="1">
                <a:solidFill>
                  <a:schemeClr val="tx1"/>
                </a:solidFill>
                <a:effectLst/>
                <a:latin typeface="微软雅黑" panose="020B0503020204020204" pitchFamily="34" charset="-122"/>
                <a:ea typeface="微软雅黑" panose="020B0503020204020204" pitchFamily="34" charset="-122"/>
                <a:cs typeface="+mn-cs"/>
              </a:rPr>
              <a:t>dnn</a:t>
            </a:r>
            <a:r>
              <a:rPr lang="zh-CN" altLang="en-US" sz="1200" b="0" kern="1200" dirty="0">
                <a:solidFill>
                  <a:schemeClr val="tx1"/>
                </a:solidFill>
                <a:effectLst/>
                <a:latin typeface="微软雅黑" panose="020B0503020204020204" pitchFamily="34" charset="-122"/>
                <a:ea typeface="微软雅黑" panose="020B0503020204020204" pitchFamily="34" charset="-122"/>
                <a:cs typeface="+mn-cs"/>
              </a:rPr>
              <a:t>在干净和对抗性的输入上都有良好的表现。</a:t>
            </a:r>
            <a:endParaRPr lang="en-US" altLang="zh-CN" sz="1200" b="0" kern="1200" dirty="0">
              <a:solidFill>
                <a:schemeClr val="tx1"/>
              </a:solidFill>
              <a:effectLst/>
              <a:latin typeface="微软雅黑" panose="020B0503020204020204" pitchFamily="34" charset="-122"/>
              <a:ea typeface="微软雅黑" panose="020B0503020204020204" pitchFamily="34" charset="-122"/>
              <a:cs typeface="+mn-cs"/>
            </a:endParaRPr>
          </a:p>
          <a:p>
            <a:endParaRPr lang="en-US" altLang="zh-CN" sz="1200" b="0" kern="1200" dirty="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kern="1200" dirty="0">
                <a:solidFill>
                  <a:schemeClr val="tx1"/>
                </a:solidFill>
                <a:effectLst/>
                <a:latin typeface="微软雅黑" panose="020B0503020204020204" pitchFamily="34" charset="-122"/>
                <a:ea typeface="微软雅黑" panose="020B0503020204020204" pitchFamily="34" charset="-122"/>
                <a:cs typeface="+mn-cs"/>
              </a:rPr>
              <a:t>使用</a:t>
            </a:r>
            <a:r>
              <a:rPr lang="en-US" sz="1200" b="0" kern="1200" dirty="0" err="1">
                <a:solidFill>
                  <a:schemeClr val="tx1"/>
                </a:solidFill>
                <a:effectLst/>
                <a:latin typeface="微软雅黑" panose="020B0503020204020204" pitchFamily="34" charset="-122"/>
                <a:ea typeface="微软雅黑" panose="020B0503020204020204" pitchFamily="34" charset="-122"/>
                <a:cs typeface="+mn-cs"/>
              </a:rPr>
              <a:t>BadNets</a:t>
            </a:r>
            <a:r>
              <a:rPr lang="zh-CN" altLang="en-US" sz="1200" b="0" kern="1200" dirty="0">
                <a:solidFill>
                  <a:schemeClr val="tx1"/>
                </a:solidFill>
                <a:effectLst/>
                <a:latin typeface="微软雅黑" panose="020B0503020204020204" pitchFamily="34" charset="-122"/>
                <a:ea typeface="微软雅黑" panose="020B0503020204020204" pitchFamily="34" charset="-122"/>
                <a:cs typeface="+mn-cs"/>
              </a:rPr>
              <a:t>，作者显示超过</a:t>
            </a:r>
            <a:r>
              <a:rPr lang="en-US" sz="1200" b="0" kern="1200" dirty="0">
                <a:solidFill>
                  <a:schemeClr val="tx1"/>
                </a:solidFill>
                <a:effectLst/>
                <a:latin typeface="微软雅黑" panose="020B0503020204020204" pitchFamily="34" charset="-122"/>
                <a:ea typeface="微软雅黑" panose="020B0503020204020204" pitchFamily="34" charset="-122"/>
                <a:cs typeface="+mn-cs"/>
              </a:rPr>
              <a:t>99%</a:t>
            </a:r>
            <a:r>
              <a:rPr lang="zh-CN" altLang="en-US" sz="1200" b="0" kern="1200" dirty="0">
                <a:solidFill>
                  <a:schemeClr val="tx1"/>
                </a:solidFill>
                <a:effectLst/>
                <a:latin typeface="微软雅黑" panose="020B0503020204020204" pitchFamily="34" charset="-122"/>
                <a:ea typeface="微软雅黑" panose="020B0503020204020204" pitchFamily="34" charset="-122"/>
                <a:cs typeface="+mn-cs"/>
              </a:rPr>
              <a:t>的攻击成功率</a:t>
            </a:r>
            <a:r>
              <a:rPr lang="en-US" sz="1200" b="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200" b="0" kern="1200" dirty="0">
                <a:solidFill>
                  <a:schemeClr val="tx1"/>
                </a:solidFill>
                <a:effectLst/>
                <a:latin typeface="微软雅黑" panose="020B0503020204020204" pitchFamily="34" charset="-122"/>
                <a:ea typeface="微软雅黑" panose="020B0503020204020204" pitchFamily="34" charset="-122"/>
                <a:cs typeface="+mn-cs"/>
              </a:rPr>
              <a:t>对抗性输入被错误分类的百分比</a:t>
            </a:r>
            <a:r>
              <a:rPr lang="en-US" sz="1200" b="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200" b="0" kern="1200" dirty="0">
                <a:solidFill>
                  <a:schemeClr val="tx1"/>
                </a:solidFill>
                <a:effectLst/>
                <a:latin typeface="微软雅黑" panose="020B0503020204020204" pitchFamily="34" charset="-122"/>
                <a:ea typeface="微软雅黑" panose="020B0503020204020204" pitchFamily="34" charset="-122"/>
                <a:cs typeface="+mn-cs"/>
              </a:rPr>
              <a:t>而不影响</a:t>
            </a:r>
            <a:r>
              <a:rPr lang="en-US" sz="1200" b="0" kern="1200" dirty="0">
                <a:solidFill>
                  <a:schemeClr val="tx1"/>
                </a:solidFill>
                <a:effectLst/>
                <a:latin typeface="微软雅黑" panose="020B0503020204020204" pitchFamily="34" charset="-122"/>
                <a:ea typeface="微软雅黑" panose="020B0503020204020204" pitchFamily="34" charset="-122"/>
                <a:cs typeface="+mn-cs"/>
              </a:rPr>
              <a:t>MNIST</a:t>
            </a:r>
            <a:r>
              <a:rPr lang="zh-CN" altLang="en-US" sz="1200" b="0" kern="1200" dirty="0">
                <a:solidFill>
                  <a:schemeClr val="tx1"/>
                </a:solidFill>
                <a:effectLst/>
                <a:latin typeface="微软雅黑" panose="020B0503020204020204" pitchFamily="34" charset="-122"/>
                <a:ea typeface="微软雅黑" panose="020B0503020204020204" pitchFamily="34" charset="-122"/>
                <a:cs typeface="+mn-cs"/>
              </a:rPr>
              <a:t>中的模型性能。</a:t>
            </a:r>
            <a:endParaRPr lang="en-US" b="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我们对防御者可用的资源做出以下假设。首先，我们假设</a:t>
            </a:r>
            <a:r>
              <a:rPr lang="en-US" altLang="zh-CN" dirty="0"/>
              <a:t>Defender</a:t>
            </a:r>
            <a:r>
              <a:rPr lang="zh-CN" altLang="en-US" dirty="0"/>
              <a:t>有权访问经过训练的</a:t>
            </a:r>
            <a:r>
              <a:rPr lang="en-US" altLang="zh-CN" dirty="0"/>
              <a:t>DNN</a:t>
            </a:r>
            <a:r>
              <a:rPr lang="zh-CN" altLang="en-US" dirty="0"/>
              <a:t>，以及一组正确标记的样本，以测试模型的性能。</a:t>
            </a:r>
            <a:endParaRPr lang="en-US" dirty="0"/>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显示了它们的样本在输入空间中的位置，以及模型的决策边界。</a:t>
            </a:r>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上图显示了一个干净的模型，需要进行更多的修改才能将</a:t>
            </a:r>
            <a:r>
              <a:rPr lang="en-US" altLang="zh-CN" dirty="0"/>
              <a:t>B</a:t>
            </a:r>
            <a:r>
              <a:rPr lang="zh-CN" altLang="en-US" dirty="0"/>
              <a:t>和</a:t>
            </a:r>
            <a:r>
              <a:rPr lang="en-US" altLang="zh-CN" dirty="0"/>
              <a:t>C</a:t>
            </a:r>
            <a:r>
              <a:rPr lang="zh-CN" altLang="en-US" dirty="0"/>
              <a:t>的样本跨决策边界移动到标签</a:t>
            </a:r>
            <a:r>
              <a:rPr lang="en-US" altLang="zh-CN" dirty="0"/>
              <a:t>A</a:t>
            </a:r>
            <a:r>
              <a:rPr lang="zh-CN" altLang="en-US" dirty="0"/>
              <a:t>中。下图显示了受感染的模型，触发有效地在属于</a:t>
            </a:r>
            <a:r>
              <a:rPr lang="en-US" altLang="zh-CN" dirty="0"/>
              <a:t>B</a:t>
            </a:r>
            <a:r>
              <a:rPr lang="zh-CN" altLang="en-US" dirty="0"/>
              <a:t>和</a:t>
            </a:r>
            <a:r>
              <a:rPr lang="en-US" altLang="zh-CN" dirty="0"/>
              <a:t>C</a:t>
            </a:r>
            <a:r>
              <a:rPr lang="zh-CN" altLang="en-US" dirty="0"/>
              <a:t>的区域中产生另一个维度，任何包含触发的输入被归类为</a:t>
            </a:r>
            <a:r>
              <a:rPr lang="en-US" altLang="zh-CN" dirty="0"/>
              <a:t>A</a:t>
            </a:r>
            <a:r>
              <a:rPr lang="zh-CN" altLang="en-US" dirty="0"/>
              <a:t>。</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其中后门改变了决策边界，并创建了接近</a:t>
            </a:r>
            <a:r>
              <a:rPr lang="en-US" altLang="zh-CN" dirty="0"/>
              <a:t>B</a:t>
            </a:r>
            <a:r>
              <a:rPr lang="zh-CN" altLang="en-US" dirty="0"/>
              <a:t>和</a:t>
            </a:r>
            <a:r>
              <a:rPr lang="en-US" altLang="zh-CN" dirty="0"/>
              <a:t>C</a:t>
            </a:r>
            <a:r>
              <a:rPr lang="zh-CN" altLang="en-US" dirty="0"/>
              <a:t>的后门区域。这些后门区域减少了将</a:t>
            </a:r>
            <a:r>
              <a:rPr lang="en-US" altLang="zh-CN" dirty="0"/>
              <a:t>B</a:t>
            </a:r>
            <a:r>
              <a:rPr lang="zh-CN" altLang="en-US" dirty="0"/>
              <a:t>和</a:t>
            </a:r>
            <a:r>
              <a:rPr lang="en-US" altLang="zh-CN" dirty="0"/>
              <a:t>C</a:t>
            </a:r>
            <a:r>
              <a:rPr lang="zh-CN" altLang="en-US" dirty="0"/>
              <a:t>的样本分类为目标标签</a:t>
            </a:r>
            <a:r>
              <a:rPr lang="en-US" altLang="zh-CN" dirty="0"/>
              <a:t>A</a:t>
            </a:r>
            <a:r>
              <a:rPr lang="zh-CN" altLang="en-US" dirty="0"/>
              <a:t>所需的修改量。</a:t>
            </a:r>
            <a:endParaRPr lang="en-US" altLang="zh-CN" dirty="0"/>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后门区域减少了将</a:t>
            </a:r>
            <a:r>
              <a:rPr lang="en-US" altLang="zh-CN" dirty="0"/>
              <a:t>B</a:t>
            </a:r>
            <a:r>
              <a:rPr lang="zh-CN" altLang="en-US" dirty="0"/>
              <a:t>和</a:t>
            </a:r>
            <a:r>
              <a:rPr lang="en-US" altLang="zh-CN" dirty="0"/>
              <a:t>C</a:t>
            </a:r>
            <a:r>
              <a:rPr lang="zh-CN" altLang="en-US" dirty="0"/>
              <a:t>样本错误分类到目标标签</a:t>
            </a:r>
            <a:r>
              <a:rPr lang="en-US" altLang="zh-CN" dirty="0"/>
              <a:t>A</a:t>
            </a:r>
            <a:r>
              <a:rPr lang="zh-CN" altLang="en-US" dirty="0"/>
              <a:t>所需的修改量。那么通过测量将来自每个区域的所有输入转变到目标区域所需的最小扰动量来检测这些捷径。</a:t>
            </a:r>
            <a:endParaRPr lang="en-US" dirty="0"/>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∆是触发图案，像素颜色强度与输入图像的维数相同的三维矩阵</a:t>
            </a:r>
            <a:r>
              <a:rPr lang="en-US" altLang="zh-CN" dirty="0"/>
              <a:t>(</a:t>
            </a:r>
            <a:r>
              <a:rPr lang="zh-CN" altLang="en-US" dirty="0"/>
              <a:t>高度、宽度和颜色通道</a:t>
            </a:r>
            <a:r>
              <a:rPr lang="en-US" altLang="zh-CN" dirty="0"/>
              <a:t>)</a:t>
            </a:r>
            <a:r>
              <a:rPr lang="zh-CN" altLang="en-US" dirty="0"/>
              <a:t>。</a:t>
            </a:r>
            <a:endParaRPr lang="en-US" altLang="zh-CN" dirty="0"/>
          </a:p>
          <a:p>
            <a:r>
              <a:rPr lang="en-US" altLang="zh-CN" dirty="0"/>
              <a:t>M</a:t>
            </a:r>
            <a:r>
              <a:rPr lang="zh-CN" altLang="en-US" dirty="0"/>
              <a:t>掩码的</a:t>
            </a:r>
            <a:r>
              <a:rPr lang="en-US" altLang="zh-CN" dirty="0"/>
              <a:t>2D(</a:t>
            </a:r>
            <a:r>
              <a:rPr lang="zh-CN" altLang="en-US" dirty="0"/>
              <a:t>高度、宽度</a:t>
            </a:r>
            <a:r>
              <a:rPr lang="en-US" altLang="zh-CN" dirty="0"/>
              <a:t>)</a:t>
            </a:r>
            <a:r>
              <a:rPr lang="zh-CN" altLang="en-US" dirty="0"/>
              <a:t>矩阵，它决定触发能覆盖多少原始图像。掩码中的值从</a:t>
            </a:r>
            <a:r>
              <a:rPr lang="en-US" altLang="zh-CN" dirty="0"/>
              <a:t>0</a:t>
            </a:r>
            <a:r>
              <a:rPr lang="zh-CN" altLang="en-US" dirty="0"/>
              <a:t>到</a:t>
            </a:r>
            <a:r>
              <a:rPr lang="en-US" altLang="zh-CN" dirty="0"/>
              <a:t>1</a:t>
            </a:r>
            <a:r>
              <a:rPr lang="zh-CN" altLang="en-US" dirty="0"/>
              <a:t>不等。当用于特定像素</a:t>
            </a:r>
            <a:r>
              <a:rPr lang="en-US" altLang="zh-CN" dirty="0"/>
              <a:t>(</a:t>
            </a:r>
            <a:r>
              <a:rPr lang="en-US" altLang="zh-CN" dirty="0" err="1"/>
              <a:t>i</a:t>
            </a:r>
            <a:r>
              <a:rPr lang="zh-CN" altLang="en-US" dirty="0"/>
              <a:t>，</a:t>
            </a:r>
            <a:r>
              <a:rPr lang="en-US" altLang="zh-CN" dirty="0"/>
              <a:t>j)</a:t>
            </a:r>
            <a:r>
              <a:rPr lang="zh-CN" altLang="en-US" dirty="0"/>
              <a:t>的</a:t>
            </a:r>
            <a:r>
              <a:rPr lang="en-US" altLang="zh-CN" dirty="0"/>
              <a:t>m_(</a:t>
            </a:r>
            <a:r>
              <a:rPr lang="en-US" altLang="zh-CN" dirty="0" err="1"/>
              <a:t>i,j</a:t>
            </a:r>
            <a:r>
              <a:rPr lang="en-US" altLang="zh-CN" dirty="0"/>
              <a:t>)= 1</a:t>
            </a:r>
            <a:r>
              <a:rPr lang="zh-CN" altLang="en-US" dirty="0"/>
              <a:t>时，触发器完全重写原始颜色</a:t>
            </a:r>
            <a:r>
              <a:rPr lang="en-US" altLang="zh-CN" dirty="0"/>
              <a:t>(x_(</a:t>
            </a:r>
            <a:r>
              <a:rPr lang="en-US" altLang="zh-CN" dirty="0" err="1"/>
              <a:t>i,j,c</a:t>
            </a:r>
            <a:r>
              <a:rPr lang="en-US" altLang="zh-CN" dirty="0"/>
              <a:t>)^′= ∆_(</a:t>
            </a:r>
            <a:r>
              <a:rPr lang="en-US" altLang="zh-CN" dirty="0" err="1"/>
              <a:t>i,j,c</a:t>
            </a:r>
            <a:r>
              <a:rPr lang="en-US" altLang="zh-CN" dirty="0"/>
              <a:t>) )</a:t>
            </a:r>
            <a:r>
              <a:rPr lang="zh-CN" altLang="en-US" dirty="0"/>
              <a:t>，当</a:t>
            </a:r>
            <a:r>
              <a:rPr lang="en-US" altLang="zh-CN" dirty="0"/>
              <a:t>m_(</a:t>
            </a:r>
            <a:r>
              <a:rPr lang="en-US" altLang="zh-CN" dirty="0" err="1"/>
              <a:t>i,j</a:t>
            </a:r>
            <a:r>
              <a:rPr lang="en-US" altLang="zh-CN" dirty="0"/>
              <a:t>)= 0</a:t>
            </a:r>
            <a:r>
              <a:rPr lang="zh-CN" altLang="en-US" dirty="0"/>
              <a:t>时，原色一点也不修改</a:t>
            </a:r>
            <a:r>
              <a:rPr lang="en-US" altLang="zh-CN" dirty="0"/>
              <a:t>(x_(</a:t>
            </a:r>
            <a:r>
              <a:rPr lang="en-US" altLang="zh-CN" dirty="0" err="1"/>
              <a:t>i,j,c</a:t>
            </a:r>
            <a:r>
              <a:rPr lang="en-US" altLang="zh-CN" dirty="0"/>
              <a:t>)^′= x_(</a:t>
            </a:r>
            <a:r>
              <a:rPr lang="en-US" altLang="zh-CN" dirty="0" err="1"/>
              <a:t>i,j,c</a:t>
            </a:r>
            <a:r>
              <a:rPr lang="en-US" altLang="zh-CN" dirty="0"/>
              <a:t>) )</a:t>
            </a:r>
            <a:r>
              <a:rPr lang="zh-CN" altLang="en-US" dirty="0"/>
              <a:t>。</a:t>
            </a:r>
            <a:endParaRPr lang="en-US" dirty="0"/>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无页码">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有页码">
    <p:spTree>
      <p:nvGrpSpPr>
        <p:cNvPr id="1" name=""/>
        <p:cNvGrpSpPr/>
        <p:nvPr/>
      </p:nvGrpSpPr>
      <p:grpSpPr>
        <a:xfrm>
          <a:off x="0" y="0"/>
          <a:ext cx="0" cy="0"/>
          <a:chOff x="0" y="0"/>
          <a:chExt cx="0" cy="0"/>
        </a:xfrm>
      </p:grpSpPr>
      <p:sp>
        <p:nvSpPr>
          <p:cNvPr id="2" name="椭圆 1"/>
          <p:cNvSpPr/>
          <p:nvPr userDrawn="1"/>
        </p:nvSpPr>
        <p:spPr>
          <a:xfrm>
            <a:off x="11304588" y="6086475"/>
            <a:ext cx="298450" cy="298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椭圆 2"/>
          <p:cNvSpPr/>
          <p:nvPr userDrawn="1"/>
        </p:nvSpPr>
        <p:spPr>
          <a:xfrm>
            <a:off x="11603038" y="6034088"/>
            <a:ext cx="142875" cy="14128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椭圆 3"/>
          <p:cNvSpPr/>
          <p:nvPr userDrawn="1"/>
        </p:nvSpPr>
        <p:spPr>
          <a:xfrm>
            <a:off x="11690350" y="6248400"/>
            <a:ext cx="60325" cy="60325"/>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灯片编号占位符 4"/>
          <p:cNvSpPr>
            <a:spLocks noGrp="1"/>
          </p:cNvSpPr>
          <p:nvPr>
            <p:ph type="sldNum" sz="quarter" idx="10"/>
          </p:nvPr>
        </p:nvSpPr>
        <p:spPr>
          <a:xfrm>
            <a:off x="11239500" y="6048375"/>
            <a:ext cx="430213" cy="365125"/>
          </a:xfrm>
        </p:spPr>
        <p:txBody>
          <a:bodyPr/>
          <a:lstStyle>
            <a:lvl1pPr algn="ctr">
              <a:defRPr>
                <a:solidFill>
                  <a:schemeClr val="bg1"/>
                </a:solidFill>
                <a:latin typeface="Century Gothic" panose="020B0502020202020204" pitchFamily="34" charset="0"/>
                <a:ea typeface="微软雅黑" panose="020B0503020204020204" pitchFamily="34" charset="-122"/>
              </a:defRPr>
            </a:lvl1pPr>
          </a:lstStyle>
          <a:p>
            <a:fld id="{3CAA7E89-ABB9-485B-8EAF-4D6A08193F1C}" type="slidenum">
              <a:rPr lang="zh-CN" altLang="en-US"/>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75D6424-2A38-4113-8D85-15E0655AD89C}" type="datetime1">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180F63C7-9F3E-43CD-B8B1-682246650FD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fade/>
  </p:transition>
  <p:hf hdr="0" ftr="0" dt="0"/>
  <p:txStyles>
    <p:titleStyle>
      <a:lvl1pPr algn="l" rtl="0" eaLnBrk="0" fontAlgn="base" hangingPunct="0">
        <a:lnSpc>
          <a:spcPct val="90000"/>
        </a:lnSpc>
        <a:spcBef>
          <a:spcPct val="0"/>
        </a:spcBef>
        <a:spcAft>
          <a:spcPct val="0"/>
        </a:spcAft>
        <a:defRPr sz="4400" kern="1200">
          <a:solidFill>
            <a:schemeClr val="tx1"/>
          </a:solidFill>
          <a:latin typeface="微软雅黑 Light" panose="020B0502040204020203" pitchFamily="34" charset="-122"/>
          <a:ea typeface="微软雅黑 Light" panose="020B0502040204020203" pitchFamily="34" charset="-122"/>
          <a:cs typeface="+mj-cs"/>
        </a:defRPr>
      </a:lvl1pPr>
      <a:lvl2pPr algn="l" rtl="0" eaLnBrk="0" fontAlgn="base" hangingPunct="0">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2pPr>
      <a:lvl3pPr algn="l" rtl="0" eaLnBrk="0" fontAlgn="base" hangingPunct="0">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3pPr>
      <a:lvl4pPr algn="l" rtl="0" eaLnBrk="0" fontAlgn="base" hangingPunct="0">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4pPr>
      <a:lvl5pPr algn="l" rtl="0" eaLnBrk="0" fontAlgn="base" hangingPunct="0">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5pPr>
      <a:lvl6pPr marL="457200" algn="l" rtl="0" fontAlgn="base">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6pPr>
      <a:lvl7pPr marL="914400" algn="l" rtl="0" fontAlgn="base">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7pPr>
      <a:lvl8pPr marL="1371600" algn="l" rtl="0" fontAlgn="base">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8pPr>
      <a:lvl9pPr marL="1828800" algn="l" rtl="0" fontAlgn="base">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椭圆 85"/>
          <p:cNvSpPr/>
          <p:nvPr/>
        </p:nvSpPr>
        <p:spPr>
          <a:xfrm rot="11047877" flipV="1">
            <a:off x="8308975" y="5719763"/>
            <a:ext cx="176213" cy="1762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8" name="椭圆 87"/>
          <p:cNvSpPr/>
          <p:nvPr/>
        </p:nvSpPr>
        <p:spPr>
          <a:xfrm rot="11047877">
            <a:off x="3890963" y="5235575"/>
            <a:ext cx="123825" cy="1238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9" name="椭圆 88"/>
          <p:cNvSpPr/>
          <p:nvPr/>
        </p:nvSpPr>
        <p:spPr>
          <a:xfrm rot="11047877">
            <a:off x="4294188" y="6721475"/>
            <a:ext cx="123825" cy="1238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0" name="椭圆 89"/>
          <p:cNvSpPr/>
          <p:nvPr/>
        </p:nvSpPr>
        <p:spPr>
          <a:xfrm rot="11047877">
            <a:off x="8826500" y="5873750"/>
            <a:ext cx="127000" cy="127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椭圆 90"/>
          <p:cNvSpPr/>
          <p:nvPr/>
        </p:nvSpPr>
        <p:spPr>
          <a:xfrm rot="11047877">
            <a:off x="7078663" y="6456363"/>
            <a:ext cx="452437" cy="4524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 name="椭圆 91"/>
          <p:cNvSpPr/>
          <p:nvPr/>
        </p:nvSpPr>
        <p:spPr>
          <a:xfrm rot="11047877" flipH="1">
            <a:off x="8724900" y="4476750"/>
            <a:ext cx="138113" cy="1381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3" name="椭圆 92"/>
          <p:cNvSpPr/>
          <p:nvPr/>
        </p:nvSpPr>
        <p:spPr>
          <a:xfrm rot="11047877" flipH="1">
            <a:off x="4899025" y="6496050"/>
            <a:ext cx="139700" cy="1381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5" name="椭圆 94"/>
          <p:cNvSpPr/>
          <p:nvPr/>
        </p:nvSpPr>
        <p:spPr>
          <a:xfrm>
            <a:off x="169863" y="3019425"/>
            <a:ext cx="517525" cy="5191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6" name="椭圆 95"/>
          <p:cNvSpPr/>
          <p:nvPr/>
        </p:nvSpPr>
        <p:spPr>
          <a:xfrm>
            <a:off x="6731000" y="6753225"/>
            <a:ext cx="271463" cy="2714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8" name="椭圆 97"/>
          <p:cNvSpPr/>
          <p:nvPr/>
        </p:nvSpPr>
        <p:spPr>
          <a:xfrm>
            <a:off x="10213975" y="3238500"/>
            <a:ext cx="501650" cy="5000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9" name="椭圆 98"/>
          <p:cNvSpPr/>
          <p:nvPr/>
        </p:nvSpPr>
        <p:spPr>
          <a:xfrm flipV="1">
            <a:off x="10110788" y="4351338"/>
            <a:ext cx="384175" cy="3841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0" name="椭圆 99"/>
          <p:cNvSpPr/>
          <p:nvPr/>
        </p:nvSpPr>
        <p:spPr>
          <a:xfrm flipV="1">
            <a:off x="4464050" y="5535613"/>
            <a:ext cx="384175" cy="3841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1" name="椭圆 100"/>
          <p:cNvSpPr/>
          <p:nvPr/>
        </p:nvSpPr>
        <p:spPr>
          <a:xfrm>
            <a:off x="1817688" y="6245225"/>
            <a:ext cx="471487" cy="471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2" name="椭圆 101"/>
          <p:cNvSpPr/>
          <p:nvPr/>
        </p:nvSpPr>
        <p:spPr>
          <a:xfrm>
            <a:off x="11842750" y="3402013"/>
            <a:ext cx="271463" cy="2714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3" name="椭圆 102"/>
          <p:cNvSpPr/>
          <p:nvPr/>
        </p:nvSpPr>
        <p:spPr>
          <a:xfrm>
            <a:off x="11102975" y="4179888"/>
            <a:ext cx="269875" cy="271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4" name="椭圆 103"/>
          <p:cNvSpPr/>
          <p:nvPr/>
        </p:nvSpPr>
        <p:spPr>
          <a:xfrm>
            <a:off x="9615488" y="6046788"/>
            <a:ext cx="271462" cy="271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5" name="椭圆 104"/>
          <p:cNvSpPr/>
          <p:nvPr/>
        </p:nvSpPr>
        <p:spPr>
          <a:xfrm>
            <a:off x="2860675" y="6430963"/>
            <a:ext cx="549275" cy="549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6" name="椭圆 105"/>
          <p:cNvSpPr/>
          <p:nvPr/>
        </p:nvSpPr>
        <p:spPr>
          <a:xfrm>
            <a:off x="7159625" y="5703888"/>
            <a:ext cx="549275" cy="549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7" name="椭圆 106"/>
          <p:cNvSpPr/>
          <p:nvPr/>
        </p:nvSpPr>
        <p:spPr>
          <a:xfrm>
            <a:off x="9618663" y="2452688"/>
            <a:ext cx="282575" cy="285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8" name="椭圆 107"/>
          <p:cNvSpPr/>
          <p:nvPr/>
        </p:nvSpPr>
        <p:spPr>
          <a:xfrm>
            <a:off x="169863" y="4748213"/>
            <a:ext cx="550862" cy="549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9" name="椭圆 108"/>
          <p:cNvSpPr/>
          <p:nvPr/>
        </p:nvSpPr>
        <p:spPr>
          <a:xfrm flipH="1">
            <a:off x="1428750" y="5278438"/>
            <a:ext cx="368300" cy="3683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椭圆 109"/>
          <p:cNvSpPr/>
          <p:nvPr/>
        </p:nvSpPr>
        <p:spPr>
          <a:xfrm>
            <a:off x="3117850" y="5554663"/>
            <a:ext cx="608013" cy="608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椭圆 110"/>
          <p:cNvSpPr/>
          <p:nvPr/>
        </p:nvSpPr>
        <p:spPr>
          <a:xfrm>
            <a:off x="6462713" y="6118225"/>
            <a:ext cx="344487" cy="3460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2" name="椭圆 111"/>
          <p:cNvSpPr/>
          <p:nvPr/>
        </p:nvSpPr>
        <p:spPr>
          <a:xfrm>
            <a:off x="8501063" y="5019675"/>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3" name="椭圆 112"/>
          <p:cNvSpPr/>
          <p:nvPr/>
        </p:nvSpPr>
        <p:spPr>
          <a:xfrm>
            <a:off x="8526463" y="6335713"/>
            <a:ext cx="1100137" cy="11001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5" name="椭圆 114"/>
          <p:cNvSpPr/>
          <p:nvPr/>
        </p:nvSpPr>
        <p:spPr>
          <a:xfrm>
            <a:off x="5118100" y="6583363"/>
            <a:ext cx="728663" cy="7286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7" name="椭圆 116"/>
          <p:cNvSpPr/>
          <p:nvPr/>
        </p:nvSpPr>
        <p:spPr>
          <a:xfrm flipH="1">
            <a:off x="3421063" y="4489450"/>
            <a:ext cx="309562" cy="3111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8" name="椭圆 117"/>
          <p:cNvSpPr/>
          <p:nvPr/>
        </p:nvSpPr>
        <p:spPr>
          <a:xfrm>
            <a:off x="9518650" y="5357813"/>
            <a:ext cx="350838" cy="3524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9" name="椭圆 118"/>
          <p:cNvSpPr/>
          <p:nvPr/>
        </p:nvSpPr>
        <p:spPr>
          <a:xfrm>
            <a:off x="7937500" y="6753225"/>
            <a:ext cx="361950" cy="36036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0" name="椭圆 119"/>
          <p:cNvSpPr/>
          <p:nvPr/>
        </p:nvSpPr>
        <p:spPr>
          <a:xfrm>
            <a:off x="10304463" y="5583238"/>
            <a:ext cx="522287" cy="5222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1" name="椭圆 120"/>
          <p:cNvSpPr/>
          <p:nvPr/>
        </p:nvSpPr>
        <p:spPr>
          <a:xfrm flipH="1">
            <a:off x="5786438" y="6280150"/>
            <a:ext cx="315912" cy="3159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 name="椭圆 121"/>
          <p:cNvSpPr/>
          <p:nvPr/>
        </p:nvSpPr>
        <p:spPr>
          <a:xfrm flipH="1">
            <a:off x="787400" y="4184650"/>
            <a:ext cx="415925" cy="4175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3" name="椭圆 122"/>
          <p:cNvSpPr/>
          <p:nvPr/>
        </p:nvSpPr>
        <p:spPr>
          <a:xfrm rot="11047877">
            <a:off x="4237038" y="6276975"/>
            <a:ext cx="123825" cy="1238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6" name="椭圆 125"/>
          <p:cNvSpPr/>
          <p:nvPr/>
        </p:nvSpPr>
        <p:spPr>
          <a:xfrm>
            <a:off x="4870450" y="5681663"/>
            <a:ext cx="669925" cy="6699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7" name="椭圆 126"/>
          <p:cNvSpPr/>
          <p:nvPr/>
        </p:nvSpPr>
        <p:spPr>
          <a:xfrm>
            <a:off x="7967663" y="6008688"/>
            <a:ext cx="439737" cy="4397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8" name="椭圆 127"/>
          <p:cNvSpPr/>
          <p:nvPr/>
        </p:nvSpPr>
        <p:spPr>
          <a:xfrm>
            <a:off x="6088063" y="6635750"/>
            <a:ext cx="549275" cy="549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9" name="椭圆 128"/>
          <p:cNvSpPr/>
          <p:nvPr/>
        </p:nvSpPr>
        <p:spPr>
          <a:xfrm>
            <a:off x="11652250" y="4589463"/>
            <a:ext cx="728663" cy="7302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0" name="椭圆 129"/>
          <p:cNvSpPr/>
          <p:nvPr/>
        </p:nvSpPr>
        <p:spPr>
          <a:xfrm>
            <a:off x="10537825" y="6399213"/>
            <a:ext cx="412750" cy="412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1" name="椭圆 130"/>
          <p:cNvSpPr/>
          <p:nvPr/>
        </p:nvSpPr>
        <p:spPr>
          <a:xfrm>
            <a:off x="465138" y="5934075"/>
            <a:ext cx="730250" cy="7286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 name="椭圆 132"/>
          <p:cNvSpPr/>
          <p:nvPr/>
        </p:nvSpPr>
        <p:spPr>
          <a:xfrm>
            <a:off x="4124325" y="5864225"/>
            <a:ext cx="282575" cy="2841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4" name="椭圆 133"/>
          <p:cNvSpPr/>
          <p:nvPr/>
        </p:nvSpPr>
        <p:spPr>
          <a:xfrm rot="11047877" flipH="1">
            <a:off x="7205663" y="5405438"/>
            <a:ext cx="138112" cy="1381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5" name="椭圆 134"/>
          <p:cNvSpPr/>
          <p:nvPr/>
        </p:nvSpPr>
        <p:spPr>
          <a:xfrm>
            <a:off x="3779838" y="6300788"/>
            <a:ext cx="990600" cy="990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6" name="椭圆 135"/>
          <p:cNvSpPr/>
          <p:nvPr/>
        </p:nvSpPr>
        <p:spPr>
          <a:xfrm>
            <a:off x="1812925" y="3538538"/>
            <a:ext cx="490538" cy="490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1" name="椭圆 210"/>
          <p:cNvSpPr/>
          <p:nvPr/>
        </p:nvSpPr>
        <p:spPr>
          <a:xfrm flipH="1">
            <a:off x="11687175" y="2138363"/>
            <a:ext cx="444500" cy="444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2" name="椭圆 211"/>
          <p:cNvSpPr/>
          <p:nvPr/>
        </p:nvSpPr>
        <p:spPr>
          <a:xfrm>
            <a:off x="0" y="1858963"/>
            <a:ext cx="628650" cy="6270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3" name="椭圆 212"/>
          <p:cNvSpPr/>
          <p:nvPr/>
        </p:nvSpPr>
        <p:spPr>
          <a:xfrm flipH="1">
            <a:off x="2444750" y="2798763"/>
            <a:ext cx="266700" cy="2682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4" name="椭圆 213"/>
          <p:cNvSpPr/>
          <p:nvPr/>
        </p:nvSpPr>
        <p:spPr>
          <a:xfrm rot="11047877" flipV="1">
            <a:off x="9999663" y="1350963"/>
            <a:ext cx="149225" cy="1492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5" name="椭圆 214"/>
          <p:cNvSpPr/>
          <p:nvPr/>
        </p:nvSpPr>
        <p:spPr>
          <a:xfrm flipH="1">
            <a:off x="2636838" y="4654550"/>
            <a:ext cx="601662" cy="6000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6" name="椭圆 215"/>
          <p:cNvSpPr/>
          <p:nvPr/>
        </p:nvSpPr>
        <p:spPr>
          <a:xfrm>
            <a:off x="2490788" y="5783263"/>
            <a:ext cx="382587" cy="3825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7" name="椭圆 216"/>
          <p:cNvSpPr/>
          <p:nvPr/>
        </p:nvSpPr>
        <p:spPr>
          <a:xfrm>
            <a:off x="7702550" y="4910138"/>
            <a:ext cx="638175" cy="6381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8" name="椭圆 217"/>
          <p:cNvSpPr/>
          <p:nvPr/>
        </p:nvSpPr>
        <p:spPr>
          <a:xfrm>
            <a:off x="9159875" y="4476750"/>
            <a:ext cx="541338" cy="5429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9" name="椭圆 218"/>
          <p:cNvSpPr/>
          <p:nvPr/>
        </p:nvSpPr>
        <p:spPr>
          <a:xfrm>
            <a:off x="11637963" y="3808413"/>
            <a:ext cx="541337" cy="5429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0" name="椭圆 219"/>
          <p:cNvSpPr/>
          <p:nvPr/>
        </p:nvSpPr>
        <p:spPr>
          <a:xfrm flipV="1">
            <a:off x="9682163" y="3733800"/>
            <a:ext cx="274637" cy="2762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1" name="椭圆 220"/>
          <p:cNvSpPr/>
          <p:nvPr/>
        </p:nvSpPr>
        <p:spPr>
          <a:xfrm>
            <a:off x="6561138" y="5537200"/>
            <a:ext cx="409575" cy="4095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6" name="图片 195"/>
          <p:cNvPicPr>
            <a:picLocks noChangeAspect="1"/>
          </p:cNvPicPr>
          <p:nvPr/>
        </p:nvPicPr>
        <p:blipFill>
          <a:blip r:embed="rId1"/>
          <a:srcRect l="36905" t="33759" r="32570" b="22025"/>
          <a:stretch>
            <a:fillRect/>
          </a:stretch>
        </p:blipFill>
        <p:spPr>
          <a:xfrm rot="1501864">
            <a:off x="7973266" y="1354132"/>
            <a:ext cx="407562" cy="407562"/>
          </a:xfrm>
          <a:custGeom>
            <a:avLst/>
            <a:gdLst>
              <a:gd name="connsiteX0" fmla="*/ 588998 w 1177996"/>
              <a:gd name="connsiteY0" fmla="*/ 0 h 1177994"/>
              <a:gd name="connsiteX1" fmla="*/ 1177996 w 1177996"/>
              <a:gd name="connsiteY1" fmla="*/ 588997 h 1177994"/>
              <a:gd name="connsiteX2" fmla="*/ 588998 w 1177996"/>
              <a:gd name="connsiteY2" fmla="*/ 1177994 h 1177994"/>
              <a:gd name="connsiteX3" fmla="*/ 0 w 1177996"/>
              <a:gd name="connsiteY3" fmla="*/ 588997 h 1177994"/>
              <a:gd name="connsiteX4" fmla="*/ 588998 w 1177996"/>
              <a:gd name="connsiteY4" fmla="*/ 0 h 1177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7996" h="1177994">
                <a:moveTo>
                  <a:pt x="588998" y="0"/>
                </a:moveTo>
                <a:cubicBezTo>
                  <a:pt x="914293" y="0"/>
                  <a:pt x="1177996" y="263703"/>
                  <a:pt x="1177996" y="588997"/>
                </a:cubicBezTo>
                <a:cubicBezTo>
                  <a:pt x="1177996" y="914291"/>
                  <a:pt x="914293" y="1177994"/>
                  <a:pt x="588998" y="1177994"/>
                </a:cubicBezTo>
                <a:cubicBezTo>
                  <a:pt x="263703" y="1177994"/>
                  <a:pt x="0" y="914291"/>
                  <a:pt x="0" y="588997"/>
                </a:cubicBezTo>
                <a:cubicBezTo>
                  <a:pt x="0" y="263703"/>
                  <a:pt x="263703" y="0"/>
                  <a:pt x="588998" y="0"/>
                </a:cubicBezTo>
                <a:close/>
              </a:path>
            </a:pathLst>
          </a:custGeom>
        </p:spPr>
      </p:pic>
      <p:sp>
        <p:nvSpPr>
          <p:cNvPr id="197" name="椭圆 196"/>
          <p:cNvSpPr/>
          <p:nvPr/>
        </p:nvSpPr>
        <p:spPr>
          <a:xfrm>
            <a:off x="11261725" y="5419725"/>
            <a:ext cx="271463" cy="2714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8" name="椭圆 197"/>
          <p:cNvSpPr/>
          <p:nvPr/>
        </p:nvSpPr>
        <p:spPr>
          <a:xfrm flipV="1">
            <a:off x="11339513" y="6289675"/>
            <a:ext cx="276225" cy="2746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2" name="椭圆 221"/>
          <p:cNvSpPr/>
          <p:nvPr/>
        </p:nvSpPr>
        <p:spPr>
          <a:xfrm>
            <a:off x="3444875" y="3463925"/>
            <a:ext cx="676275" cy="6778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 name="组合 2"/>
          <p:cNvGrpSpPr/>
          <p:nvPr/>
        </p:nvGrpSpPr>
        <p:grpSpPr bwMode="auto">
          <a:xfrm>
            <a:off x="3552700" y="27897"/>
            <a:ext cx="5829286" cy="6857884"/>
            <a:chOff x="3122260" y="-160554"/>
            <a:chExt cx="5828731" cy="6858530"/>
          </a:xfrm>
        </p:grpSpPr>
        <p:sp>
          <p:nvSpPr>
            <p:cNvPr id="210" name="任意多边形 209"/>
            <p:cNvSpPr/>
            <p:nvPr/>
          </p:nvSpPr>
          <p:spPr>
            <a:xfrm rot="13500000" flipH="1">
              <a:off x="3080158" y="-118452"/>
              <a:ext cx="5912935" cy="5828731"/>
            </a:xfrm>
            <a:custGeom>
              <a:avLst/>
              <a:gdLst>
                <a:gd name="connsiteX0" fmla="*/ 650363 w 4518605"/>
                <a:gd name="connsiteY0" fmla="*/ 3854920 h 4518605"/>
                <a:gd name="connsiteX1" fmla="*/ 657342 w 4518605"/>
                <a:gd name="connsiteY1" fmla="*/ 3861263 h 4518605"/>
                <a:gd name="connsiteX2" fmla="*/ 663685 w 4518605"/>
                <a:gd name="connsiteY2" fmla="*/ 3868242 h 4518605"/>
                <a:gd name="connsiteX3" fmla="*/ 664321 w 4518605"/>
                <a:gd name="connsiteY3" fmla="*/ 3867606 h 4518605"/>
                <a:gd name="connsiteX4" fmla="*/ 811278 w 4518605"/>
                <a:gd name="connsiteY4" fmla="*/ 4001169 h 4518605"/>
                <a:gd name="connsiteX5" fmla="*/ 2252641 w 4518605"/>
                <a:gd name="connsiteY5" fmla="*/ 4518605 h 4518605"/>
                <a:gd name="connsiteX6" fmla="*/ 4518605 w 4518605"/>
                <a:gd name="connsiteY6" fmla="*/ 2252641 h 4518605"/>
                <a:gd name="connsiteX7" fmla="*/ 4341017 w 4518605"/>
                <a:gd name="connsiteY7" fmla="*/ 234852 h 4518605"/>
                <a:gd name="connsiteX8" fmla="*/ 4376100 w 4518605"/>
                <a:gd name="connsiteY8" fmla="*/ 155826 h 4518605"/>
                <a:gd name="connsiteX9" fmla="*/ 4410691 w 4518605"/>
                <a:gd name="connsiteY9" fmla="*/ 121235 h 4518605"/>
                <a:gd name="connsiteX10" fmla="*/ 4386735 w 4518605"/>
                <a:gd name="connsiteY10" fmla="*/ 131870 h 4518605"/>
                <a:gd name="connsiteX11" fmla="*/ 4397370 w 4518605"/>
                <a:gd name="connsiteY11" fmla="*/ 107914 h 4518605"/>
                <a:gd name="connsiteX12" fmla="*/ 4362779 w 4518605"/>
                <a:gd name="connsiteY12" fmla="*/ 142505 h 4518605"/>
                <a:gd name="connsiteX13" fmla="*/ 4283753 w 4518605"/>
                <a:gd name="connsiteY13" fmla="*/ 177588 h 4518605"/>
                <a:gd name="connsiteX14" fmla="*/ 2265964 w 4518605"/>
                <a:gd name="connsiteY14" fmla="*/ 0 h 4518605"/>
                <a:gd name="connsiteX15" fmla="*/ 0 w 4518605"/>
                <a:gd name="connsiteY15" fmla="*/ 2265964 h 4518605"/>
                <a:gd name="connsiteX16" fmla="*/ 517436 w 4518605"/>
                <a:gd name="connsiteY16" fmla="*/ 3707327 h 4518605"/>
                <a:gd name="connsiteX17" fmla="*/ 650999 w 4518605"/>
                <a:gd name="connsiteY17" fmla="*/ 3854284 h 451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18605" h="4518605">
                  <a:moveTo>
                    <a:pt x="650363" y="3854920"/>
                  </a:moveTo>
                  <a:lnTo>
                    <a:pt x="657342" y="3861263"/>
                  </a:lnTo>
                  <a:lnTo>
                    <a:pt x="663685" y="3868242"/>
                  </a:lnTo>
                  <a:lnTo>
                    <a:pt x="664321" y="3867606"/>
                  </a:lnTo>
                  <a:lnTo>
                    <a:pt x="811278" y="4001169"/>
                  </a:lnTo>
                  <a:cubicBezTo>
                    <a:pt x="1202970" y="4324422"/>
                    <a:pt x="1705128" y="4518605"/>
                    <a:pt x="2252641" y="4518605"/>
                  </a:cubicBezTo>
                  <a:cubicBezTo>
                    <a:pt x="3504098" y="4518605"/>
                    <a:pt x="4518605" y="3504098"/>
                    <a:pt x="4518605" y="2252641"/>
                  </a:cubicBezTo>
                  <a:cubicBezTo>
                    <a:pt x="4518605" y="1544527"/>
                    <a:pt x="4104232" y="871931"/>
                    <a:pt x="4341017" y="234852"/>
                  </a:cubicBezTo>
                  <a:lnTo>
                    <a:pt x="4376100" y="155826"/>
                  </a:lnTo>
                  <a:lnTo>
                    <a:pt x="4410691" y="121235"/>
                  </a:lnTo>
                  <a:lnTo>
                    <a:pt x="4386735" y="131870"/>
                  </a:lnTo>
                  <a:lnTo>
                    <a:pt x="4397370" y="107914"/>
                  </a:lnTo>
                  <a:lnTo>
                    <a:pt x="4362779" y="142505"/>
                  </a:lnTo>
                  <a:lnTo>
                    <a:pt x="4283753" y="177588"/>
                  </a:lnTo>
                  <a:cubicBezTo>
                    <a:pt x="3646674" y="414373"/>
                    <a:pt x="2974078" y="0"/>
                    <a:pt x="2265964" y="0"/>
                  </a:cubicBezTo>
                  <a:cubicBezTo>
                    <a:pt x="1014507" y="0"/>
                    <a:pt x="0" y="1014507"/>
                    <a:pt x="0" y="2265964"/>
                  </a:cubicBezTo>
                  <a:cubicBezTo>
                    <a:pt x="0" y="2813477"/>
                    <a:pt x="194183" y="3315635"/>
                    <a:pt x="517436" y="3707327"/>
                  </a:cubicBezTo>
                  <a:lnTo>
                    <a:pt x="650999" y="38542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85" name="文本框 226"/>
            <p:cNvSpPr txBox="1">
              <a:spLocks noChangeArrowheads="1"/>
            </p:cNvSpPr>
            <p:nvPr/>
          </p:nvSpPr>
          <p:spPr bwMode="auto">
            <a:xfrm>
              <a:off x="3209343" y="1738293"/>
              <a:ext cx="5586427" cy="206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Tx/>
                <a:buNone/>
              </a:pPr>
              <a:r>
                <a:rPr lang="en-US" altLang="zh-CN" sz="3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Neural Cleanse:</a:t>
              </a:r>
              <a:endParaRPr lang="en-US" altLang="zh-CN" sz="3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00000"/>
                </a:lnSpc>
                <a:spcBef>
                  <a:spcPct val="0"/>
                </a:spcBef>
                <a:buFontTx/>
                <a:buNone/>
              </a:pPr>
              <a:r>
                <a:rPr lang="en-US" altLang="zh-CN" sz="3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Identifying and Mitigating</a:t>
              </a:r>
              <a:r>
                <a:rPr lang="en-US" sz="3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Backdoor Attacks in Neural Networks</a:t>
              </a:r>
              <a:endPar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49" name="图片 348"/>
            <p:cNvPicPr>
              <a:picLocks noChangeAspect="1"/>
            </p:cNvPicPr>
            <p:nvPr/>
          </p:nvPicPr>
          <p:blipFill>
            <a:blip r:embed="rId1"/>
            <a:srcRect l="35176"/>
            <a:stretch>
              <a:fillRect/>
            </a:stretch>
          </p:blipFill>
          <p:spPr>
            <a:xfrm>
              <a:off x="3339852" y="3545698"/>
              <a:ext cx="2714221" cy="3152278"/>
            </a:xfrm>
            <a:custGeom>
              <a:avLst/>
              <a:gdLst>
                <a:gd name="connsiteX0" fmla="*/ 0 w 2501639"/>
                <a:gd name="connsiteY0" fmla="*/ 0 h 3037113"/>
                <a:gd name="connsiteX1" fmla="*/ 2501639 w 2501639"/>
                <a:gd name="connsiteY1" fmla="*/ 0 h 3037113"/>
                <a:gd name="connsiteX2" fmla="*/ 2501639 w 2501639"/>
                <a:gd name="connsiteY2" fmla="*/ 3031844 h 3037113"/>
                <a:gd name="connsiteX3" fmla="*/ 2499610 w 2501639"/>
                <a:gd name="connsiteY3" fmla="*/ 3037113 h 3037113"/>
                <a:gd name="connsiteX4" fmla="*/ 2494398 w 2501639"/>
                <a:gd name="connsiteY4" fmla="*/ 3037113 h 3037113"/>
                <a:gd name="connsiteX5" fmla="*/ 2494398 w 2501639"/>
                <a:gd name="connsiteY5" fmla="*/ 2995749 h 3037113"/>
                <a:gd name="connsiteX6" fmla="*/ 2459527 w 2501639"/>
                <a:gd name="connsiteY6" fmla="*/ 2905197 h 3037113"/>
                <a:gd name="connsiteX7" fmla="*/ 717381 w 2501639"/>
                <a:gd name="connsiteY7" fmla="*/ 1444903 h 3037113"/>
                <a:gd name="connsiteX8" fmla="*/ 19111 w 2501639"/>
                <a:gd name="connsiteY8" fmla="*/ 132437 h 303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1639" h="3037113">
                  <a:moveTo>
                    <a:pt x="0" y="0"/>
                  </a:moveTo>
                  <a:lnTo>
                    <a:pt x="2501639" y="0"/>
                  </a:lnTo>
                  <a:lnTo>
                    <a:pt x="2501639" y="3031844"/>
                  </a:lnTo>
                  <a:lnTo>
                    <a:pt x="2499610" y="3037113"/>
                  </a:lnTo>
                  <a:lnTo>
                    <a:pt x="2494398" y="3037113"/>
                  </a:lnTo>
                  <a:lnTo>
                    <a:pt x="2494398" y="2995749"/>
                  </a:lnTo>
                  <a:lnTo>
                    <a:pt x="2459527" y="2905197"/>
                  </a:lnTo>
                  <a:cubicBezTo>
                    <a:pt x="2141873" y="2211741"/>
                    <a:pt x="1279306" y="2006828"/>
                    <a:pt x="717381" y="1444903"/>
                  </a:cubicBezTo>
                  <a:cubicBezTo>
                    <a:pt x="344970" y="1072492"/>
                    <a:pt x="112213" y="613311"/>
                    <a:pt x="19111" y="132437"/>
                  </a:cubicBezTo>
                  <a:close/>
                </a:path>
              </a:pathLst>
            </a:custGeom>
          </p:spPr>
        </p:pic>
      </p:grpSp>
      <p:sp>
        <p:nvSpPr>
          <p:cNvPr id="201" name="椭圆 200"/>
          <p:cNvSpPr/>
          <p:nvPr/>
        </p:nvSpPr>
        <p:spPr>
          <a:xfrm>
            <a:off x="8102600" y="1300163"/>
            <a:ext cx="477838" cy="47783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4" name="椭圆 93"/>
          <p:cNvSpPr/>
          <p:nvPr/>
        </p:nvSpPr>
        <p:spPr>
          <a:xfrm rot="11047877" flipH="1">
            <a:off x="7996238" y="4240213"/>
            <a:ext cx="422275" cy="4222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5208108" y="4616457"/>
            <a:ext cx="3261184" cy="369332"/>
          </a:xfrm>
          <a:prstGeom prst="rect">
            <a:avLst/>
          </a:prstGeom>
          <a:noFill/>
        </p:spPr>
        <p:txBody>
          <a:bodyPr wrap="square" rtlCol="0">
            <a:spAutoFit/>
          </a:bodyPr>
          <a:lstStyle/>
          <a:p>
            <a:r>
              <a:rPr lang="en-US" altLang="zh-CN" dirty="0">
                <a:solidFill>
                  <a:schemeClr val="bg1"/>
                </a:solidFill>
                <a:latin typeface="微软雅黑 Light" panose="020B0502040204020203" pitchFamily="34" charset="-122"/>
                <a:ea typeface="微软雅黑 Light" panose="020B0502040204020203" pitchFamily="34" charset="-122"/>
              </a:rPr>
              <a:t>S&amp;P 2019  Antrn2019.04.12</a:t>
            </a:r>
            <a:endParaRPr lang="en-US"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anim calcmode="lin" valueType="num">
                                      <p:cBhvr>
                                        <p:cTn id="8" dur="500" fill="hold"/>
                                        <p:tgtEl>
                                          <p:spTgt spid="86"/>
                                        </p:tgtEl>
                                        <p:attrNameLst>
                                          <p:attrName>ppt_x</p:attrName>
                                        </p:attrNameLst>
                                      </p:cBhvr>
                                      <p:tavLst>
                                        <p:tav tm="0">
                                          <p:val>
                                            <p:strVal val="#ppt_x"/>
                                          </p:val>
                                        </p:tav>
                                        <p:tav tm="100000">
                                          <p:val>
                                            <p:strVal val="#ppt_x"/>
                                          </p:val>
                                        </p:tav>
                                      </p:tavLst>
                                    </p:anim>
                                    <p:anim calcmode="lin" valueType="num">
                                      <p:cBhvr>
                                        <p:cTn id="9" dur="500" fill="hold"/>
                                        <p:tgtEl>
                                          <p:spTgt spid="8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fade">
                                      <p:cBhvr>
                                        <p:cTn id="12" dur="500"/>
                                        <p:tgtEl>
                                          <p:spTgt spid="88"/>
                                        </p:tgtEl>
                                      </p:cBhvr>
                                    </p:animEffect>
                                    <p:anim calcmode="lin" valueType="num">
                                      <p:cBhvr>
                                        <p:cTn id="13" dur="500" fill="hold"/>
                                        <p:tgtEl>
                                          <p:spTgt spid="88"/>
                                        </p:tgtEl>
                                        <p:attrNameLst>
                                          <p:attrName>ppt_x</p:attrName>
                                        </p:attrNameLst>
                                      </p:cBhvr>
                                      <p:tavLst>
                                        <p:tav tm="0">
                                          <p:val>
                                            <p:strVal val="#ppt_x"/>
                                          </p:val>
                                        </p:tav>
                                        <p:tav tm="100000">
                                          <p:val>
                                            <p:strVal val="#ppt_x"/>
                                          </p:val>
                                        </p:tav>
                                      </p:tavLst>
                                    </p:anim>
                                    <p:anim calcmode="lin" valueType="num">
                                      <p:cBhvr>
                                        <p:cTn id="14" dur="500" fill="hold"/>
                                        <p:tgtEl>
                                          <p:spTgt spid="8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fade">
                                      <p:cBhvr>
                                        <p:cTn id="17" dur="500"/>
                                        <p:tgtEl>
                                          <p:spTgt spid="89"/>
                                        </p:tgtEl>
                                      </p:cBhvr>
                                    </p:animEffect>
                                    <p:anim calcmode="lin" valueType="num">
                                      <p:cBhvr>
                                        <p:cTn id="18" dur="500" fill="hold"/>
                                        <p:tgtEl>
                                          <p:spTgt spid="89"/>
                                        </p:tgtEl>
                                        <p:attrNameLst>
                                          <p:attrName>ppt_x</p:attrName>
                                        </p:attrNameLst>
                                      </p:cBhvr>
                                      <p:tavLst>
                                        <p:tav tm="0">
                                          <p:val>
                                            <p:strVal val="#ppt_x"/>
                                          </p:val>
                                        </p:tav>
                                        <p:tav tm="100000">
                                          <p:val>
                                            <p:strVal val="#ppt_x"/>
                                          </p:val>
                                        </p:tav>
                                      </p:tavLst>
                                    </p:anim>
                                    <p:anim calcmode="lin" valueType="num">
                                      <p:cBhvr>
                                        <p:cTn id="19" dur="500" fill="hold"/>
                                        <p:tgtEl>
                                          <p:spTgt spid="8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500"/>
                                        <p:tgtEl>
                                          <p:spTgt spid="90"/>
                                        </p:tgtEl>
                                      </p:cBhvr>
                                    </p:animEffect>
                                    <p:anim calcmode="lin" valueType="num">
                                      <p:cBhvr>
                                        <p:cTn id="23" dur="500" fill="hold"/>
                                        <p:tgtEl>
                                          <p:spTgt spid="90"/>
                                        </p:tgtEl>
                                        <p:attrNameLst>
                                          <p:attrName>ppt_x</p:attrName>
                                        </p:attrNameLst>
                                      </p:cBhvr>
                                      <p:tavLst>
                                        <p:tav tm="0">
                                          <p:val>
                                            <p:strVal val="#ppt_x"/>
                                          </p:val>
                                        </p:tav>
                                        <p:tav tm="100000">
                                          <p:val>
                                            <p:strVal val="#ppt_x"/>
                                          </p:val>
                                        </p:tav>
                                      </p:tavLst>
                                    </p:anim>
                                    <p:anim calcmode="lin" valueType="num">
                                      <p:cBhvr>
                                        <p:cTn id="24" dur="500" fill="hold"/>
                                        <p:tgtEl>
                                          <p:spTgt spid="9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fade">
                                      <p:cBhvr>
                                        <p:cTn id="27" dur="500"/>
                                        <p:tgtEl>
                                          <p:spTgt spid="91"/>
                                        </p:tgtEl>
                                      </p:cBhvr>
                                    </p:animEffect>
                                    <p:anim calcmode="lin" valueType="num">
                                      <p:cBhvr>
                                        <p:cTn id="28" dur="500" fill="hold"/>
                                        <p:tgtEl>
                                          <p:spTgt spid="91"/>
                                        </p:tgtEl>
                                        <p:attrNameLst>
                                          <p:attrName>ppt_x</p:attrName>
                                        </p:attrNameLst>
                                      </p:cBhvr>
                                      <p:tavLst>
                                        <p:tav tm="0">
                                          <p:val>
                                            <p:strVal val="#ppt_x"/>
                                          </p:val>
                                        </p:tav>
                                        <p:tav tm="100000">
                                          <p:val>
                                            <p:strVal val="#ppt_x"/>
                                          </p:val>
                                        </p:tav>
                                      </p:tavLst>
                                    </p:anim>
                                    <p:anim calcmode="lin" valueType="num">
                                      <p:cBhvr>
                                        <p:cTn id="29" dur="500" fill="hold"/>
                                        <p:tgtEl>
                                          <p:spTgt spid="9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fade">
                                      <p:cBhvr>
                                        <p:cTn id="32" dur="500"/>
                                        <p:tgtEl>
                                          <p:spTgt spid="92"/>
                                        </p:tgtEl>
                                      </p:cBhvr>
                                    </p:animEffect>
                                    <p:anim calcmode="lin" valueType="num">
                                      <p:cBhvr>
                                        <p:cTn id="33" dur="500" fill="hold"/>
                                        <p:tgtEl>
                                          <p:spTgt spid="92"/>
                                        </p:tgtEl>
                                        <p:attrNameLst>
                                          <p:attrName>ppt_x</p:attrName>
                                        </p:attrNameLst>
                                      </p:cBhvr>
                                      <p:tavLst>
                                        <p:tav tm="0">
                                          <p:val>
                                            <p:strVal val="#ppt_x"/>
                                          </p:val>
                                        </p:tav>
                                        <p:tav tm="100000">
                                          <p:val>
                                            <p:strVal val="#ppt_x"/>
                                          </p:val>
                                        </p:tav>
                                      </p:tavLst>
                                    </p:anim>
                                    <p:anim calcmode="lin" valueType="num">
                                      <p:cBhvr>
                                        <p:cTn id="34" dur="500" fill="hold"/>
                                        <p:tgtEl>
                                          <p:spTgt spid="9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anim calcmode="lin" valueType="num">
                                      <p:cBhvr>
                                        <p:cTn id="38" dur="500" fill="hold"/>
                                        <p:tgtEl>
                                          <p:spTgt spid="93"/>
                                        </p:tgtEl>
                                        <p:attrNameLst>
                                          <p:attrName>ppt_x</p:attrName>
                                        </p:attrNameLst>
                                      </p:cBhvr>
                                      <p:tavLst>
                                        <p:tav tm="0">
                                          <p:val>
                                            <p:strVal val="#ppt_x"/>
                                          </p:val>
                                        </p:tav>
                                        <p:tav tm="100000">
                                          <p:val>
                                            <p:strVal val="#ppt_x"/>
                                          </p:val>
                                        </p:tav>
                                      </p:tavLst>
                                    </p:anim>
                                    <p:anim calcmode="lin" valueType="num">
                                      <p:cBhvr>
                                        <p:cTn id="39" dur="500" fill="hold"/>
                                        <p:tgtEl>
                                          <p:spTgt spid="9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500"/>
                                        <p:tgtEl>
                                          <p:spTgt spid="94"/>
                                        </p:tgtEl>
                                      </p:cBhvr>
                                    </p:animEffect>
                                    <p:anim calcmode="lin" valueType="num">
                                      <p:cBhvr>
                                        <p:cTn id="43" dur="500" fill="hold"/>
                                        <p:tgtEl>
                                          <p:spTgt spid="94"/>
                                        </p:tgtEl>
                                        <p:attrNameLst>
                                          <p:attrName>ppt_x</p:attrName>
                                        </p:attrNameLst>
                                      </p:cBhvr>
                                      <p:tavLst>
                                        <p:tav tm="0">
                                          <p:val>
                                            <p:strVal val="#ppt_x"/>
                                          </p:val>
                                        </p:tav>
                                        <p:tav tm="100000">
                                          <p:val>
                                            <p:strVal val="#ppt_x"/>
                                          </p:val>
                                        </p:tav>
                                      </p:tavLst>
                                    </p:anim>
                                    <p:anim calcmode="lin" valueType="num">
                                      <p:cBhvr>
                                        <p:cTn id="44" dur="500" fill="hold"/>
                                        <p:tgtEl>
                                          <p:spTgt spid="9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00"/>
                                  </p:stCondLst>
                                  <p:childTnLst>
                                    <p:set>
                                      <p:cBhvr>
                                        <p:cTn id="46" dur="1" fill="hold">
                                          <p:stCondLst>
                                            <p:cond delay="0"/>
                                          </p:stCondLst>
                                        </p:cTn>
                                        <p:tgtEl>
                                          <p:spTgt spid="95"/>
                                        </p:tgtEl>
                                        <p:attrNameLst>
                                          <p:attrName>style.visibility</p:attrName>
                                        </p:attrNameLst>
                                      </p:cBhvr>
                                      <p:to>
                                        <p:strVal val="visible"/>
                                      </p:to>
                                    </p:set>
                                    <p:animEffect transition="in" filter="fade">
                                      <p:cBhvr>
                                        <p:cTn id="47" dur="500"/>
                                        <p:tgtEl>
                                          <p:spTgt spid="95"/>
                                        </p:tgtEl>
                                      </p:cBhvr>
                                    </p:animEffect>
                                    <p:anim calcmode="lin" valueType="num">
                                      <p:cBhvr>
                                        <p:cTn id="48" dur="500" fill="hold"/>
                                        <p:tgtEl>
                                          <p:spTgt spid="95"/>
                                        </p:tgtEl>
                                        <p:attrNameLst>
                                          <p:attrName>ppt_x</p:attrName>
                                        </p:attrNameLst>
                                      </p:cBhvr>
                                      <p:tavLst>
                                        <p:tav tm="0">
                                          <p:val>
                                            <p:strVal val="#ppt_x"/>
                                          </p:val>
                                        </p:tav>
                                        <p:tav tm="100000">
                                          <p:val>
                                            <p:strVal val="#ppt_x"/>
                                          </p:val>
                                        </p:tav>
                                      </p:tavLst>
                                    </p:anim>
                                    <p:anim calcmode="lin" valueType="num">
                                      <p:cBhvr>
                                        <p:cTn id="49" dur="500" fill="hold"/>
                                        <p:tgtEl>
                                          <p:spTgt spid="9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00"/>
                                  </p:stCondLst>
                                  <p:childTnLst>
                                    <p:set>
                                      <p:cBhvr>
                                        <p:cTn id="51" dur="1" fill="hold">
                                          <p:stCondLst>
                                            <p:cond delay="0"/>
                                          </p:stCondLst>
                                        </p:cTn>
                                        <p:tgtEl>
                                          <p:spTgt spid="96"/>
                                        </p:tgtEl>
                                        <p:attrNameLst>
                                          <p:attrName>style.visibility</p:attrName>
                                        </p:attrNameLst>
                                      </p:cBhvr>
                                      <p:to>
                                        <p:strVal val="visible"/>
                                      </p:to>
                                    </p:set>
                                    <p:animEffect transition="in" filter="fade">
                                      <p:cBhvr>
                                        <p:cTn id="52" dur="500"/>
                                        <p:tgtEl>
                                          <p:spTgt spid="96"/>
                                        </p:tgtEl>
                                      </p:cBhvr>
                                    </p:animEffect>
                                    <p:anim calcmode="lin" valueType="num">
                                      <p:cBhvr>
                                        <p:cTn id="53" dur="500" fill="hold"/>
                                        <p:tgtEl>
                                          <p:spTgt spid="96"/>
                                        </p:tgtEl>
                                        <p:attrNameLst>
                                          <p:attrName>ppt_x</p:attrName>
                                        </p:attrNameLst>
                                      </p:cBhvr>
                                      <p:tavLst>
                                        <p:tav tm="0">
                                          <p:val>
                                            <p:strVal val="#ppt_x"/>
                                          </p:val>
                                        </p:tav>
                                        <p:tav tm="100000">
                                          <p:val>
                                            <p:strVal val="#ppt_x"/>
                                          </p:val>
                                        </p:tav>
                                      </p:tavLst>
                                    </p:anim>
                                    <p:anim calcmode="lin" valueType="num">
                                      <p:cBhvr>
                                        <p:cTn id="54" dur="500" fill="hold"/>
                                        <p:tgtEl>
                                          <p:spTgt spid="9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100"/>
                                  </p:stCondLst>
                                  <p:childTnLst>
                                    <p:set>
                                      <p:cBhvr>
                                        <p:cTn id="56" dur="1" fill="hold">
                                          <p:stCondLst>
                                            <p:cond delay="0"/>
                                          </p:stCondLst>
                                        </p:cTn>
                                        <p:tgtEl>
                                          <p:spTgt spid="98"/>
                                        </p:tgtEl>
                                        <p:attrNameLst>
                                          <p:attrName>style.visibility</p:attrName>
                                        </p:attrNameLst>
                                      </p:cBhvr>
                                      <p:to>
                                        <p:strVal val="visible"/>
                                      </p:to>
                                    </p:set>
                                    <p:animEffect transition="in" filter="fade">
                                      <p:cBhvr>
                                        <p:cTn id="57" dur="500"/>
                                        <p:tgtEl>
                                          <p:spTgt spid="98"/>
                                        </p:tgtEl>
                                      </p:cBhvr>
                                    </p:animEffect>
                                    <p:anim calcmode="lin" valueType="num">
                                      <p:cBhvr>
                                        <p:cTn id="58" dur="500" fill="hold"/>
                                        <p:tgtEl>
                                          <p:spTgt spid="98"/>
                                        </p:tgtEl>
                                        <p:attrNameLst>
                                          <p:attrName>ppt_x</p:attrName>
                                        </p:attrNameLst>
                                      </p:cBhvr>
                                      <p:tavLst>
                                        <p:tav tm="0">
                                          <p:val>
                                            <p:strVal val="#ppt_x"/>
                                          </p:val>
                                        </p:tav>
                                        <p:tav tm="100000">
                                          <p:val>
                                            <p:strVal val="#ppt_x"/>
                                          </p:val>
                                        </p:tav>
                                      </p:tavLst>
                                    </p:anim>
                                    <p:anim calcmode="lin" valueType="num">
                                      <p:cBhvr>
                                        <p:cTn id="59" dur="500" fill="hold"/>
                                        <p:tgtEl>
                                          <p:spTgt spid="9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100"/>
                                  </p:stCondLst>
                                  <p:childTnLst>
                                    <p:set>
                                      <p:cBhvr>
                                        <p:cTn id="61" dur="1" fill="hold">
                                          <p:stCondLst>
                                            <p:cond delay="0"/>
                                          </p:stCondLst>
                                        </p:cTn>
                                        <p:tgtEl>
                                          <p:spTgt spid="99"/>
                                        </p:tgtEl>
                                        <p:attrNameLst>
                                          <p:attrName>style.visibility</p:attrName>
                                        </p:attrNameLst>
                                      </p:cBhvr>
                                      <p:to>
                                        <p:strVal val="visible"/>
                                      </p:to>
                                    </p:set>
                                    <p:animEffect transition="in" filter="fade">
                                      <p:cBhvr>
                                        <p:cTn id="62" dur="500"/>
                                        <p:tgtEl>
                                          <p:spTgt spid="99"/>
                                        </p:tgtEl>
                                      </p:cBhvr>
                                    </p:animEffect>
                                    <p:anim calcmode="lin" valueType="num">
                                      <p:cBhvr>
                                        <p:cTn id="63" dur="500" fill="hold"/>
                                        <p:tgtEl>
                                          <p:spTgt spid="99"/>
                                        </p:tgtEl>
                                        <p:attrNameLst>
                                          <p:attrName>ppt_x</p:attrName>
                                        </p:attrNameLst>
                                      </p:cBhvr>
                                      <p:tavLst>
                                        <p:tav tm="0">
                                          <p:val>
                                            <p:strVal val="#ppt_x"/>
                                          </p:val>
                                        </p:tav>
                                        <p:tav tm="100000">
                                          <p:val>
                                            <p:strVal val="#ppt_x"/>
                                          </p:val>
                                        </p:tav>
                                      </p:tavLst>
                                    </p:anim>
                                    <p:anim calcmode="lin" valueType="num">
                                      <p:cBhvr>
                                        <p:cTn id="64" dur="500" fill="hold"/>
                                        <p:tgtEl>
                                          <p:spTgt spid="9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100"/>
                                  </p:stCondLst>
                                  <p:childTnLst>
                                    <p:set>
                                      <p:cBhvr>
                                        <p:cTn id="66" dur="1" fill="hold">
                                          <p:stCondLst>
                                            <p:cond delay="0"/>
                                          </p:stCondLst>
                                        </p:cTn>
                                        <p:tgtEl>
                                          <p:spTgt spid="100"/>
                                        </p:tgtEl>
                                        <p:attrNameLst>
                                          <p:attrName>style.visibility</p:attrName>
                                        </p:attrNameLst>
                                      </p:cBhvr>
                                      <p:to>
                                        <p:strVal val="visible"/>
                                      </p:to>
                                    </p:set>
                                    <p:animEffect transition="in" filter="fade">
                                      <p:cBhvr>
                                        <p:cTn id="67" dur="500"/>
                                        <p:tgtEl>
                                          <p:spTgt spid="100"/>
                                        </p:tgtEl>
                                      </p:cBhvr>
                                    </p:animEffect>
                                    <p:anim calcmode="lin" valueType="num">
                                      <p:cBhvr>
                                        <p:cTn id="68" dur="500" fill="hold"/>
                                        <p:tgtEl>
                                          <p:spTgt spid="100"/>
                                        </p:tgtEl>
                                        <p:attrNameLst>
                                          <p:attrName>ppt_x</p:attrName>
                                        </p:attrNameLst>
                                      </p:cBhvr>
                                      <p:tavLst>
                                        <p:tav tm="0">
                                          <p:val>
                                            <p:strVal val="#ppt_x"/>
                                          </p:val>
                                        </p:tav>
                                        <p:tav tm="100000">
                                          <p:val>
                                            <p:strVal val="#ppt_x"/>
                                          </p:val>
                                        </p:tav>
                                      </p:tavLst>
                                    </p:anim>
                                    <p:anim calcmode="lin" valueType="num">
                                      <p:cBhvr>
                                        <p:cTn id="69" dur="500" fill="hold"/>
                                        <p:tgtEl>
                                          <p:spTgt spid="10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100"/>
                                  </p:stCondLst>
                                  <p:childTnLst>
                                    <p:set>
                                      <p:cBhvr>
                                        <p:cTn id="71" dur="1" fill="hold">
                                          <p:stCondLst>
                                            <p:cond delay="0"/>
                                          </p:stCondLst>
                                        </p:cTn>
                                        <p:tgtEl>
                                          <p:spTgt spid="101"/>
                                        </p:tgtEl>
                                        <p:attrNameLst>
                                          <p:attrName>style.visibility</p:attrName>
                                        </p:attrNameLst>
                                      </p:cBhvr>
                                      <p:to>
                                        <p:strVal val="visible"/>
                                      </p:to>
                                    </p:set>
                                    <p:animEffect transition="in" filter="fade">
                                      <p:cBhvr>
                                        <p:cTn id="72" dur="500"/>
                                        <p:tgtEl>
                                          <p:spTgt spid="101"/>
                                        </p:tgtEl>
                                      </p:cBhvr>
                                    </p:animEffect>
                                    <p:anim calcmode="lin" valueType="num">
                                      <p:cBhvr>
                                        <p:cTn id="73" dur="500" fill="hold"/>
                                        <p:tgtEl>
                                          <p:spTgt spid="101"/>
                                        </p:tgtEl>
                                        <p:attrNameLst>
                                          <p:attrName>ppt_x</p:attrName>
                                        </p:attrNameLst>
                                      </p:cBhvr>
                                      <p:tavLst>
                                        <p:tav tm="0">
                                          <p:val>
                                            <p:strVal val="#ppt_x"/>
                                          </p:val>
                                        </p:tav>
                                        <p:tav tm="100000">
                                          <p:val>
                                            <p:strVal val="#ppt_x"/>
                                          </p:val>
                                        </p:tav>
                                      </p:tavLst>
                                    </p:anim>
                                    <p:anim calcmode="lin" valueType="num">
                                      <p:cBhvr>
                                        <p:cTn id="74" dur="500" fill="hold"/>
                                        <p:tgtEl>
                                          <p:spTgt spid="10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100"/>
                                  </p:stCondLst>
                                  <p:childTnLst>
                                    <p:set>
                                      <p:cBhvr>
                                        <p:cTn id="76" dur="1" fill="hold">
                                          <p:stCondLst>
                                            <p:cond delay="0"/>
                                          </p:stCondLst>
                                        </p:cTn>
                                        <p:tgtEl>
                                          <p:spTgt spid="102"/>
                                        </p:tgtEl>
                                        <p:attrNameLst>
                                          <p:attrName>style.visibility</p:attrName>
                                        </p:attrNameLst>
                                      </p:cBhvr>
                                      <p:to>
                                        <p:strVal val="visible"/>
                                      </p:to>
                                    </p:set>
                                    <p:animEffect transition="in" filter="fade">
                                      <p:cBhvr>
                                        <p:cTn id="77" dur="500"/>
                                        <p:tgtEl>
                                          <p:spTgt spid="102"/>
                                        </p:tgtEl>
                                      </p:cBhvr>
                                    </p:animEffect>
                                    <p:anim calcmode="lin" valueType="num">
                                      <p:cBhvr>
                                        <p:cTn id="78" dur="500" fill="hold"/>
                                        <p:tgtEl>
                                          <p:spTgt spid="102"/>
                                        </p:tgtEl>
                                        <p:attrNameLst>
                                          <p:attrName>ppt_x</p:attrName>
                                        </p:attrNameLst>
                                      </p:cBhvr>
                                      <p:tavLst>
                                        <p:tav tm="0">
                                          <p:val>
                                            <p:strVal val="#ppt_x"/>
                                          </p:val>
                                        </p:tav>
                                        <p:tav tm="100000">
                                          <p:val>
                                            <p:strVal val="#ppt_x"/>
                                          </p:val>
                                        </p:tav>
                                      </p:tavLst>
                                    </p:anim>
                                    <p:anim calcmode="lin" valueType="num">
                                      <p:cBhvr>
                                        <p:cTn id="79" dur="500" fill="hold"/>
                                        <p:tgtEl>
                                          <p:spTgt spid="10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400"/>
                                  </p:stCondLst>
                                  <p:childTnLst>
                                    <p:set>
                                      <p:cBhvr>
                                        <p:cTn id="81" dur="1" fill="hold">
                                          <p:stCondLst>
                                            <p:cond delay="0"/>
                                          </p:stCondLst>
                                        </p:cTn>
                                        <p:tgtEl>
                                          <p:spTgt spid="103"/>
                                        </p:tgtEl>
                                        <p:attrNameLst>
                                          <p:attrName>style.visibility</p:attrName>
                                        </p:attrNameLst>
                                      </p:cBhvr>
                                      <p:to>
                                        <p:strVal val="visible"/>
                                      </p:to>
                                    </p:set>
                                    <p:animEffect transition="in" filter="fade">
                                      <p:cBhvr>
                                        <p:cTn id="82" dur="500"/>
                                        <p:tgtEl>
                                          <p:spTgt spid="103"/>
                                        </p:tgtEl>
                                      </p:cBhvr>
                                    </p:animEffect>
                                    <p:anim calcmode="lin" valueType="num">
                                      <p:cBhvr>
                                        <p:cTn id="83" dur="500" fill="hold"/>
                                        <p:tgtEl>
                                          <p:spTgt spid="103"/>
                                        </p:tgtEl>
                                        <p:attrNameLst>
                                          <p:attrName>ppt_x</p:attrName>
                                        </p:attrNameLst>
                                      </p:cBhvr>
                                      <p:tavLst>
                                        <p:tav tm="0">
                                          <p:val>
                                            <p:strVal val="#ppt_x"/>
                                          </p:val>
                                        </p:tav>
                                        <p:tav tm="100000">
                                          <p:val>
                                            <p:strVal val="#ppt_x"/>
                                          </p:val>
                                        </p:tav>
                                      </p:tavLst>
                                    </p:anim>
                                    <p:anim calcmode="lin" valueType="num">
                                      <p:cBhvr>
                                        <p:cTn id="84" dur="500" fill="hold"/>
                                        <p:tgtEl>
                                          <p:spTgt spid="103"/>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400"/>
                                  </p:stCondLst>
                                  <p:childTnLst>
                                    <p:set>
                                      <p:cBhvr>
                                        <p:cTn id="86" dur="1" fill="hold">
                                          <p:stCondLst>
                                            <p:cond delay="0"/>
                                          </p:stCondLst>
                                        </p:cTn>
                                        <p:tgtEl>
                                          <p:spTgt spid="104"/>
                                        </p:tgtEl>
                                        <p:attrNameLst>
                                          <p:attrName>style.visibility</p:attrName>
                                        </p:attrNameLst>
                                      </p:cBhvr>
                                      <p:to>
                                        <p:strVal val="visible"/>
                                      </p:to>
                                    </p:set>
                                    <p:animEffect transition="in" filter="fade">
                                      <p:cBhvr>
                                        <p:cTn id="87" dur="500"/>
                                        <p:tgtEl>
                                          <p:spTgt spid="104"/>
                                        </p:tgtEl>
                                      </p:cBhvr>
                                    </p:animEffect>
                                    <p:anim calcmode="lin" valueType="num">
                                      <p:cBhvr>
                                        <p:cTn id="88" dur="500" fill="hold"/>
                                        <p:tgtEl>
                                          <p:spTgt spid="104"/>
                                        </p:tgtEl>
                                        <p:attrNameLst>
                                          <p:attrName>ppt_x</p:attrName>
                                        </p:attrNameLst>
                                      </p:cBhvr>
                                      <p:tavLst>
                                        <p:tav tm="0">
                                          <p:val>
                                            <p:strVal val="#ppt_x"/>
                                          </p:val>
                                        </p:tav>
                                        <p:tav tm="100000">
                                          <p:val>
                                            <p:strVal val="#ppt_x"/>
                                          </p:val>
                                        </p:tav>
                                      </p:tavLst>
                                    </p:anim>
                                    <p:anim calcmode="lin" valueType="num">
                                      <p:cBhvr>
                                        <p:cTn id="89" dur="500" fill="hold"/>
                                        <p:tgtEl>
                                          <p:spTgt spid="10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400"/>
                                  </p:stCondLst>
                                  <p:childTnLst>
                                    <p:set>
                                      <p:cBhvr>
                                        <p:cTn id="91" dur="1" fill="hold">
                                          <p:stCondLst>
                                            <p:cond delay="0"/>
                                          </p:stCondLst>
                                        </p:cTn>
                                        <p:tgtEl>
                                          <p:spTgt spid="105"/>
                                        </p:tgtEl>
                                        <p:attrNameLst>
                                          <p:attrName>style.visibility</p:attrName>
                                        </p:attrNameLst>
                                      </p:cBhvr>
                                      <p:to>
                                        <p:strVal val="visible"/>
                                      </p:to>
                                    </p:set>
                                    <p:animEffect transition="in" filter="fade">
                                      <p:cBhvr>
                                        <p:cTn id="92" dur="500"/>
                                        <p:tgtEl>
                                          <p:spTgt spid="105"/>
                                        </p:tgtEl>
                                      </p:cBhvr>
                                    </p:animEffect>
                                    <p:anim calcmode="lin" valueType="num">
                                      <p:cBhvr>
                                        <p:cTn id="93" dur="500" fill="hold"/>
                                        <p:tgtEl>
                                          <p:spTgt spid="105"/>
                                        </p:tgtEl>
                                        <p:attrNameLst>
                                          <p:attrName>ppt_x</p:attrName>
                                        </p:attrNameLst>
                                      </p:cBhvr>
                                      <p:tavLst>
                                        <p:tav tm="0">
                                          <p:val>
                                            <p:strVal val="#ppt_x"/>
                                          </p:val>
                                        </p:tav>
                                        <p:tav tm="100000">
                                          <p:val>
                                            <p:strVal val="#ppt_x"/>
                                          </p:val>
                                        </p:tav>
                                      </p:tavLst>
                                    </p:anim>
                                    <p:anim calcmode="lin" valueType="num">
                                      <p:cBhvr>
                                        <p:cTn id="94" dur="500" fill="hold"/>
                                        <p:tgtEl>
                                          <p:spTgt spid="10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400"/>
                                  </p:stCondLst>
                                  <p:childTnLst>
                                    <p:set>
                                      <p:cBhvr>
                                        <p:cTn id="96" dur="1" fill="hold">
                                          <p:stCondLst>
                                            <p:cond delay="0"/>
                                          </p:stCondLst>
                                        </p:cTn>
                                        <p:tgtEl>
                                          <p:spTgt spid="106"/>
                                        </p:tgtEl>
                                        <p:attrNameLst>
                                          <p:attrName>style.visibility</p:attrName>
                                        </p:attrNameLst>
                                      </p:cBhvr>
                                      <p:to>
                                        <p:strVal val="visible"/>
                                      </p:to>
                                    </p:set>
                                    <p:animEffect transition="in" filter="fade">
                                      <p:cBhvr>
                                        <p:cTn id="97" dur="500"/>
                                        <p:tgtEl>
                                          <p:spTgt spid="106"/>
                                        </p:tgtEl>
                                      </p:cBhvr>
                                    </p:animEffect>
                                    <p:anim calcmode="lin" valueType="num">
                                      <p:cBhvr>
                                        <p:cTn id="98" dur="500" fill="hold"/>
                                        <p:tgtEl>
                                          <p:spTgt spid="106"/>
                                        </p:tgtEl>
                                        <p:attrNameLst>
                                          <p:attrName>ppt_x</p:attrName>
                                        </p:attrNameLst>
                                      </p:cBhvr>
                                      <p:tavLst>
                                        <p:tav tm="0">
                                          <p:val>
                                            <p:strVal val="#ppt_x"/>
                                          </p:val>
                                        </p:tav>
                                        <p:tav tm="100000">
                                          <p:val>
                                            <p:strVal val="#ppt_x"/>
                                          </p:val>
                                        </p:tav>
                                      </p:tavLst>
                                    </p:anim>
                                    <p:anim calcmode="lin" valueType="num">
                                      <p:cBhvr>
                                        <p:cTn id="99" dur="500" fill="hold"/>
                                        <p:tgtEl>
                                          <p:spTgt spid="10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400"/>
                                  </p:stCondLst>
                                  <p:childTnLst>
                                    <p:set>
                                      <p:cBhvr>
                                        <p:cTn id="101" dur="1" fill="hold">
                                          <p:stCondLst>
                                            <p:cond delay="0"/>
                                          </p:stCondLst>
                                        </p:cTn>
                                        <p:tgtEl>
                                          <p:spTgt spid="107"/>
                                        </p:tgtEl>
                                        <p:attrNameLst>
                                          <p:attrName>style.visibility</p:attrName>
                                        </p:attrNameLst>
                                      </p:cBhvr>
                                      <p:to>
                                        <p:strVal val="visible"/>
                                      </p:to>
                                    </p:set>
                                    <p:animEffect transition="in" filter="fade">
                                      <p:cBhvr>
                                        <p:cTn id="102" dur="500"/>
                                        <p:tgtEl>
                                          <p:spTgt spid="107"/>
                                        </p:tgtEl>
                                      </p:cBhvr>
                                    </p:animEffect>
                                    <p:anim calcmode="lin" valueType="num">
                                      <p:cBhvr>
                                        <p:cTn id="103" dur="500" fill="hold"/>
                                        <p:tgtEl>
                                          <p:spTgt spid="107"/>
                                        </p:tgtEl>
                                        <p:attrNameLst>
                                          <p:attrName>ppt_x</p:attrName>
                                        </p:attrNameLst>
                                      </p:cBhvr>
                                      <p:tavLst>
                                        <p:tav tm="0">
                                          <p:val>
                                            <p:strVal val="#ppt_x"/>
                                          </p:val>
                                        </p:tav>
                                        <p:tav tm="100000">
                                          <p:val>
                                            <p:strVal val="#ppt_x"/>
                                          </p:val>
                                        </p:tav>
                                      </p:tavLst>
                                    </p:anim>
                                    <p:anim calcmode="lin" valueType="num">
                                      <p:cBhvr>
                                        <p:cTn id="104" dur="500" fill="hold"/>
                                        <p:tgtEl>
                                          <p:spTgt spid="107"/>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300"/>
                                  </p:stCondLst>
                                  <p:childTnLst>
                                    <p:set>
                                      <p:cBhvr>
                                        <p:cTn id="106" dur="1" fill="hold">
                                          <p:stCondLst>
                                            <p:cond delay="0"/>
                                          </p:stCondLst>
                                        </p:cTn>
                                        <p:tgtEl>
                                          <p:spTgt spid="108"/>
                                        </p:tgtEl>
                                        <p:attrNameLst>
                                          <p:attrName>style.visibility</p:attrName>
                                        </p:attrNameLst>
                                      </p:cBhvr>
                                      <p:to>
                                        <p:strVal val="visible"/>
                                      </p:to>
                                    </p:set>
                                    <p:animEffect transition="in" filter="fade">
                                      <p:cBhvr>
                                        <p:cTn id="107" dur="500"/>
                                        <p:tgtEl>
                                          <p:spTgt spid="108"/>
                                        </p:tgtEl>
                                      </p:cBhvr>
                                    </p:animEffect>
                                    <p:anim calcmode="lin" valueType="num">
                                      <p:cBhvr>
                                        <p:cTn id="108" dur="500" fill="hold"/>
                                        <p:tgtEl>
                                          <p:spTgt spid="108"/>
                                        </p:tgtEl>
                                        <p:attrNameLst>
                                          <p:attrName>ppt_x</p:attrName>
                                        </p:attrNameLst>
                                      </p:cBhvr>
                                      <p:tavLst>
                                        <p:tav tm="0">
                                          <p:val>
                                            <p:strVal val="#ppt_x"/>
                                          </p:val>
                                        </p:tav>
                                        <p:tav tm="100000">
                                          <p:val>
                                            <p:strVal val="#ppt_x"/>
                                          </p:val>
                                        </p:tav>
                                      </p:tavLst>
                                    </p:anim>
                                    <p:anim calcmode="lin" valueType="num">
                                      <p:cBhvr>
                                        <p:cTn id="109" dur="500" fill="hold"/>
                                        <p:tgtEl>
                                          <p:spTgt spid="108"/>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300"/>
                                  </p:stCondLst>
                                  <p:childTnLst>
                                    <p:set>
                                      <p:cBhvr>
                                        <p:cTn id="111" dur="1" fill="hold">
                                          <p:stCondLst>
                                            <p:cond delay="0"/>
                                          </p:stCondLst>
                                        </p:cTn>
                                        <p:tgtEl>
                                          <p:spTgt spid="109"/>
                                        </p:tgtEl>
                                        <p:attrNameLst>
                                          <p:attrName>style.visibility</p:attrName>
                                        </p:attrNameLst>
                                      </p:cBhvr>
                                      <p:to>
                                        <p:strVal val="visible"/>
                                      </p:to>
                                    </p:set>
                                    <p:animEffect transition="in" filter="fade">
                                      <p:cBhvr>
                                        <p:cTn id="112" dur="500"/>
                                        <p:tgtEl>
                                          <p:spTgt spid="109"/>
                                        </p:tgtEl>
                                      </p:cBhvr>
                                    </p:animEffect>
                                    <p:anim calcmode="lin" valueType="num">
                                      <p:cBhvr>
                                        <p:cTn id="113" dur="500" fill="hold"/>
                                        <p:tgtEl>
                                          <p:spTgt spid="109"/>
                                        </p:tgtEl>
                                        <p:attrNameLst>
                                          <p:attrName>ppt_x</p:attrName>
                                        </p:attrNameLst>
                                      </p:cBhvr>
                                      <p:tavLst>
                                        <p:tav tm="0">
                                          <p:val>
                                            <p:strVal val="#ppt_x"/>
                                          </p:val>
                                        </p:tav>
                                        <p:tav tm="100000">
                                          <p:val>
                                            <p:strVal val="#ppt_x"/>
                                          </p:val>
                                        </p:tav>
                                      </p:tavLst>
                                    </p:anim>
                                    <p:anim calcmode="lin" valueType="num">
                                      <p:cBhvr>
                                        <p:cTn id="114" dur="500" fill="hold"/>
                                        <p:tgtEl>
                                          <p:spTgt spid="109"/>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300"/>
                                  </p:stCondLst>
                                  <p:childTnLst>
                                    <p:set>
                                      <p:cBhvr>
                                        <p:cTn id="116" dur="1" fill="hold">
                                          <p:stCondLst>
                                            <p:cond delay="0"/>
                                          </p:stCondLst>
                                        </p:cTn>
                                        <p:tgtEl>
                                          <p:spTgt spid="110"/>
                                        </p:tgtEl>
                                        <p:attrNameLst>
                                          <p:attrName>style.visibility</p:attrName>
                                        </p:attrNameLst>
                                      </p:cBhvr>
                                      <p:to>
                                        <p:strVal val="visible"/>
                                      </p:to>
                                    </p:set>
                                    <p:animEffect transition="in" filter="fade">
                                      <p:cBhvr>
                                        <p:cTn id="117" dur="500"/>
                                        <p:tgtEl>
                                          <p:spTgt spid="110"/>
                                        </p:tgtEl>
                                      </p:cBhvr>
                                    </p:animEffect>
                                    <p:anim calcmode="lin" valueType="num">
                                      <p:cBhvr>
                                        <p:cTn id="118" dur="500" fill="hold"/>
                                        <p:tgtEl>
                                          <p:spTgt spid="110"/>
                                        </p:tgtEl>
                                        <p:attrNameLst>
                                          <p:attrName>ppt_x</p:attrName>
                                        </p:attrNameLst>
                                      </p:cBhvr>
                                      <p:tavLst>
                                        <p:tav tm="0">
                                          <p:val>
                                            <p:strVal val="#ppt_x"/>
                                          </p:val>
                                        </p:tav>
                                        <p:tav tm="100000">
                                          <p:val>
                                            <p:strVal val="#ppt_x"/>
                                          </p:val>
                                        </p:tav>
                                      </p:tavLst>
                                    </p:anim>
                                    <p:anim calcmode="lin" valueType="num">
                                      <p:cBhvr>
                                        <p:cTn id="119" dur="500" fill="hold"/>
                                        <p:tgtEl>
                                          <p:spTgt spid="110"/>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300"/>
                                  </p:stCondLst>
                                  <p:childTnLst>
                                    <p:set>
                                      <p:cBhvr>
                                        <p:cTn id="121" dur="1" fill="hold">
                                          <p:stCondLst>
                                            <p:cond delay="0"/>
                                          </p:stCondLst>
                                        </p:cTn>
                                        <p:tgtEl>
                                          <p:spTgt spid="111"/>
                                        </p:tgtEl>
                                        <p:attrNameLst>
                                          <p:attrName>style.visibility</p:attrName>
                                        </p:attrNameLst>
                                      </p:cBhvr>
                                      <p:to>
                                        <p:strVal val="visible"/>
                                      </p:to>
                                    </p:set>
                                    <p:animEffect transition="in" filter="fade">
                                      <p:cBhvr>
                                        <p:cTn id="122" dur="500"/>
                                        <p:tgtEl>
                                          <p:spTgt spid="111"/>
                                        </p:tgtEl>
                                      </p:cBhvr>
                                    </p:animEffect>
                                    <p:anim calcmode="lin" valueType="num">
                                      <p:cBhvr>
                                        <p:cTn id="123" dur="500" fill="hold"/>
                                        <p:tgtEl>
                                          <p:spTgt spid="111"/>
                                        </p:tgtEl>
                                        <p:attrNameLst>
                                          <p:attrName>ppt_x</p:attrName>
                                        </p:attrNameLst>
                                      </p:cBhvr>
                                      <p:tavLst>
                                        <p:tav tm="0">
                                          <p:val>
                                            <p:strVal val="#ppt_x"/>
                                          </p:val>
                                        </p:tav>
                                        <p:tav tm="100000">
                                          <p:val>
                                            <p:strVal val="#ppt_x"/>
                                          </p:val>
                                        </p:tav>
                                      </p:tavLst>
                                    </p:anim>
                                    <p:anim calcmode="lin" valueType="num">
                                      <p:cBhvr>
                                        <p:cTn id="124" dur="500" fill="hold"/>
                                        <p:tgtEl>
                                          <p:spTgt spid="111"/>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300"/>
                                  </p:stCondLst>
                                  <p:childTnLst>
                                    <p:set>
                                      <p:cBhvr>
                                        <p:cTn id="126" dur="1" fill="hold">
                                          <p:stCondLst>
                                            <p:cond delay="0"/>
                                          </p:stCondLst>
                                        </p:cTn>
                                        <p:tgtEl>
                                          <p:spTgt spid="112"/>
                                        </p:tgtEl>
                                        <p:attrNameLst>
                                          <p:attrName>style.visibility</p:attrName>
                                        </p:attrNameLst>
                                      </p:cBhvr>
                                      <p:to>
                                        <p:strVal val="visible"/>
                                      </p:to>
                                    </p:set>
                                    <p:animEffect transition="in" filter="fade">
                                      <p:cBhvr>
                                        <p:cTn id="127" dur="500"/>
                                        <p:tgtEl>
                                          <p:spTgt spid="112"/>
                                        </p:tgtEl>
                                      </p:cBhvr>
                                    </p:animEffect>
                                    <p:anim calcmode="lin" valueType="num">
                                      <p:cBhvr>
                                        <p:cTn id="128" dur="500" fill="hold"/>
                                        <p:tgtEl>
                                          <p:spTgt spid="112"/>
                                        </p:tgtEl>
                                        <p:attrNameLst>
                                          <p:attrName>ppt_x</p:attrName>
                                        </p:attrNameLst>
                                      </p:cBhvr>
                                      <p:tavLst>
                                        <p:tav tm="0">
                                          <p:val>
                                            <p:strVal val="#ppt_x"/>
                                          </p:val>
                                        </p:tav>
                                        <p:tav tm="100000">
                                          <p:val>
                                            <p:strVal val="#ppt_x"/>
                                          </p:val>
                                        </p:tav>
                                      </p:tavLst>
                                    </p:anim>
                                    <p:anim calcmode="lin" valueType="num">
                                      <p:cBhvr>
                                        <p:cTn id="129" dur="500" fill="hold"/>
                                        <p:tgtEl>
                                          <p:spTgt spid="112"/>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300"/>
                                  </p:stCondLst>
                                  <p:childTnLst>
                                    <p:set>
                                      <p:cBhvr>
                                        <p:cTn id="131" dur="1" fill="hold">
                                          <p:stCondLst>
                                            <p:cond delay="0"/>
                                          </p:stCondLst>
                                        </p:cTn>
                                        <p:tgtEl>
                                          <p:spTgt spid="113"/>
                                        </p:tgtEl>
                                        <p:attrNameLst>
                                          <p:attrName>style.visibility</p:attrName>
                                        </p:attrNameLst>
                                      </p:cBhvr>
                                      <p:to>
                                        <p:strVal val="visible"/>
                                      </p:to>
                                    </p:set>
                                    <p:animEffect transition="in" filter="fade">
                                      <p:cBhvr>
                                        <p:cTn id="132" dur="500"/>
                                        <p:tgtEl>
                                          <p:spTgt spid="113"/>
                                        </p:tgtEl>
                                      </p:cBhvr>
                                    </p:animEffect>
                                    <p:anim calcmode="lin" valueType="num">
                                      <p:cBhvr>
                                        <p:cTn id="133" dur="500" fill="hold"/>
                                        <p:tgtEl>
                                          <p:spTgt spid="113"/>
                                        </p:tgtEl>
                                        <p:attrNameLst>
                                          <p:attrName>ppt_x</p:attrName>
                                        </p:attrNameLst>
                                      </p:cBhvr>
                                      <p:tavLst>
                                        <p:tav tm="0">
                                          <p:val>
                                            <p:strVal val="#ppt_x"/>
                                          </p:val>
                                        </p:tav>
                                        <p:tav tm="100000">
                                          <p:val>
                                            <p:strVal val="#ppt_x"/>
                                          </p:val>
                                        </p:tav>
                                      </p:tavLst>
                                    </p:anim>
                                    <p:anim calcmode="lin" valueType="num">
                                      <p:cBhvr>
                                        <p:cTn id="134" dur="500" fill="hold"/>
                                        <p:tgtEl>
                                          <p:spTgt spid="113"/>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300"/>
                                  </p:stCondLst>
                                  <p:childTnLst>
                                    <p:set>
                                      <p:cBhvr>
                                        <p:cTn id="136" dur="1" fill="hold">
                                          <p:stCondLst>
                                            <p:cond delay="0"/>
                                          </p:stCondLst>
                                        </p:cTn>
                                        <p:tgtEl>
                                          <p:spTgt spid="115"/>
                                        </p:tgtEl>
                                        <p:attrNameLst>
                                          <p:attrName>style.visibility</p:attrName>
                                        </p:attrNameLst>
                                      </p:cBhvr>
                                      <p:to>
                                        <p:strVal val="visible"/>
                                      </p:to>
                                    </p:set>
                                    <p:animEffect transition="in" filter="fade">
                                      <p:cBhvr>
                                        <p:cTn id="137" dur="500"/>
                                        <p:tgtEl>
                                          <p:spTgt spid="115"/>
                                        </p:tgtEl>
                                      </p:cBhvr>
                                    </p:animEffect>
                                    <p:anim calcmode="lin" valueType="num">
                                      <p:cBhvr>
                                        <p:cTn id="138" dur="500" fill="hold"/>
                                        <p:tgtEl>
                                          <p:spTgt spid="115"/>
                                        </p:tgtEl>
                                        <p:attrNameLst>
                                          <p:attrName>ppt_x</p:attrName>
                                        </p:attrNameLst>
                                      </p:cBhvr>
                                      <p:tavLst>
                                        <p:tav tm="0">
                                          <p:val>
                                            <p:strVal val="#ppt_x"/>
                                          </p:val>
                                        </p:tav>
                                        <p:tav tm="100000">
                                          <p:val>
                                            <p:strVal val="#ppt_x"/>
                                          </p:val>
                                        </p:tav>
                                      </p:tavLst>
                                    </p:anim>
                                    <p:anim calcmode="lin" valueType="num">
                                      <p:cBhvr>
                                        <p:cTn id="139" dur="500" fill="hold"/>
                                        <p:tgtEl>
                                          <p:spTgt spid="115"/>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600"/>
                                  </p:stCondLst>
                                  <p:childTnLst>
                                    <p:set>
                                      <p:cBhvr>
                                        <p:cTn id="141" dur="1" fill="hold">
                                          <p:stCondLst>
                                            <p:cond delay="0"/>
                                          </p:stCondLst>
                                        </p:cTn>
                                        <p:tgtEl>
                                          <p:spTgt spid="117"/>
                                        </p:tgtEl>
                                        <p:attrNameLst>
                                          <p:attrName>style.visibility</p:attrName>
                                        </p:attrNameLst>
                                      </p:cBhvr>
                                      <p:to>
                                        <p:strVal val="visible"/>
                                      </p:to>
                                    </p:set>
                                    <p:animEffect transition="in" filter="fade">
                                      <p:cBhvr>
                                        <p:cTn id="142" dur="500"/>
                                        <p:tgtEl>
                                          <p:spTgt spid="117"/>
                                        </p:tgtEl>
                                      </p:cBhvr>
                                    </p:animEffect>
                                    <p:anim calcmode="lin" valueType="num">
                                      <p:cBhvr>
                                        <p:cTn id="143" dur="500" fill="hold"/>
                                        <p:tgtEl>
                                          <p:spTgt spid="117"/>
                                        </p:tgtEl>
                                        <p:attrNameLst>
                                          <p:attrName>ppt_x</p:attrName>
                                        </p:attrNameLst>
                                      </p:cBhvr>
                                      <p:tavLst>
                                        <p:tav tm="0">
                                          <p:val>
                                            <p:strVal val="#ppt_x"/>
                                          </p:val>
                                        </p:tav>
                                        <p:tav tm="100000">
                                          <p:val>
                                            <p:strVal val="#ppt_x"/>
                                          </p:val>
                                        </p:tav>
                                      </p:tavLst>
                                    </p:anim>
                                    <p:anim calcmode="lin" valueType="num">
                                      <p:cBhvr>
                                        <p:cTn id="144" dur="500" fill="hold"/>
                                        <p:tgtEl>
                                          <p:spTgt spid="117"/>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600"/>
                                  </p:stCondLst>
                                  <p:childTnLst>
                                    <p:set>
                                      <p:cBhvr>
                                        <p:cTn id="146" dur="1" fill="hold">
                                          <p:stCondLst>
                                            <p:cond delay="0"/>
                                          </p:stCondLst>
                                        </p:cTn>
                                        <p:tgtEl>
                                          <p:spTgt spid="118"/>
                                        </p:tgtEl>
                                        <p:attrNameLst>
                                          <p:attrName>style.visibility</p:attrName>
                                        </p:attrNameLst>
                                      </p:cBhvr>
                                      <p:to>
                                        <p:strVal val="visible"/>
                                      </p:to>
                                    </p:set>
                                    <p:animEffect transition="in" filter="fade">
                                      <p:cBhvr>
                                        <p:cTn id="147" dur="500"/>
                                        <p:tgtEl>
                                          <p:spTgt spid="118"/>
                                        </p:tgtEl>
                                      </p:cBhvr>
                                    </p:animEffect>
                                    <p:anim calcmode="lin" valueType="num">
                                      <p:cBhvr>
                                        <p:cTn id="148" dur="500" fill="hold"/>
                                        <p:tgtEl>
                                          <p:spTgt spid="118"/>
                                        </p:tgtEl>
                                        <p:attrNameLst>
                                          <p:attrName>ppt_x</p:attrName>
                                        </p:attrNameLst>
                                      </p:cBhvr>
                                      <p:tavLst>
                                        <p:tav tm="0">
                                          <p:val>
                                            <p:strVal val="#ppt_x"/>
                                          </p:val>
                                        </p:tav>
                                        <p:tav tm="100000">
                                          <p:val>
                                            <p:strVal val="#ppt_x"/>
                                          </p:val>
                                        </p:tav>
                                      </p:tavLst>
                                    </p:anim>
                                    <p:anim calcmode="lin" valueType="num">
                                      <p:cBhvr>
                                        <p:cTn id="149" dur="500" fill="hold"/>
                                        <p:tgtEl>
                                          <p:spTgt spid="118"/>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600"/>
                                  </p:stCondLst>
                                  <p:childTnLst>
                                    <p:set>
                                      <p:cBhvr>
                                        <p:cTn id="151" dur="1" fill="hold">
                                          <p:stCondLst>
                                            <p:cond delay="0"/>
                                          </p:stCondLst>
                                        </p:cTn>
                                        <p:tgtEl>
                                          <p:spTgt spid="119"/>
                                        </p:tgtEl>
                                        <p:attrNameLst>
                                          <p:attrName>style.visibility</p:attrName>
                                        </p:attrNameLst>
                                      </p:cBhvr>
                                      <p:to>
                                        <p:strVal val="visible"/>
                                      </p:to>
                                    </p:set>
                                    <p:animEffect transition="in" filter="fade">
                                      <p:cBhvr>
                                        <p:cTn id="152" dur="500"/>
                                        <p:tgtEl>
                                          <p:spTgt spid="119"/>
                                        </p:tgtEl>
                                      </p:cBhvr>
                                    </p:animEffect>
                                    <p:anim calcmode="lin" valueType="num">
                                      <p:cBhvr>
                                        <p:cTn id="153" dur="500" fill="hold"/>
                                        <p:tgtEl>
                                          <p:spTgt spid="119"/>
                                        </p:tgtEl>
                                        <p:attrNameLst>
                                          <p:attrName>ppt_x</p:attrName>
                                        </p:attrNameLst>
                                      </p:cBhvr>
                                      <p:tavLst>
                                        <p:tav tm="0">
                                          <p:val>
                                            <p:strVal val="#ppt_x"/>
                                          </p:val>
                                        </p:tav>
                                        <p:tav tm="100000">
                                          <p:val>
                                            <p:strVal val="#ppt_x"/>
                                          </p:val>
                                        </p:tav>
                                      </p:tavLst>
                                    </p:anim>
                                    <p:anim calcmode="lin" valueType="num">
                                      <p:cBhvr>
                                        <p:cTn id="154" dur="500" fill="hold"/>
                                        <p:tgtEl>
                                          <p:spTgt spid="119"/>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600"/>
                                  </p:stCondLst>
                                  <p:childTnLst>
                                    <p:set>
                                      <p:cBhvr>
                                        <p:cTn id="156" dur="1" fill="hold">
                                          <p:stCondLst>
                                            <p:cond delay="0"/>
                                          </p:stCondLst>
                                        </p:cTn>
                                        <p:tgtEl>
                                          <p:spTgt spid="120"/>
                                        </p:tgtEl>
                                        <p:attrNameLst>
                                          <p:attrName>style.visibility</p:attrName>
                                        </p:attrNameLst>
                                      </p:cBhvr>
                                      <p:to>
                                        <p:strVal val="visible"/>
                                      </p:to>
                                    </p:set>
                                    <p:animEffect transition="in" filter="fade">
                                      <p:cBhvr>
                                        <p:cTn id="157" dur="500"/>
                                        <p:tgtEl>
                                          <p:spTgt spid="120"/>
                                        </p:tgtEl>
                                      </p:cBhvr>
                                    </p:animEffect>
                                    <p:anim calcmode="lin" valueType="num">
                                      <p:cBhvr>
                                        <p:cTn id="158" dur="500" fill="hold"/>
                                        <p:tgtEl>
                                          <p:spTgt spid="120"/>
                                        </p:tgtEl>
                                        <p:attrNameLst>
                                          <p:attrName>ppt_x</p:attrName>
                                        </p:attrNameLst>
                                      </p:cBhvr>
                                      <p:tavLst>
                                        <p:tav tm="0">
                                          <p:val>
                                            <p:strVal val="#ppt_x"/>
                                          </p:val>
                                        </p:tav>
                                        <p:tav tm="100000">
                                          <p:val>
                                            <p:strVal val="#ppt_x"/>
                                          </p:val>
                                        </p:tav>
                                      </p:tavLst>
                                    </p:anim>
                                    <p:anim calcmode="lin" valueType="num">
                                      <p:cBhvr>
                                        <p:cTn id="159" dur="500" fill="hold"/>
                                        <p:tgtEl>
                                          <p:spTgt spid="120"/>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600"/>
                                  </p:stCondLst>
                                  <p:childTnLst>
                                    <p:set>
                                      <p:cBhvr>
                                        <p:cTn id="161" dur="1" fill="hold">
                                          <p:stCondLst>
                                            <p:cond delay="0"/>
                                          </p:stCondLst>
                                        </p:cTn>
                                        <p:tgtEl>
                                          <p:spTgt spid="121"/>
                                        </p:tgtEl>
                                        <p:attrNameLst>
                                          <p:attrName>style.visibility</p:attrName>
                                        </p:attrNameLst>
                                      </p:cBhvr>
                                      <p:to>
                                        <p:strVal val="visible"/>
                                      </p:to>
                                    </p:set>
                                    <p:animEffect transition="in" filter="fade">
                                      <p:cBhvr>
                                        <p:cTn id="162" dur="500"/>
                                        <p:tgtEl>
                                          <p:spTgt spid="121"/>
                                        </p:tgtEl>
                                      </p:cBhvr>
                                    </p:animEffect>
                                    <p:anim calcmode="lin" valueType="num">
                                      <p:cBhvr>
                                        <p:cTn id="163" dur="500" fill="hold"/>
                                        <p:tgtEl>
                                          <p:spTgt spid="121"/>
                                        </p:tgtEl>
                                        <p:attrNameLst>
                                          <p:attrName>ppt_x</p:attrName>
                                        </p:attrNameLst>
                                      </p:cBhvr>
                                      <p:tavLst>
                                        <p:tav tm="0">
                                          <p:val>
                                            <p:strVal val="#ppt_x"/>
                                          </p:val>
                                        </p:tav>
                                        <p:tav tm="100000">
                                          <p:val>
                                            <p:strVal val="#ppt_x"/>
                                          </p:val>
                                        </p:tav>
                                      </p:tavLst>
                                    </p:anim>
                                    <p:anim calcmode="lin" valueType="num">
                                      <p:cBhvr>
                                        <p:cTn id="164" dur="500" fill="hold"/>
                                        <p:tgtEl>
                                          <p:spTgt spid="121"/>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600"/>
                                  </p:stCondLst>
                                  <p:childTnLst>
                                    <p:set>
                                      <p:cBhvr>
                                        <p:cTn id="166" dur="1" fill="hold">
                                          <p:stCondLst>
                                            <p:cond delay="0"/>
                                          </p:stCondLst>
                                        </p:cTn>
                                        <p:tgtEl>
                                          <p:spTgt spid="122"/>
                                        </p:tgtEl>
                                        <p:attrNameLst>
                                          <p:attrName>style.visibility</p:attrName>
                                        </p:attrNameLst>
                                      </p:cBhvr>
                                      <p:to>
                                        <p:strVal val="visible"/>
                                      </p:to>
                                    </p:set>
                                    <p:animEffect transition="in" filter="fade">
                                      <p:cBhvr>
                                        <p:cTn id="167" dur="500"/>
                                        <p:tgtEl>
                                          <p:spTgt spid="122"/>
                                        </p:tgtEl>
                                      </p:cBhvr>
                                    </p:animEffect>
                                    <p:anim calcmode="lin" valueType="num">
                                      <p:cBhvr>
                                        <p:cTn id="168" dur="500" fill="hold"/>
                                        <p:tgtEl>
                                          <p:spTgt spid="122"/>
                                        </p:tgtEl>
                                        <p:attrNameLst>
                                          <p:attrName>ppt_x</p:attrName>
                                        </p:attrNameLst>
                                      </p:cBhvr>
                                      <p:tavLst>
                                        <p:tav tm="0">
                                          <p:val>
                                            <p:strVal val="#ppt_x"/>
                                          </p:val>
                                        </p:tav>
                                        <p:tav tm="100000">
                                          <p:val>
                                            <p:strVal val="#ppt_x"/>
                                          </p:val>
                                        </p:tav>
                                      </p:tavLst>
                                    </p:anim>
                                    <p:anim calcmode="lin" valueType="num">
                                      <p:cBhvr>
                                        <p:cTn id="169" dur="500" fill="hold"/>
                                        <p:tgtEl>
                                          <p:spTgt spid="122"/>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600"/>
                                  </p:stCondLst>
                                  <p:childTnLst>
                                    <p:set>
                                      <p:cBhvr>
                                        <p:cTn id="171" dur="1" fill="hold">
                                          <p:stCondLst>
                                            <p:cond delay="0"/>
                                          </p:stCondLst>
                                        </p:cTn>
                                        <p:tgtEl>
                                          <p:spTgt spid="123"/>
                                        </p:tgtEl>
                                        <p:attrNameLst>
                                          <p:attrName>style.visibility</p:attrName>
                                        </p:attrNameLst>
                                      </p:cBhvr>
                                      <p:to>
                                        <p:strVal val="visible"/>
                                      </p:to>
                                    </p:set>
                                    <p:animEffect transition="in" filter="fade">
                                      <p:cBhvr>
                                        <p:cTn id="172" dur="500"/>
                                        <p:tgtEl>
                                          <p:spTgt spid="123"/>
                                        </p:tgtEl>
                                      </p:cBhvr>
                                    </p:animEffect>
                                    <p:anim calcmode="lin" valueType="num">
                                      <p:cBhvr>
                                        <p:cTn id="173" dur="500" fill="hold"/>
                                        <p:tgtEl>
                                          <p:spTgt spid="123"/>
                                        </p:tgtEl>
                                        <p:attrNameLst>
                                          <p:attrName>ppt_x</p:attrName>
                                        </p:attrNameLst>
                                      </p:cBhvr>
                                      <p:tavLst>
                                        <p:tav tm="0">
                                          <p:val>
                                            <p:strVal val="#ppt_x"/>
                                          </p:val>
                                        </p:tav>
                                        <p:tav tm="100000">
                                          <p:val>
                                            <p:strVal val="#ppt_x"/>
                                          </p:val>
                                        </p:tav>
                                      </p:tavLst>
                                    </p:anim>
                                    <p:anim calcmode="lin" valueType="num">
                                      <p:cBhvr>
                                        <p:cTn id="174" dur="500" fill="hold"/>
                                        <p:tgtEl>
                                          <p:spTgt spid="123"/>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200"/>
                                  </p:stCondLst>
                                  <p:childTnLst>
                                    <p:set>
                                      <p:cBhvr>
                                        <p:cTn id="176" dur="1" fill="hold">
                                          <p:stCondLst>
                                            <p:cond delay="0"/>
                                          </p:stCondLst>
                                        </p:cTn>
                                        <p:tgtEl>
                                          <p:spTgt spid="126"/>
                                        </p:tgtEl>
                                        <p:attrNameLst>
                                          <p:attrName>style.visibility</p:attrName>
                                        </p:attrNameLst>
                                      </p:cBhvr>
                                      <p:to>
                                        <p:strVal val="visible"/>
                                      </p:to>
                                    </p:set>
                                    <p:animEffect transition="in" filter="fade">
                                      <p:cBhvr>
                                        <p:cTn id="177" dur="500"/>
                                        <p:tgtEl>
                                          <p:spTgt spid="126"/>
                                        </p:tgtEl>
                                      </p:cBhvr>
                                    </p:animEffect>
                                    <p:anim calcmode="lin" valueType="num">
                                      <p:cBhvr>
                                        <p:cTn id="178" dur="500" fill="hold"/>
                                        <p:tgtEl>
                                          <p:spTgt spid="126"/>
                                        </p:tgtEl>
                                        <p:attrNameLst>
                                          <p:attrName>ppt_x</p:attrName>
                                        </p:attrNameLst>
                                      </p:cBhvr>
                                      <p:tavLst>
                                        <p:tav tm="0">
                                          <p:val>
                                            <p:strVal val="#ppt_x"/>
                                          </p:val>
                                        </p:tav>
                                        <p:tav tm="100000">
                                          <p:val>
                                            <p:strVal val="#ppt_x"/>
                                          </p:val>
                                        </p:tav>
                                      </p:tavLst>
                                    </p:anim>
                                    <p:anim calcmode="lin" valueType="num">
                                      <p:cBhvr>
                                        <p:cTn id="179" dur="500" fill="hold"/>
                                        <p:tgtEl>
                                          <p:spTgt spid="126"/>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200"/>
                                  </p:stCondLst>
                                  <p:childTnLst>
                                    <p:set>
                                      <p:cBhvr>
                                        <p:cTn id="181" dur="1" fill="hold">
                                          <p:stCondLst>
                                            <p:cond delay="0"/>
                                          </p:stCondLst>
                                        </p:cTn>
                                        <p:tgtEl>
                                          <p:spTgt spid="127"/>
                                        </p:tgtEl>
                                        <p:attrNameLst>
                                          <p:attrName>style.visibility</p:attrName>
                                        </p:attrNameLst>
                                      </p:cBhvr>
                                      <p:to>
                                        <p:strVal val="visible"/>
                                      </p:to>
                                    </p:set>
                                    <p:animEffect transition="in" filter="fade">
                                      <p:cBhvr>
                                        <p:cTn id="182" dur="500"/>
                                        <p:tgtEl>
                                          <p:spTgt spid="127"/>
                                        </p:tgtEl>
                                      </p:cBhvr>
                                    </p:animEffect>
                                    <p:anim calcmode="lin" valueType="num">
                                      <p:cBhvr>
                                        <p:cTn id="183" dur="500" fill="hold"/>
                                        <p:tgtEl>
                                          <p:spTgt spid="127"/>
                                        </p:tgtEl>
                                        <p:attrNameLst>
                                          <p:attrName>ppt_x</p:attrName>
                                        </p:attrNameLst>
                                      </p:cBhvr>
                                      <p:tavLst>
                                        <p:tav tm="0">
                                          <p:val>
                                            <p:strVal val="#ppt_x"/>
                                          </p:val>
                                        </p:tav>
                                        <p:tav tm="100000">
                                          <p:val>
                                            <p:strVal val="#ppt_x"/>
                                          </p:val>
                                        </p:tav>
                                      </p:tavLst>
                                    </p:anim>
                                    <p:anim calcmode="lin" valueType="num">
                                      <p:cBhvr>
                                        <p:cTn id="184" dur="500" fill="hold"/>
                                        <p:tgtEl>
                                          <p:spTgt spid="127"/>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200"/>
                                  </p:stCondLst>
                                  <p:childTnLst>
                                    <p:set>
                                      <p:cBhvr>
                                        <p:cTn id="186" dur="1" fill="hold">
                                          <p:stCondLst>
                                            <p:cond delay="0"/>
                                          </p:stCondLst>
                                        </p:cTn>
                                        <p:tgtEl>
                                          <p:spTgt spid="128"/>
                                        </p:tgtEl>
                                        <p:attrNameLst>
                                          <p:attrName>style.visibility</p:attrName>
                                        </p:attrNameLst>
                                      </p:cBhvr>
                                      <p:to>
                                        <p:strVal val="visible"/>
                                      </p:to>
                                    </p:set>
                                    <p:animEffect transition="in" filter="fade">
                                      <p:cBhvr>
                                        <p:cTn id="187" dur="500"/>
                                        <p:tgtEl>
                                          <p:spTgt spid="128"/>
                                        </p:tgtEl>
                                      </p:cBhvr>
                                    </p:animEffect>
                                    <p:anim calcmode="lin" valueType="num">
                                      <p:cBhvr>
                                        <p:cTn id="188" dur="500" fill="hold"/>
                                        <p:tgtEl>
                                          <p:spTgt spid="128"/>
                                        </p:tgtEl>
                                        <p:attrNameLst>
                                          <p:attrName>ppt_x</p:attrName>
                                        </p:attrNameLst>
                                      </p:cBhvr>
                                      <p:tavLst>
                                        <p:tav tm="0">
                                          <p:val>
                                            <p:strVal val="#ppt_x"/>
                                          </p:val>
                                        </p:tav>
                                        <p:tav tm="100000">
                                          <p:val>
                                            <p:strVal val="#ppt_x"/>
                                          </p:val>
                                        </p:tav>
                                      </p:tavLst>
                                    </p:anim>
                                    <p:anim calcmode="lin" valueType="num">
                                      <p:cBhvr>
                                        <p:cTn id="189" dur="500" fill="hold"/>
                                        <p:tgtEl>
                                          <p:spTgt spid="128"/>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200"/>
                                  </p:stCondLst>
                                  <p:childTnLst>
                                    <p:set>
                                      <p:cBhvr>
                                        <p:cTn id="191" dur="1" fill="hold">
                                          <p:stCondLst>
                                            <p:cond delay="0"/>
                                          </p:stCondLst>
                                        </p:cTn>
                                        <p:tgtEl>
                                          <p:spTgt spid="129"/>
                                        </p:tgtEl>
                                        <p:attrNameLst>
                                          <p:attrName>style.visibility</p:attrName>
                                        </p:attrNameLst>
                                      </p:cBhvr>
                                      <p:to>
                                        <p:strVal val="visible"/>
                                      </p:to>
                                    </p:set>
                                    <p:animEffect transition="in" filter="fade">
                                      <p:cBhvr>
                                        <p:cTn id="192" dur="500"/>
                                        <p:tgtEl>
                                          <p:spTgt spid="129"/>
                                        </p:tgtEl>
                                      </p:cBhvr>
                                    </p:animEffect>
                                    <p:anim calcmode="lin" valueType="num">
                                      <p:cBhvr>
                                        <p:cTn id="193" dur="500" fill="hold"/>
                                        <p:tgtEl>
                                          <p:spTgt spid="129"/>
                                        </p:tgtEl>
                                        <p:attrNameLst>
                                          <p:attrName>ppt_x</p:attrName>
                                        </p:attrNameLst>
                                      </p:cBhvr>
                                      <p:tavLst>
                                        <p:tav tm="0">
                                          <p:val>
                                            <p:strVal val="#ppt_x"/>
                                          </p:val>
                                        </p:tav>
                                        <p:tav tm="100000">
                                          <p:val>
                                            <p:strVal val="#ppt_x"/>
                                          </p:val>
                                        </p:tav>
                                      </p:tavLst>
                                    </p:anim>
                                    <p:anim calcmode="lin" valueType="num">
                                      <p:cBhvr>
                                        <p:cTn id="194" dur="500" fill="hold"/>
                                        <p:tgtEl>
                                          <p:spTgt spid="129"/>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200"/>
                                  </p:stCondLst>
                                  <p:childTnLst>
                                    <p:set>
                                      <p:cBhvr>
                                        <p:cTn id="196" dur="1" fill="hold">
                                          <p:stCondLst>
                                            <p:cond delay="0"/>
                                          </p:stCondLst>
                                        </p:cTn>
                                        <p:tgtEl>
                                          <p:spTgt spid="130"/>
                                        </p:tgtEl>
                                        <p:attrNameLst>
                                          <p:attrName>style.visibility</p:attrName>
                                        </p:attrNameLst>
                                      </p:cBhvr>
                                      <p:to>
                                        <p:strVal val="visible"/>
                                      </p:to>
                                    </p:set>
                                    <p:animEffect transition="in" filter="fade">
                                      <p:cBhvr>
                                        <p:cTn id="197" dur="500"/>
                                        <p:tgtEl>
                                          <p:spTgt spid="130"/>
                                        </p:tgtEl>
                                      </p:cBhvr>
                                    </p:animEffect>
                                    <p:anim calcmode="lin" valueType="num">
                                      <p:cBhvr>
                                        <p:cTn id="198" dur="500" fill="hold"/>
                                        <p:tgtEl>
                                          <p:spTgt spid="130"/>
                                        </p:tgtEl>
                                        <p:attrNameLst>
                                          <p:attrName>ppt_x</p:attrName>
                                        </p:attrNameLst>
                                      </p:cBhvr>
                                      <p:tavLst>
                                        <p:tav tm="0">
                                          <p:val>
                                            <p:strVal val="#ppt_x"/>
                                          </p:val>
                                        </p:tav>
                                        <p:tav tm="100000">
                                          <p:val>
                                            <p:strVal val="#ppt_x"/>
                                          </p:val>
                                        </p:tav>
                                      </p:tavLst>
                                    </p:anim>
                                    <p:anim calcmode="lin" valueType="num">
                                      <p:cBhvr>
                                        <p:cTn id="199" dur="500" fill="hold"/>
                                        <p:tgtEl>
                                          <p:spTgt spid="130"/>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200"/>
                                  </p:stCondLst>
                                  <p:childTnLst>
                                    <p:set>
                                      <p:cBhvr>
                                        <p:cTn id="201" dur="1" fill="hold">
                                          <p:stCondLst>
                                            <p:cond delay="0"/>
                                          </p:stCondLst>
                                        </p:cTn>
                                        <p:tgtEl>
                                          <p:spTgt spid="131"/>
                                        </p:tgtEl>
                                        <p:attrNameLst>
                                          <p:attrName>style.visibility</p:attrName>
                                        </p:attrNameLst>
                                      </p:cBhvr>
                                      <p:to>
                                        <p:strVal val="visible"/>
                                      </p:to>
                                    </p:set>
                                    <p:animEffect transition="in" filter="fade">
                                      <p:cBhvr>
                                        <p:cTn id="202" dur="500"/>
                                        <p:tgtEl>
                                          <p:spTgt spid="131"/>
                                        </p:tgtEl>
                                      </p:cBhvr>
                                    </p:animEffect>
                                    <p:anim calcmode="lin" valueType="num">
                                      <p:cBhvr>
                                        <p:cTn id="203" dur="500" fill="hold"/>
                                        <p:tgtEl>
                                          <p:spTgt spid="131"/>
                                        </p:tgtEl>
                                        <p:attrNameLst>
                                          <p:attrName>ppt_x</p:attrName>
                                        </p:attrNameLst>
                                      </p:cBhvr>
                                      <p:tavLst>
                                        <p:tav tm="0">
                                          <p:val>
                                            <p:strVal val="#ppt_x"/>
                                          </p:val>
                                        </p:tav>
                                        <p:tav tm="100000">
                                          <p:val>
                                            <p:strVal val="#ppt_x"/>
                                          </p:val>
                                        </p:tav>
                                      </p:tavLst>
                                    </p:anim>
                                    <p:anim calcmode="lin" valueType="num">
                                      <p:cBhvr>
                                        <p:cTn id="204" dur="500" fill="hold"/>
                                        <p:tgtEl>
                                          <p:spTgt spid="131"/>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200"/>
                                  </p:stCondLst>
                                  <p:childTnLst>
                                    <p:set>
                                      <p:cBhvr>
                                        <p:cTn id="206" dur="1" fill="hold">
                                          <p:stCondLst>
                                            <p:cond delay="0"/>
                                          </p:stCondLst>
                                        </p:cTn>
                                        <p:tgtEl>
                                          <p:spTgt spid="133"/>
                                        </p:tgtEl>
                                        <p:attrNameLst>
                                          <p:attrName>style.visibility</p:attrName>
                                        </p:attrNameLst>
                                      </p:cBhvr>
                                      <p:to>
                                        <p:strVal val="visible"/>
                                      </p:to>
                                    </p:set>
                                    <p:animEffect transition="in" filter="fade">
                                      <p:cBhvr>
                                        <p:cTn id="207" dur="500"/>
                                        <p:tgtEl>
                                          <p:spTgt spid="133"/>
                                        </p:tgtEl>
                                      </p:cBhvr>
                                    </p:animEffect>
                                    <p:anim calcmode="lin" valueType="num">
                                      <p:cBhvr>
                                        <p:cTn id="208" dur="500" fill="hold"/>
                                        <p:tgtEl>
                                          <p:spTgt spid="133"/>
                                        </p:tgtEl>
                                        <p:attrNameLst>
                                          <p:attrName>ppt_x</p:attrName>
                                        </p:attrNameLst>
                                      </p:cBhvr>
                                      <p:tavLst>
                                        <p:tav tm="0">
                                          <p:val>
                                            <p:strVal val="#ppt_x"/>
                                          </p:val>
                                        </p:tav>
                                        <p:tav tm="100000">
                                          <p:val>
                                            <p:strVal val="#ppt_x"/>
                                          </p:val>
                                        </p:tav>
                                      </p:tavLst>
                                    </p:anim>
                                    <p:anim calcmode="lin" valueType="num">
                                      <p:cBhvr>
                                        <p:cTn id="209" dur="500" fill="hold"/>
                                        <p:tgtEl>
                                          <p:spTgt spid="133"/>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400"/>
                                  </p:stCondLst>
                                  <p:childTnLst>
                                    <p:set>
                                      <p:cBhvr>
                                        <p:cTn id="211" dur="1" fill="hold">
                                          <p:stCondLst>
                                            <p:cond delay="0"/>
                                          </p:stCondLst>
                                        </p:cTn>
                                        <p:tgtEl>
                                          <p:spTgt spid="134"/>
                                        </p:tgtEl>
                                        <p:attrNameLst>
                                          <p:attrName>style.visibility</p:attrName>
                                        </p:attrNameLst>
                                      </p:cBhvr>
                                      <p:to>
                                        <p:strVal val="visible"/>
                                      </p:to>
                                    </p:set>
                                    <p:animEffect transition="in" filter="fade">
                                      <p:cBhvr>
                                        <p:cTn id="212" dur="500"/>
                                        <p:tgtEl>
                                          <p:spTgt spid="134"/>
                                        </p:tgtEl>
                                      </p:cBhvr>
                                    </p:animEffect>
                                    <p:anim calcmode="lin" valueType="num">
                                      <p:cBhvr>
                                        <p:cTn id="213" dur="500" fill="hold"/>
                                        <p:tgtEl>
                                          <p:spTgt spid="134"/>
                                        </p:tgtEl>
                                        <p:attrNameLst>
                                          <p:attrName>ppt_x</p:attrName>
                                        </p:attrNameLst>
                                      </p:cBhvr>
                                      <p:tavLst>
                                        <p:tav tm="0">
                                          <p:val>
                                            <p:strVal val="#ppt_x"/>
                                          </p:val>
                                        </p:tav>
                                        <p:tav tm="100000">
                                          <p:val>
                                            <p:strVal val="#ppt_x"/>
                                          </p:val>
                                        </p:tav>
                                      </p:tavLst>
                                    </p:anim>
                                    <p:anim calcmode="lin" valueType="num">
                                      <p:cBhvr>
                                        <p:cTn id="214" dur="500" fill="hold"/>
                                        <p:tgtEl>
                                          <p:spTgt spid="134"/>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400"/>
                                  </p:stCondLst>
                                  <p:childTnLst>
                                    <p:set>
                                      <p:cBhvr>
                                        <p:cTn id="216" dur="1" fill="hold">
                                          <p:stCondLst>
                                            <p:cond delay="0"/>
                                          </p:stCondLst>
                                        </p:cTn>
                                        <p:tgtEl>
                                          <p:spTgt spid="135"/>
                                        </p:tgtEl>
                                        <p:attrNameLst>
                                          <p:attrName>style.visibility</p:attrName>
                                        </p:attrNameLst>
                                      </p:cBhvr>
                                      <p:to>
                                        <p:strVal val="visible"/>
                                      </p:to>
                                    </p:set>
                                    <p:animEffect transition="in" filter="fade">
                                      <p:cBhvr>
                                        <p:cTn id="217" dur="500"/>
                                        <p:tgtEl>
                                          <p:spTgt spid="135"/>
                                        </p:tgtEl>
                                      </p:cBhvr>
                                    </p:animEffect>
                                    <p:anim calcmode="lin" valueType="num">
                                      <p:cBhvr>
                                        <p:cTn id="218" dur="500" fill="hold"/>
                                        <p:tgtEl>
                                          <p:spTgt spid="135"/>
                                        </p:tgtEl>
                                        <p:attrNameLst>
                                          <p:attrName>ppt_x</p:attrName>
                                        </p:attrNameLst>
                                      </p:cBhvr>
                                      <p:tavLst>
                                        <p:tav tm="0">
                                          <p:val>
                                            <p:strVal val="#ppt_x"/>
                                          </p:val>
                                        </p:tav>
                                        <p:tav tm="100000">
                                          <p:val>
                                            <p:strVal val="#ppt_x"/>
                                          </p:val>
                                        </p:tav>
                                      </p:tavLst>
                                    </p:anim>
                                    <p:anim calcmode="lin" valueType="num">
                                      <p:cBhvr>
                                        <p:cTn id="219" dur="500" fill="hold"/>
                                        <p:tgtEl>
                                          <p:spTgt spid="135"/>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400"/>
                                  </p:stCondLst>
                                  <p:childTnLst>
                                    <p:set>
                                      <p:cBhvr>
                                        <p:cTn id="221" dur="1" fill="hold">
                                          <p:stCondLst>
                                            <p:cond delay="0"/>
                                          </p:stCondLst>
                                        </p:cTn>
                                        <p:tgtEl>
                                          <p:spTgt spid="136"/>
                                        </p:tgtEl>
                                        <p:attrNameLst>
                                          <p:attrName>style.visibility</p:attrName>
                                        </p:attrNameLst>
                                      </p:cBhvr>
                                      <p:to>
                                        <p:strVal val="visible"/>
                                      </p:to>
                                    </p:set>
                                    <p:animEffect transition="in" filter="fade">
                                      <p:cBhvr>
                                        <p:cTn id="222" dur="500"/>
                                        <p:tgtEl>
                                          <p:spTgt spid="136"/>
                                        </p:tgtEl>
                                      </p:cBhvr>
                                    </p:animEffect>
                                    <p:anim calcmode="lin" valueType="num">
                                      <p:cBhvr>
                                        <p:cTn id="223" dur="500" fill="hold"/>
                                        <p:tgtEl>
                                          <p:spTgt spid="136"/>
                                        </p:tgtEl>
                                        <p:attrNameLst>
                                          <p:attrName>ppt_x</p:attrName>
                                        </p:attrNameLst>
                                      </p:cBhvr>
                                      <p:tavLst>
                                        <p:tav tm="0">
                                          <p:val>
                                            <p:strVal val="#ppt_x"/>
                                          </p:val>
                                        </p:tav>
                                        <p:tav tm="100000">
                                          <p:val>
                                            <p:strVal val="#ppt_x"/>
                                          </p:val>
                                        </p:tav>
                                      </p:tavLst>
                                    </p:anim>
                                    <p:anim calcmode="lin" valueType="num">
                                      <p:cBhvr>
                                        <p:cTn id="224" dur="500" fill="hold"/>
                                        <p:tgtEl>
                                          <p:spTgt spid="136"/>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400"/>
                                  </p:stCondLst>
                                  <p:childTnLst>
                                    <p:set>
                                      <p:cBhvr>
                                        <p:cTn id="226" dur="1" fill="hold">
                                          <p:stCondLst>
                                            <p:cond delay="0"/>
                                          </p:stCondLst>
                                        </p:cTn>
                                        <p:tgtEl>
                                          <p:spTgt spid="211"/>
                                        </p:tgtEl>
                                        <p:attrNameLst>
                                          <p:attrName>style.visibility</p:attrName>
                                        </p:attrNameLst>
                                      </p:cBhvr>
                                      <p:to>
                                        <p:strVal val="visible"/>
                                      </p:to>
                                    </p:set>
                                    <p:animEffect transition="in" filter="fade">
                                      <p:cBhvr>
                                        <p:cTn id="227" dur="500"/>
                                        <p:tgtEl>
                                          <p:spTgt spid="211"/>
                                        </p:tgtEl>
                                      </p:cBhvr>
                                    </p:animEffect>
                                    <p:anim calcmode="lin" valueType="num">
                                      <p:cBhvr>
                                        <p:cTn id="228" dur="500" fill="hold"/>
                                        <p:tgtEl>
                                          <p:spTgt spid="211"/>
                                        </p:tgtEl>
                                        <p:attrNameLst>
                                          <p:attrName>ppt_x</p:attrName>
                                        </p:attrNameLst>
                                      </p:cBhvr>
                                      <p:tavLst>
                                        <p:tav tm="0">
                                          <p:val>
                                            <p:strVal val="#ppt_x"/>
                                          </p:val>
                                        </p:tav>
                                        <p:tav tm="100000">
                                          <p:val>
                                            <p:strVal val="#ppt_x"/>
                                          </p:val>
                                        </p:tav>
                                      </p:tavLst>
                                    </p:anim>
                                    <p:anim calcmode="lin" valueType="num">
                                      <p:cBhvr>
                                        <p:cTn id="229" dur="500" fill="hold"/>
                                        <p:tgtEl>
                                          <p:spTgt spid="211"/>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400"/>
                                  </p:stCondLst>
                                  <p:childTnLst>
                                    <p:set>
                                      <p:cBhvr>
                                        <p:cTn id="231" dur="1" fill="hold">
                                          <p:stCondLst>
                                            <p:cond delay="0"/>
                                          </p:stCondLst>
                                        </p:cTn>
                                        <p:tgtEl>
                                          <p:spTgt spid="212"/>
                                        </p:tgtEl>
                                        <p:attrNameLst>
                                          <p:attrName>style.visibility</p:attrName>
                                        </p:attrNameLst>
                                      </p:cBhvr>
                                      <p:to>
                                        <p:strVal val="visible"/>
                                      </p:to>
                                    </p:set>
                                    <p:animEffect transition="in" filter="fade">
                                      <p:cBhvr>
                                        <p:cTn id="232" dur="500"/>
                                        <p:tgtEl>
                                          <p:spTgt spid="212"/>
                                        </p:tgtEl>
                                      </p:cBhvr>
                                    </p:animEffect>
                                    <p:anim calcmode="lin" valueType="num">
                                      <p:cBhvr>
                                        <p:cTn id="233" dur="500" fill="hold"/>
                                        <p:tgtEl>
                                          <p:spTgt spid="212"/>
                                        </p:tgtEl>
                                        <p:attrNameLst>
                                          <p:attrName>ppt_x</p:attrName>
                                        </p:attrNameLst>
                                      </p:cBhvr>
                                      <p:tavLst>
                                        <p:tav tm="0">
                                          <p:val>
                                            <p:strVal val="#ppt_x"/>
                                          </p:val>
                                        </p:tav>
                                        <p:tav tm="100000">
                                          <p:val>
                                            <p:strVal val="#ppt_x"/>
                                          </p:val>
                                        </p:tav>
                                      </p:tavLst>
                                    </p:anim>
                                    <p:anim calcmode="lin" valueType="num">
                                      <p:cBhvr>
                                        <p:cTn id="234" dur="500" fill="hold"/>
                                        <p:tgtEl>
                                          <p:spTgt spid="212"/>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400"/>
                                  </p:stCondLst>
                                  <p:childTnLst>
                                    <p:set>
                                      <p:cBhvr>
                                        <p:cTn id="236" dur="1" fill="hold">
                                          <p:stCondLst>
                                            <p:cond delay="0"/>
                                          </p:stCondLst>
                                        </p:cTn>
                                        <p:tgtEl>
                                          <p:spTgt spid="213"/>
                                        </p:tgtEl>
                                        <p:attrNameLst>
                                          <p:attrName>style.visibility</p:attrName>
                                        </p:attrNameLst>
                                      </p:cBhvr>
                                      <p:to>
                                        <p:strVal val="visible"/>
                                      </p:to>
                                    </p:set>
                                    <p:animEffect transition="in" filter="fade">
                                      <p:cBhvr>
                                        <p:cTn id="237" dur="500"/>
                                        <p:tgtEl>
                                          <p:spTgt spid="213"/>
                                        </p:tgtEl>
                                      </p:cBhvr>
                                    </p:animEffect>
                                    <p:anim calcmode="lin" valueType="num">
                                      <p:cBhvr>
                                        <p:cTn id="238" dur="500" fill="hold"/>
                                        <p:tgtEl>
                                          <p:spTgt spid="213"/>
                                        </p:tgtEl>
                                        <p:attrNameLst>
                                          <p:attrName>ppt_x</p:attrName>
                                        </p:attrNameLst>
                                      </p:cBhvr>
                                      <p:tavLst>
                                        <p:tav tm="0">
                                          <p:val>
                                            <p:strVal val="#ppt_x"/>
                                          </p:val>
                                        </p:tav>
                                        <p:tav tm="100000">
                                          <p:val>
                                            <p:strVal val="#ppt_x"/>
                                          </p:val>
                                        </p:tav>
                                      </p:tavLst>
                                    </p:anim>
                                    <p:anim calcmode="lin" valueType="num">
                                      <p:cBhvr>
                                        <p:cTn id="239" dur="500" fill="hold"/>
                                        <p:tgtEl>
                                          <p:spTgt spid="213"/>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400"/>
                                  </p:stCondLst>
                                  <p:childTnLst>
                                    <p:set>
                                      <p:cBhvr>
                                        <p:cTn id="241" dur="1" fill="hold">
                                          <p:stCondLst>
                                            <p:cond delay="0"/>
                                          </p:stCondLst>
                                        </p:cTn>
                                        <p:tgtEl>
                                          <p:spTgt spid="214"/>
                                        </p:tgtEl>
                                        <p:attrNameLst>
                                          <p:attrName>style.visibility</p:attrName>
                                        </p:attrNameLst>
                                      </p:cBhvr>
                                      <p:to>
                                        <p:strVal val="visible"/>
                                      </p:to>
                                    </p:set>
                                    <p:animEffect transition="in" filter="fade">
                                      <p:cBhvr>
                                        <p:cTn id="242" dur="500"/>
                                        <p:tgtEl>
                                          <p:spTgt spid="214"/>
                                        </p:tgtEl>
                                      </p:cBhvr>
                                    </p:animEffect>
                                    <p:anim calcmode="lin" valueType="num">
                                      <p:cBhvr>
                                        <p:cTn id="243" dur="500" fill="hold"/>
                                        <p:tgtEl>
                                          <p:spTgt spid="214"/>
                                        </p:tgtEl>
                                        <p:attrNameLst>
                                          <p:attrName>ppt_x</p:attrName>
                                        </p:attrNameLst>
                                      </p:cBhvr>
                                      <p:tavLst>
                                        <p:tav tm="0">
                                          <p:val>
                                            <p:strVal val="#ppt_x"/>
                                          </p:val>
                                        </p:tav>
                                        <p:tav tm="100000">
                                          <p:val>
                                            <p:strVal val="#ppt_x"/>
                                          </p:val>
                                        </p:tav>
                                      </p:tavLst>
                                    </p:anim>
                                    <p:anim calcmode="lin" valueType="num">
                                      <p:cBhvr>
                                        <p:cTn id="244" dur="500" fill="hold"/>
                                        <p:tgtEl>
                                          <p:spTgt spid="214"/>
                                        </p:tgtEl>
                                        <p:attrNameLst>
                                          <p:attrName>ppt_y</p:attrName>
                                        </p:attrNameLst>
                                      </p:cBhvr>
                                      <p:tavLst>
                                        <p:tav tm="0">
                                          <p:val>
                                            <p:strVal val="#ppt_y+.1"/>
                                          </p:val>
                                        </p:tav>
                                        <p:tav tm="100000">
                                          <p:val>
                                            <p:strVal val="#ppt_y"/>
                                          </p:val>
                                        </p:tav>
                                      </p:tavLst>
                                    </p:anim>
                                  </p:childTnLst>
                                </p:cTn>
                              </p:par>
                              <p:par>
                                <p:cTn id="245" presetID="42" presetClass="entr" presetSubtype="0" fill="hold" grpId="0" nodeType="withEffect">
                                  <p:stCondLst>
                                    <p:cond delay="400"/>
                                  </p:stCondLst>
                                  <p:childTnLst>
                                    <p:set>
                                      <p:cBhvr>
                                        <p:cTn id="246" dur="1" fill="hold">
                                          <p:stCondLst>
                                            <p:cond delay="0"/>
                                          </p:stCondLst>
                                        </p:cTn>
                                        <p:tgtEl>
                                          <p:spTgt spid="215"/>
                                        </p:tgtEl>
                                        <p:attrNameLst>
                                          <p:attrName>style.visibility</p:attrName>
                                        </p:attrNameLst>
                                      </p:cBhvr>
                                      <p:to>
                                        <p:strVal val="visible"/>
                                      </p:to>
                                    </p:set>
                                    <p:animEffect transition="in" filter="fade">
                                      <p:cBhvr>
                                        <p:cTn id="247" dur="500"/>
                                        <p:tgtEl>
                                          <p:spTgt spid="215"/>
                                        </p:tgtEl>
                                      </p:cBhvr>
                                    </p:animEffect>
                                    <p:anim calcmode="lin" valueType="num">
                                      <p:cBhvr>
                                        <p:cTn id="248" dur="500" fill="hold"/>
                                        <p:tgtEl>
                                          <p:spTgt spid="215"/>
                                        </p:tgtEl>
                                        <p:attrNameLst>
                                          <p:attrName>ppt_x</p:attrName>
                                        </p:attrNameLst>
                                      </p:cBhvr>
                                      <p:tavLst>
                                        <p:tav tm="0">
                                          <p:val>
                                            <p:strVal val="#ppt_x"/>
                                          </p:val>
                                        </p:tav>
                                        <p:tav tm="100000">
                                          <p:val>
                                            <p:strVal val="#ppt_x"/>
                                          </p:val>
                                        </p:tav>
                                      </p:tavLst>
                                    </p:anim>
                                    <p:anim calcmode="lin" valueType="num">
                                      <p:cBhvr>
                                        <p:cTn id="249" dur="500" fill="hold"/>
                                        <p:tgtEl>
                                          <p:spTgt spid="215"/>
                                        </p:tgtEl>
                                        <p:attrNameLst>
                                          <p:attrName>ppt_y</p:attrName>
                                        </p:attrNameLst>
                                      </p:cBhvr>
                                      <p:tavLst>
                                        <p:tav tm="0">
                                          <p:val>
                                            <p:strVal val="#ppt_y+.1"/>
                                          </p:val>
                                        </p:tav>
                                        <p:tav tm="100000">
                                          <p:val>
                                            <p:strVal val="#ppt_y"/>
                                          </p:val>
                                        </p:tav>
                                      </p:tavLst>
                                    </p:anim>
                                  </p:childTnLst>
                                </p:cTn>
                              </p:par>
                              <p:par>
                                <p:cTn id="250" presetID="42" presetClass="entr" presetSubtype="0" fill="hold" grpId="0" nodeType="withEffect">
                                  <p:stCondLst>
                                    <p:cond delay="400"/>
                                  </p:stCondLst>
                                  <p:childTnLst>
                                    <p:set>
                                      <p:cBhvr>
                                        <p:cTn id="251" dur="1" fill="hold">
                                          <p:stCondLst>
                                            <p:cond delay="0"/>
                                          </p:stCondLst>
                                        </p:cTn>
                                        <p:tgtEl>
                                          <p:spTgt spid="216"/>
                                        </p:tgtEl>
                                        <p:attrNameLst>
                                          <p:attrName>style.visibility</p:attrName>
                                        </p:attrNameLst>
                                      </p:cBhvr>
                                      <p:to>
                                        <p:strVal val="visible"/>
                                      </p:to>
                                    </p:set>
                                    <p:animEffect transition="in" filter="fade">
                                      <p:cBhvr>
                                        <p:cTn id="252" dur="500"/>
                                        <p:tgtEl>
                                          <p:spTgt spid="216"/>
                                        </p:tgtEl>
                                      </p:cBhvr>
                                    </p:animEffect>
                                    <p:anim calcmode="lin" valueType="num">
                                      <p:cBhvr>
                                        <p:cTn id="253" dur="500" fill="hold"/>
                                        <p:tgtEl>
                                          <p:spTgt spid="216"/>
                                        </p:tgtEl>
                                        <p:attrNameLst>
                                          <p:attrName>ppt_x</p:attrName>
                                        </p:attrNameLst>
                                      </p:cBhvr>
                                      <p:tavLst>
                                        <p:tav tm="0">
                                          <p:val>
                                            <p:strVal val="#ppt_x"/>
                                          </p:val>
                                        </p:tav>
                                        <p:tav tm="100000">
                                          <p:val>
                                            <p:strVal val="#ppt_x"/>
                                          </p:val>
                                        </p:tav>
                                      </p:tavLst>
                                    </p:anim>
                                    <p:anim calcmode="lin" valueType="num">
                                      <p:cBhvr>
                                        <p:cTn id="254" dur="500" fill="hold"/>
                                        <p:tgtEl>
                                          <p:spTgt spid="216"/>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800"/>
                                  </p:stCondLst>
                                  <p:childTnLst>
                                    <p:set>
                                      <p:cBhvr>
                                        <p:cTn id="256" dur="1" fill="hold">
                                          <p:stCondLst>
                                            <p:cond delay="0"/>
                                          </p:stCondLst>
                                        </p:cTn>
                                        <p:tgtEl>
                                          <p:spTgt spid="217"/>
                                        </p:tgtEl>
                                        <p:attrNameLst>
                                          <p:attrName>style.visibility</p:attrName>
                                        </p:attrNameLst>
                                      </p:cBhvr>
                                      <p:to>
                                        <p:strVal val="visible"/>
                                      </p:to>
                                    </p:set>
                                    <p:animEffect transition="in" filter="fade">
                                      <p:cBhvr>
                                        <p:cTn id="257" dur="500"/>
                                        <p:tgtEl>
                                          <p:spTgt spid="217"/>
                                        </p:tgtEl>
                                      </p:cBhvr>
                                    </p:animEffect>
                                    <p:anim calcmode="lin" valueType="num">
                                      <p:cBhvr>
                                        <p:cTn id="258" dur="500" fill="hold"/>
                                        <p:tgtEl>
                                          <p:spTgt spid="217"/>
                                        </p:tgtEl>
                                        <p:attrNameLst>
                                          <p:attrName>ppt_x</p:attrName>
                                        </p:attrNameLst>
                                      </p:cBhvr>
                                      <p:tavLst>
                                        <p:tav tm="0">
                                          <p:val>
                                            <p:strVal val="#ppt_x"/>
                                          </p:val>
                                        </p:tav>
                                        <p:tav tm="100000">
                                          <p:val>
                                            <p:strVal val="#ppt_x"/>
                                          </p:val>
                                        </p:tav>
                                      </p:tavLst>
                                    </p:anim>
                                    <p:anim calcmode="lin" valueType="num">
                                      <p:cBhvr>
                                        <p:cTn id="259" dur="500" fill="hold"/>
                                        <p:tgtEl>
                                          <p:spTgt spid="217"/>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p:stCondLst>
                                    <p:cond delay="800"/>
                                  </p:stCondLst>
                                  <p:childTnLst>
                                    <p:set>
                                      <p:cBhvr>
                                        <p:cTn id="261" dur="1" fill="hold">
                                          <p:stCondLst>
                                            <p:cond delay="0"/>
                                          </p:stCondLst>
                                        </p:cTn>
                                        <p:tgtEl>
                                          <p:spTgt spid="218"/>
                                        </p:tgtEl>
                                        <p:attrNameLst>
                                          <p:attrName>style.visibility</p:attrName>
                                        </p:attrNameLst>
                                      </p:cBhvr>
                                      <p:to>
                                        <p:strVal val="visible"/>
                                      </p:to>
                                    </p:set>
                                    <p:animEffect transition="in" filter="fade">
                                      <p:cBhvr>
                                        <p:cTn id="262" dur="500"/>
                                        <p:tgtEl>
                                          <p:spTgt spid="218"/>
                                        </p:tgtEl>
                                      </p:cBhvr>
                                    </p:animEffect>
                                    <p:anim calcmode="lin" valueType="num">
                                      <p:cBhvr>
                                        <p:cTn id="263" dur="500" fill="hold"/>
                                        <p:tgtEl>
                                          <p:spTgt spid="218"/>
                                        </p:tgtEl>
                                        <p:attrNameLst>
                                          <p:attrName>ppt_x</p:attrName>
                                        </p:attrNameLst>
                                      </p:cBhvr>
                                      <p:tavLst>
                                        <p:tav tm="0">
                                          <p:val>
                                            <p:strVal val="#ppt_x"/>
                                          </p:val>
                                        </p:tav>
                                        <p:tav tm="100000">
                                          <p:val>
                                            <p:strVal val="#ppt_x"/>
                                          </p:val>
                                        </p:tav>
                                      </p:tavLst>
                                    </p:anim>
                                    <p:anim calcmode="lin" valueType="num">
                                      <p:cBhvr>
                                        <p:cTn id="264" dur="500" fill="hold"/>
                                        <p:tgtEl>
                                          <p:spTgt spid="218"/>
                                        </p:tgtEl>
                                        <p:attrNameLst>
                                          <p:attrName>ppt_y</p:attrName>
                                        </p:attrNameLst>
                                      </p:cBhvr>
                                      <p:tavLst>
                                        <p:tav tm="0">
                                          <p:val>
                                            <p:strVal val="#ppt_y+.1"/>
                                          </p:val>
                                        </p:tav>
                                        <p:tav tm="100000">
                                          <p:val>
                                            <p:strVal val="#ppt_y"/>
                                          </p:val>
                                        </p:tav>
                                      </p:tavLst>
                                    </p:anim>
                                  </p:childTnLst>
                                </p:cTn>
                              </p:par>
                              <p:par>
                                <p:cTn id="265" presetID="42" presetClass="entr" presetSubtype="0" fill="hold" grpId="0" nodeType="withEffect">
                                  <p:stCondLst>
                                    <p:cond delay="800"/>
                                  </p:stCondLst>
                                  <p:childTnLst>
                                    <p:set>
                                      <p:cBhvr>
                                        <p:cTn id="266" dur="1" fill="hold">
                                          <p:stCondLst>
                                            <p:cond delay="0"/>
                                          </p:stCondLst>
                                        </p:cTn>
                                        <p:tgtEl>
                                          <p:spTgt spid="219"/>
                                        </p:tgtEl>
                                        <p:attrNameLst>
                                          <p:attrName>style.visibility</p:attrName>
                                        </p:attrNameLst>
                                      </p:cBhvr>
                                      <p:to>
                                        <p:strVal val="visible"/>
                                      </p:to>
                                    </p:set>
                                    <p:animEffect transition="in" filter="fade">
                                      <p:cBhvr>
                                        <p:cTn id="267" dur="500"/>
                                        <p:tgtEl>
                                          <p:spTgt spid="219"/>
                                        </p:tgtEl>
                                      </p:cBhvr>
                                    </p:animEffect>
                                    <p:anim calcmode="lin" valueType="num">
                                      <p:cBhvr>
                                        <p:cTn id="268" dur="500" fill="hold"/>
                                        <p:tgtEl>
                                          <p:spTgt spid="219"/>
                                        </p:tgtEl>
                                        <p:attrNameLst>
                                          <p:attrName>ppt_x</p:attrName>
                                        </p:attrNameLst>
                                      </p:cBhvr>
                                      <p:tavLst>
                                        <p:tav tm="0">
                                          <p:val>
                                            <p:strVal val="#ppt_x"/>
                                          </p:val>
                                        </p:tav>
                                        <p:tav tm="100000">
                                          <p:val>
                                            <p:strVal val="#ppt_x"/>
                                          </p:val>
                                        </p:tav>
                                      </p:tavLst>
                                    </p:anim>
                                    <p:anim calcmode="lin" valueType="num">
                                      <p:cBhvr>
                                        <p:cTn id="269" dur="500" fill="hold"/>
                                        <p:tgtEl>
                                          <p:spTgt spid="219"/>
                                        </p:tgtEl>
                                        <p:attrNameLst>
                                          <p:attrName>ppt_y</p:attrName>
                                        </p:attrNameLst>
                                      </p:cBhvr>
                                      <p:tavLst>
                                        <p:tav tm="0">
                                          <p:val>
                                            <p:strVal val="#ppt_y+.1"/>
                                          </p:val>
                                        </p:tav>
                                        <p:tav tm="100000">
                                          <p:val>
                                            <p:strVal val="#ppt_y"/>
                                          </p:val>
                                        </p:tav>
                                      </p:tavLst>
                                    </p:anim>
                                  </p:childTnLst>
                                </p:cTn>
                              </p:par>
                              <p:par>
                                <p:cTn id="270" presetID="42" presetClass="entr" presetSubtype="0" fill="hold" grpId="0" nodeType="withEffect">
                                  <p:stCondLst>
                                    <p:cond delay="800"/>
                                  </p:stCondLst>
                                  <p:childTnLst>
                                    <p:set>
                                      <p:cBhvr>
                                        <p:cTn id="271" dur="1" fill="hold">
                                          <p:stCondLst>
                                            <p:cond delay="0"/>
                                          </p:stCondLst>
                                        </p:cTn>
                                        <p:tgtEl>
                                          <p:spTgt spid="220"/>
                                        </p:tgtEl>
                                        <p:attrNameLst>
                                          <p:attrName>style.visibility</p:attrName>
                                        </p:attrNameLst>
                                      </p:cBhvr>
                                      <p:to>
                                        <p:strVal val="visible"/>
                                      </p:to>
                                    </p:set>
                                    <p:animEffect transition="in" filter="fade">
                                      <p:cBhvr>
                                        <p:cTn id="272" dur="500"/>
                                        <p:tgtEl>
                                          <p:spTgt spid="220"/>
                                        </p:tgtEl>
                                      </p:cBhvr>
                                    </p:animEffect>
                                    <p:anim calcmode="lin" valueType="num">
                                      <p:cBhvr>
                                        <p:cTn id="273" dur="500" fill="hold"/>
                                        <p:tgtEl>
                                          <p:spTgt spid="220"/>
                                        </p:tgtEl>
                                        <p:attrNameLst>
                                          <p:attrName>ppt_x</p:attrName>
                                        </p:attrNameLst>
                                      </p:cBhvr>
                                      <p:tavLst>
                                        <p:tav tm="0">
                                          <p:val>
                                            <p:strVal val="#ppt_x"/>
                                          </p:val>
                                        </p:tav>
                                        <p:tav tm="100000">
                                          <p:val>
                                            <p:strVal val="#ppt_x"/>
                                          </p:val>
                                        </p:tav>
                                      </p:tavLst>
                                    </p:anim>
                                    <p:anim calcmode="lin" valueType="num">
                                      <p:cBhvr>
                                        <p:cTn id="274" dur="500" fill="hold"/>
                                        <p:tgtEl>
                                          <p:spTgt spid="220"/>
                                        </p:tgtEl>
                                        <p:attrNameLst>
                                          <p:attrName>ppt_y</p:attrName>
                                        </p:attrNameLst>
                                      </p:cBhvr>
                                      <p:tavLst>
                                        <p:tav tm="0">
                                          <p:val>
                                            <p:strVal val="#ppt_y+.1"/>
                                          </p:val>
                                        </p:tav>
                                        <p:tav tm="100000">
                                          <p:val>
                                            <p:strVal val="#ppt_y"/>
                                          </p:val>
                                        </p:tav>
                                      </p:tavLst>
                                    </p:anim>
                                  </p:childTnLst>
                                </p:cTn>
                              </p:par>
                              <p:par>
                                <p:cTn id="275" presetID="42" presetClass="entr" presetSubtype="0" fill="hold" grpId="0" nodeType="withEffect">
                                  <p:stCondLst>
                                    <p:cond delay="800"/>
                                  </p:stCondLst>
                                  <p:childTnLst>
                                    <p:set>
                                      <p:cBhvr>
                                        <p:cTn id="276" dur="1" fill="hold">
                                          <p:stCondLst>
                                            <p:cond delay="0"/>
                                          </p:stCondLst>
                                        </p:cTn>
                                        <p:tgtEl>
                                          <p:spTgt spid="221"/>
                                        </p:tgtEl>
                                        <p:attrNameLst>
                                          <p:attrName>style.visibility</p:attrName>
                                        </p:attrNameLst>
                                      </p:cBhvr>
                                      <p:to>
                                        <p:strVal val="visible"/>
                                      </p:to>
                                    </p:set>
                                    <p:animEffect transition="in" filter="fade">
                                      <p:cBhvr>
                                        <p:cTn id="277" dur="500"/>
                                        <p:tgtEl>
                                          <p:spTgt spid="221"/>
                                        </p:tgtEl>
                                      </p:cBhvr>
                                    </p:animEffect>
                                    <p:anim calcmode="lin" valueType="num">
                                      <p:cBhvr>
                                        <p:cTn id="278" dur="500" fill="hold"/>
                                        <p:tgtEl>
                                          <p:spTgt spid="221"/>
                                        </p:tgtEl>
                                        <p:attrNameLst>
                                          <p:attrName>ppt_x</p:attrName>
                                        </p:attrNameLst>
                                      </p:cBhvr>
                                      <p:tavLst>
                                        <p:tav tm="0">
                                          <p:val>
                                            <p:strVal val="#ppt_x"/>
                                          </p:val>
                                        </p:tav>
                                        <p:tav tm="100000">
                                          <p:val>
                                            <p:strVal val="#ppt_x"/>
                                          </p:val>
                                        </p:tav>
                                      </p:tavLst>
                                    </p:anim>
                                    <p:anim calcmode="lin" valueType="num">
                                      <p:cBhvr>
                                        <p:cTn id="279" dur="500" fill="hold"/>
                                        <p:tgtEl>
                                          <p:spTgt spid="221"/>
                                        </p:tgtEl>
                                        <p:attrNameLst>
                                          <p:attrName>ppt_y</p:attrName>
                                        </p:attrNameLst>
                                      </p:cBhvr>
                                      <p:tavLst>
                                        <p:tav tm="0">
                                          <p:val>
                                            <p:strVal val="#ppt_y+.1"/>
                                          </p:val>
                                        </p:tav>
                                        <p:tav tm="100000">
                                          <p:val>
                                            <p:strVal val="#ppt_y"/>
                                          </p:val>
                                        </p:tav>
                                      </p:tavLst>
                                    </p:anim>
                                  </p:childTnLst>
                                </p:cTn>
                              </p:par>
                              <p:par>
                                <p:cTn id="280" presetID="42" presetClass="entr" presetSubtype="0" fill="hold" nodeType="withEffect">
                                  <p:stCondLst>
                                    <p:cond delay="800"/>
                                  </p:stCondLst>
                                  <p:childTnLst>
                                    <p:set>
                                      <p:cBhvr>
                                        <p:cTn id="281" dur="1" fill="hold">
                                          <p:stCondLst>
                                            <p:cond delay="0"/>
                                          </p:stCondLst>
                                        </p:cTn>
                                        <p:tgtEl>
                                          <p:spTgt spid="196"/>
                                        </p:tgtEl>
                                        <p:attrNameLst>
                                          <p:attrName>style.visibility</p:attrName>
                                        </p:attrNameLst>
                                      </p:cBhvr>
                                      <p:to>
                                        <p:strVal val="visible"/>
                                      </p:to>
                                    </p:set>
                                    <p:animEffect transition="in" filter="fade">
                                      <p:cBhvr>
                                        <p:cTn id="282" dur="500"/>
                                        <p:tgtEl>
                                          <p:spTgt spid="196"/>
                                        </p:tgtEl>
                                      </p:cBhvr>
                                    </p:animEffect>
                                    <p:anim calcmode="lin" valueType="num">
                                      <p:cBhvr>
                                        <p:cTn id="283" dur="500" fill="hold"/>
                                        <p:tgtEl>
                                          <p:spTgt spid="196"/>
                                        </p:tgtEl>
                                        <p:attrNameLst>
                                          <p:attrName>ppt_x</p:attrName>
                                        </p:attrNameLst>
                                      </p:cBhvr>
                                      <p:tavLst>
                                        <p:tav tm="0">
                                          <p:val>
                                            <p:strVal val="#ppt_x"/>
                                          </p:val>
                                        </p:tav>
                                        <p:tav tm="100000">
                                          <p:val>
                                            <p:strVal val="#ppt_x"/>
                                          </p:val>
                                        </p:tav>
                                      </p:tavLst>
                                    </p:anim>
                                    <p:anim calcmode="lin" valueType="num">
                                      <p:cBhvr>
                                        <p:cTn id="284" dur="500" fill="hold"/>
                                        <p:tgtEl>
                                          <p:spTgt spid="196"/>
                                        </p:tgtEl>
                                        <p:attrNameLst>
                                          <p:attrName>ppt_y</p:attrName>
                                        </p:attrNameLst>
                                      </p:cBhvr>
                                      <p:tavLst>
                                        <p:tav tm="0">
                                          <p:val>
                                            <p:strVal val="#ppt_y+.1"/>
                                          </p:val>
                                        </p:tav>
                                        <p:tav tm="100000">
                                          <p:val>
                                            <p:strVal val="#ppt_y"/>
                                          </p:val>
                                        </p:tav>
                                      </p:tavLst>
                                    </p:anim>
                                  </p:childTnLst>
                                </p:cTn>
                              </p:par>
                              <p:par>
                                <p:cTn id="285" presetID="42" presetClass="entr" presetSubtype="0" fill="hold" grpId="0" nodeType="withEffect">
                                  <p:stCondLst>
                                    <p:cond delay="800"/>
                                  </p:stCondLst>
                                  <p:childTnLst>
                                    <p:set>
                                      <p:cBhvr>
                                        <p:cTn id="286" dur="1" fill="hold">
                                          <p:stCondLst>
                                            <p:cond delay="0"/>
                                          </p:stCondLst>
                                        </p:cTn>
                                        <p:tgtEl>
                                          <p:spTgt spid="197"/>
                                        </p:tgtEl>
                                        <p:attrNameLst>
                                          <p:attrName>style.visibility</p:attrName>
                                        </p:attrNameLst>
                                      </p:cBhvr>
                                      <p:to>
                                        <p:strVal val="visible"/>
                                      </p:to>
                                    </p:set>
                                    <p:animEffect transition="in" filter="fade">
                                      <p:cBhvr>
                                        <p:cTn id="287" dur="500"/>
                                        <p:tgtEl>
                                          <p:spTgt spid="197"/>
                                        </p:tgtEl>
                                      </p:cBhvr>
                                    </p:animEffect>
                                    <p:anim calcmode="lin" valueType="num">
                                      <p:cBhvr>
                                        <p:cTn id="288" dur="500" fill="hold"/>
                                        <p:tgtEl>
                                          <p:spTgt spid="197"/>
                                        </p:tgtEl>
                                        <p:attrNameLst>
                                          <p:attrName>ppt_x</p:attrName>
                                        </p:attrNameLst>
                                      </p:cBhvr>
                                      <p:tavLst>
                                        <p:tav tm="0">
                                          <p:val>
                                            <p:strVal val="#ppt_x"/>
                                          </p:val>
                                        </p:tav>
                                        <p:tav tm="100000">
                                          <p:val>
                                            <p:strVal val="#ppt_x"/>
                                          </p:val>
                                        </p:tav>
                                      </p:tavLst>
                                    </p:anim>
                                    <p:anim calcmode="lin" valueType="num">
                                      <p:cBhvr>
                                        <p:cTn id="289" dur="500" fill="hold"/>
                                        <p:tgtEl>
                                          <p:spTgt spid="197"/>
                                        </p:tgtEl>
                                        <p:attrNameLst>
                                          <p:attrName>ppt_y</p:attrName>
                                        </p:attrNameLst>
                                      </p:cBhvr>
                                      <p:tavLst>
                                        <p:tav tm="0">
                                          <p:val>
                                            <p:strVal val="#ppt_y+.1"/>
                                          </p:val>
                                        </p:tav>
                                        <p:tav tm="100000">
                                          <p:val>
                                            <p:strVal val="#ppt_y"/>
                                          </p:val>
                                        </p:tav>
                                      </p:tavLst>
                                    </p:anim>
                                  </p:childTnLst>
                                </p:cTn>
                              </p:par>
                              <p:par>
                                <p:cTn id="290" presetID="42" presetClass="entr" presetSubtype="0" fill="hold" grpId="0" nodeType="withEffect">
                                  <p:stCondLst>
                                    <p:cond delay="400"/>
                                  </p:stCondLst>
                                  <p:childTnLst>
                                    <p:set>
                                      <p:cBhvr>
                                        <p:cTn id="291" dur="1" fill="hold">
                                          <p:stCondLst>
                                            <p:cond delay="0"/>
                                          </p:stCondLst>
                                        </p:cTn>
                                        <p:tgtEl>
                                          <p:spTgt spid="198"/>
                                        </p:tgtEl>
                                        <p:attrNameLst>
                                          <p:attrName>style.visibility</p:attrName>
                                        </p:attrNameLst>
                                      </p:cBhvr>
                                      <p:to>
                                        <p:strVal val="visible"/>
                                      </p:to>
                                    </p:set>
                                    <p:animEffect transition="in" filter="fade">
                                      <p:cBhvr>
                                        <p:cTn id="292" dur="500"/>
                                        <p:tgtEl>
                                          <p:spTgt spid="198"/>
                                        </p:tgtEl>
                                      </p:cBhvr>
                                    </p:animEffect>
                                    <p:anim calcmode="lin" valueType="num">
                                      <p:cBhvr>
                                        <p:cTn id="293" dur="500" fill="hold"/>
                                        <p:tgtEl>
                                          <p:spTgt spid="198"/>
                                        </p:tgtEl>
                                        <p:attrNameLst>
                                          <p:attrName>ppt_x</p:attrName>
                                        </p:attrNameLst>
                                      </p:cBhvr>
                                      <p:tavLst>
                                        <p:tav tm="0">
                                          <p:val>
                                            <p:strVal val="#ppt_x"/>
                                          </p:val>
                                        </p:tav>
                                        <p:tav tm="100000">
                                          <p:val>
                                            <p:strVal val="#ppt_x"/>
                                          </p:val>
                                        </p:tav>
                                      </p:tavLst>
                                    </p:anim>
                                    <p:anim calcmode="lin" valueType="num">
                                      <p:cBhvr>
                                        <p:cTn id="294" dur="500" fill="hold"/>
                                        <p:tgtEl>
                                          <p:spTgt spid="198"/>
                                        </p:tgtEl>
                                        <p:attrNameLst>
                                          <p:attrName>ppt_y</p:attrName>
                                        </p:attrNameLst>
                                      </p:cBhvr>
                                      <p:tavLst>
                                        <p:tav tm="0">
                                          <p:val>
                                            <p:strVal val="#ppt_y+.1"/>
                                          </p:val>
                                        </p:tav>
                                        <p:tav tm="100000">
                                          <p:val>
                                            <p:strVal val="#ppt_y"/>
                                          </p:val>
                                        </p:tav>
                                      </p:tavLst>
                                    </p:anim>
                                  </p:childTnLst>
                                </p:cTn>
                              </p:par>
                              <p:par>
                                <p:cTn id="295" presetID="42" presetClass="entr" presetSubtype="0" fill="hold" grpId="0" nodeType="withEffect">
                                  <p:stCondLst>
                                    <p:cond delay="400"/>
                                  </p:stCondLst>
                                  <p:childTnLst>
                                    <p:set>
                                      <p:cBhvr>
                                        <p:cTn id="296" dur="1" fill="hold">
                                          <p:stCondLst>
                                            <p:cond delay="0"/>
                                          </p:stCondLst>
                                        </p:cTn>
                                        <p:tgtEl>
                                          <p:spTgt spid="201"/>
                                        </p:tgtEl>
                                        <p:attrNameLst>
                                          <p:attrName>style.visibility</p:attrName>
                                        </p:attrNameLst>
                                      </p:cBhvr>
                                      <p:to>
                                        <p:strVal val="visible"/>
                                      </p:to>
                                    </p:set>
                                    <p:animEffect transition="in" filter="fade">
                                      <p:cBhvr>
                                        <p:cTn id="297" dur="500"/>
                                        <p:tgtEl>
                                          <p:spTgt spid="201"/>
                                        </p:tgtEl>
                                      </p:cBhvr>
                                    </p:animEffect>
                                    <p:anim calcmode="lin" valueType="num">
                                      <p:cBhvr>
                                        <p:cTn id="298" dur="500" fill="hold"/>
                                        <p:tgtEl>
                                          <p:spTgt spid="201"/>
                                        </p:tgtEl>
                                        <p:attrNameLst>
                                          <p:attrName>ppt_x</p:attrName>
                                        </p:attrNameLst>
                                      </p:cBhvr>
                                      <p:tavLst>
                                        <p:tav tm="0">
                                          <p:val>
                                            <p:strVal val="#ppt_x"/>
                                          </p:val>
                                        </p:tav>
                                        <p:tav tm="100000">
                                          <p:val>
                                            <p:strVal val="#ppt_x"/>
                                          </p:val>
                                        </p:tav>
                                      </p:tavLst>
                                    </p:anim>
                                    <p:anim calcmode="lin" valueType="num">
                                      <p:cBhvr>
                                        <p:cTn id="299" dur="500" fill="hold"/>
                                        <p:tgtEl>
                                          <p:spTgt spid="201"/>
                                        </p:tgtEl>
                                        <p:attrNameLst>
                                          <p:attrName>ppt_y</p:attrName>
                                        </p:attrNameLst>
                                      </p:cBhvr>
                                      <p:tavLst>
                                        <p:tav tm="0">
                                          <p:val>
                                            <p:strVal val="#ppt_y+.1"/>
                                          </p:val>
                                        </p:tav>
                                        <p:tav tm="100000">
                                          <p:val>
                                            <p:strVal val="#ppt_y"/>
                                          </p:val>
                                        </p:tav>
                                      </p:tavLst>
                                    </p:anim>
                                  </p:childTnLst>
                                </p:cTn>
                              </p:par>
                              <p:par>
                                <p:cTn id="300" presetID="42" presetClass="entr" presetSubtype="0" fill="hold" grpId="0" nodeType="withEffect">
                                  <p:stCondLst>
                                    <p:cond delay="400"/>
                                  </p:stCondLst>
                                  <p:childTnLst>
                                    <p:set>
                                      <p:cBhvr>
                                        <p:cTn id="301" dur="1" fill="hold">
                                          <p:stCondLst>
                                            <p:cond delay="0"/>
                                          </p:stCondLst>
                                        </p:cTn>
                                        <p:tgtEl>
                                          <p:spTgt spid="222"/>
                                        </p:tgtEl>
                                        <p:attrNameLst>
                                          <p:attrName>style.visibility</p:attrName>
                                        </p:attrNameLst>
                                      </p:cBhvr>
                                      <p:to>
                                        <p:strVal val="visible"/>
                                      </p:to>
                                    </p:set>
                                    <p:animEffect transition="in" filter="fade">
                                      <p:cBhvr>
                                        <p:cTn id="302" dur="500"/>
                                        <p:tgtEl>
                                          <p:spTgt spid="222"/>
                                        </p:tgtEl>
                                      </p:cBhvr>
                                    </p:animEffect>
                                    <p:anim calcmode="lin" valueType="num">
                                      <p:cBhvr>
                                        <p:cTn id="303" dur="500" fill="hold"/>
                                        <p:tgtEl>
                                          <p:spTgt spid="222"/>
                                        </p:tgtEl>
                                        <p:attrNameLst>
                                          <p:attrName>ppt_x</p:attrName>
                                        </p:attrNameLst>
                                      </p:cBhvr>
                                      <p:tavLst>
                                        <p:tav tm="0">
                                          <p:val>
                                            <p:strVal val="#ppt_x"/>
                                          </p:val>
                                        </p:tav>
                                        <p:tav tm="100000">
                                          <p:val>
                                            <p:strVal val="#ppt_x"/>
                                          </p:val>
                                        </p:tav>
                                      </p:tavLst>
                                    </p:anim>
                                    <p:anim calcmode="lin" valueType="num">
                                      <p:cBhvr>
                                        <p:cTn id="304" dur="500" fill="hold"/>
                                        <p:tgtEl>
                                          <p:spTgt spid="222"/>
                                        </p:tgtEl>
                                        <p:attrNameLst>
                                          <p:attrName>ppt_y</p:attrName>
                                        </p:attrNameLst>
                                      </p:cBhvr>
                                      <p:tavLst>
                                        <p:tav tm="0">
                                          <p:val>
                                            <p:strVal val="#ppt_y+.1"/>
                                          </p:val>
                                        </p:tav>
                                        <p:tav tm="100000">
                                          <p:val>
                                            <p:strVal val="#ppt_y"/>
                                          </p:val>
                                        </p:tav>
                                      </p:tavLst>
                                    </p:anim>
                                  </p:childTnLst>
                                </p:cTn>
                              </p:par>
                              <p:par>
                                <p:cTn id="305" presetID="37" presetClass="entr" presetSubtype="0" fill="hold" nodeType="withEffect">
                                  <p:stCondLst>
                                    <p:cond delay="800"/>
                                  </p:stCondLst>
                                  <p:childTnLst>
                                    <p:set>
                                      <p:cBhvr>
                                        <p:cTn id="306" dur="1" fill="hold">
                                          <p:stCondLst>
                                            <p:cond delay="0"/>
                                          </p:stCondLst>
                                        </p:cTn>
                                        <p:tgtEl>
                                          <p:spTgt spid="3"/>
                                        </p:tgtEl>
                                        <p:attrNameLst>
                                          <p:attrName>style.visibility</p:attrName>
                                        </p:attrNameLst>
                                      </p:cBhvr>
                                      <p:to>
                                        <p:strVal val="visible"/>
                                      </p:to>
                                    </p:set>
                                    <p:animEffect transition="in" filter="fade">
                                      <p:cBhvr>
                                        <p:cTn id="307" dur="500"/>
                                        <p:tgtEl>
                                          <p:spTgt spid="3"/>
                                        </p:tgtEl>
                                      </p:cBhvr>
                                    </p:animEffect>
                                    <p:anim calcmode="lin" valueType="num">
                                      <p:cBhvr>
                                        <p:cTn id="308" dur="500" fill="hold"/>
                                        <p:tgtEl>
                                          <p:spTgt spid="3"/>
                                        </p:tgtEl>
                                        <p:attrNameLst>
                                          <p:attrName>ppt_x</p:attrName>
                                        </p:attrNameLst>
                                      </p:cBhvr>
                                      <p:tavLst>
                                        <p:tav tm="0">
                                          <p:val>
                                            <p:strVal val="#ppt_x"/>
                                          </p:val>
                                        </p:tav>
                                        <p:tav tm="100000">
                                          <p:val>
                                            <p:strVal val="#ppt_x"/>
                                          </p:val>
                                        </p:tav>
                                      </p:tavLst>
                                    </p:anim>
                                    <p:anim calcmode="lin" valueType="num">
                                      <p:cBhvr>
                                        <p:cTn id="309" dur="450" decel="100000" fill="hold"/>
                                        <p:tgtEl>
                                          <p:spTgt spid="3"/>
                                        </p:tgtEl>
                                        <p:attrNameLst>
                                          <p:attrName>ppt_y</p:attrName>
                                        </p:attrNameLst>
                                      </p:cBhvr>
                                      <p:tavLst>
                                        <p:tav tm="0">
                                          <p:val>
                                            <p:strVal val="#ppt_y+1"/>
                                          </p:val>
                                        </p:tav>
                                        <p:tav tm="100000">
                                          <p:val>
                                            <p:strVal val="#ppt_y-.03"/>
                                          </p:val>
                                        </p:tav>
                                      </p:tavLst>
                                    </p:anim>
                                    <p:anim calcmode="lin" valueType="num">
                                      <p:cBhvr>
                                        <p:cTn id="310" dur="50" accel="100000" fill="hold">
                                          <p:stCondLst>
                                            <p:cond delay="450"/>
                                          </p:stCondLst>
                                        </p:cTn>
                                        <p:tgtEl>
                                          <p:spTgt spid="3"/>
                                        </p:tgtEl>
                                        <p:attrNameLst>
                                          <p:attrName>ppt_y</p:attrName>
                                        </p:attrNameLst>
                                      </p:cBhvr>
                                      <p:tavLst>
                                        <p:tav tm="0">
                                          <p:val>
                                            <p:strVal val="#ppt_y-.03"/>
                                          </p:val>
                                        </p:tav>
                                        <p:tav tm="100000">
                                          <p:val>
                                            <p:strVal val="#ppt_y"/>
                                          </p:val>
                                        </p:tav>
                                      </p:tavLst>
                                    </p:anim>
                                  </p:childTnLst>
                                </p:cTn>
                              </p:par>
                              <p:par>
                                <p:cTn id="311" presetID="2" presetClass="entr" presetSubtype="4" fill="hold" grpId="0" nodeType="withEffect">
                                  <p:stCondLst>
                                    <p:cond delay="800"/>
                                  </p:stCondLst>
                                  <p:childTnLst>
                                    <p:set>
                                      <p:cBhvr>
                                        <p:cTn id="312" dur="1" fill="hold">
                                          <p:stCondLst>
                                            <p:cond delay="0"/>
                                          </p:stCondLst>
                                        </p:cTn>
                                        <p:tgtEl>
                                          <p:spTgt spid="2"/>
                                        </p:tgtEl>
                                        <p:attrNameLst>
                                          <p:attrName>style.visibility</p:attrName>
                                        </p:attrNameLst>
                                      </p:cBhvr>
                                      <p:to>
                                        <p:strVal val="visible"/>
                                      </p:to>
                                    </p:set>
                                    <p:anim calcmode="lin" valueType="num">
                                      <p:cBhvr additive="base">
                                        <p:cTn id="313" dur="500" fill="hold"/>
                                        <p:tgtEl>
                                          <p:spTgt spid="2"/>
                                        </p:tgtEl>
                                        <p:attrNameLst>
                                          <p:attrName>ppt_x</p:attrName>
                                        </p:attrNameLst>
                                      </p:cBhvr>
                                      <p:tavLst>
                                        <p:tav tm="0">
                                          <p:val>
                                            <p:strVal val="#ppt_x"/>
                                          </p:val>
                                        </p:tav>
                                        <p:tav tm="100000">
                                          <p:val>
                                            <p:strVal val="#ppt_x"/>
                                          </p:val>
                                        </p:tav>
                                      </p:tavLst>
                                    </p:anim>
                                    <p:anim calcmode="lin" valueType="num">
                                      <p:cBhvr additive="base">
                                        <p:cTn id="3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8" grpId="0" animBg="1"/>
      <p:bldP spid="89" grpId="0" animBg="1"/>
      <p:bldP spid="90" grpId="0" animBg="1"/>
      <p:bldP spid="91" grpId="0" animBg="1"/>
      <p:bldP spid="92" grpId="0" animBg="1"/>
      <p:bldP spid="93" grpId="0" animBg="1"/>
      <p:bldP spid="95" grpId="0" animBg="1"/>
      <p:bldP spid="96"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5" grpId="0" animBg="1"/>
      <p:bldP spid="117" grpId="0" animBg="1"/>
      <p:bldP spid="118" grpId="0" animBg="1"/>
      <p:bldP spid="119" grpId="0" animBg="1"/>
      <p:bldP spid="120" grpId="0" animBg="1"/>
      <p:bldP spid="121" grpId="0" animBg="1"/>
      <p:bldP spid="122" grpId="0" animBg="1"/>
      <p:bldP spid="123" grpId="0" animBg="1"/>
      <p:bldP spid="126" grpId="0" animBg="1"/>
      <p:bldP spid="127" grpId="0" animBg="1"/>
      <p:bldP spid="128" grpId="0" animBg="1"/>
      <p:bldP spid="129" grpId="0" animBg="1"/>
      <p:bldP spid="130" grpId="0" animBg="1"/>
      <p:bldP spid="131" grpId="0" animBg="1"/>
      <p:bldP spid="133" grpId="0" animBg="1"/>
      <p:bldP spid="134" grpId="0" animBg="1"/>
      <p:bldP spid="135" grpId="0" animBg="1"/>
      <p:bldP spid="136" grpId="0" animBg="1"/>
      <p:bldP spid="211" grpId="0" animBg="1"/>
      <p:bldP spid="212"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197" grpId="0" animBg="1"/>
      <p:bldP spid="198" grpId="0" animBg="1"/>
      <p:bldP spid="222" grpId="0" animBg="1"/>
      <p:bldP spid="201" grpId="0" animBg="1"/>
      <p:bldP spid="94"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5544EAE0-16E9-4D6C-B7EE-9952AC7065B8}" type="slidenum">
              <a:rPr lang="zh-CN" altLang="en-US" sz="1200" smtClean="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5" name="组合 4"/>
          <p:cNvGrpSpPr/>
          <p:nvPr/>
        </p:nvGrpSpPr>
        <p:grpSpPr bwMode="auto">
          <a:xfrm>
            <a:off x="0" y="242888"/>
            <a:ext cx="2422525" cy="461962"/>
            <a:chOff x="0" y="242888"/>
            <a:chExt cx="2423785" cy="461665"/>
          </a:xfrm>
        </p:grpSpPr>
        <p:sp>
          <p:nvSpPr>
            <p:cNvPr id="3" name="矩形 2"/>
            <p:cNvSpPr/>
            <p:nvPr/>
          </p:nvSpPr>
          <p:spPr>
            <a:xfrm>
              <a:off x="0" y="242888"/>
              <a:ext cx="401847" cy="461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401847" y="242888"/>
              <a:ext cx="2021938" cy="461665"/>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Attack Model</a:t>
              </a:r>
              <a:endPar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55" name="圆角矩形 54"/>
          <p:cNvSpPr/>
          <p:nvPr/>
        </p:nvSpPr>
        <p:spPr>
          <a:xfrm>
            <a:off x="5014579" y="585161"/>
            <a:ext cx="6224921" cy="5487988"/>
          </a:xfrm>
          <a:prstGeom prst="roundRect">
            <a:avLst>
              <a:gd name="adj" fmla="val 521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2">
                  <a:lumMod val="75000"/>
                </a:schemeClr>
              </a:solidFill>
              <a:latin typeface="Arial" panose="020B0604020202020204" pitchFamily="34" charset="0"/>
              <a:cs typeface="Arial" panose="020B0604020202020204" pitchFamily="34" charset="0"/>
            </a:endParaRPr>
          </a:p>
        </p:txBody>
      </p:sp>
      <p:sp>
        <p:nvSpPr>
          <p:cNvPr id="58" name="矩形 57"/>
          <p:cNvSpPr>
            <a:spLocks noChangeArrowheads="1"/>
          </p:cNvSpPr>
          <p:nvPr/>
        </p:nvSpPr>
        <p:spPr bwMode="auto">
          <a:xfrm>
            <a:off x="5386261" y="974664"/>
            <a:ext cx="548155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dirty="0">
                <a:latin typeface="微软雅黑" panose="020B0503020204020204" pitchFamily="34" charset="-122"/>
                <a:ea typeface="微软雅黑" panose="020B0503020204020204" pitchFamily="34" charset="-122"/>
              </a:rPr>
              <a:t>用户得到已被后门感染的训练过的</a:t>
            </a:r>
            <a:r>
              <a:rPr lang="en-US" altLang="zh-CN" sz="2000" dirty="0">
                <a:latin typeface="微软雅黑" panose="020B0503020204020204" pitchFamily="34" charset="-122"/>
                <a:ea typeface="微软雅黑" panose="020B0503020204020204" pitchFamily="34" charset="-122"/>
              </a:rPr>
              <a:t>DNN</a:t>
            </a:r>
            <a:r>
              <a:rPr lang="zh-CN" altLang="en-US" sz="2000" dirty="0">
                <a:latin typeface="微软雅黑" panose="020B0503020204020204" pitchFamily="34" charset="-122"/>
                <a:ea typeface="微软雅黑" panose="020B0503020204020204" pitchFamily="34" charset="-122"/>
              </a:rPr>
              <a:t>模型，后门可能是在训练过程中被插入</a:t>
            </a:r>
            <a:r>
              <a:rPr lang="en-US" alt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通过将模型训练过程外包给恶意或不安全的第三方</a:t>
            </a:r>
            <a:r>
              <a:rPr lang="en-US" alt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，或者是由第三方在训练之后添加，然后由用户下载。被后门攻击的</a:t>
            </a:r>
            <a:r>
              <a:rPr lang="en-US" altLang="en-US" sz="2000" dirty="0">
                <a:latin typeface="微软雅黑" panose="020B0503020204020204" pitchFamily="34" charset="-122"/>
                <a:ea typeface="微软雅黑" panose="020B0503020204020204" pitchFamily="34" charset="-122"/>
              </a:rPr>
              <a:t>DNN</a:t>
            </a:r>
            <a:r>
              <a:rPr lang="zh-CN" altLang="en-US" sz="2000" dirty="0">
                <a:latin typeface="微软雅黑" panose="020B0503020204020204" pitchFamily="34" charset="-122"/>
                <a:ea typeface="微软雅黑" panose="020B0503020204020204" pitchFamily="34" charset="-122"/>
              </a:rPr>
              <a:t>在大多数正常输入上表现良好，但是</a:t>
            </a:r>
            <a:r>
              <a:rPr lang="zh-CN" altLang="en-US" sz="2000" dirty="0">
                <a:solidFill>
                  <a:srgbClr val="EB7513"/>
                </a:solidFill>
                <a:latin typeface="微软雅黑" panose="020B0503020204020204" pitchFamily="34" charset="-122"/>
                <a:ea typeface="微软雅黑" panose="020B0503020204020204" pitchFamily="34" charset="-122"/>
              </a:rPr>
              <a:t>当输入包含攻击者预定义的触发时表现出有针对性的错误分类</a:t>
            </a:r>
            <a:r>
              <a:rPr lang="zh-CN" altLang="en-US" sz="2000" dirty="0">
                <a:latin typeface="微软雅黑" panose="020B0503020204020204" pitchFamily="34" charset="-122"/>
                <a:ea typeface="微软雅黑" panose="020B0503020204020204" pitchFamily="34" charset="-122"/>
              </a:rPr>
              <a:t>。这样的</a:t>
            </a:r>
            <a:r>
              <a:rPr lang="en-US" altLang="en-US" sz="2000" dirty="0">
                <a:latin typeface="微软雅黑" panose="020B0503020204020204" pitchFamily="34" charset="-122"/>
                <a:ea typeface="微软雅黑" panose="020B0503020204020204" pitchFamily="34" charset="-122"/>
              </a:rPr>
              <a:t>DNN</a:t>
            </a:r>
            <a:r>
              <a:rPr lang="zh-CN" altLang="en-US" sz="2000" dirty="0">
                <a:latin typeface="微软雅黑" panose="020B0503020204020204" pitchFamily="34" charset="-122"/>
                <a:ea typeface="微软雅黑" panose="020B0503020204020204" pitchFamily="34" charset="-122"/>
              </a:rPr>
              <a:t>将对用户可用的测试样本产生预期的结果。</a:t>
            </a:r>
            <a:endParaRPr lang="en-US"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如果后门导致对输出标签有针对性的错误分类，则该输出标签被视为受感染。</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攻击者还可以使用一个或多个触发感染同一目标标签。</a:t>
            </a:r>
            <a:endParaRPr lang="en-US" altLang="en-US" sz="2000" dirty="0">
              <a:latin typeface="微软雅黑" panose="020B0503020204020204" pitchFamily="34" charset="-122"/>
              <a:ea typeface="微软雅黑" panose="020B0503020204020204" pitchFamily="34" charset="-122"/>
            </a:endParaRPr>
          </a:p>
        </p:txBody>
      </p:sp>
      <p:grpSp>
        <p:nvGrpSpPr>
          <p:cNvPr id="59" name="组合 58"/>
          <p:cNvGrpSpPr/>
          <p:nvPr/>
        </p:nvGrpSpPr>
        <p:grpSpPr bwMode="auto">
          <a:xfrm>
            <a:off x="2757488" y="1479550"/>
            <a:ext cx="1590675" cy="1617663"/>
            <a:chOff x="10189763" y="3480629"/>
            <a:chExt cx="1590335" cy="1618734"/>
          </a:xfrm>
        </p:grpSpPr>
        <p:sp>
          <p:nvSpPr>
            <p:cNvPr id="60" name="Freeform 13"/>
            <p:cNvSpPr/>
            <p:nvPr/>
          </p:nvSpPr>
          <p:spPr bwMode="auto">
            <a:xfrm>
              <a:off x="10189763" y="3480629"/>
              <a:ext cx="1590335" cy="1618734"/>
            </a:xfrm>
            <a:custGeom>
              <a:avLst/>
              <a:gdLst>
                <a:gd name="T0" fmla="*/ 148 w 297"/>
                <a:gd name="T1" fmla="*/ 0 h 302"/>
                <a:gd name="T2" fmla="*/ 0 w 297"/>
                <a:gd name="T3" fmla="*/ 129 h 302"/>
                <a:gd name="T4" fmla="*/ 61 w 297"/>
                <a:gd name="T5" fmla="*/ 233 h 302"/>
                <a:gd name="T6" fmla="*/ 22 w 297"/>
                <a:gd name="T7" fmla="*/ 288 h 302"/>
                <a:gd name="T8" fmla="*/ 1 w 297"/>
                <a:gd name="T9" fmla="*/ 302 h 302"/>
                <a:gd name="T10" fmla="*/ 26 w 297"/>
                <a:gd name="T11" fmla="*/ 302 h 302"/>
                <a:gd name="T12" fmla="*/ 115 w 297"/>
                <a:gd name="T13" fmla="*/ 254 h 302"/>
                <a:gd name="T14" fmla="*/ 148 w 297"/>
                <a:gd name="T15" fmla="*/ 258 h 302"/>
                <a:gd name="T16" fmla="*/ 297 w 297"/>
                <a:gd name="T17" fmla="*/ 129 h 302"/>
                <a:gd name="T18" fmla="*/ 148 w 297"/>
                <a:gd name="T1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7" h="302">
                  <a:moveTo>
                    <a:pt x="148" y="0"/>
                  </a:moveTo>
                  <a:cubicBezTo>
                    <a:pt x="67" y="0"/>
                    <a:pt x="0" y="58"/>
                    <a:pt x="0" y="129"/>
                  </a:cubicBezTo>
                  <a:cubicBezTo>
                    <a:pt x="0" y="170"/>
                    <a:pt x="23" y="209"/>
                    <a:pt x="61" y="233"/>
                  </a:cubicBezTo>
                  <a:cubicBezTo>
                    <a:pt x="59" y="243"/>
                    <a:pt x="52" y="268"/>
                    <a:pt x="22" y="288"/>
                  </a:cubicBezTo>
                  <a:cubicBezTo>
                    <a:pt x="1" y="302"/>
                    <a:pt x="1" y="302"/>
                    <a:pt x="1" y="302"/>
                  </a:cubicBezTo>
                  <a:cubicBezTo>
                    <a:pt x="26" y="302"/>
                    <a:pt x="26" y="302"/>
                    <a:pt x="26" y="302"/>
                  </a:cubicBezTo>
                  <a:cubicBezTo>
                    <a:pt x="77" y="302"/>
                    <a:pt x="105" y="267"/>
                    <a:pt x="115" y="254"/>
                  </a:cubicBezTo>
                  <a:cubicBezTo>
                    <a:pt x="126" y="256"/>
                    <a:pt x="137" y="258"/>
                    <a:pt x="148" y="258"/>
                  </a:cubicBezTo>
                  <a:cubicBezTo>
                    <a:pt x="230" y="258"/>
                    <a:pt x="297" y="200"/>
                    <a:pt x="297" y="129"/>
                  </a:cubicBezTo>
                  <a:cubicBezTo>
                    <a:pt x="297" y="58"/>
                    <a:pt x="230" y="0"/>
                    <a:pt x="148" y="0"/>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bg2">
                    <a:lumMod val="75000"/>
                  </a:schemeClr>
                </a:solidFill>
                <a:latin typeface="Arial" panose="020B0604020202020204" pitchFamily="34" charset="0"/>
                <a:ea typeface="+mn-ea"/>
                <a:cs typeface="Arial" panose="020B0604020202020204" pitchFamily="34" charset="0"/>
              </a:endParaRPr>
            </a:p>
          </p:txBody>
        </p:sp>
        <p:sp>
          <p:nvSpPr>
            <p:cNvPr id="62" name="文本框 61"/>
            <p:cNvSpPr txBox="1"/>
            <p:nvPr/>
          </p:nvSpPr>
          <p:spPr>
            <a:xfrm>
              <a:off x="10326259" y="3893652"/>
              <a:ext cx="1453839" cy="600472"/>
            </a:xfrm>
            <a:prstGeom prst="rect">
              <a:avLst/>
            </a:prstGeom>
            <a:noFill/>
          </p:spPr>
          <p:txBody>
            <a:bodyPr wrap="none">
              <a:spAutoFit/>
            </a:bodyPr>
            <a:lstStyle/>
            <a:p>
              <a:pPr eaLnBrk="1" fontAlgn="auto" hangingPunct="1">
                <a:spcBef>
                  <a:spcPts val="0"/>
                </a:spcBef>
                <a:spcAft>
                  <a:spcPts val="0"/>
                </a:spcAft>
                <a:defRPr/>
              </a:pPr>
              <a:r>
                <a:rPr lang="zh-CN" altLang="en-US" sz="3300" dirty="0">
                  <a:solidFill>
                    <a:schemeClr val="tx1">
                      <a:lumMod val="65000"/>
                      <a:lumOff val="35000"/>
                    </a:schemeClr>
                  </a:solidFill>
                  <a:latin typeface="Arial" panose="020B0604020202020204" pitchFamily="34" charset="0"/>
                  <a:ea typeface="Microsoft YaHei UI Light" panose="020B0502040204020203" pitchFamily="34" charset="-122"/>
                  <a:cs typeface="Arial" panose="020B0604020202020204" pitchFamily="34" charset="0"/>
                </a:rPr>
                <a:t>一致的</a:t>
              </a:r>
              <a:endParaRPr lang="zh-CN" altLang="en-US" sz="3300" dirty="0">
                <a:solidFill>
                  <a:schemeClr val="tx1">
                    <a:lumMod val="65000"/>
                    <a:lumOff val="35000"/>
                  </a:schemeClr>
                </a:solidFill>
                <a:latin typeface="Arial" panose="020B0604020202020204" pitchFamily="34" charset="0"/>
                <a:ea typeface="Microsoft YaHei UI Light" panose="020B0502040204020203" pitchFamily="34" charset="-122"/>
                <a:cs typeface="Arial" panose="020B0604020202020204" pitchFamily="34" charset="0"/>
              </a:endParaRPr>
            </a:p>
          </p:txBody>
        </p:sp>
      </p:grpSp>
      <p:sp>
        <p:nvSpPr>
          <p:cNvPr id="2" name="流程图: 磁盘 1"/>
          <p:cNvSpPr/>
          <p:nvPr/>
        </p:nvSpPr>
        <p:spPr>
          <a:xfrm>
            <a:off x="1155700" y="3760788"/>
            <a:ext cx="1266825" cy="1581150"/>
          </a:xfrm>
          <a:prstGeom prst="flowChartMagneticDisk">
            <a:avLst/>
          </a:prstGeom>
          <a:solidFill>
            <a:srgbClr val="00B0F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err="1"/>
              <a:t>BadNets</a:t>
            </a:r>
            <a:endParaRPr lang="en-US" dirty="0"/>
          </a:p>
        </p:txBody>
      </p:sp>
      <p:sp>
        <p:nvSpPr>
          <p:cNvPr id="30" name="流程图: 磁盘 29"/>
          <p:cNvSpPr/>
          <p:nvPr/>
        </p:nvSpPr>
        <p:spPr>
          <a:xfrm>
            <a:off x="3081338" y="3760788"/>
            <a:ext cx="1266825" cy="1581150"/>
          </a:xfrm>
          <a:prstGeom prst="flowChartMagneticDisk">
            <a:avLst/>
          </a:prstGeom>
          <a:solidFill>
            <a:schemeClr val="accent3">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Trojan Attack</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49" presetClass="entr" presetSubtype="0" decel="100000" fill="hold" nodeType="withEffect">
                                  <p:stCondLst>
                                    <p:cond delay="2500"/>
                                  </p:stCondLst>
                                  <p:childTnLst>
                                    <p:set>
                                      <p:cBhvr>
                                        <p:cTn id="9" dur="1" fill="hold">
                                          <p:stCondLst>
                                            <p:cond delay="0"/>
                                          </p:stCondLst>
                                        </p:cTn>
                                        <p:tgtEl>
                                          <p:spTgt spid="59"/>
                                        </p:tgtEl>
                                        <p:attrNameLst>
                                          <p:attrName>style.visibility</p:attrName>
                                        </p:attrNameLst>
                                      </p:cBhvr>
                                      <p:to>
                                        <p:strVal val="visible"/>
                                      </p:to>
                                    </p:set>
                                    <p:anim calcmode="lin" valueType="num">
                                      <p:cBhvr>
                                        <p:cTn id="10" dur="500" fill="hold"/>
                                        <p:tgtEl>
                                          <p:spTgt spid="59"/>
                                        </p:tgtEl>
                                        <p:attrNameLst>
                                          <p:attrName>ppt_w</p:attrName>
                                        </p:attrNameLst>
                                      </p:cBhvr>
                                      <p:tavLst>
                                        <p:tav tm="0">
                                          <p:val>
                                            <p:fltVal val="0"/>
                                          </p:val>
                                        </p:tav>
                                        <p:tav tm="100000">
                                          <p:val>
                                            <p:strVal val="#ppt_w"/>
                                          </p:val>
                                        </p:tav>
                                      </p:tavLst>
                                    </p:anim>
                                    <p:anim calcmode="lin" valueType="num">
                                      <p:cBhvr>
                                        <p:cTn id="11" dur="500" fill="hold"/>
                                        <p:tgtEl>
                                          <p:spTgt spid="59"/>
                                        </p:tgtEl>
                                        <p:attrNameLst>
                                          <p:attrName>ppt_h</p:attrName>
                                        </p:attrNameLst>
                                      </p:cBhvr>
                                      <p:tavLst>
                                        <p:tav tm="0">
                                          <p:val>
                                            <p:fltVal val="0"/>
                                          </p:val>
                                        </p:tav>
                                        <p:tav tm="100000">
                                          <p:val>
                                            <p:strVal val="#ppt_h"/>
                                          </p:val>
                                        </p:tav>
                                      </p:tavLst>
                                    </p:anim>
                                    <p:anim calcmode="lin" valueType="num">
                                      <p:cBhvr>
                                        <p:cTn id="12" dur="500" fill="hold"/>
                                        <p:tgtEl>
                                          <p:spTgt spid="59"/>
                                        </p:tgtEl>
                                        <p:attrNameLst>
                                          <p:attrName>style.rotation</p:attrName>
                                        </p:attrNameLst>
                                      </p:cBhvr>
                                      <p:tavLst>
                                        <p:tav tm="0">
                                          <p:val>
                                            <p:fltVal val="360"/>
                                          </p:val>
                                        </p:tav>
                                        <p:tav tm="100000">
                                          <p:val>
                                            <p:fltVal val="0"/>
                                          </p:val>
                                        </p:tav>
                                      </p:tavLst>
                                    </p:anim>
                                    <p:animEffect transition="in" filter="fade">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3C37F7E1-2C3F-49B4-855B-2B603EDB55A8}"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5052271" cy="461962"/>
            <a:chOff x="0" y="242888"/>
            <a:chExt cx="5053589" cy="461665"/>
          </a:xfrm>
        </p:grpSpPr>
        <p:sp>
          <p:nvSpPr>
            <p:cNvPr id="4" name="矩形 3"/>
            <p:cNvSpPr/>
            <p:nvPr/>
          </p:nvSpPr>
          <p:spPr>
            <a:xfrm>
              <a:off x="0" y="242888"/>
              <a:ext cx="401743" cy="4616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4651846" cy="461368"/>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Defense Assumptions and Goals</a:t>
              </a:r>
              <a:endPar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grpSp>
        <p:nvGrpSpPr>
          <p:cNvPr id="57" name="组合 56"/>
          <p:cNvGrpSpPr/>
          <p:nvPr/>
        </p:nvGrpSpPr>
        <p:grpSpPr bwMode="auto">
          <a:xfrm>
            <a:off x="1348121" y="1681087"/>
            <a:ext cx="8501730" cy="1090175"/>
            <a:chOff x="6639013" y="1549333"/>
            <a:chExt cx="4820607" cy="1090045"/>
          </a:xfrm>
        </p:grpSpPr>
        <p:sp>
          <p:nvSpPr>
            <p:cNvPr id="58" name="文本框 57"/>
            <p:cNvSpPr txBox="1"/>
            <p:nvPr/>
          </p:nvSpPr>
          <p:spPr>
            <a:xfrm>
              <a:off x="6639013" y="1549333"/>
              <a:ext cx="4820607" cy="400062"/>
            </a:xfrm>
            <a:prstGeom prst="rect">
              <a:avLst/>
            </a:prstGeom>
            <a:noFill/>
          </p:spPr>
          <p:txBody>
            <a:bodyPr>
              <a:spAutoFit/>
            </a:bodyPr>
            <a:lstStyle/>
            <a:p>
              <a:pPr marL="285750" indent="-285750" eaLnBrk="1" fontAlgn="auto" hangingPunct="1">
                <a:spcBef>
                  <a:spcPts val="0"/>
                </a:spcBef>
                <a:spcAft>
                  <a:spcPts val="0"/>
                </a:spcAft>
                <a:buFont typeface="Wingdings" panose="05000000000000000000" pitchFamily="2" charset="2"/>
                <a:buChar char="l"/>
                <a:defRPr/>
              </a:pPr>
              <a:r>
                <a:rPr lang="en-US" altLang="zh-CN" sz="2000" b="1" dirty="0">
                  <a:solidFill>
                    <a:schemeClr val="accent3"/>
                  </a:solidFill>
                  <a:latin typeface="微软雅黑 Light" panose="020B0502040204020203" pitchFamily="34" charset="-122"/>
                  <a:ea typeface="微软雅黑 Light" panose="020B0502040204020203" pitchFamily="34" charset="-122"/>
                </a:rPr>
                <a:t>Detecting backdoor</a:t>
              </a:r>
              <a:endParaRPr lang="zh-CN" altLang="en-US" sz="2000" b="1" dirty="0">
                <a:solidFill>
                  <a:schemeClr val="accent3"/>
                </a:solidFill>
                <a:latin typeface="微软雅黑 Light" panose="020B0502040204020203" pitchFamily="34" charset="-122"/>
                <a:ea typeface="微软雅黑 Light" panose="020B0502040204020203" pitchFamily="34" charset="-122"/>
              </a:endParaRPr>
            </a:p>
          </p:txBody>
        </p:sp>
        <p:sp>
          <p:nvSpPr>
            <p:cNvPr id="59" name="矩形 58"/>
            <p:cNvSpPr/>
            <p:nvPr/>
          </p:nvSpPr>
          <p:spPr>
            <a:xfrm>
              <a:off x="6793836" y="1931577"/>
              <a:ext cx="4538201" cy="707801"/>
            </a:xfrm>
            <a:prstGeom prst="rect">
              <a:avLst/>
            </a:prstGeom>
          </p:spPr>
          <p:txBody>
            <a:bodyPr>
              <a:spAutoFit/>
            </a:bodyPr>
            <a:lstStyle/>
            <a:p>
              <a:pPr eaLnBrk="1" fontAlgn="auto" hangingPunct="1">
                <a:spcBef>
                  <a:spcPts val="0"/>
                </a:spcBef>
                <a:spcAft>
                  <a:spcPts val="0"/>
                </a:spcAft>
                <a:defRPr/>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1</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、对一个给定的</a:t>
              </a: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DNN</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是否已经被后门感染做出一个二进制的判断。如果被感染，希望知道后门攻击的目标标签是什么</a:t>
              </a:r>
              <a:endPar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grpSp>
        <p:nvGrpSpPr>
          <p:cNvPr id="60" name="组合 59"/>
          <p:cNvGrpSpPr/>
          <p:nvPr/>
        </p:nvGrpSpPr>
        <p:grpSpPr bwMode="auto">
          <a:xfrm>
            <a:off x="1348121" y="3022206"/>
            <a:ext cx="8276721" cy="1105771"/>
            <a:chOff x="6639013" y="2635727"/>
            <a:chExt cx="4820607" cy="1213914"/>
          </a:xfrm>
        </p:grpSpPr>
        <p:sp>
          <p:nvSpPr>
            <p:cNvPr id="61" name="矩形 60"/>
            <p:cNvSpPr/>
            <p:nvPr/>
          </p:nvSpPr>
          <p:spPr>
            <a:xfrm>
              <a:off x="6798045" y="3072525"/>
              <a:ext cx="4538201" cy="777116"/>
            </a:xfrm>
            <a:prstGeom prst="rect">
              <a:avLst/>
            </a:prstGeom>
          </p:spPr>
          <p:txBody>
            <a:bodyPr>
              <a:spAutoFit/>
            </a:bodyPr>
            <a:lstStyle/>
            <a:p>
              <a:pPr eaLnBrk="1" fontAlgn="auto" hangingPunct="1">
                <a:spcBef>
                  <a:spcPts val="0"/>
                </a:spcBef>
                <a:spcAft>
                  <a:spcPts val="0"/>
                </a:spcAft>
                <a:defRPr/>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1</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、希望识别</a:t>
              </a: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backdoor</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的预期操作；</a:t>
              </a:r>
              <a:endPar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eaLnBrk="1" fontAlgn="auto" hangingPunct="1">
                <a:spcBef>
                  <a:spcPts val="0"/>
                </a:spcBef>
                <a:spcAft>
                  <a:spcPts val="0"/>
                </a:spcAft>
                <a:defRPr/>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2</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、希望还原攻击所使用的触发。</a:t>
              </a:r>
              <a:endPar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62" name="文本框 61"/>
            <p:cNvSpPr txBox="1"/>
            <p:nvPr/>
          </p:nvSpPr>
          <p:spPr>
            <a:xfrm>
              <a:off x="6639013" y="2635727"/>
              <a:ext cx="4820607" cy="400270"/>
            </a:xfrm>
            <a:prstGeom prst="rect">
              <a:avLst/>
            </a:prstGeom>
            <a:noFill/>
          </p:spPr>
          <p:txBody>
            <a:bodyPr>
              <a:spAutoFit/>
            </a:bodyPr>
            <a:lstStyle/>
            <a:p>
              <a:pPr marL="285750" indent="-285750" eaLnBrk="1" fontAlgn="auto" hangingPunct="1">
                <a:spcBef>
                  <a:spcPts val="0"/>
                </a:spcBef>
                <a:spcAft>
                  <a:spcPts val="0"/>
                </a:spcAft>
                <a:buFont typeface="Wingdings" panose="05000000000000000000" pitchFamily="2" charset="2"/>
                <a:buChar char="l"/>
                <a:defRPr/>
              </a:pPr>
              <a:r>
                <a:rPr lang="en-US" altLang="zh-CN" sz="2000" b="1" dirty="0">
                  <a:solidFill>
                    <a:schemeClr val="accent3"/>
                  </a:solidFill>
                  <a:latin typeface="微软雅黑 Light" panose="020B0502040204020203" pitchFamily="34" charset="-122"/>
                  <a:ea typeface="微软雅黑 Light" panose="020B0502040204020203" pitchFamily="34" charset="-122"/>
                </a:rPr>
                <a:t>Identifying backdoor</a:t>
              </a:r>
              <a:endParaRPr lang="zh-CN" altLang="en-US" sz="2000" b="1" dirty="0">
                <a:solidFill>
                  <a:schemeClr val="accent3"/>
                </a:solidFill>
                <a:latin typeface="微软雅黑 Light" panose="020B0502040204020203" pitchFamily="34" charset="-122"/>
                <a:ea typeface="微软雅黑 Light" panose="020B0502040204020203" pitchFamily="34" charset="-122"/>
              </a:endParaRPr>
            </a:p>
          </p:txBody>
        </p:sp>
      </p:grpSp>
      <p:grpSp>
        <p:nvGrpSpPr>
          <p:cNvPr id="63" name="组合 62"/>
          <p:cNvGrpSpPr/>
          <p:nvPr/>
        </p:nvGrpSpPr>
        <p:grpSpPr bwMode="auto">
          <a:xfrm>
            <a:off x="1348121" y="4378917"/>
            <a:ext cx="8276720" cy="1669458"/>
            <a:chOff x="6639013" y="4154731"/>
            <a:chExt cx="4820607" cy="1668351"/>
          </a:xfrm>
        </p:grpSpPr>
        <p:sp>
          <p:nvSpPr>
            <p:cNvPr id="64" name="矩形 63"/>
            <p:cNvSpPr/>
            <p:nvPr/>
          </p:nvSpPr>
          <p:spPr>
            <a:xfrm>
              <a:off x="6798044" y="4500521"/>
              <a:ext cx="4538201" cy="1322561"/>
            </a:xfrm>
            <a:prstGeom prst="rect">
              <a:avLst/>
            </a:prstGeom>
          </p:spPr>
          <p:txBody>
            <a:bodyPr wrap="square">
              <a:spAutoFit/>
            </a:bodyPr>
            <a:lstStyle/>
            <a:p>
              <a:pPr eaLnBrk="1" fontAlgn="auto" hangingPunct="1">
                <a:spcBef>
                  <a:spcPts val="0"/>
                </a:spcBef>
                <a:spcAft>
                  <a:spcPts val="0"/>
                </a:spcAft>
                <a:defRPr/>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1</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、让</a:t>
              </a: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backdoor</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失效。使用两种互补的方法来达到这一点。（</a:t>
              </a: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1</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）构建一个主动筛选器，用于检测和阻止攻击者提交的任何传入的对抗性输入。（</a:t>
              </a: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2</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 “修补”</a:t>
              </a: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DNN</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以删除</a:t>
              </a: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backdoor</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，而不影响其对正常输入的分类性能。</a:t>
              </a:r>
              <a:endPar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65" name="文本框 64"/>
            <p:cNvSpPr txBox="1"/>
            <p:nvPr/>
          </p:nvSpPr>
          <p:spPr>
            <a:xfrm>
              <a:off x="6639013" y="4154731"/>
              <a:ext cx="4820607" cy="399845"/>
            </a:xfrm>
            <a:prstGeom prst="rect">
              <a:avLst/>
            </a:prstGeom>
            <a:noFill/>
          </p:spPr>
          <p:txBody>
            <a:bodyPr>
              <a:spAutoFit/>
            </a:bodyPr>
            <a:lstStyle/>
            <a:p>
              <a:pPr marL="285750" indent="-285750" eaLnBrk="1" fontAlgn="auto" hangingPunct="1">
                <a:spcBef>
                  <a:spcPts val="0"/>
                </a:spcBef>
                <a:spcAft>
                  <a:spcPts val="0"/>
                </a:spcAft>
                <a:buFont typeface="Wingdings" panose="05000000000000000000" pitchFamily="2" charset="2"/>
                <a:buChar char="l"/>
                <a:defRPr/>
              </a:pPr>
              <a:r>
                <a:rPr lang="en-US" altLang="zh-CN" sz="2000" b="1" dirty="0">
                  <a:solidFill>
                    <a:schemeClr val="accent3"/>
                  </a:solidFill>
                  <a:latin typeface="微软雅黑 Light" panose="020B0502040204020203" pitchFamily="34" charset="-122"/>
                  <a:ea typeface="微软雅黑 Light" panose="020B0502040204020203" pitchFamily="34" charset="-122"/>
                </a:rPr>
                <a:t>Mitigating Backdoor</a:t>
              </a:r>
              <a:endParaRPr lang="zh-CN" altLang="en-US" sz="2000" b="1" dirty="0">
                <a:solidFill>
                  <a:schemeClr val="accent3"/>
                </a:solidFill>
                <a:latin typeface="微软雅黑 Light" panose="020B0502040204020203" pitchFamily="34" charset="-122"/>
                <a:ea typeface="微软雅黑 Light" panose="020B0502040204020203" pitchFamily="34" charset="-122"/>
              </a:endParaRPr>
            </a:p>
          </p:txBody>
        </p:sp>
      </p:grpSp>
      <p:sp>
        <p:nvSpPr>
          <p:cNvPr id="2" name="矩形 1"/>
          <p:cNvSpPr/>
          <p:nvPr/>
        </p:nvSpPr>
        <p:spPr>
          <a:xfrm>
            <a:off x="1348121" y="1131207"/>
            <a:ext cx="4134465"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防御工作包括三个具体目标</a:t>
            </a:r>
            <a:r>
              <a:rPr lang="zh-CN" altLang="en-US" sz="2000" dirty="0">
                <a:latin typeface="微软雅黑" panose="020B0503020204020204" pitchFamily="34" charset="-122"/>
                <a:ea typeface="微软雅黑" panose="020B0503020204020204" pitchFamily="34" charset="-122"/>
              </a:rPr>
              <a:t>：</a:t>
            </a:r>
            <a:endParaRPr lang="en-US" sz="200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30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22" presetClass="entr" presetSubtype="8" fill="hold" nodeType="withEffect">
                                  <p:stCondLst>
                                    <p:cond delay="500"/>
                                  </p:stCondLst>
                                  <p:childTnLst>
                                    <p:set>
                                      <p:cBhvr>
                                        <p:cTn id="12" dur="1" fill="hold">
                                          <p:stCondLst>
                                            <p:cond delay="0"/>
                                          </p:stCondLst>
                                        </p:cTn>
                                        <p:tgtEl>
                                          <p:spTgt spid="60"/>
                                        </p:tgtEl>
                                        <p:attrNameLst>
                                          <p:attrName>style.visibility</p:attrName>
                                        </p:attrNameLst>
                                      </p:cBhvr>
                                      <p:to>
                                        <p:strVal val="visible"/>
                                      </p:to>
                                    </p:set>
                                    <p:animEffect transition="in" filter="wipe(left)">
                                      <p:cBhvr>
                                        <p:cTn id="13" dur="500"/>
                                        <p:tgtEl>
                                          <p:spTgt spid="60"/>
                                        </p:tgtEl>
                                      </p:cBhvr>
                                    </p:animEffect>
                                  </p:childTnLst>
                                </p:cTn>
                              </p:par>
                              <p:par>
                                <p:cTn id="14" presetID="22" presetClass="entr" presetSubtype="8" fill="hold" nodeType="withEffect">
                                  <p:stCondLst>
                                    <p:cond delay="800"/>
                                  </p:stCondLst>
                                  <p:childTnLst>
                                    <p:set>
                                      <p:cBhvr>
                                        <p:cTn id="15" dur="1" fill="hold">
                                          <p:stCondLst>
                                            <p:cond delay="0"/>
                                          </p:stCondLst>
                                        </p:cTn>
                                        <p:tgtEl>
                                          <p:spTgt spid="63"/>
                                        </p:tgtEl>
                                        <p:attrNameLst>
                                          <p:attrName>style.visibility</p:attrName>
                                        </p:attrNameLst>
                                      </p:cBhvr>
                                      <p:to>
                                        <p:strVal val="visible"/>
                                      </p:to>
                                    </p:set>
                                    <p:animEffect transition="in" filter="wipe(left)">
                                      <p:cBhvr>
                                        <p:cTn id="16"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4E8276AB-F8FF-4B9B-B06B-AF11592B9CF9}"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4961925" cy="461962"/>
            <a:chOff x="0" y="242888"/>
            <a:chExt cx="4963220" cy="461665"/>
          </a:xfrm>
        </p:grpSpPr>
        <p:sp>
          <p:nvSpPr>
            <p:cNvPr id="4" name="矩形 3"/>
            <p:cNvSpPr/>
            <p:nvPr/>
          </p:nvSpPr>
          <p:spPr>
            <a:xfrm>
              <a:off x="0" y="242888"/>
              <a:ext cx="401743" cy="4616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4561477" cy="461368"/>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Defense Intuition and Overview</a:t>
              </a:r>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2" name="文本框 1"/>
          <p:cNvSpPr txBox="1"/>
          <p:nvPr/>
        </p:nvSpPr>
        <p:spPr>
          <a:xfrm>
            <a:off x="5318253" y="1070357"/>
            <a:ext cx="6135809" cy="1323439"/>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Key Intuition</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将分类问题看作是在多维空间中创建分区，每个维度捕获一些特征。然后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backdoor</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触发从属于标签的空间区域内创建到属于</a:t>
            </a:r>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的区域的“捷径” 。</a:t>
            </a:r>
            <a:endParaRPr 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1638" y="1070357"/>
            <a:ext cx="3448467"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后门触发的基本特性：</a:t>
            </a:r>
            <a:endParaRPr lang="en-US" altLang="zh-CN" sz="2000" dirty="0">
              <a:latin typeface="微软雅黑" panose="020B0503020204020204" pitchFamily="34" charset="-122"/>
              <a:ea typeface="微软雅黑" panose="020B0503020204020204" pitchFamily="34" charset="-122"/>
            </a:endParaRPr>
          </a:p>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生成一个目标标签</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的分类结果，而不管输入正常是属于哪个标签。</a:t>
            </a:r>
            <a:endParaRPr 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4042611" y="1558945"/>
            <a:ext cx="91931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44" name="图片 43"/>
          <p:cNvPicPr>
            <a:picLocks noChangeAspect="1"/>
          </p:cNvPicPr>
          <p:nvPr/>
        </p:nvPicPr>
        <p:blipFill>
          <a:blip r:embed="rId1"/>
          <a:stretch>
            <a:fillRect/>
          </a:stretch>
        </p:blipFill>
        <p:spPr>
          <a:xfrm>
            <a:off x="401638" y="2467231"/>
            <a:ext cx="9312516" cy="4147863"/>
          </a:xfrm>
          <a:prstGeom prst="rect">
            <a:avLst/>
          </a:prstGeom>
        </p:spPr>
      </p:pic>
      <p:cxnSp>
        <p:nvCxnSpPr>
          <p:cNvPr id="46" name="直接箭头连接符 45"/>
          <p:cNvCxnSpPr/>
          <p:nvPr/>
        </p:nvCxnSpPr>
        <p:spPr>
          <a:xfrm flipH="1">
            <a:off x="3272589" y="3673642"/>
            <a:ext cx="2454443" cy="0"/>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V="1">
            <a:off x="6256717" y="5462625"/>
            <a:ext cx="0" cy="408786"/>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0-#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500"/>
                                        <p:tgtEl>
                                          <p:spTgt spid="4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BEAA1204-840C-4FB9-952C-13C28FAB95F0}"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1" y="242888"/>
            <a:ext cx="7828547" cy="461962"/>
            <a:chOff x="0" y="242888"/>
            <a:chExt cx="5034437" cy="461665"/>
          </a:xfrm>
        </p:grpSpPr>
        <p:sp>
          <p:nvSpPr>
            <p:cNvPr id="4" name="矩形 3"/>
            <p:cNvSpPr/>
            <p:nvPr/>
          </p:nvSpPr>
          <p:spPr>
            <a:xfrm>
              <a:off x="0" y="242888"/>
              <a:ext cx="401743" cy="4616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2" y="242888"/>
              <a:ext cx="4632695" cy="461368"/>
            </a:xfrm>
            <a:prstGeom prst="rect">
              <a:avLst/>
            </a:prstGeom>
            <a:noFill/>
          </p:spPr>
          <p:txBody>
            <a:bodyPr wrap="squar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measuring the minimum amount of perturbation</a:t>
              </a:r>
              <a:endPar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2" name="矩形 1"/>
          <p:cNvSpPr/>
          <p:nvPr/>
        </p:nvSpPr>
        <p:spPr>
          <a:xfrm>
            <a:off x="624708" y="864730"/>
            <a:ext cx="10845397" cy="1938992"/>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通过测量将来自每个区域的所有输入转变到目标区域所需的最小扰动量来检测这些捷径。在具有触发捷径的区域中，无论输入位于空间的何处，将此输入分类为目标标签</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所需的扰动量应该是相当小的。</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上图中的受感染模型显示了一个沿“触发维度”的新边界，这样</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或</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中的任何输入都可以移动一小段距离，从而被错误地归类为</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8" name="矩形 7">
                <a:extLst>
                  <a:ext uri="{FF2B5EF4-FFF2-40B4-BE49-F238E27FC236}">
                    <ele attr="{B8727194-5924-43DA-AC3C-9B57E036A2C6}"/>
                  </a:ext>
                </a:extLst>
              </p:cNvPr>
              <p:cNvSpPr/>
              <p:nvPr/>
            </p:nvSpPr>
            <p:spPr>
              <a:xfrm>
                <a:off x="624707" y="4041379"/>
                <a:ext cx="10845397" cy="1938992"/>
              </a:xfrm>
              <a:prstGeom prst="rect">
                <a:avLst/>
              </a:prstGeom>
            </p:spPr>
            <p:txBody>
              <a:bodyPr wrap="square">
                <a:spAutoFit/>
              </a:bodyPr>
              <a:lstStyle/>
              <a:p>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𝑇</m:t>
                        </m:r>
                      </m:e>
                      <m:sub>
                        <m:r>
                          <a:rPr lang="en-US" sz="2000">
                            <a:latin typeface="Cambria Math" panose="02040503050406030204" pitchFamily="18" charset="0"/>
                          </a:rPr>
                          <m:t>𝑡</m:t>
                        </m:r>
                      </m:sub>
                    </m:sSub>
                  </m:oMath>
                </a14:m>
                <a:r>
                  <a:rPr lang="zh-CN" altLang="en-US" sz="2000" dirty="0">
                    <a:latin typeface="微软雅黑" panose="020B0503020204020204" pitchFamily="34" charset="-122"/>
                    <a:ea typeface="微软雅黑" panose="020B0503020204020204" pitchFamily="34" charset="-122"/>
                  </a:rPr>
                  <a:t>：触发。 </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：一组输出标签。</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δ∀→t</a:t>
                </a:r>
                <a:r>
                  <a:rPr lang="zh-CN" altLang="en-US" sz="2000" dirty="0">
                    <a:latin typeface="微软雅黑" panose="020B0503020204020204" pitchFamily="34" charset="-122"/>
                    <a:ea typeface="微软雅黑" panose="020B0503020204020204" pitchFamily="34" charset="-122"/>
                  </a:rPr>
                  <a:t>代表使任何输入被分类为</a:t>
                </a:r>
                <a14:m>
                  <m:oMath xmlns:m="http://schemas.openxmlformats.org/officeDocument/2006/math">
                    <m:sSub>
                      <m:sSubPr>
                        <m:ctrlPr>
                          <a:rPr lang="en-US" altLang="zh-CN" sz="2000" i="1" dirty="0" smtClean="0">
                            <a:latin typeface="Cambria Math" panose="02040503050406030204" pitchFamily="18" charset="0"/>
                            <a:ea typeface="微软雅黑" panose="020B0503020204020204" pitchFamily="34" charset="-122"/>
                          </a:rPr>
                        </m:ctrlPr>
                      </m:sSubPr>
                      <m:e>
                        <m:r>
                          <a:rPr lang="en-US" altLang="zh-CN" sz="2000" b="0" i="1" dirty="0" smtClean="0">
                            <a:latin typeface="Cambria Math" panose="02040503050406030204" pitchFamily="18" charset="0"/>
                            <a:ea typeface="微软雅黑" panose="020B0503020204020204" pitchFamily="34" charset="-122"/>
                          </a:rPr>
                          <m:t>𝐿</m:t>
                        </m:r>
                      </m:e>
                      <m:sub>
                        <m:r>
                          <m:rPr>
                            <m:sty m:val="p"/>
                          </m:rPr>
                          <a:rPr lang="en-US" altLang="zh-CN" sz="2000" i="1" dirty="0">
                            <a:latin typeface="Cambria Math" panose="02040503050406030204" pitchFamily="18" charset="0"/>
                            <a:ea typeface="微软雅黑" panose="020B0503020204020204" pitchFamily="34" charset="-122"/>
                          </a:rPr>
                          <m:t>t</m:t>
                        </m:r>
                      </m:sub>
                    </m:sSub>
                    <m:r>
                      <a:rPr lang="en-US" altLang="zh-CN" sz="2000" i="1" dirty="0">
                        <a:latin typeface="Cambria Math" panose="02040503050406030204" pitchFamily="18" charset="0"/>
                        <a:ea typeface="微软雅黑" panose="020B0503020204020204" pitchFamily="34" charset="-122"/>
                      </a:rPr>
                      <m:t> </m:t>
                    </m:r>
                  </m:oMath>
                </a14:m>
                <a:r>
                  <a:rPr lang="zh-CN" altLang="en-US" sz="2000" dirty="0">
                    <a:latin typeface="微软雅黑" panose="020B0503020204020204" pitchFamily="34" charset="-122"/>
                    <a:ea typeface="微软雅黑" panose="020B0503020204020204" pitchFamily="34" charset="-122"/>
                  </a:rPr>
                  <a:t>所需的最小扰动量。经过充分训练的触发将有效地将此额外的触发维度添加到模型的所有输入中。为了逃避检测，扰动量应该很小。它应该明显小于将任何输入标签转换为未感染标签所需的值。</a:t>
                </a:r>
                <a:endParaRPr lang="en-US" altLang="zh-CN" sz="2000" dirty="0">
                  <a:latin typeface="微软雅黑" panose="020B0503020204020204" pitchFamily="34" charset="-122"/>
                  <a:ea typeface="微软雅黑" panose="020B0503020204020204" pitchFamily="34" charset="-122"/>
                </a:endParaRPr>
              </a:p>
              <a:p>
                <a:endParaRPr 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因此，可以通过检测所有输出标签中</a:t>
                </a:r>
                <a14:m>
                  <m:oMath xmlns:m="http://schemas.openxmlformats.org/officeDocument/2006/math">
                    <m:r>
                      <a:rPr lang="en-US" sz="2000">
                        <a:latin typeface="Cambria Math" panose="02040503050406030204" pitchFamily="18" charset="0"/>
                      </a:rPr>
                      <m:t>𝛿</m:t>
                    </m:r>
                    <m:r>
                      <a:rPr lang="en-US" sz="2000">
                        <a:latin typeface="Cambria Math" panose="02040503050406030204" pitchFamily="18" charset="0"/>
                      </a:rPr>
                      <m:t>∀→</m:t>
                    </m:r>
                    <m:r>
                      <a:rPr lang="en-US" sz="2000">
                        <a:latin typeface="Cambria Math" panose="02040503050406030204" pitchFamily="18" charset="0"/>
                      </a:rPr>
                      <m:t>𝑖</m:t>
                    </m:r>
                  </m:oMath>
                </a14:m>
                <a:r>
                  <a:rPr lang="zh-CN" altLang="en-US" sz="2000" dirty="0">
                    <a:latin typeface="微软雅黑" panose="020B0503020204020204" pitchFamily="34" charset="-122"/>
                    <a:ea typeface="微软雅黑" panose="020B0503020204020204" pitchFamily="34" charset="-122"/>
                  </a:rPr>
                  <a:t>的异常小的值来检测触发</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𝑇</m:t>
                        </m:r>
                      </m:e>
                      <m:sub>
                        <m:r>
                          <a:rPr lang="en-US" sz="2000">
                            <a:latin typeface="Cambria Math" panose="02040503050406030204" pitchFamily="18" charset="0"/>
                          </a:rPr>
                          <m:t>𝑡</m:t>
                        </m:r>
                      </m:sub>
                    </m:sSub>
                  </m:oMath>
                </a14:m>
                <a:r>
                  <a:rPr lang="zh-CN" altLang="en-US" sz="2000" dirty="0">
                    <a:latin typeface="微软雅黑" panose="020B0503020204020204" pitchFamily="34" charset="-122"/>
                    <a:ea typeface="微软雅黑" panose="020B0503020204020204" pitchFamily="34" charset="-122"/>
                  </a:rPr>
                  <a:t>。</a:t>
                </a:r>
                <a:endParaRPr lang="en-US" sz="2000" dirty="0">
                  <a:latin typeface="微软雅黑" panose="020B0503020204020204" pitchFamily="34" charset="-122"/>
                  <a:ea typeface="微软雅黑" panose="020B0503020204020204" pitchFamily="34" charset="-122"/>
                </a:endParaRPr>
              </a:p>
            </p:txBody>
          </p:sp>
        </mc:Choice>
        <mc:Fallback>
          <p:sp>
            <p:nvSpPr>
              <p:cNvPr id="8" name="矩形 7"/>
              <p:cNvSpPr>
                <a:spLocks noRot="1" noChangeAspect="1" noMove="1" noResize="1" noEditPoints="1" noAdjustHandles="1" noChangeArrowheads="1" noChangeShapeType="1" noTextEdit="1"/>
              </p:cNvSpPr>
              <p:nvPr/>
            </p:nvSpPr>
            <p:spPr>
              <a:xfrm>
                <a:off x="624707" y="4041379"/>
                <a:ext cx="10845397" cy="1938992"/>
              </a:xfrm>
              <a:prstGeom prst="rect">
                <a:avLst/>
              </a:prstGeom>
              <a:blipFill rotWithShape="1">
                <a:blip r:embed="rId1"/>
                <a:stretch>
                  <a:fillRect l="-562" t="-1887" r="-112" b="-4717"/>
                </a:stretch>
              </a:blipFill>
            </p:spPr>
            <p:txBody>
              <a:bodyPr/>
              <a:lstStyle/>
              <a:p>
                <a:r>
                  <a:rPr lang="en-US">
                    <a:noFill/>
                  </a:rPr>
                  <a:t> </a:t>
                </a:r>
                <a:endParaRPr lang="en-US">
                  <a:noFill/>
                </a:endParaRPr>
              </a:p>
            </p:txBody>
          </p:sp>
        </mc:Fallback>
      </mc:AlternateContent>
      <p:pic>
        <p:nvPicPr>
          <p:cNvPr id="17497" name="Picture 89" descr="V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709" y="3017901"/>
            <a:ext cx="4316260" cy="8092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2C03D9D1-ED24-47C4-A690-B4B507B1F270}"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3329042" cy="461962"/>
            <a:chOff x="0" y="242888"/>
            <a:chExt cx="3329911" cy="461665"/>
          </a:xfrm>
        </p:grpSpPr>
        <p:sp>
          <p:nvSpPr>
            <p:cNvPr id="4" name="矩形 3"/>
            <p:cNvSpPr/>
            <p:nvPr/>
          </p:nvSpPr>
          <p:spPr>
            <a:xfrm>
              <a:off x="0" y="242888"/>
              <a:ext cx="401743" cy="4616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2928168" cy="461368"/>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Detecting backdoor</a:t>
              </a:r>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2" name="文本框 1"/>
          <p:cNvSpPr txBox="1"/>
          <p:nvPr/>
        </p:nvSpPr>
        <p:spPr>
          <a:xfrm>
            <a:off x="401638" y="1028665"/>
            <a:ext cx="11597857" cy="70788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Intuition</a:t>
            </a:r>
            <a:r>
              <a:rPr lang="zh-CN" altLang="en-US" sz="2000" dirty="0">
                <a:latin typeface="微软雅黑" panose="020B0503020204020204" pitchFamily="34" charset="-122"/>
                <a:ea typeface="微软雅黑" panose="020B0503020204020204" pitchFamily="34" charset="-122"/>
              </a:rPr>
              <a:t>：在受感染的模型中，与其他未受感染的标签相比，对目标标签的错误分类所需的修改更小</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所以遍历模型的所有标签，并确定是否需要对任何标签进行极小的修改就能实现错误分类。</a:t>
            </a:r>
            <a:endParaRPr lang="en-US" sz="2000" dirty="0">
              <a:latin typeface="微软雅黑" panose="020B0503020204020204" pitchFamily="34" charset="-122"/>
              <a:ea typeface="微软雅黑" panose="020B0503020204020204" pitchFamily="34" charset="-122"/>
            </a:endParaRPr>
          </a:p>
        </p:txBody>
      </p:sp>
      <p:sp>
        <p:nvSpPr>
          <p:cNvPr id="48" name="右箭头 13"/>
          <p:cNvSpPr/>
          <p:nvPr/>
        </p:nvSpPr>
        <p:spPr>
          <a:xfrm>
            <a:off x="3464301" y="2827337"/>
            <a:ext cx="520700" cy="385762"/>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右箭头 14"/>
          <p:cNvSpPr/>
          <p:nvPr/>
        </p:nvSpPr>
        <p:spPr>
          <a:xfrm>
            <a:off x="7150893" y="2828131"/>
            <a:ext cx="520700" cy="385762"/>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 name="组合 6"/>
          <p:cNvGrpSpPr/>
          <p:nvPr/>
        </p:nvGrpSpPr>
        <p:grpSpPr>
          <a:xfrm>
            <a:off x="553689" y="2156618"/>
            <a:ext cx="2907172" cy="3993890"/>
            <a:chOff x="1484125" y="2156618"/>
            <a:chExt cx="2907172" cy="3993890"/>
          </a:xfrm>
        </p:grpSpPr>
        <p:grpSp>
          <p:nvGrpSpPr>
            <p:cNvPr id="44" name="组合 43"/>
            <p:cNvGrpSpPr/>
            <p:nvPr/>
          </p:nvGrpSpPr>
          <p:grpSpPr bwMode="auto">
            <a:xfrm>
              <a:off x="2073318" y="2156618"/>
              <a:ext cx="1728787" cy="1728788"/>
              <a:chOff x="3640853" y="1914525"/>
              <a:chExt cx="1728787" cy="1728787"/>
            </a:xfrm>
          </p:grpSpPr>
          <p:sp>
            <p:nvSpPr>
              <p:cNvPr id="45" name="椭圆 44"/>
              <p:cNvSpPr/>
              <p:nvPr/>
            </p:nvSpPr>
            <p:spPr>
              <a:xfrm>
                <a:off x="3640853" y="1914525"/>
                <a:ext cx="1728787" cy="17287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Freeform 133"/>
              <p:cNvSpPr>
                <a:spLocks noEditPoints="1"/>
              </p:cNvSpPr>
              <p:nvPr/>
            </p:nvSpPr>
            <p:spPr bwMode="auto">
              <a:xfrm>
                <a:off x="4112754" y="2386427"/>
                <a:ext cx="784984" cy="784982"/>
              </a:xfrm>
              <a:custGeom>
                <a:avLst/>
                <a:gdLst>
                  <a:gd name="T0" fmla="*/ 0 w 80"/>
                  <a:gd name="T1" fmla="*/ 2147483646 h 80"/>
                  <a:gd name="T2" fmla="*/ 2147483646 w 80"/>
                  <a:gd name="T3" fmla="*/ 2147483646 h 80"/>
                  <a:gd name="T4" fmla="*/ 2147483646 w 80"/>
                  <a:gd name="T5" fmla="*/ 2147483646 h 80"/>
                  <a:gd name="T6" fmla="*/ 2147483646 w 80"/>
                  <a:gd name="T7" fmla="*/ 2147483646 h 80"/>
                  <a:gd name="T8" fmla="*/ 2147483646 w 80"/>
                  <a:gd name="T9" fmla="*/ 2147483646 h 80"/>
                  <a:gd name="T10" fmla="*/ 1733058238 w 80"/>
                  <a:gd name="T11" fmla="*/ 2147483646 h 80"/>
                  <a:gd name="T12" fmla="*/ 770245925 w 80"/>
                  <a:gd name="T13" fmla="*/ 2147483646 h 80"/>
                  <a:gd name="T14" fmla="*/ 2147483646 w 80"/>
                  <a:gd name="T15" fmla="*/ 1829331865 h 80"/>
                  <a:gd name="T16" fmla="*/ 2147483646 w 80"/>
                  <a:gd name="T17" fmla="*/ 288843939 h 80"/>
                  <a:gd name="T18" fmla="*/ 2147483646 w 80"/>
                  <a:gd name="T19" fmla="*/ 1829331865 h 80"/>
                  <a:gd name="T20" fmla="*/ 2147483646 w 80"/>
                  <a:gd name="T21" fmla="*/ 2147483646 h 80"/>
                  <a:gd name="T22" fmla="*/ 2147483646 w 80"/>
                  <a:gd name="T23" fmla="*/ 2118175804 h 80"/>
                  <a:gd name="T24" fmla="*/ 2147483646 w 80"/>
                  <a:gd name="T25" fmla="*/ 1829331865 h 80"/>
                  <a:gd name="T26" fmla="*/ 2147483646 w 80"/>
                  <a:gd name="T27" fmla="*/ 288843939 h 80"/>
                  <a:gd name="T28" fmla="*/ 2147483646 w 80"/>
                  <a:gd name="T29" fmla="*/ 1829331865 h 80"/>
                  <a:gd name="T30" fmla="*/ 2147483646 w 80"/>
                  <a:gd name="T31" fmla="*/ 2147483646 h 80"/>
                  <a:gd name="T32" fmla="*/ 2147483646 w 80"/>
                  <a:gd name="T33" fmla="*/ 2118175804 h 80"/>
                  <a:gd name="T34" fmla="*/ 1733058238 w 80"/>
                  <a:gd name="T35" fmla="*/ 2147483646 h 80"/>
                  <a:gd name="T36" fmla="*/ 770245925 w 80"/>
                  <a:gd name="T37" fmla="*/ 2118175804 h 80"/>
                  <a:gd name="T38" fmla="*/ 1733058238 w 80"/>
                  <a:gd name="T39" fmla="*/ 2147483646 h 80"/>
                  <a:gd name="T40" fmla="*/ 2147483646 w 80"/>
                  <a:gd name="T41" fmla="*/ 2147483646 h 80"/>
                  <a:gd name="T42" fmla="*/ 2147483646 w 80"/>
                  <a:gd name="T43" fmla="*/ 2147483646 h 80"/>
                  <a:gd name="T44" fmla="*/ 2147483646 w 80"/>
                  <a:gd name="T45" fmla="*/ 2147483646 h 80"/>
                  <a:gd name="T46" fmla="*/ 2147483646 w 80"/>
                  <a:gd name="T47" fmla="*/ 2147483646 h 80"/>
                  <a:gd name="T48" fmla="*/ 2147483646 w 80"/>
                  <a:gd name="T49" fmla="*/ 2147483646 h 80"/>
                  <a:gd name="T50" fmla="*/ 2147483646 w 80"/>
                  <a:gd name="T51" fmla="*/ 2147483646 h 80"/>
                  <a:gd name="T52" fmla="*/ 2147483646 w 80"/>
                  <a:gd name="T53" fmla="*/ 2147483646 h 80"/>
                  <a:gd name="T54" fmla="*/ 2147483646 w 80"/>
                  <a:gd name="T55" fmla="*/ 2147483646 h 80"/>
                  <a:gd name="T56" fmla="*/ 2147483646 w 80"/>
                  <a:gd name="T57" fmla="*/ 2147483646 h 80"/>
                  <a:gd name="T58" fmla="*/ 2147483646 w 80"/>
                  <a:gd name="T59" fmla="*/ 2147483646 h 80"/>
                  <a:gd name="T60" fmla="*/ 2147483646 w 80"/>
                  <a:gd name="T61" fmla="*/ 2147483646 h 80"/>
                  <a:gd name="T62" fmla="*/ 2147483646 w 80"/>
                  <a:gd name="T63" fmla="*/ 2118175804 h 80"/>
                  <a:gd name="T64" fmla="*/ 2147483646 w 80"/>
                  <a:gd name="T65" fmla="*/ 2147483646 h 80"/>
                  <a:gd name="T66" fmla="*/ 2147483646 w 80"/>
                  <a:gd name="T67" fmla="*/ 1829331865 h 80"/>
                  <a:gd name="T68" fmla="*/ 2147483646 w 80"/>
                  <a:gd name="T69" fmla="*/ 1251653799 h 80"/>
                  <a:gd name="T70" fmla="*/ 1347935276 w 80"/>
                  <a:gd name="T71" fmla="*/ 1251653799 h 80"/>
                  <a:gd name="T72" fmla="*/ 2118191013 w 80"/>
                  <a:gd name="T73" fmla="*/ 1829331865 h 80"/>
                  <a:gd name="T74" fmla="*/ 1347935276 w 80"/>
                  <a:gd name="T75" fmla="*/ 1251653799 h 80"/>
                  <a:gd name="T76" fmla="*/ 2118191013 w 80"/>
                  <a:gd name="T77" fmla="*/ 2147483646 h 80"/>
                  <a:gd name="T78" fmla="*/ 1347935276 w 80"/>
                  <a:gd name="T79" fmla="*/ 2147483646 h 80"/>
                  <a:gd name="T80" fmla="*/ 2147483646 w 80"/>
                  <a:gd name="T81" fmla="*/ 2147483646 h 80"/>
                  <a:gd name="T82" fmla="*/ 2147483646 w 80"/>
                  <a:gd name="T83" fmla="*/ 2147483646 h 80"/>
                  <a:gd name="T84" fmla="*/ 2147483646 w 80"/>
                  <a:gd name="T85" fmla="*/ 2147483646 h 8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33" y="76"/>
                    </a:moveTo>
                    <a:cubicBezTo>
                      <a:pt x="30" y="72"/>
                      <a:pt x="27" y="67"/>
                      <a:pt x="25" y="61"/>
                    </a:cubicBezTo>
                    <a:cubicBezTo>
                      <a:pt x="39" y="61"/>
                      <a:pt x="39" y="61"/>
                      <a:pt x="39" y="61"/>
                    </a:cubicBezTo>
                    <a:cubicBezTo>
                      <a:pt x="39" y="77"/>
                      <a:pt x="39" y="77"/>
                      <a:pt x="39" y="77"/>
                    </a:cubicBezTo>
                    <a:cubicBezTo>
                      <a:pt x="37" y="77"/>
                      <a:pt x="35" y="77"/>
                      <a:pt x="33" y="76"/>
                    </a:cubicBezTo>
                    <a:close/>
                    <a:moveTo>
                      <a:pt x="3" y="41"/>
                    </a:moveTo>
                    <a:cubicBezTo>
                      <a:pt x="18" y="41"/>
                      <a:pt x="18" y="41"/>
                      <a:pt x="18" y="41"/>
                    </a:cubicBezTo>
                    <a:cubicBezTo>
                      <a:pt x="19" y="47"/>
                      <a:pt x="19" y="53"/>
                      <a:pt x="21" y="58"/>
                    </a:cubicBezTo>
                    <a:cubicBezTo>
                      <a:pt x="8" y="58"/>
                      <a:pt x="8" y="58"/>
                      <a:pt x="8" y="58"/>
                    </a:cubicBezTo>
                    <a:cubicBezTo>
                      <a:pt x="5" y="53"/>
                      <a:pt x="3" y="47"/>
                      <a:pt x="3" y="41"/>
                    </a:cubicBezTo>
                    <a:close/>
                    <a:moveTo>
                      <a:pt x="42" y="19"/>
                    </a:moveTo>
                    <a:cubicBezTo>
                      <a:pt x="42" y="3"/>
                      <a:pt x="42" y="3"/>
                      <a:pt x="42" y="3"/>
                    </a:cubicBezTo>
                    <a:cubicBezTo>
                      <a:pt x="43" y="3"/>
                      <a:pt x="45" y="3"/>
                      <a:pt x="46" y="3"/>
                    </a:cubicBezTo>
                    <a:cubicBezTo>
                      <a:pt x="50" y="8"/>
                      <a:pt x="53" y="13"/>
                      <a:pt x="55" y="19"/>
                    </a:cubicBezTo>
                    <a:lnTo>
                      <a:pt x="42" y="19"/>
                    </a:lnTo>
                    <a:close/>
                    <a:moveTo>
                      <a:pt x="56" y="22"/>
                    </a:moveTo>
                    <a:cubicBezTo>
                      <a:pt x="58" y="27"/>
                      <a:pt x="58" y="33"/>
                      <a:pt x="59" y="38"/>
                    </a:cubicBezTo>
                    <a:cubicBezTo>
                      <a:pt x="42" y="38"/>
                      <a:pt x="42" y="38"/>
                      <a:pt x="42" y="38"/>
                    </a:cubicBezTo>
                    <a:cubicBezTo>
                      <a:pt x="42" y="22"/>
                      <a:pt x="42" y="22"/>
                      <a:pt x="42" y="22"/>
                    </a:cubicBezTo>
                    <a:lnTo>
                      <a:pt x="56" y="22"/>
                    </a:lnTo>
                    <a:close/>
                    <a:moveTo>
                      <a:pt x="39" y="19"/>
                    </a:moveTo>
                    <a:cubicBezTo>
                      <a:pt x="25" y="19"/>
                      <a:pt x="25" y="19"/>
                      <a:pt x="25" y="19"/>
                    </a:cubicBezTo>
                    <a:cubicBezTo>
                      <a:pt x="27" y="13"/>
                      <a:pt x="30" y="8"/>
                      <a:pt x="33" y="3"/>
                    </a:cubicBezTo>
                    <a:cubicBezTo>
                      <a:pt x="35" y="3"/>
                      <a:pt x="37" y="3"/>
                      <a:pt x="39" y="3"/>
                    </a:cubicBezTo>
                    <a:lnTo>
                      <a:pt x="39" y="19"/>
                    </a:lnTo>
                    <a:close/>
                    <a:moveTo>
                      <a:pt x="39" y="22"/>
                    </a:moveTo>
                    <a:cubicBezTo>
                      <a:pt x="39" y="38"/>
                      <a:pt x="39" y="38"/>
                      <a:pt x="39" y="38"/>
                    </a:cubicBezTo>
                    <a:cubicBezTo>
                      <a:pt x="21" y="38"/>
                      <a:pt x="21" y="38"/>
                      <a:pt x="21" y="38"/>
                    </a:cubicBezTo>
                    <a:cubicBezTo>
                      <a:pt x="21" y="33"/>
                      <a:pt x="22" y="27"/>
                      <a:pt x="24" y="22"/>
                    </a:cubicBezTo>
                    <a:lnTo>
                      <a:pt x="39" y="22"/>
                    </a:lnTo>
                    <a:close/>
                    <a:moveTo>
                      <a:pt x="18" y="38"/>
                    </a:moveTo>
                    <a:cubicBezTo>
                      <a:pt x="3" y="38"/>
                      <a:pt x="3" y="38"/>
                      <a:pt x="3" y="38"/>
                    </a:cubicBezTo>
                    <a:cubicBezTo>
                      <a:pt x="3" y="32"/>
                      <a:pt x="5" y="27"/>
                      <a:pt x="8" y="22"/>
                    </a:cubicBezTo>
                    <a:cubicBezTo>
                      <a:pt x="21" y="22"/>
                      <a:pt x="21" y="22"/>
                      <a:pt x="21" y="22"/>
                    </a:cubicBezTo>
                    <a:cubicBezTo>
                      <a:pt x="19" y="27"/>
                      <a:pt x="19" y="33"/>
                      <a:pt x="18" y="38"/>
                    </a:cubicBezTo>
                    <a:close/>
                    <a:moveTo>
                      <a:pt x="21" y="41"/>
                    </a:moveTo>
                    <a:cubicBezTo>
                      <a:pt x="39" y="41"/>
                      <a:pt x="39" y="41"/>
                      <a:pt x="39" y="41"/>
                    </a:cubicBezTo>
                    <a:cubicBezTo>
                      <a:pt x="39" y="58"/>
                      <a:pt x="39" y="58"/>
                      <a:pt x="39" y="58"/>
                    </a:cubicBezTo>
                    <a:cubicBezTo>
                      <a:pt x="24" y="58"/>
                      <a:pt x="24" y="58"/>
                      <a:pt x="24" y="58"/>
                    </a:cubicBezTo>
                    <a:cubicBezTo>
                      <a:pt x="22" y="53"/>
                      <a:pt x="21" y="47"/>
                      <a:pt x="21" y="41"/>
                    </a:cubicBezTo>
                    <a:close/>
                    <a:moveTo>
                      <a:pt x="42" y="61"/>
                    </a:moveTo>
                    <a:cubicBezTo>
                      <a:pt x="55" y="61"/>
                      <a:pt x="55" y="61"/>
                      <a:pt x="55" y="61"/>
                    </a:cubicBezTo>
                    <a:cubicBezTo>
                      <a:pt x="53" y="67"/>
                      <a:pt x="50" y="72"/>
                      <a:pt x="46" y="77"/>
                    </a:cubicBezTo>
                    <a:cubicBezTo>
                      <a:pt x="45" y="77"/>
                      <a:pt x="43" y="77"/>
                      <a:pt x="42" y="77"/>
                    </a:cubicBezTo>
                    <a:lnTo>
                      <a:pt x="42" y="61"/>
                    </a:lnTo>
                    <a:close/>
                    <a:moveTo>
                      <a:pt x="42" y="58"/>
                    </a:moveTo>
                    <a:cubicBezTo>
                      <a:pt x="42" y="41"/>
                      <a:pt x="42" y="41"/>
                      <a:pt x="42" y="41"/>
                    </a:cubicBezTo>
                    <a:cubicBezTo>
                      <a:pt x="59" y="41"/>
                      <a:pt x="59" y="41"/>
                      <a:pt x="59" y="41"/>
                    </a:cubicBezTo>
                    <a:cubicBezTo>
                      <a:pt x="58" y="47"/>
                      <a:pt x="58" y="53"/>
                      <a:pt x="56" y="58"/>
                    </a:cubicBezTo>
                    <a:lnTo>
                      <a:pt x="42" y="58"/>
                    </a:lnTo>
                    <a:close/>
                    <a:moveTo>
                      <a:pt x="61" y="41"/>
                    </a:moveTo>
                    <a:cubicBezTo>
                      <a:pt x="78" y="41"/>
                      <a:pt x="78" y="41"/>
                      <a:pt x="78" y="41"/>
                    </a:cubicBezTo>
                    <a:cubicBezTo>
                      <a:pt x="77" y="47"/>
                      <a:pt x="76" y="53"/>
                      <a:pt x="73" y="58"/>
                    </a:cubicBezTo>
                    <a:cubicBezTo>
                      <a:pt x="73" y="58"/>
                      <a:pt x="73" y="58"/>
                      <a:pt x="73" y="58"/>
                    </a:cubicBezTo>
                    <a:cubicBezTo>
                      <a:pt x="59" y="58"/>
                      <a:pt x="59" y="58"/>
                      <a:pt x="59" y="58"/>
                    </a:cubicBezTo>
                    <a:cubicBezTo>
                      <a:pt x="60" y="53"/>
                      <a:pt x="61" y="47"/>
                      <a:pt x="61" y="41"/>
                    </a:cubicBezTo>
                    <a:close/>
                    <a:moveTo>
                      <a:pt x="61" y="38"/>
                    </a:moveTo>
                    <a:cubicBezTo>
                      <a:pt x="61" y="33"/>
                      <a:pt x="60" y="27"/>
                      <a:pt x="59" y="22"/>
                    </a:cubicBezTo>
                    <a:cubicBezTo>
                      <a:pt x="73" y="22"/>
                      <a:pt x="73" y="22"/>
                      <a:pt x="73" y="22"/>
                    </a:cubicBezTo>
                    <a:cubicBezTo>
                      <a:pt x="76" y="27"/>
                      <a:pt x="77" y="32"/>
                      <a:pt x="78" y="38"/>
                    </a:cubicBezTo>
                    <a:lnTo>
                      <a:pt x="61" y="38"/>
                    </a:lnTo>
                    <a:close/>
                    <a:moveTo>
                      <a:pt x="71" y="19"/>
                    </a:moveTo>
                    <a:cubicBezTo>
                      <a:pt x="58" y="19"/>
                      <a:pt x="58" y="19"/>
                      <a:pt x="58" y="19"/>
                    </a:cubicBezTo>
                    <a:cubicBezTo>
                      <a:pt x="56" y="13"/>
                      <a:pt x="54" y="8"/>
                      <a:pt x="50" y="4"/>
                    </a:cubicBezTo>
                    <a:cubicBezTo>
                      <a:pt x="57" y="6"/>
                      <a:pt x="62" y="9"/>
                      <a:pt x="67" y="13"/>
                    </a:cubicBezTo>
                    <a:cubicBezTo>
                      <a:pt x="68" y="15"/>
                      <a:pt x="70" y="17"/>
                      <a:pt x="71" y="19"/>
                    </a:cubicBezTo>
                    <a:close/>
                    <a:moveTo>
                      <a:pt x="14" y="13"/>
                    </a:moveTo>
                    <a:cubicBezTo>
                      <a:pt x="18" y="9"/>
                      <a:pt x="23" y="6"/>
                      <a:pt x="29" y="4"/>
                    </a:cubicBezTo>
                    <a:cubicBezTo>
                      <a:pt x="26" y="9"/>
                      <a:pt x="24" y="14"/>
                      <a:pt x="22" y="19"/>
                    </a:cubicBezTo>
                    <a:cubicBezTo>
                      <a:pt x="9" y="19"/>
                      <a:pt x="9" y="19"/>
                      <a:pt x="9" y="19"/>
                    </a:cubicBezTo>
                    <a:cubicBezTo>
                      <a:pt x="11" y="17"/>
                      <a:pt x="12" y="15"/>
                      <a:pt x="14" y="13"/>
                    </a:cubicBezTo>
                    <a:close/>
                    <a:moveTo>
                      <a:pt x="9" y="61"/>
                    </a:moveTo>
                    <a:cubicBezTo>
                      <a:pt x="22" y="61"/>
                      <a:pt x="22" y="61"/>
                      <a:pt x="22" y="61"/>
                    </a:cubicBezTo>
                    <a:cubicBezTo>
                      <a:pt x="24" y="66"/>
                      <a:pt x="26" y="71"/>
                      <a:pt x="29" y="75"/>
                    </a:cubicBezTo>
                    <a:cubicBezTo>
                      <a:pt x="23" y="74"/>
                      <a:pt x="18" y="70"/>
                      <a:pt x="14" y="66"/>
                    </a:cubicBezTo>
                    <a:cubicBezTo>
                      <a:pt x="12" y="65"/>
                      <a:pt x="11" y="63"/>
                      <a:pt x="9" y="61"/>
                    </a:cubicBezTo>
                    <a:close/>
                    <a:moveTo>
                      <a:pt x="67" y="66"/>
                    </a:moveTo>
                    <a:cubicBezTo>
                      <a:pt x="62" y="71"/>
                      <a:pt x="57" y="74"/>
                      <a:pt x="50" y="76"/>
                    </a:cubicBezTo>
                    <a:cubicBezTo>
                      <a:pt x="54" y="71"/>
                      <a:pt x="56" y="66"/>
                      <a:pt x="58" y="61"/>
                    </a:cubicBezTo>
                    <a:cubicBezTo>
                      <a:pt x="71" y="61"/>
                      <a:pt x="71" y="61"/>
                      <a:pt x="71" y="61"/>
                    </a:cubicBezTo>
                    <a:cubicBezTo>
                      <a:pt x="70" y="63"/>
                      <a:pt x="68" y="65"/>
                      <a:pt x="67" y="6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3" name="组合 52"/>
            <p:cNvGrpSpPr/>
            <p:nvPr/>
          </p:nvGrpSpPr>
          <p:grpSpPr bwMode="auto">
            <a:xfrm>
              <a:off x="1484125" y="3996133"/>
              <a:ext cx="2907172" cy="2154375"/>
              <a:chOff x="3510560" y="3609990"/>
              <a:chExt cx="1989370" cy="2154501"/>
            </a:xfrm>
          </p:grpSpPr>
          <p:sp>
            <p:nvSpPr>
              <p:cNvPr id="54" name="文本框 53"/>
              <p:cNvSpPr txBox="1"/>
              <p:nvPr/>
            </p:nvSpPr>
            <p:spPr>
              <a:xfrm>
                <a:off x="4028515" y="3609990"/>
                <a:ext cx="953458" cy="400133"/>
              </a:xfrm>
              <a:prstGeom prst="rect">
                <a:avLst/>
              </a:prstGeom>
              <a:noFill/>
            </p:spPr>
            <p:txBody>
              <a:bodyPr wrap="none">
                <a:spAutoFit/>
              </a:bodyPr>
              <a:lstStyle/>
              <a:p>
                <a:pPr algn="ctr" eaLnBrk="1" fontAlgn="auto" hangingPunct="1">
                  <a:spcBef>
                    <a:spcPts val="0"/>
                  </a:spcBef>
                  <a:spcAft>
                    <a:spcPts val="0"/>
                  </a:spcAft>
                  <a:defRPr/>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步骤一</a:t>
                </a:r>
                <a:endPar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55" name="矩形 54"/>
              <p:cNvSpPr/>
              <p:nvPr/>
            </p:nvSpPr>
            <p:spPr>
              <a:xfrm>
                <a:off x="3510560" y="4010063"/>
                <a:ext cx="1989370" cy="1754428"/>
              </a:xfrm>
              <a:prstGeom prst="rect">
                <a:avLst/>
              </a:prstGeom>
            </p:spPr>
            <p:txBody>
              <a:bodyPr>
                <a:spAutoFit/>
              </a:bodyPr>
              <a:lstStyle/>
              <a:p>
                <a:pPr algn="ctr" eaLnBrk="1" fontAlgn="auto" hangingPunct="1">
                  <a:spcBef>
                    <a:spcPts val="0"/>
                  </a:spcBef>
                  <a:spcAft>
                    <a:spcPts val="0"/>
                  </a:spcAft>
                  <a:defRPr/>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找到将所有样本从其他标签误分类到该目标标签所需的“最小的”触发。在视觉域中，此触发定义导致错误分类最小的像素集合及其相关的色彩强度。</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65" name="椭圆 64"/>
            <p:cNvSpPr/>
            <p:nvPr/>
          </p:nvSpPr>
          <p:spPr>
            <a:xfrm>
              <a:off x="2276518" y="2197893"/>
              <a:ext cx="231775" cy="2333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6" name="椭圆 65"/>
            <p:cNvSpPr/>
            <p:nvPr/>
          </p:nvSpPr>
          <p:spPr>
            <a:xfrm>
              <a:off x="3884655" y="3493293"/>
              <a:ext cx="104775" cy="1047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椭圆 66"/>
            <p:cNvSpPr/>
            <p:nvPr/>
          </p:nvSpPr>
          <p:spPr>
            <a:xfrm>
              <a:off x="3648118" y="3621881"/>
              <a:ext cx="153987" cy="1555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8" name="组合 7"/>
          <p:cNvGrpSpPr/>
          <p:nvPr/>
        </p:nvGrpSpPr>
        <p:grpSpPr>
          <a:xfrm>
            <a:off x="4216571" y="2156618"/>
            <a:ext cx="2571748" cy="3715701"/>
            <a:chOff x="4810125" y="2156618"/>
            <a:chExt cx="2571748" cy="3715701"/>
          </a:xfrm>
        </p:grpSpPr>
        <p:grpSp>
          <p:nvGrpSpPr>
            <p:cNvPr id="37" name="组合 36"/>
            <p:cNvGrpSpPr/>
            <p:nvPr/>
          </p:nvGrpSpPr>
          <p:grpSpPr bwMode="auto">
            <a:xfrm>
              <a:off x="5231606" y="2156618"/>
              <a:ext cx="1728787" cy="1728788"/>
              <a:chOff x="6269753" y="1914525"/>
              <a:chExt cx="1728787" cy="1728787"/>
            </a:xfrm>
          </p:grpSpPr>
          <p:sp>
            <p:nvSpPr>
              <p:cNvPr id="38" name="椭圆 37"/>
              <p:cNvSpPr/>
              <p:nvPr/>
            </p:nvSpPr>
            <p:spPr>
              <a:xfrm>
                <a:off x="6269753" y="1914525"/>
                <a:ext cx="1728787" cy="17287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Freeform 139"/>
              <p:cNvSpPr>
                <a:spLocks noEditPoints="1"/>
              </p:cNvSpPr>
              <p:nvPr/>
            </p:nvSpPr>
            <p:spPr bwMode="auto">
              <a:xfrm>
                <a:off x="6734050" y="2493018"/>
                <a:ext cx="800192" cy="571800"/>
              </a:xfrm>
              <a:custGeom>
                <a:avLst/>
                <a:gdLst>
                  <a:gd name="T0" fmla="*/ 2147483646 w 206"/>
                  <a:gd name="T1" fmla="*/ 1724879433 h 147"/>
                  <a:gd name="T2" fmla="*/ 2147483646 w 206"/>
                  <a:gd name="T3" fmla="*/ 242089229 h 147"/>
                  <a:gd name="T4" fmla="*/ 2147483646 w 206"/>
                  <a:gd name="T5" fmla="*/ 0 h 147"/>
                  <a:gd name="T6" fmla="*/ 482842068 w 206"/>
                  <a:gd name="T7" fmla="*/ 0 h 147"/>
                  <a:gd name="T8" fmla="*/ 241421034 w 206"/>
                  <a:gd name="T9" fmla="*/ 242089229 h 147"/>
                  <a:gd name="T10" fmla="*/ 241421034 w 206"/>
                  <a:gd name="T11" fmla="*/ 1724879433 h 147"/>
                  <a:gd name="T12" fmla="*/ 0 w 206"/>
                  <a:gd name="T13" fmla="*/ 1724879433 h 147"/>
                  <a:gd name="T14" fmla="*/ 0 w 206"/>
                  <a:gd name="T15" fmla="*/ 1997227384 h 147"/>
                  <a:gd name="T16" fmla="*/ 241421034 w 206"/>
                  <a:gd name="T17" fmla="*/ 2147483646 h 147"/>
                  <a:gd name="T18" fmla="*/ 2147483646 w 206"/>
                  <a:gd name="T19" fmla="*/ 2147483646 h 147"/>
                  <a:gd name="T20" fmla="*/ 2147483646 w 206"/>
                  <a:gd name="T21" fmla="*/ 1997227384 h 147"/>
                  <a:gd name="T22" fmla="*/ 2147483646 w 206"/>
                  <a:gd name="T23" fmla="*/ 1724879433 h 147"/>
                  <a:gd name="T24" fmla="*/ 2147483646 w 206"/>
                  <a:gd name="T25" fmla="*/ 1724879433 h 147"/>
                  <a:gd name="T26" fmla="*/ 362129609 w 206"/>
                  <a:gd name="T27" fmla="*/ 242089229 h 147"/>
                  <a:gd name="T28" fmla="*/ 482842068 w 206"/>
                  <a:gd name="T29" fmla="*/ 121042669 h 147"/>
                  <a:gd name="T30" fmla="*/ 2147483646 w 206"/>
                  <a:gd name="T31" fmla="*/ 121042669 h 147"/>
                  <a:gd name="T32" fmla="*/ 2147483646 w 206"/>
                  <a:gd name="T33" fmla="*/ 242089229 h 147"/>
                  <a:gd name="T34" fmla="*/ 2147483646 w 206"/>
                  <a:gd name="T35" fmla="*/ 1724879433 h 147"/>
                  <a:gd name="T36" fmla="*/ 362129609 w 206"/>
                  <a:gd name="T37" fmla="*/ 1724879433 h 147"/>
                  <a:gd name="T38" fmla="*/ 362129609 w 206"/>
                  <a:gd name="T39" fmla="*/ 242089229 h 147"/>
                  <a:gd name="T40" fmla="*/ 2147483646 w 206"/>
                  <a:gd name="T41" fmla="*/ 1997227384 h 147"/>
                  <a:gd name="T42" fmla="*/ 2147483646 w 206"/>
                  <a:gd name="T43" fmla="*/ 2103142637 h 147"/>
                  <a:gd name="T44" fmla="*/ 241421034 w 206"/>
                  <a:gd name="T45" fmla="*/ 2103142637 h 147"/>
                  <a:gd name="T46" fmla="*/ 120708575 w 206"/>
                  <a:gd name="T47" fmla="*/ 1997227384 h 147"/>
                  <a:gd name="T48" fmla="*/ 120708575 w 206"/>
                  <a:gd name="T49" fmla="*/ 1845922102 h 147"/>
                  <a:gd name="T50" fmla="*/ 241421034 w 206"/>
                  <a:gd name="T51" fmla="*/ 1845922102 h 147"/>
                  <a:gd name="T52" fmla="*/ 995858366 w 206"/>
                  <a:gd name="T53" fmla="*/ 1845922102 h 147"/>
                  <a:gd name="T54" fmla="*/ 1131657941 w 206"/>
                  <a:gd name="T55" fmla="*/ 1936706049 h 147"/>
                  <a:gd name="T56" fmla="*/ 1991716732 w 206"/>
                  <a:gd name="T57" fmla="*/ 1936706049 h 147"/>
                  <a:gd name="T58" fmla="*/ 2127516307 w 206"/>
                  <a:gd name="T59" fmla="*/ 1845922102 h 147"/>
                  <a:gd name="T60" fmla="*/ 2147483646 w 206"/>
                  <a:gd name="T61" fmla="*/ 1845922102 h 147"/>
                  <a:gd name="T62" fmla="*/ 2147483646 w 206"/>
                  <a:gd name="T63" fmla="*/ 1845922102 h 147"/>
                  <a:gd name="T64" fmla="*/ 2147483646 w 206"/>
                  <a:gd name="T65" fmla="*/ 1997227384 h 1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6" h="147">
                    <a:moveTo>
                      <a:pt x="191" y="114"/>
                    </a:moveTo>
                    <a:cubicBezTo>
                      <a:pt x="191" y="16"/>
                      <a:pt x="191" y="16"/>
                      <a:pt x="191" y="16"/>
                    </a:cubicBezTo>
                    <a:cubicBezTo>
                      <a:pt x="191" y="8"/>
                      <a:pt x="184" y="0"/>
                      <a:pt x="175" y="0"/>
                    </a:cubicBezTo>
                    <a:cubicBezTo>
                      <a:pt x="32" y="0"/>
                      <a:pt x="32" y="0"/>
                      <a:pt x="32" y="0"/>
                    </a:cubicBezTo>
                    <a:cubicBezTo>
                      <a:pt x="23" y="0"/>
                      <a:pt x="16" y="8"/>
                      <a:pt x="16" y="16"/>
                    </a:cubicBezTo>
                    <a:cubicBezTo>
                      <a:pt x="16" y="114"/>
                      <a:pt x="16" y="114"/>
                      <a:pt x="16" y="114"/>
                    </a:cubicBezTo>
                    <a:cubicBezTo>
                      <a:pt x="0" y="114"/>
                      <a:pt x="0" y="114"/>
                      <a:pt x="0" y="114"/>
                    </a:cubicBezTo>
                    <a:cubicBezTo>
                      <a:pt x="0" y="132"/>
                      <a:pt x="0" y="132"/>
                      <a:pt x="0" y="132"/>
                    </a:cubicBezTo>
                    <a:cubicBezTo>
                      <a:pt x="0" y="140"/>
                      <a:pt x="7" y="147"/>
                      <a:pt x="16" y="147"/>
                    </a:cubicBezTo>
                    <a:cubicBezTo>
                      <a:pt x="191" y="147"/>
                      <a:pt x="191" y="147"/>
                      <a:pt x="191" y="147"/>
                    </a:cubicBezTo>
                    <a:cubicBezTo>
                      <a:pt x="199" y="147"/>
                      <a:pt x="206" y="140"/>
                      <a:pt x="206" y="132"/>
                    </a:cubicBezTo>
                    <a:cubicBezTo>
                      <a:pt x="206" y="114"/>
                      <a:pt x="206" y="114"/>
                      <a:pt x="206" y="114"/>
                    </a:cubicBezTo>
                    <a:lnTo>
                      <a:pt x="191" y="114"/>
                    </a:lnTo>
                    <a:close/>
                    <a:moveTo>
                      <a:pt x="24" y="16"/>
                    </a:moveTo>
                    <a:cubicBezTo>
                      <a:pt x="24" y="12"/>
                      <a:pt x="27" y="8"/>
                      <a:pt x="32" y="8"/>
                    </a:cubicBezTo>
                    <a:cubicBezTo>
                      <a:pt x="175" y="8"/>
                      <a:pt x="175" y="8"/>
                      <a:pt x="175" y="8"/>
                    </a:cubicBezTo>
                    <a:cubicBezTo>
                      <a:pt x="179" y="8"/>
                      <a:pt x="183" y="12"/>
                      <a:pt x="183" y="16"/>
                    </a:cubicBezTo>
                    <a:cubicBezTo>
                      <a:pt x="183" y="114"/>
                      <a:pt x="183" y="114"/>
                      <a:pt x="183" y="114"/>
                    </a:cubicBezTo>
                    <a:cubicBezTo>
                      <a:pt x="24" y="114"/>
                      <a:pt x="24" y="114"/>
                      <a:pt x="24" y="114"/>
                    </a:cubicBezTo>
                    <a:lnTo>
                      <a:pt x="24" y="16"/>
                    </a:lnTo>
                    <a:close/>
                    <a:moveTo>
                      <a:pt x="198" y="132"/>
                    </a:moveTo>
                    <a:cubicBezTo>
                      <a:pt x="198" y="136"/>
                      <a:pt x="195" y="139"/>
                      <a:pt x="191" y="139"/>
                    </a:cubicBezTo>
                    <a:cubicBezTo>
                      <a:pt x="16" y="139"/>
                      <a:pt x="16" y="139"/>
                      <a:pt x="16" y="139"/>
                    </a:cubicBezTo>
                    <a:cubicBezTo>
                      <a:pt x="11" y="139"/>
                      <a:pt x="8" y="136"/>
                      <a:pt x="8" y="132"/>
                    </a:cubicBezTo>
                    <a:cubicBezTo>
                      <a:pt x="8" y="122"/>
                      <a:pt x="8" y="122"/>
                      <a:pt x="8" y="122"/>
                    </a:cubicBezTo>
                    <a:cubicBezTo>
                      <a:pt x="16" y="122"/>
                      <a:pt x="16" y="122"/>
                      <a:pt x="16" y="122"/>
                    </a:cubicBezTo>
                    <a:cubicBezTo>
                      <a:pt x="66" y="122"/>
                      <a:pt x="66" y="122"/>
                      <a:pt x="66" y="122"/>
                    </a:cubicBezTo>
                    <a:cubicBezTo>
                      <a:pt x="67" y="126"/>
                      <a:pt x="71" y="128"/>
                      <a:pt x="75" y="128"/>
                    </a:cubicBezTo>
                    <a:cubicBezTo>
                      <a:pt x="132" y="128"/>
                      <a:pt x="132" y="128"/>
                      <a:pt x="132" y="128"/>
                    </a:cubicBezTo>
                    <a:cubicBezTo>
                      <a:pt x="136" y="128"/>
                      <a:pt x="140" y="126"/>
                      <a:pt x="141" y="122"/>
                    </a:cubicBezTo>
                    <a:cubicBezTo>
                      <a:pt x="191" y="122"/>
                      <a:pt x="191" y="122"/>
                      <a:pt x="191" y="122"/>
                    </a:cubicBezTo>
                    <a:cubicBezTo>
                      <a:pt x="198" y="122"/>
                      <a:pt x="198" y="122"/>
                      <a:pt x="198" y="122"/>
                    </a:cubicBezTo>
                    <a:lnTo>
                      <a:pt x="198" y="13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6" name="组合 55"/>
            <p:cNvGrpSpPr/>
            <p:nvPr/>
          </p:nvGrpSpPr>
          <p:grpSpPr bwMode="auto">
            <a:xfrm>
              <a:off x="4810125" y="3994942"/>
              <a:ext cx="2571748" cy="1877377"/>
              <a:chOff x="6139463" y="3609990"/>
              <a:chExt cx="1989370" cy="1877487"/>
            </a:xfrm>
          </p:grpSpPr>
          <p:sp>
            <p:nvSpPr>
              <p:cNvPr id="57" name="文本框 56"/>
              <p:cNvSpPr txBox="1"/>
              <p:nvPr/>
            </p:nvSpPr>
            <p:spPr>
              <a:xfrm>
                <a:off x="6765123" y="3609990"/>
                <a:ext cx="738047" cy="400133"/>
              </a:xfrm>
              <a:prstGeom prst="rect">
                <a:avLst/>
              </a:prstGeom>
              <a:noFill/>
            </p:spPr>
            <p:txBody>
              <a:bodyPr wrap="none">
                <a:spAutoFit/>
              </a:bodyPr>
              <a:lstStyle/>
              <a:p>
                <a:pPr algn="ctr" eaLnBrk="1" fontAlgn="auto" hangingPunct="1">
                  <a:spcBef>
                    <a:spcPts val="0"/>
                  </a:spcBef>
                  <a:spcAft>
                    <a:spcPts val="0"/>
                  </a:spcAft>
                  <a:defRPr/>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步骤二</a:t>
                </a:r>
                <a:endPar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58" name="矩形 57"/>
              <p:cNvSpPr/>
              <p:nvPr/>
            </p:nvSpPr>
            <p:spPr>
              <a:xfrm>
                <a:off x="6139463" y="4010063"/>
                <a:ext cx="1989370" cy="1477414"/>
              </a:xfrm>
              <a:prstGeom prst="rect">
                <a:avLst/>
              </a:prstGeom>
            </p:spPr>
            <p:txBody>
              <a:bodyPr>
                <a:spAutoFit/>
              </a:bodyPr>
              <a:lstStyle/>
              <a:p>
                <a:pPr algn="ctr" eaLnBrk="1" fontAlgn="auto" hangingPunct="1">
                  <a:spcBef>
                    <a:spcPts val="0"/>
                  </a:spcBef>
                  <a:spcAft>
                    <a:spcPts val="0"/>
                  </a:spcAft>
                  <a:defRPr/>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对模型中的每个输出标签重复步骤</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。对于一个具有</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rPr>
                  <a:t>N=|L|</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个标签的模型，这会产生</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rPr>
                  <a:t>N</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个潜在的“触发”。</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68" name="椭圆 67"/>
            <p:cNvSpPr/>
            <p:nvPr/>
          </p:nvSpPr>
          <p:spPr>
            <a:xfrm rot="10800000">
              <a:off x="6604793" y="3577431"/>
              <a:ext cx="231775" cy="2333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椭圆 68"/>
            <p:cNvSpPr/>
            <p:nvPr/>
          </p:nvSpPr>
          <p:spPr>
            <a:xfrm rot="10800000">
              <a:off x="5123656" y="2410618"/>
              <a:ext cx="104775" cy="1047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0" name="椭圆 69"/>
            <p:cNvSpPr/>
            <p:nvPr/>
          </p:nvSpPr>
          <p:spPr>
            <a:xfrm rot="10800000">
              <a:off x="6960393" y="3431381"/>
              <a:ext cx="155575" cy="153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9" name="组合 8"/>
          <p:cNvGrpSpPr/>
          <p:nvPr/>
        </p:nvGrpSpPr>
        <p:grpSpPr>
          <a:xfrm>
            <a:off x="7514437" y="2156618"/>
            <a:ext cx="3575948" cy="4160160"/>
            <a:chOff x="6936925" y="2156618"/>
            <a:chExt cx="3575948" cy="4160160"/>
          </a:xfrm>
        </p:grpSpPr>
        <p:grpSp>
          <p:nvGrpSpPr>
            <p:cNvPr id="41" name="组合 40"/>
            <p:cNvGrpSpPr/>
            <p:nvPr/>
          </p:nvGrpSpPr>
          <p:grpSpPr bwMode="auto">
            <a:xfrm>
              <a:off x="7860506" y="2156618"/>
              <a:ext cx="1728787" cy="1728788"/>
              <a:chOff x="8898653" y="1914525"/>
              <a:chExt cx="1728787" cy="1728787"/>
            </a:xfrm>
          </p:grpSpPr>
          <p:sp>
            <p:nvSpPr>
              <p:cNvPr id="42" name="椭圆 41"/>
              <p:cNvSpPr/>
              <p:nvPr/>
            </p:nvSpPr>
            <p:spPr>
              <a:xfrm>
                <a:off x="8898653" y="1914525"/>
                <a:ext cx="1728787" cy="17287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Freeform 21"/>
              <p:cNvSpPr>
                <a:spLocks noEditPoints="1"/>
              </p:cNvSpPr>
              <p:nvPr/>
            </p:nvSpPr>
            <p:spPr bwMode="auto">
              <a:xfrm>
                <a:off x="9393974" y="2418097"/>
                <a:ext cx="738144" cy="721642"/>
              </a:xfrm>
              <a:custGeom>
                <a:avLst/>
                <a:gdLst>
                  <a:gd name="T0" fmla="*/ 2147483646 w 208"/>
                  <a:gd name="T1" fmla="*/ 1251085496 h 203"/>
                  <a:gd name="T2" fmla="*/ 1612000033 w 208"/>
                  <a:gd name="T3" fmla="*/ 568675225 h 203"/>
                  <a:gd name="T4" fmla="*/ 843783762 w 208"/>
                  <a:gd name="T5" fmla="*/ 404389691 h 203"/>
                  <a:gd name="T6" fmla="*/ 264468478 w 208"/>
                  <a:gd name="T7" fmla="*/ 745594827 h 203"/>
                  <a:gd name="T8" fmla="*/ 214093699 w 208"/>
                  <a:gd name="T9" fmla="*/ 1251085496 h 203"/>
                  <a:gd name="T10" fmla="*/ 0 w 208"/>
                  <a:gd name="T11" fmla="*/ 1857670033 h 203"/>
                  <a:gd name="T12" fmla="*/ 617095482 w 208"/>
                  <a:gd name="T13" fmla="*/ 2147483646 h 203"/>
                  <a:gd name="T14" fmla="*/ 906749575 w 208"/>
                  <a:gd name="T15" fmla="*/ 2147483646 h 203"/>
                  <a:gd name="T16" fmla="*/ 1460875695 w 208"/>
                  <a:gd name="T17" fmla="*/ 2147483646 h 203"/>
                  <a:gd name="T18" fmla="*/ 1763127919 w 208"/>
                  <a:gd name="T19" fmla="*/ 2147483646 h 203"/>
                  <a:gd name="T20" fmla="*/ 2147483646 w 208"/>
                  <a:gd name="T21" fmla="*/ 1465917964 h 203"/>
                  <a:gd name="T22" fmla="*/ 2147483646 w 208"/>
                  <a:gd name="T23" fmla="*/ 1263723118 h 203"/>
                  <a:gd name="T24" fmla="*/ 2147483646 w 208"/>
                  <a:gd name="T25" fmla="*/ 1402729853 h 203"/>
                  <a:gd name="T26" fmla="*/ 2147483646 w 208"/>
                  <a:gd name="T27" fmla="*/ 1326907674 h 203"/>
                  <a:gd name="T28" fmla="*/ 2147483646 w 208"/>
                  <a:gd name="T29" fmla="*/ 1314270052 h 203"/>
                  <a:gd name="T30" fmla="*/ 1498659441 w 208"/>
                  <a:gd name="T31" fmla="*/ 568675225 h 203"/>
                  <a:gd name="T32" fmla="*/ 1473470277 w 208"/>
                  <a:gd name="T33" fmla="*/ 593950470 h 203"/>
                  <a:gd name="T34" fmla="*/ 1448281113 w 208"/>
                  <a:gd name="T35" fmla="*/ 631859782 h 203"/>
                  <a:gd name="T36" fmla="*/ 1360126137 w 208"/>
                  <a:gd name="T37" fmla="*/ 682410270 h 203"/>
                  <a:gd name="T38" fmla="*/ 1309751358 w 208"/>
                  <a:gd name="T39" fmla="*/ 695047893 h 203"/>
                  <a:gd name="T40" fmla="*/ 1246781996 w 208"/>
                  <a:gd name="T41" fmla="*/ 707685515 h 203"/>
                  <a:gd name="T42" fmla="*/ 1171221602 w 208"/>
                  <a:gd name="T43" fmla="*/ 695047893 h 203"/>
                  <a:gd name="T44" fmla="*/ 1133437856 w 208"/>
                  <a:gd name="T45" fmla="*/ 682410270 h 203"/>
                  <a:gd name="T46" fmla="*/ 1007502682 w 208"/>
                  <a:gd name="T47" fmla="*/ 581312848 h 203"/>
                  <a:gd name="T48" fmla="*/ 944533321 w 208"/>
                  <a:gd name="T49" fmla="*/ 404389691 h 203"/>
                  <a:gd name="T50" fmla="*/ 1763127919 w 208"/>
                  <a:gd name="T51" fmla="*/ 2147483646 h 203"/>
                  <a:gd name="T52" fmla="*/ 1574219836 w 208"/>
                  <a:gd name="T53" fmla="*/ 2147483646 h 203"/>
                  <a:gd name="T54" fmla="*/ 1498659441 w 208"/>
                  <a:gd name="T55" fmla="*/ 2147483646 h 203"/>
                  <a:gd name="T56" fmla="*/ 919344157 w 208"/>
                  <a:gd name="T57" fmla="*/ 2147483646 h 203"/>
                  <a:gd name="T58" fmla="*/ 717845040 w 208"/>
                  <a:gd name="T59" fmla="*/ 2147483646 h 203"/>
                  <a:gd name="T60" fmla="*/ 692655876 w 208"/>
                  <a:gd name="T61" fmla="*/ 2147483646 h 203"/>
                  <a:gd name="T62" fmla="*/ 151124338 w 208"/>
                  <a:gd name="T63" fmla="*/ 1920858144 h 203"/>
                  <a:gd name="T64" fmla="*/ 151124338 w 208"/>
                  <a:gd name="T65" fmla="*/ 1352182919 h 203"/>
                  <a:gd name="T66" fmla="*/ 453376562 w 208"/>
                  <a:gd name="T67" fmla="*/ 985702539 h 203"/>
                  <a:gd name="T68" fmla="*/ 541531538 w 208"/>
                  <a:gd name="T69" fmla="*/ 846692249 h 203"/>
                  <a:gd name="T70" fmla="*/ 944533321 w 208"/>
                  <a:gd name="T71" fmla="*/ 669772648 h 203"/>
                  <a:gd name="T72" fmla="*/ 969718936 w 208"/>
                  <a:gd name="T73" fmla="*/ 695047893 h 203"/>
                  <a:gd name="T74" fmla="*/ 1020093715 w 208"/>
                  <a:gd name="T75" fmla="*/ 732957204 h 203"/>
                  <a:gd name="T76" fmla="*/ 881563960 w 208"/>
                  <a:gd name="T77" fmla="*/ 897242738 h 203"/>
                  <a:gd name="T78" fmla="*/ 1674969394 w 208"/>
                  <a:gd name="T79" fmla="*/ 909880361 h 203"/>
                  <a:gd name="T80" fmla="*/ 1473470277 w 208"/>
                  <a:gd name="T81" fmla="*/ 732957204 h 203"/>
                  <a:gd name="T82" fmla="*/ 1511250474 w 208"/>
                  <a:gd name="T83" fmla="*/ 695047893 h 203"/>
                  <a:gd name="T84" fmla="*/ 1549034220 w 208"/>
                  <a:gd name="T85" fmla="*/ 657135026 h 203"/>
                  <a:gd name="T86" fmla="*/ 2147483646 w 208"/>
                  <a:gd name="T87" fmla="*/ 1352182919 h 203"/>
                  <a:gd name="T88" fmla="*/ 2147483646 w 208"/>
                  <a:gd name="T89" fmla="*/ 1314270052 h 203"/>
                  <a:gd name="T90" fmla="*/ 2147483646 w 208"/>
                  <a:gd name="T91" fmla="*/ 1352182919 h 203"/>
                  <a:gd name="T92" fmla="*/ 528936956 w 208"/>
                  <a:gd name="T93" fmla="*/ 1301632430 h 20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8" h="203">
                    <a:moveTo>
                      <a:pt x="207" y="104"/>
                    </a:moveTo>
                    <a:cubicBezTo>
                      <a:pt x="206" y="103"/>
                      <a:pt x="204" y="102"/>
                      <a:pt x="201" y="101"/>
                    </a:cubicBezTo>
                    <a:cubicBezTo>
                      <a:pt x="201" y="100"/>
                      <a:pt x="200" y="99"/>
                      <a:pt x="200" y="99"/>
                    </a:cubicBezTo>
                    <a:cubicBezTo>
                      <a:pt x="199" y="96"/>
                      <a:pt x="197" y="95"/>
                      <a:pt x="195" y="95"/>
                    </a:cubicBezTo>
                    <a:cubicBezTo>
                      <a:pt x="190" y="94"/>
                      <a:pt x="185" y="96"/>
                      <a:pt x="182" y="98"/>
                    </a:cubicBezTo>
                    <a:cubicBezTo>
                      <a:pt x="175" y="74"/>
                      <a:pt x="155" y="54"/>
                      <a:pt x="128" y="45"/>
                    </a:cubicBezTo>
                    <a:cubicBezTo>
                      <a:pt x="130" y="41"/>
                      <a:pt x="131" y="37"/>
                      <a:pt x="131" y="32"/>
                    </a:cubicBezTo>
                    <a:cubicBezTo>
                      <a:pt x="131" y="14"/>
                      <a:pt x="117" y="0"/>
                      <a:pt x="99" y="0"/>
                    </a:cubicBezTo>
                    <a:cubicBezTo>
                      <a:pt x="81" y="0"/>
                      <a:pt x="67" y="14"/>
                      <a:pt x="67" y="32"/>
                    </a:cubicBezTo>
                    <a:cubicBezTo>
                      <a:pt x="67" y="37"/>
                      <a:pt x="68" y="42"/>
                      <a:pt x="70" y="46"/>
                    </a:cubicBezTo>
                    <a:cubicBezTo>
                      <a:pt x="61" y="49"/>
                      <a:pt x="52" y="53"/>
                      <a:pt x="45" y="59"/>
                    </a:cubicBezTo>
                    <a:cubicBezTo>
                      <a:pt x="36" y="54"/>
                      <a:pt x="27" y="54"/>
                      <a:pt x="21" y="59"/>
                    </a:cubicBezTo>
                    <a:cubicBezTo>
                      <a:pt x="18" y="62"/>
                      <a:pt x="18" y="62"/>
                      <a:pt x="18" y="62"/>
                    </a:cubicBezTo>
                    <a:cubicBezTo>
                      <a:pt x="28" y="76"/>
                      <a:pt x="28" y="76"/>
                      <a:pt x="28" y="76"/>
                    </a:cubicBezTo>
                    <a:cubicBezTo>
                      <a:pt x="23" y="83"/>
                      <a:pt x="19" y="91"/>
                      <a:pt x="17" y="99"/>
                    </a:cubicBezTo>
                    <a:cubicBezTo>
                      <a:pt x="12" y="99"/>
                      <a:pt x="12" y="99"/>
                      <a:pt x="12" y="99"/>
                    </a:cubicBezTo>
                    <a:cubicBezTo>
                      <a:pt x="6" y="99"/>
                      <a:pt x="0" y="105"/>
                      <a:pt x="0" y="112"/>
                    </a:cubicBezTo>
                    <a:cubicBezTo>
                      <a:pt x="0" y="147"/>
                      <a:pt x="0" y="147"/>
                      <a:pt x="0" y="147"/>
                    </a:cubicBezTo>
                    <a:cubicBezTo>
                      <a:pt x="0" y="154"/>
                      <a:pt x="6" y="160"/>
                      <a:pt x="12" y="160"/>
                    </a:cubicBezTo>
                    <a:cubicBezTo>
                      <a:pt x="30" y="160"/>
                      <a:pt x="30" y="160"/>
                      <a:pt x="30" y="160"/>
                    </a:cubicBezTo>
                    <a:cubicBezTo>
                      <a:pt x="35" y="166"/>
                      <a:pt x="42" y="172"/>
                      <a:pt x="49" y="177"/>
                    </a:cubicBezTo>
                    <a:cubicBezTo>
                      <a:pt x="49" y="194"/>
                      <a:pt x="49" y="194"/>
                      <a:pt x="49" y="194"/>
                    </a:cubicBezTo>
                    <a:cubicBezTo>
                      <a:pt x="49" y="199"/>
                      <a:pt x="53" y="203"/>
                      <a:pt x="57" y="203"/>
                    </a:cubicBezTo>
                    <a:cubicBezTo>
                      <a:pt x="72" y="203"/>
                      <a:pt x="72" y="203"/>
                      <a:pt x="72" y="203"/>
                    </a:cubicBezTo>
                    <a:cubicBezTo>
                      <a:pt x="77" y="203"/>
                      <a:pt x="81" y="199"/>
                      <a:pt x="81" y="194"/>
                    </a:cubicBezTo>
                    <a:cubicBezTo>
                      <a:pt x="81" y="190"/>
                      <a:pt x="81" y="190"/>
                      <a:pt x="81" y="190"/>
                    </a:cubicBezTo>
                    <a:cubicBezTo>
                      <a:pt x="92" y="192"/>
                      <a:pt x="104" y="193"/>
                      <a:pt x="116" y="190"/>
                    </a:cubicBezTo>
                    <a:cubicBezTo>
                      <a:pt x="116" y="194"/>
                      <a:pt x="116" y="194"/>
                      <a:pt x="116" y="194"/>
                    </a:cubicBezTo>
                    <a:cubicBezTo>
                      <a:pt x="116" y="199"/>
                      <a:pt x="120" y="203"/>
                      <a:pt x="125" y="203"/>
                    </a:cubicBezTo>
                    <a:cubicBezTo>
                      <a:pt x="140" y="203"/>
                      <a:pt x="140" y="203"/>
                      <a:pt x="140" y="203"/>
                    </a:cubicBezTo>
                    <a:cubicBezTo>
                      <a:pt x="144" y="203"/>
                      <a:pt x="148" y="199"/>
                      <a:pt x="148" y="194"/>
                    </a:cubicBezTo>
                    <a:cubicBezTo>
                      <a:pt x="148" y="178"/>
                      <a:pt x="148" y="178"/>
                      <a:pt x="148" y="178"/>
                    </a:cubicBezTo>
                    <a:cubicBezTo>
                      <a:pt x="171" y="164"/>
                      <a:pt x="185" y="141"/>
                      <a:pt x="185" y="116"/>
                    </a:cubicBezTo>
                    <a:cubicBezTo>
                      <a:pt x="185" y="112"/>
                      <a:pt x="184" y="107"/>
                      <a:pt x="183" y="102"/>
                    </a:cubicBezTo>
                    <a:cubicBezTo>
                      <a:pt x="186" y="100"/>
                      <a:pt x="191" y="98"/>
                      <a:pt x="194" y="98"/>
                    </a:cubicBezTo>
                    <a:cubicBezTo>
                      <a:pt x="195" y="99"/>
                      <a:pt x="196" y="99"/>
                      <a:pt x="196" y="100"/>
                    </a:cubicBezTo>
                    <a:cubicBezTo>
                      <a:pt x="194" y="100"/>
                      <a:pt x="192" y="100"/>
                      <a:pt x="191" y="101"/>
                    </a:cubicBezTo>
                    <a:cubicBezTo>
                      <a:pt x="189" y="102"/>
                      <a:pt x="188" y="105"/>
                      <a:pt x="189" y="107"/>
                    </a:cubicBezTo>
                    <a:cubicBezTo>
                      <a:pt x="189" y="109"/>
                      <a:pt x="191" y="111"/>
                      <a:pt x="194" y="111"/>
                    </a:cubicBezTo>
                    <a:cubicBezTo>
                      <a:pt x="194" y="111"/>
                      <a:pt x="195" y="111"/>
                      <a:pt x="195" y="111"/>
                    </a:cubicBezTo>
                    <a:cubicBezTo>
                      <a:pt x="196" y="111"/>
                      <a:pt x="198" y="110"/>
                      <a:pt x="199" y="109"/>
                    </a:cubicBezTo>
                    <a:cubicBezTo>
                      <a:pt x="200" y="108"/>
                      <a:pt x="200" y="107"/>
                      <a:pt x="201" y="105"/>
                    </a:cubicBezTo>
                    <a:cubicBezTo>
                      <a:pt x="202" y="106"/>
                      <a:pt x="204" y="106"/>
                      <a:pt x="204" y="107"/>
                    </a:cubicBezTo>
                    <a:cubicBezTo>
                      <a:pt x="205" y="108"/>
                      <a:pt x="206" y="108"/>
                      <a:pt x="207" y="107"/>
                    </a:cubicBezTo>
                    <a:cubicBezTo>
                      <a:pt x="208" y="106"/>
                      <a:pt x="208" y="105"/>
                      <a:pt x="207" y="104"/>
                    </a:cubicBezTo>
                    <a:close/>
                    <a:moveTo>
                      <a:pt x="99" y="8"/>
                    </a:moveTo>
                    <a:cubicBezTo>
                      <a:pt x="112" y="8"/>
                      <a:pt x="123" y="18"/>
                      <a:pt x="123" y="32"/>
                    </a:cubicBezTo>
                    <a:cubicBezTo>
                      <a:pt x="123" y="37"/>
                      <a:pt x="121" y="41"/>
                      <a:pt x="119" y="45"/>
                    </a:cubicBezTo>
                    <a:cubicBezTo>
                      <a:pt x="119" y="45"/>
                      <a:pt x="119" y="45"/>
                      <a:pt x="119" y="45"/>
                    </a:cubicBezTo>
                    <a:cubicBezTo>
                      <a:pt x="119" y="45"/>
                      <a:pt x="119" y="46"/>
                      <a:pt x="118" y="46"/>
                    </a:cubicBezTo>
                    <a:cubicBezTo>
                      <a:pt x="118" y="46"/>
                      <a:pt x="117" y="47"/>
                      <a:pt x="117" y="47"/>
                    </a:cubicBezTo>
                    <a:cubicBezTo>
                      <a:pt x="117" y="48"/>
                      <a:pt x="117" y="48"/>
                      <a:pt x="117" y="48"/>
                    </a:cubicBezTo>
                    <a:cubicBezTo>
                      <a:pt x="116" y="48"/>
                      <a:pt x="115" y="49"/>
                      <a:pt x="115" y="50"/>
                    </a:cubicBezTo>
                    <a:cubicBezTo>
                      <a:pt x="115" y="50"/>
                      <a:pt x="115" y="50"/>
                      <a:pt x="115" y="50"/>
                    </a:cubicBezTo>
                    <a:cubicBezTo>
                      <a:pt x="113" y="51"/>
                      <a:pt x="112" y="52"/>
                      <a:pt x="110" y="53"/>
                    </a:cubicBezTo>
                    <a:cubicBezTo>
                      <a:pt x="110" y="53"/>
                      <a:pt x="110" y="53"/>
                      <a:pt x="110" y="53"/>
                    </a:cubicBezTo>
                    <a:cubicBezTo>
                      <a:pt x="109" y="53"/>
                      <a:pt x="108" y="54"/>
                      <a:pt x="108" y="54"/>
                    </a:cubicBezTo>
                    <a:cubicBezTo>
                      <a:pt x="107" y="54"/>
                      <a:pt x="107" y="54"/>
                      <a:pt x="107" y="54"/>
                    </a:cubicBezTo>
                    <a:cubicBezTo>
                      <a:pt x="106" y="54"/>
                      <a:pt x="106" y="55"/>
                      <a:pt x="105" y="55"/>
                    </a:cubicBezTo>
                    <a:cubicBezTo>
                      <a:pt x="105" y="55"/>
                      <a:pt x="105" y="55"/>
                      <a:pt x="104" y="55"/>
                    </a:cubicBezTo>
                    <a:cubicBezTo>
                      <a:pt x="104" y="55"/>
                      <a:pt x="103" y="55"/>
                      <a:pt x="102" y="55"/>
                    </a:cubicBezTo>
                    <a:cubicBezTo>
                      <a:pt x="102" y="55"/>
                      <a:pt x="102" y="55"/>
                      <a:pt x="102" y="56"/>
                    </a:cubicBezTo>
                    <a:cubicBezTo>
                      <a:pt x="101" y="56"/>
                      <a:pt x="100" y="56"/>
                      <a:pt x="99" y="56"/>
                    </a:cubicBezTo>
                    <a:cubicBezTo>
                      <a:pt x="98" y="56"/>
                      <a:pt x="97" y="56"/>
                      <a:pt x="96" y="56"/>
                    </a:cubicBezTo>
                    <a:cubicBezTo>
                      <a:pt x="96" y="55"/>
                      <a:pt x="96" y="55"/>
                      <a:pt x="96" y="55"/>
                    </a:cubicBezTo>
                    <a:cubicBezTo>
                      <a:pt x="95" y="55"/>
                      <a:pt x="94" y="55"/>
                      <a:pt x="93" y="55"/>
                    </a:cubicBezTo>
                    <a:cubicBezTo>
                      <a:pt x="93" y="55"/>
                      <a:pt x="93" y="55"/>
                      <a:pt x="93" y="55"/>
                    </a:cubicBezTo>
                    <a:cubicBezTo>
                      <a:pt x="92" y="55"/>
                      <a:pt x="92" y="54"/>
                      <a:pt x="91" y="54"/>
                    </a:cubicBezTo>
                    <a:cubicBezTo>
                      <a:pt x="91" y="54"/>
                      <a:pt x="91" y="54"/>
                      <a:pt x="90" y="54"/>
                    </a:cubicBezTo>
                    <a:cubicBezTo>
                      <a:pt x="87" y="53"/>
                      <a:pt x="84" y="51"/>
                      <a:pt x="81" y="48"/>
                    </a:cubicBezTo>
                    <a:cubicBezTo>
                      <a:pt x="81" y="48"/>
                      <a:pt x="81" y="48"/>
                      <a:pt x="81" y="48"/>
                    </a:cubicBezTo>
                    <a:cubicBezTo>
                      <a:pt x="81" y="47"/>
                      <a:pt x="80" y="47"/>
                      <a:pt x="80" y="46"/>
                    </a:cubicBezTo>
                    <a:cubicBezTo>
                      <a:pt x="79" y="46"/>
                      <a:pt x="79" y="45"/>
                      <a:pt x="79" y="45"/>
                    </a:cubicBezTo>
                    <a:cubicBezTo>
                      <a:pt x="79" y="45"/>
                      <a:pt x="79" y="45"/>
                      <a:pt x="79" y="45"/>
                    </a:cubicBezTo>
                    <a:cubicBezTo>
                      <a:pt x="76" y="41"/>
                      <a:pt x="75" y="37"/>
                      <a:pt x="75" y="32"/>
                    </a:cubicBezTo>
                    <a:cubicBezTo>
                      <a:pt x="75" y="18"/>
                      <a:pt x="86" y="8"/>
                      <a:pt x="99" y="8"/>
                    </a:cubicBezTo>
                    <a:close/>
                    <a:moveTo>
                      <a:pt x="142" y="173"/>
                    </a:moveTo>
                    <a:cubicBezTo>
                      <a:pt x="140" y="174"/>
                      <a:pt x="140" y="174"/>
                      <a:pt x="140" y="174"/>
                    </a:cubicBezTo>
                    <a:cubicBezTo>
                      <a:pt x="140" y="194"/>
                      <a:pt x="140" y="194"/>
                      <a:pt x="140" y="194"/>
                    </a:cubicBezTo>
                    <a:cubicBezTo>
                      <a:pt x="140" y="195"/>
                      <a:pt x="140" y="195"/>
                      <a:pt x="140" y="195"/>
                    </a:cubicBezTo>
                    <a:cubicBezTo>
                      <a:pt x="125" y="195"/>
                      <a:pt x="125" y="195"/>
                      <a:pt x="125" y="195"/>
                    </a:cubicBezTo>
                    <a:cubicBezTo>
                      <a:pt x="125" y="195"/>
                      <a:pt x="124" y="195"/>
                      <a:pt x="124" y="194"/>
                    </a:cubicBezTo>
                    <a:cubicBezTo>
                      <a:pt x="124" y="180"/>
                      <a:pt x="124" y="180"/>
                      <a:pt x="124" y="180"/>
                    </a:cubicBezTo>
                    <a:cubicBezTo>
                      <a:pt x="119" y="182"/>
                      <a:pt x="119" y="182"/>
                      <a:pt x="119" y="182"/>
                    </a:cubicBezTo>
                    <a:cubicBezTo>
                      <a:pt x="105" y="185"/>
                      <a:pt x="91" y="185"/>
                      <a:pt x="78" y="181"/>
                    </a:cubicBezTo>
                    <a:cubicBezTo>
                      <a:pt x="73" y="180"/>
                      <a:pt x="73" y="180"/>
                      <a:pt x="73" y="180"/>
                    </a:cubicBezTo>
                    <a:cubicBezTo>
                      <a:pt x="73" y="194"/>
                      <a:pt x="73" y="194"/>
                      <a:pt x="73" y="194"/>
                    </a:cubicBezTo>
                    <a:cubicBezTo>
                      <a:pt x="73" y="194"/>
                      <a:pt x="72" y="195"/>
                      <a:pt x="72" y="195"/>
                    </a:cubicBezTo>
                    <a:cubicBezTo>
                      <a:pt x="57" y="195"/>
                      <a:pt x="57" y="195"/>
                      <a:pt x="57" y="195"/>
                    </a:cubicBezTo>
                    <a:cubicBezTo>
                      <a:pt x="57" y="195"/>
                      <a:pt x="57" y="194"/>
                      <a:pt x="57" y="194"/>
                    </a:cubicBezTo>
                    <a:cubicBezTo>
                      <a:pt x="57" y="176"/>
                      <a:pt x="57" y="176"/>
                      <a:pt x="57" y="176"/>
                    </a:cubicBezTo>
                    <a:cubicBezTo>
                      <a:pt x="58" y="173"/>
                      <a:pt x="58" y="173"/>
                      <a:pt x="58" y="173"/>
                    </a:cubicBezTo>
                    <a:cubicBezTo>
                      <a:pt x="55" y="171"/>
                      <a:pt x="55" y="171"/>
                      <a:pt x="55" y="171"/>
                    </a:cubicBezTo>
                    <a:cubicBezTo>
                      <a:pt x="47" y="167"/>
                      <a:pt x="41" y="161"/>
                      <a:pt x="35" y="153"/>
                    </a:cubicBezTo>
                    <a:cubicBezTo>
                      <a:pt x="34" y="152"/>
                      <a:pt x="34" y="152"/>
                      <a:pt x="34" y="152"/>
                    </a:cubicBezTo>
                    <a:cubicBezTo>
                      <a:pt x="12" y="152"/>
                      <a:pt x="12" y="152"/>
                      <a:pt x="12" y="152"/>
                    </a:cubicBezTo>
                    <a:cubicBezTo>
                      <a:pt x="10" y="152"/>
                      <a:pt x="8" y="150"/>
                      <a:pt x="8" y="147"/>
                    </a:cubicBezTo>
                    <a:cubicBezTo>
                      <a:pt x="8" y="112"/>
                      <a:pt x="8" y="112"/>
                      <a:pt x="8" y="112"/>
                    </a:cubicBezTo>
                    <a:cubicBezTo>
                      <a:pt x="8" y="109"/>
                      <a:pt x="10" y="107"/>
                      <a:pt x="12" y="107"/>
                    </a:cubicBezTo>
                    <a:cubicBezTo>
                      <a:pt x="23" y="107"/>
                      <a:pt x="23" y="107"/>
                      <a:pt x="23" y="107"/>
                    </a:cubicBezTo>
                    <a:cubicBezTo>
                      <a:pt x="24" y="104"/>
                      <a:pt x="24" y="104"/>
                      <a:pt x="24" y="104"/>
                    </a:cubicBezTo>
                    <a:cubicBezTo>
                      <a:pt x="26" y="95"/>
                      <a:pt x="30" y="86"/>
                      <a:pt x="36" y="78"/>
                    </a:cubicBezTo>
                    <a:cubicBezTo>
                      <a:pt x="38" y="76"/>
                      <a:pt x="38" y="76"/>
                      <a:pt x="38" y="76"/>
                    </a:cubicBezTo>
                    <a:cubicBezTo>
                      <a:pt x="29" y="64"/>
                      <a:pt x="29" y="64"/>
                      <a:pt x="29" y="64"/>
                    </a:cubicBezTo>
                    <a:cubicBezTo>
                      <a:pt x="33" y="63"/>
                      <a:pt x="38" y="64"/>
                      <a:pt x="43" y="67"/>
                    </a:cubicBezTo>
                    <a:cubicBezTo>
                      <a:pt x="46" y="69"/>
                      <a:pt x="46" y="69"/>
                      <a:pt x="46" y="69"/>
                    </a:cubicBezTo>
                    <a:cubicBezTo>
                      <a:pt x="48" y="67"/>
                      <a:pt x="48" y="67"/>
                      <a:pt x="48" y="67"/>
                    </a:cubicBezTo>
                    <a:cubicBezTo>
                      <a:pt x="56" y="60"/>
                      <a:pt x="65" y="56"/>
                      <a:pt x="75" y="53"/>
                    </a:cubicBezTo>
                    <a:cubicBezTo>
                      <a:pt x="75" y="53"/>
                      <a:pt x="75" y="53"/>
                      <a:pt x="75" y="53"/>
                    </a:cubicBezTo>
                    <a:cubicBezTo>
                      <a:pt x="76" y="54"/>
                      <a:pt x="76" y="54"/>
                      <a:pt x="77" y="55"/>
                    </a:cubicBezTo>
                    <a:cubicBezTo>
                      <a:pt x="77" y="55"/>
                      <a:pt x="77" y="55"/>
                      <a:pt x="77" y="55"/>
                    </a:cubicBezTo>
                    <a:cubicBezTo>
                      <a:pt x="78" y="56"/>
                      <a:pt x="79" y="57"/>
                      <a:pt x="80" y="57"/>
                    </a:cubicBezTo>
                    <a:cubicBezTo>
                      <a:pt x="80" y="57"/>
                      <a:pt x="80" y="57"/>
                      <a:pt x="80" y="57"/>
                    </a:cubicBezTo>
                    <a:cubicBezTo>
                      <a:pt x="80" y="58"/>
                      <a:pt x="81" y="58"/>
                      <a:pt x="81" y="58"/>
                    </a:cubicBezTo>
                    <a:cubicBezTo>
                      <a:pt x="76" y="59"/>
                      <a:pt x="71" y="61"/>
                      <a:pt x="66" y="64"/>
                    </a:cubicBezTo>
                    <a:cubicBezTo>
                      <a:pt x="64" y="65"/>
                      <a:pt x="63" y="67"/>
                      <a:pt x="64" y="69"/>
                    </a:cubicBezTo>
                    <a:cubicBezTo>
                      <a:pt x="65" y="71"/>
                      <a:pt x="68" y="72"/>
                      <a:pt x="70" y="71"/>
                    </a:cubicBezTo>
                    <a:cubicBezTo>
                      <a:pt x="79" y="66"/>
                      <a:pt x="89" y="64"/>
                      <a:pt x="100" y="64"/>
                    </a:cubicBezTo>
                    <a:cubicBezTo>
                      <a:pt x="111" y="64"/>
                      <a:pt x="122" y="67"/>
                      <a:pt x="131" y="72"/>
                    </a:cubicBezTo>
                    <a:cubicBezTo>
                      <a:pt x="132" y="72"/>
                      <a:pt x="132" y="72"/>
                      <a:pt x="133" y="72"/>
                    </a:cubicBezTo>
                    <a:cubicBezTo>
                      <a:pt x="135" y="72"/>
                      <a:pt x="136" y="71"/>
                      <a:pt x="137" y="70"/>
                    </a:cubicBezTo>
                    <a:cubicBezTo>
                      <a:pt x="138" y="68"/>
                      <a:pt x="137" y="66"/>
                      <a:pt x="135" y="65"/>
                    </a:cubicBezTo>
                    <a:cubicBezTo>
                      <a:pt x="129" y="62"/>
                      <a:pt x="123" y="59"/>
                      <a:pt x="117" y="58"/>
                    </a:cubicBezTo>
                    <a:cubicBezTo>
                      <a:pt x="117" y="58"/>
                      <a:pt x="118" y="58"/>
                      <a:pt x="118" y="57"/>
                    </a:cubicBezTo>
                    <a:cubicBezTo>
                      <a:pt x="118" y="57"/>
                      <a:pt x="118" y="57"/>
                      <a:pt x="119" y="57"/>
                    </a:cubicBezTo>
                    <a:cubicBezTo>
                      <a:pt x="119" y="56"/>
                      <a:pt x="120" y="56"/>
                      <a:pt x="120" y="55"/>
                    </a:cubicBezTo>
                    <a:cubicBezTo>
                      <a:pt x="121" y="55"/>
                      <a:pt x="121" y="55"/>
                      <a:pt x="121" y="55"/>
                    </a:cubicBezTo>
                    <a:cubicBezTo>
                      <a:pt x="122" y="54"/>
                      <a:pt x="122" y="53"/>
                      <a:pt x="123" y="53"/>
                    </a:cubicBezTo>
                    <a:cubicBezTo>
                      <a:pt x="123" y="53"/>
                      <a:pt x="123" y="52"/>
                      <a:pt x="123" y="52"/>
                    </a:cubicBezTo>
                    <a:cubicBezTo>
                      <a:pt x="155" y="61"/>
                      <a:pt x="177" y="87"/>
                      <a:pt x="177" y="116"/>
                    </a:cubicBezTo>
                    <a:cubicBezTo>
                      <a:pt x="177" y="139"/>
                      <a:pt x="164" y="160"/>
                      <a:pt x="142" y="173"/>
                    </a:cubicBezTo>
                    <a:close/>
                    <a:moveTo>
                      <a:pt x="196" y="107"/>
                    </a:moveTo>
                    <a:cubicBezTo>
                      <a:pt x="195" y="107"/>
                      <a:pt x="195" y="107"/>
                      <a:pt x="195" y="107"/>
                    </a:cubicBezTo>
                    <a:cubicBezTo>
                      <a:pt x="194" y="107"/>
                      <a:pt x="193" y="107"/>
                      <a:pt x="193" y="106"/>
                    </a:cubicBezTo>
                    <a:cubicBezTo>
                      <a:pt x="192" y="105"/>
                      <a:pt x="193" y="104"/>
                      <a:pt x="193" y="104"/>
                    </a:cubicBezTo>
                    <a:cubicBezTo>
                      <a:pt x="193" y="104"/>
                      <a:pt x="194" y="104"/>
                      <a:pt x="194" y="104"/>
                    </a:cubicBezTo>
                    <a:cubicBezTo>
                      <a:pt x="195" y="104"/>
                      <a:pt x="196" y="104"/>
                      <a:pt x="197" y="104"/>
                    </a:cubicBezTo>
                    <a:cubicBezTo>
                      <a:pt x="196" y="105"/>
                      <a:pt x="196" y="106"/>
                      <a:pt x="196" y="107"/>
                    </a:cubicBezTo>
                    <a:close/>
                    <a:moveTo>
                      <a:pt x="55" y="103"/>
                    </a:moveTo>
                    <a:cubicBezTo>
                      <a:pt x="55" y="107"/>
                      <a:pt x="52" y="110"/>
                      <a:pt x="49" y="110"/>
                    </a:cubicBezTo>
                    <a:cubicBezTo>
                      <a:pt x="45" y="110"/>
                      <a:pt x="42" y="107"/>
                      <a:pt x="42" y="103"/>
                    </a:cubicBezTo>
                    <a:cubicBezTo>
                      <a:pt x="42" y="99"/>
                      <a:pt x="45" y="96"/>
                      <a:pt x="49" y="96"/>
                    </a:cubicBezTo>
                    <a:cubicBezTo>
                      <a:pt x="52" y="96"/>
                      <a:pt x="55" y="99"/>
                      <a:pt x="55" y="10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9" name="组合 58"/>
            <p:cNvGrpSpPr/>
            <p:nvPr/>
          </p:nvGrpSpPr>
          <p:grpSpPr bwMode="auto">
            <a:xfrm>
              <a:off x="6936925" y="3885404"/>
              <a:ext cx="3575948" cy="2431374"/>
              <a:chOff x="8709372" y="3609990"/>
              <a:chExt cx="1989370" cy="2432519"/>
            </a:xfrm>
          </p:grpSpPr>
          <p:sp>
            <p:nvSpPr>
              <p:cNvPr id="60" name="文本框 59"/>
              <p:cNvSpPr txBox="1"/>
              <p:nvPr/>
            </p:nvSpPr>
            <p:spPr>
              <a:xfrm>
                <a:off x="9285692" y="3609990"/>
                <a:ext cx="954218" cy="400298"/>
              </a:xfrm>
              <a:prstGeom prst="rect">
                <a:avLst/>
              </a:prstGeom>
              <a:noFill/>
            </p:spPr>
            <p:txBody>
              <a:bodyPr wrap="none">
                <a:spAutoFit/>
              </a:bodyPr>
              <a:lstStyle/>
              <a:p>
                <a:pPr algn="ctr" eaLnBrk="1" fontAlgn="auto" hangingPunct="1">
                  <a:spcBef>
                    <a:spcPts val="0"/>
                  </a:spcBef>
                  <a:spcAft>
                    <a:spcPts val="0"/>
                  </a:spcAft>
                  <a:defRPr/>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步骤三</a:t>
                </a:r>
                <a:endPar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61" name="矩形 60"/>
              <p:cNvSpPr/>
              <p:nvPr/>
            </p:nvSpPr>
            <p:spPr>
              <a:xfrm>
                <a:off x="8709372" y="4010228"/>
                <a:ext cx="1989370" cy="2032281"/>
              </a:xfrm>
              <a:prstGeom prst="rect">
                <a:avLst/>
              </a:prstGeom>
            </p:spPr>
            <p:txBody>
              <a:bodyPr>
                <a:spAutoFit/>
              </a:bodyPr>
              <a:lstStyle/>
              <a:p>
                <a:pPr algn="ctr" eaLnBrk="1" fontAlgn="auto" hangingPunct="1">
                  <a:spcBef>
                    <a:spcPts val="0"/>
                  </a:spcBef>
                  <a:spcAft>
                    <a:spcPts val="0"/>
                  </a:spcAft>
                  <a:defRPr/>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用每个触发要替换像素的数量来度量每个触发的大小。通过一个异常点检测算法来检测是否有任何触发候选对象比其他小得多。一个关键的异常值代表一个真正的触发，与触发匹配的标签是后门攻击的目标标签。</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71" name="椭圆 70"/>
            <p:cNvSpPr/>
            <p:nvPr/>
          </p:nvSpPr>
          <p:spPr>
            <a:xfrm rot="10800000">
              <a:off x="9779793" y="3140868"/>
              <a:ext cx="231775" cy="2317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椭圆 71"/>
            <p:cNvSpPr/>
            <p:nvPr/>
          </p:nvSpPr>
          <p:spPr>
            <a:xfrm rot="10800000">
              <a:off x="9209881" y="3545681"/>
              <a:ext cx="315912" cy="3159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3" name="椭圆 72"/>
            <p:cNvSpPr/>
            <p:nvPr/>
          </p:nvSpPr>
          <p:spPr>
            <a:xfrm rot="10800000">
              <a:off x="9682956" y="2866231"/>
              <a:ext cx="153987" cy="153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250"/>
                                        <p:tgtEl>
                                          <p:spTgt spid="4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2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BEAA1204-840C-4FB9-952C-13C28FAB95F0}"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1" y="242888"/>
            <a:ext cx="7828547" cy="461962"/>
            <a:chOff x="0" y="242888"/>
            <a:chExt cx="5034437" cy="461665"/>
          </a:xfrm>
        </p:grpSpPr>
        <p:sp>
          <p:nvSpPr>
            <p:cNvPr id="4" name="矩形 3"/>
            <p:cNvSpPr/>
            <p:nvPr/>
          </p:nvSpPr>
          <p:spPr>
            <a:xfrm>
              <a:off x="0" y="242888"/>
              <a:ext cx="401743" cy="4616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2" y="242888"/>
              <a:ext cx="4632695" cy="461368"/>
            </a:xfrm>
            <a:prstGeom prst="rect">
              <a:avLst/>
            </a:prstGeom>
            <a:noFill/>
          </p:spPr>
          <p:txBody>
            <a:bodyPr wrap="squar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Identifying &amp; </a:t>
              </a:r>
              <a:r>
                <a:rPr lang="en-US" sz="2400" dirty="0">
                  <a:latin typeface="微软雅黑 Light" panose="020B0502040204020203" pitchFamily="34" charset="-122"/>
                  <a:ea typeface="微软雅黑 Light" panose="020B0502040204020203" pitchFamily="34" charset="-122"/>
                </a:rPr>
                <a:t>Mitigating</a:t>
              </a:r>
              <a:r>
                <a:rPr lang="en-US" sz="2400" b="1" dirty="0">
                  <a:latin typeface="微软雅黑 Light" panose="020B0502040204020203" pitchFamily="34" charset="-122"/>
                  <a:ea typeface="微软雅黑 Light" panose="020B0502040204020203" pitchFamily="34" charset="-122"/>
                </a:rPr>
                <a:t> </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Backdoor</a:t>
              </a:r>
              <a:endPar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2" name="矩形 1"/>
          <p:cNvSpPr/>
          <p:nvPr/>
        </p:nvSpPr>
        <p:spPr>
          <a:xfrm>
            <a:off x="624707" y="993067"/>
            <a:ext cx="10211905" cy="1015663"/>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上述三个步骤检测模型中是否有后门，如果有，则显示出攻击的目标标签。步骤</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还产生负责后门的触发，其有效地将其他标签的样本错误地分类到目标标签中。</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将这个触发认为是“反向工程触发”</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简称反向触发</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endParaRPr 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624708" y="2434804"/>
            <a:ext cx="9385054" cy="163121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反向工程触发帮助理解后门如何在模型内部对样本进行错误分类，例如，哪些神经元被触发器激活。</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使用此知识构建一个主动筛选器，可以检测和筛选激活后门相关神经元的所有对抗性输入。</a:t>
            </a:r>
            <a:endParaRPr lang="en-US" sz="200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bwMode="auto">
          <a:xfrm>
            <a:off x="1395413" y="2039938"/>
            <a:ext cx="2665412" cy="2346325"/>
            <a:chOff x="1394854" y="2039732"/>
            <a:chExt cx="2666393" cy="2346735"/>
          </a:xfrm>
        </p:grpSpPr>
        <p:sp>
          <p:nvSpPr>
            <p:cNvPr id="2" name="任意多边形 1"/>
            <p:cNvSpPr/>
            <p:nvPr/>
          </p:nvSpPr>
          <p:spPr>
            <a:xfrm rot="13500000" flipH="1">
              <a:off x="1714058" y="2039732"/>
              <a:ext cx="2347189" cy="2346735"/>
            </a:xfrm>
            <a:custGeom>
              <a:avLst/>
              <a:gdLst>
                <a:gd name="connsiteX0" fmla="*/ 650363 w 4518605"/>
                <a:gd name="connsiteY0" fmla="*/ 3854920 h 4518605"/>
                <a:gd name="connsiteX1" fmla="*/ 657342 w 4518605"/>
                <a:gd name="connsiteY1" fmla="*/ 3861263 h 4518605"/>
                <a:gd name="connsiteX2" fmla="*/ 663685 w 4518605"/>
                <a:gd name="connsiteY2" fmla="*/ 3868242 h 4518605"/>
                <a:gd name="connsiteX3" fmla="*/ 664321 w 4518605"/>
                <a:gd name="connsiteY3" fmla="*/ 3867606 h 4518605"/>
                <a:gd name="connsiteX4" fmla="*/ 811278 w 4518605"/>
                <a:gd name="connsiteY4" fmla="*/ 4001169 h 4518605"/>
                <a:gd name="connsiteX5" fmla="*/ 2252641 w 4518605"/>
                <a:gd name="connsiteY5" fmla="*/ 4518605 h 4518605"/>
                <a:gd name="connsiteX6" fmla="*/ 4518605 w 4518605"/>
                <a:gd name="connsiteY6" fmla="*/ 2252641 h 4518605"/>
                <a:gd name="connsiteX7" fmla="*/ 4341017 w 4518605"/>
                <a:gd name="connsiteY7" fmla="*/ 234852 h 4518605"/>
                <a:gd name="connsiteX8" fmla="*/ 4376100 w 4518605"/>
                <a:gd name="connsiteY8" fmla="*/ 155826 h 4518605"/>
                <a:gd name="connsiteX9" fmla="*/ 4410691 w 4518605"/>
                <a:gd name="connsiteY9" fmla="*/ 121235 h 4518605"/>
                <a:gd name="connsiteX10" fmla="*/ 4386735 w 4518605"/>
                <a:gd name="connsiteY10" fmla="*/ 131870 h 4518605"/>
                <a:gd name="connsiteX11" fmla="*/ 4397370 w 4518605"/>
                <a:gd name="connsiteY11" fmla="*/ 107914 h 4518605"/>
                <a:gd name="connsiteX12" fmla="*/ 4362779 w 4518605"/>
                <a:gd name="connsiteY12" fmla="*/ 142505 h 4518605"/>
                <a:gd name="connsiteX13" fmla="*/ 4283753 w 4518605"/>
                <a:gd name="connsiteY13" fmla="*/ 177588 h 4518605"/>
                <a:gd name="connsiteX14" fmla="*/ 2265964 w 4518605"/>
                <a:gd name="connsiteY14" fmla="*/ 0 h 4518605"/>
                <a:gd name="connsiteX15" fmla="*/ 0 w 4518605"/>
                <a:gd name="connsiteY15" fmla="*/ 2265964 h 4518605"/>
                <a:gd name="connsiteX16" fmla="*/ 517436 w 4518605"/>
                <a:gd name="connsiteY16" fmla="*/ 3707327 h 4518605"/>
                <a:gd name="connsiteX17" fmla="*/ 650999 w 4518605"/>
                <a:gd name="connsiteY17" fmla="*/ 3854284 h 451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18605" h="4518605">
                  <a:moveTo>
                    <a:pt x="650363" y="3854920"/>
                  </a:moveTo>
                  <a:lnTo>
                    <a:pt x="657342" y="3861263"/>
                  </a:lnTo>
                  <a:lnTo>
                    <a:pt x="663685" y="3868242"/>
                  </a:lnTo>
                  <a:lnTo>
                    <a:pt x="664321" y="3867606"/>
                  </a:lnTo>
                  <a:lnTo>
                    <a:pt x="811278" y="4001169"/>
                  </a:lnTo>
                  <a:cubicBezTo>
                    <a:pt x="1202970" y="4324422"/>
                    <a:pt x="1705128" y="4518605"/>
                    <a:pt x="2252641" y="4518605"/>
                  </a:cubicBezTo>
                  <a:cubicBezTo>
                    <a:pt x="3504098" y="4518605"/>
                    <a:pt x="4518605" y="3504098"/>
                    <a:pt x="4518605" y="2252641"/>
                  </a:cubicBezTo>
                  <a:cubicBezTo>
                    <a:pt x="4518605" y="1544527"/>
                    <a:pt x="4104232" y="871931"/>
                    <a:pt x="4341017" y="234852"/>
                  </a:cubicBezTo>
                  <a:lnTo>
                    <a:pt x="4376100" y="155826"/>
                  </a:lnTo>
                  <a:lnTo>
                    <a:pt x="4410691" y="121235"/>
                  </a:lnTo>
                  <a:lnTo>
                    <a:pt x="4386735" y="131870"/>
                  </a:lnTo>
                  <a:lnTo>
                    <a:pt x="4397370" y="107914"/>
                  </a:lnTo>
                  <a:lnTo>
                    <a:pt x="4362779" y="142505"/>
                  </a:lnTo>
                  <a:lnTo>
                    <a:pt x="4283753" y="177588"/>
                  </a:lnTo>
                  <a:cubicBezTo>
                    <a:pt x="3646674" y="414373"/>
                    <a:pt x="2974078" y="0"/>
                    <a:pt x="2265964" y="0"/>
                  </a:cubicBezTo>
                  <a:cubicBezTo>
                    <a:pt x="1014507" y="0"/>
                    <a:pt x="0" y="1014507"/>
                    <a:pt x="0" y="2265964"/>
                  </a:cubicBezTo>
                  <a:cubicBezTo>
                    <a:pt x="0" y="2813477"/>
                    <a:pt x="194183" y="3315635"/>
                    <a:pt x="517436" y="3707327"/>
                  </a:cubicBezTo>
                  <a:lnTo>
                    <a:pt x="650999" y="385428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476" name="文本框 5"/>
            <p:cNvSpPr txBox="1">
              <a:spLocks noChangeArrowheads="1"/>
            </p:cNvSpPr>
            <p:nvPr/>
          </p:nvSpPr>
          <p:spPr bwMode="auto">
            <a:xfrm>
              <a:off x="1950177" y="2186816"/>
              <a:ext cx="1960793"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12500">
                  <a:solidFill>
                    <a:schemeClr val="bg1"/>
                  </a:solidFill>
                  <a:latin typeface="Century Gothic" panose="020B0502020202020204" pitchFamily="34" charset="0"/>
                </a:rPr>
                <a:t>03</a:t>
              </a:r>
              <a:endParaRPr lang="zh-CN" altLang="en-US" sz="12500">
                <a:solidFill>
                  <a:schemeClr val="bg1"/>
                </a:solidFill>
                <a:latin typeface="Century Gothic" panose="020B0502020202020204" pitchFamily="34" charset="0"/>
              </a:endParaRPr>
            </a:p>
          </p:txBody>
        </p:sp>
        <p:pic>
          <p:nvPicPr>
            <p:cNvPr id="7" name="图片 6"/>
            <p:cNvPicPr>
              <a:picLocks noChangeAspect="1"/>
            </p:cNvPicPr>
            <p:nvPr/>
          </p:nvPicPr>
          <p:blipFill>
            <a:blip r:embed="rId1"/>
            <a:srcRect l="43447" t="18711" r="10242" b="14206"/>
            <a:stretch>
              <a:fillRect/>
            </a:stretch>
          </p:blipFill>
          <p:spPr>
            <a:xfrm>
              <a:off x="1394854" y="2289337"/>
              <a:ext cx="2036614" cy="2036614"/>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sp>
        <p:nvSpPr>
          <p:cNvPr id="14" name="椭圆 13"/>
          <p:cNvSpPr/>
          <p:nvPr/>
        </p:nvSpPr>
        <p:spPr>
          <a:xfrm rot="10800000">
            <a:off x="912813" y="4094163"/>
            <a:ext cx="463550" cy="463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6" name="组合 15"/>
          <p:cNvGrpSpPr/>
          <p:nvPr/>
        </p:nvGrpSpPr>
        <p:grpSpPr bwMode="auto">
          <a:xfrm>
            <a:off x="4135438" y="2848811"/>
            <a:ext cx="6777037" cy="1446549"/>
            <a:chOff x="277329" y="1499160"/>
            <a:chExt cx="5427948" cy="1446612"/>
          </a:xfrm>
        </p:grpSpPr>
        <p:cxnSp>
          <p:nvCxnSpPr>
            <p:cNvPr id="17" name="直接连接符 16"/>
            <p:cNvCxnSpPr/>
            <p:nvPr/>
          </p:nvCxnSpPr>
          <p:spPr>
            <a:xfrm>
              <a:off x="410834" y="2206380"/>
              <a:ext cx="529444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77329" y="1499160"/>
              <a:ext cx="5141865" cy="1446612"/>
            </a:xfrm>
            <a:prstGeom prst="rect">
              <a:avLst/>
            </a:prstGeom>
            <a:noFill/>
          </p:spPr>
          <p:txBody>
            <a:bodyPr>
              <a:spAutoFit/>
            </a:bodyPr>
            <a:lstStyle/>
            <a:p>
              <a:pPr eaLnBrk="1" fontAlgn="auto" hangingPunct="1">
                <a:spcBef>
                  <a:spcPts val="0"/>
                </a:spcBef>
                <a:spcAft>
                  <a:spcPts val="0"/>
                </a:spcAft>
                <a:defRPr/>
              </a:pP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DETAILED DETECTION METHODOLOGY</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6" name="椭圆 25"/>
          <p:cNvSpPr/>
          <p:nvPr/>
        </p:nvSpPr>
        <p:spPr>
          <a:xfrm>
            <a:off x="1865313" y="4125913"/>
            <a:ext cx="147637" cy="1492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p:cNvSpPr/>
          <p:nvPr/>
        </p:nvSpPr>
        <p:spPr>
          <a:xfrm>
            <a:off x="3717925" y="4362450"/>
            <a:ext cx="242888" cy="2428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a:off x="4065588" y="4079875"/>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椭圆 40"/>
          <p:cNvSpPr/>
          <p:nvPr/>
        </p:nvSpPr>
        <p:spPr>
          <a:xfrm rot="11047877">
            <a:off x="2328863" y="4422775"/>
            <a:ext cx="169862" cy="1698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椭圆 42"/>
          <p:cNvSpPr/>
          <p:nvPr/>
        </p:nvSpPr>
        <p:spPr>
          <a:xfrm>
            <a:off x="1319213" y="2378075"/>
            <a:ext cx="344487" cy="3444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a:xfrm rot="10800000">
            <a:off x="1358900" y="3316288"/>
            <a:ext cx="528638" cy="5270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椭圆 47"/>
          <p:cNvSpPr/>
          <p:nvPr/>
        </p:nvSpPr>
        <p:spPr>
          <a:xfrm>
            <a:off x="10933113" y="3060700"/>
            <a:ext cx="153987"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椭圆 48"/>
          <p:cNvSpPr/>
          <p:nvPr/>
        </p:nvSpPr>
        <p:spPr>
          <a:xfrm>
            <a:off x="11139488" y="3213100"/>
            <a:ext cx="242887"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椭圆 49"/>
          <p:cNvSpPr/>
          <p:nvPr/>
        </p:nvSpPr>
        <p:spPr>
          <a:xfrm>
            <a:off x="2065338" y="5219700"/>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100"/>
                                  </p:stCondLst>
                                  <p:childTnLst>
                                    <p:set>
                                      <p:cBhvr>
                                        <p:cTn id="22" dur="1" fill="hold">
                                          <p:stCondLst>
                                            <p:cond delay="0"/>
                                          </p:stCondLst>
                                        </p:cTn>
                                        <p:tgtEl>
                                          <p:spTgt spid="32"/>
                                        </p:tgtEl>
                                        <p:attrNameLst>
                                          <p:attrName>style.visibility</p:attrName>
                                        </p:attrNameLst>
                                      </p:cBhvr>
                                      <p:to>
                                        <p:strVal val="visible"/>
                                      </p:to>
                                    </p:set>
                                    <p:anim calcmode="lin" valueType="num">
                                      <p:cBhvr>
                                        <p:cTn id="23" dur="500" fill="hold"/>
                                        <p:tgtEl>
                                          <p:spTgt spid="32"/>
                                        </p:tgtEl>
                                        <p:attrNameLst>
                                          <p:attrName>ppt_w</p:attrName>
                                        </p:attrNameLst>
                                      </p:cBhvr>
                                      <p:tavLst>
                                        <p:tav tm="0">
                                          <p:val>
                                            <p:fltVal val="0"/>
                                          </p:val>
                                        </p:tav>
                                        <p:tav tm="100000">
                                          <p:val>
                                            <p:strVal val="#ppt_w"/>
                                          </p:val>
                                        </p:tav>
                                      </p:tavLst>
                                    </p:anim>
                                    <p:anim calcmode="lin" valueType="num">
                                      <p:cBhvr>
                                        <p:cTn id="24" dur="500" fill="hold"/>
                                        <p:tgtEl>
                                          <p:spTgt spid="32"/>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10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100"/>
                                  </p:stCondLst>
                                  <p:childTnLst>
                                    <p:set>
                                      <p:cBhvr>
                                        <p:cTn id="30" dur="1" fill="hold">
                                          <p:stCondLst>
                                            <p:cond delay="0"/>
                                          </p:stCondLst>
                                        </p:cTn>
                                        <p:tgtEl>
                                          <p:spTgt spid="41"/>
                                        </p:tgtEl>
                                        <p:attrNameLst>
                                          <p:attrName>style.visibility</p:attrName>
                                        </p:attrNameLst>
                                      </p:cBhvr>
                                      <p:to>
                                        <p:strVal val="visible"/>
                                      </p:to>
                                    </p:set>
                                    <p:anim calcmode="lin" valueType="num">
                                      <p:cBhvr>
                                        <p:cTn id="31" dur="500" fill="hold"/>
                                        <p:tgtEl>
                                          <p:spTgt spid="41"/>
                                        </p:tgtEl>
                                        <p:attrNameLst>
                                          <p:attrName>ppt_w</p:attrName>
                                        </p:attrNameLst>
                                      </p:cBhvr>
                                      <p:tavLst>
                                        <p:tav tm="0">
                                          <p:val>
                                            <p:fltVal val="0"/>
                                          </p:val>
                                        </p:tav>
                                        <p:tav tm="100000">
                                          <p:val>
                                            <p:strVal val="#ppt_w"/>
                                          </p:val>
                                        </p:tav>
                                      </p:tavLst>
                                    </p:anim>
                                    <p:anim calcmode="lin" valueType="num">
                                      <p:cBhvr>
                                        <p:cTn id="32" dur="500" fill="hold"/>
                                        <p:tgtEl>
                                          <p:spTgt spid="41"/>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childTnLst>
                                </p:cTn>
                              </p:par>
                              <p:par>
                                <p:cTn id="45" presetID="22" presetClass="entr" presetSubtype="8" fill="hold" nodeType="withEffect">
                                  <p:stCondLst>
                                    <p:cond delay="50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animBg="1"/>
      <p:bldP spid="30" grpId="0" animBg="1"/>
      <p:bldP spid="32" grpId="0" animBg="1"/>
      <p:bldP spid="36" grpId="0" animBg="1"/>
      <p:bldP spid="41" grpId="0" animBg="1"/>
      <p:bldP spid="43" grpId="0" animBg="1"/>
      <p:bldP spid="15" grpId="0" animBg="1"/>
      <p:bldP spid="48" grpId="0" animBg="1"/>
      <p:bldP spid="49" grpId="0" animBg="1"/>
      <p:bldP spid="5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0E329E3C-D9E5-4382-911D-E7C63B5FF534}"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4593491" cy="461962"/>
            <a:chOff x="0" y="242888"/>
            <a:chExt cx="4594690" cy="461665"/>
          </a:xfrm>
        </p:grpSpPr>
        <p:sp>
          <p:nvSpPr>
            <p:cNvPr id="4" name="矩形 3"/>
            <p:cNvSpPr/>
            <p:nvPr/>
          </p:nvSpPr>
          <p:spPr>
            <a:xfrm>
              <a:off x="0" y="242888"/>
              <a:ext cx="401743" cy="4616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4192947" cy="461368"/>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Reverse Engineering Triggers</a:t>
              </a:r>
              <a:endPar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2" name="矩形 1"/>
          <p:cNvSpPr/>
          <p:nvPr/>
        </p:nvSpPr>
        <p:spPr>
          <a:xfrm>
            <a:off x="401638" y="1094692"/>
            <a:ext cx="4763920"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定义了触发注入的一般形式：</a:t>
            </a:r>
            <a:endParaRPr lang="en-US" altLang="zh-CN" sz="2000" dirty="0">
              <a:latin typeface="微软雅黑" panose="020B0503020204020204" pitchFamily="34" charset="-122"/>
              <a:ea typeface="微软雅黑" panose="020B0503020204020204" pitchFamily="34" charset="-122"/>
            </a:endParaRPr>
          </a:p>
        </p:txBody>
      </p:sp>
      <p:pic>
        <p:nvPicPr>
          <p:cNvPr id="23554" name="Picture 2" descr="」 4 を m, と Ⅱ 支 &#10;Ⅱ ( 1 ー m こ ) ・ こ ト 十 7 こ A &#10;、 ) ト c &#10;( 2 )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1638" y="1510523"/>
            <a:ext cx="7157545" cy="9067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矩形 5">
                <a:extLst>
                  <a:ext uri="{FF2B5EF4-FFF2-40B4-BE49-F238E27FC236}">
                    <ele attr="{F5868BF4-31F9-437E-8AAB-EFFEE7CCE36C}"/>
                  </a:ext>
                </a:extLst>
              </p:cNvPr>
              <p:cNvSpPr/>
              <p:nvPr/>
            </p:nvSpPr>
            <p:spPr>
              <a:xfrm>
                <a:off x="7986570" y="1093797"/>
                <a:ext cx="3252930" cy="1323439"/>
              </a:xfrm>
              <a:prstGeom prst="rect">
                <a:avLst/>
              </a:prstGeom>
            </p:spPr>
            <p:txBody>
              <a:bodyPr wrap="square">
                <a:spAutoFit/>
              </a:bodyPr>
              <a:lstStyle/>
              <a:p>
                <a14:m>
                  <m:oMath xmlns:m="http://schemas.openxmlformats.org/officeDocument/2006/math">
                    <m:r>
                      <a:rPr lang="en-US" sz="2000" i="1" smtClean="0">
                        <a:solidFill>
                          <a:schemeClr val="tx1">
                            <a:lumMod val="65000"/>
                            <a:lumOff val="35000"/>
                          </a:schemeClr>
                        </a:solidFill>
                        <a:latin typeface="Cambria Math" panose="02040503050406030204" pitchFamily="18" charset="0"/>
                      </a:rPr>
                      <m:t>𝐴</m:t>
                    </m:r>
                    <m:d>
                      <m:dPr>
                        <m:ctrlPr>
                          <a:rPr lang="en-US" sz="2000" i="1">
                            <a:solidFill>
                              <a:schemeClr val="tx1">
                                <a:lumMod val="65000"/>
                                <a:lumOff val="35000"/>
                              </a:schemeClr>
                            </a:solidFill>
                            <a:latin typeface="Cambria Math" panose="02040503050406030204" pitchFamily="18" charset="0"/>
                          </a:rPr>
                        </m:ctrlPr>
                      </m:dPr>
                      <m:e>
                        <m:r>
                          <a:rPr lang="en-US" sz="2000" i="0">
                            <a:solidFill>
                              <a:schemeClr val="tx1">
                                <a:lumMod val="65000"/>
                                <a:lumOff val="35000"/>
                              </a:schemeClr>
                            </a:solidFill>
                            <a:latin typeface="Cambria Math" panose="02040503050406030204" pitchFamily="18" charset="0"/>
                          </a:rPr>
                          <m:t>·</m:t>
                        </m:r>
                      </m:e>
                    </m:d>
                  </m:oMath>
                </a14:m>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：将触发应用到原始图像</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的函数</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∆：触发图案</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M</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：掩码（</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2D</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矩阵）</a:t>
                </a:r>
                <a:endParaRPr 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mc:Choice>
        <mc:Fallback>
          <p:sp>
            <p:nvSpPr>
              <p:cNvPr id="6" name="矩形 5"/>
              <p:cNvSpPr>
                <a:spLocks noRot="1" noChangeAspect="1" noMove="1" noResize="1" noEditPoints="1" noAdjustHandles="1" noChangeArrowheads="1" noChangeShapeType="1" noTextEdit="1"/>
              </p:cNvSpPr>
              <p:nvPr/>
            </p:nvSpPr>
            <p:spPr>
              <a:xfrm>
                <a:off x="7986570" y="1093797"/>
                <a:ext cx="3252930" cy="1323439"/>
              </a:xfrm>
              <a:prstGeom prst="rect">
                <a:avLst/>
              </a:prstGeom>
              <a:blipFill rotWithShape="1">
                <a:blip r:embed="rId2"/>
                <a:stretch>
                  <a:fillRect l="-1873" t="-2294" b="-688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ele attr="{2CBE8E5E-7F28-497F-9F81-5B31CA707F12}"/>
                  </a:ext>
                </a:extLst>
              </p:cNvPr>
              <p:cNvSpPr/>
              <p:nvPr/>
            </p:nvSpPr>
            <p:spPr>
              <a:xfrm>
                <a:off x="401637" y="2686438"/>
                <a:ext cx="11268075" cy="1631216"/>
              </a:xfrm>
              <a:prstGeom prst="rect">
                <a:avLst/>
              </a:prstGeom>
            </p:spPr>
            <p:txBody>
              <a:bodyPr wrap="square">
                <a:spAutoFit/>
              </a:bodyPr>
              <a:lstStyle/>
              <a:p>
                <a:pPr marL="0" marR="0">
                  <a:spcBef>
                    <a:spcPts val="0"/>
                  </a:spcBef>
                  <a:spcAft>
                    <a:spcPts val="0"/>
                  </a:spcAft>
                </a:pPr>
                <a:r>
                  <a:rPr lang="zh-CN" altLang="en-US" sz="2000" dirty="0">
                    <a:latin typeface="微软雅黑" panose="020B0503020204020204" pitchFamily="34" charset="-122"/>
                    <a:ea typeface="微软雅黑" panose="020B0503020204020204" pitchFamily="34" charset="-122"/>
                  </a:rPr>
                  <a:t>对于要分析的目标标签</a:t>
                </a:r>
                <a14:m>
                  <m:oMath xmlns:m="http://schemas.openxmlformats.org/officeDocument/2006/math">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𝑦</m:t>
                            </m:r>
                          </m:e>
                          <m:sub>
                            <m:r>
                              <a:rPr lang="en-US" sz="2000">
                                <a:effectLst/>
                                <a:latin typeface="Cambria Math" panose="02040503050406030204" pitchFamily="18" charset="0"/>
                              </a:rPr>
                              <m:t>𝑡</m:t>
                            </m:r>
                          </m:sub>
                        </m:sSub>
                      </m:e>
                    </m:d>
                  </m:oMath>
                </a14:m>
                <a:r>
                  <a:rPr lang="zh-CN" sz="2000" dirty="0">
                    <a:effectLst/>
                    <a:latin typeface="微软雅黑" panose="020B0503020204020204" pitchFamily="34" charset="-122"/>
                    <a:ea typeface="微软雅黑" panose="020B0503020204020204" pitchFamily="34" charset="-122"/>
                  </a:rPr>
                  <a:t>，第一个目标找到一个触发</a:t>
                </a:r>
                <a14:m>
                  <m:oMath xmlns:m="http://schemas.openxmlformats.org/officeDocument/2006/math">
                    <m:d>
                      <m:dPr>
                        <m:ctrlPr>
                          <a:rPr lang="en-US" sz="2000" i="1">
                            <a:effectLst/>
                            <a:latin typeface="Cambria Math" panose="02040503050406030204" pitchFamily="18" charset="0"/>
                          </a:rPr>
                        </m:ctrlPr>
                      </m:dPr>
                      <m:e>
                        <m:r>
                          <a:rPr lang="en-US" sz="2000">
                            <a:effectLst/>
                            <a:latin typeface="Cambria Math" panose="02040503050406030204" pitchFamily="18" charset="0"/>
                          </a:rPr>
                          <m:t>𝑚</m:t>
                        </m:r>
                        <m:r>
                          <a:rPr lang="en-US" sz="2000">
                            <a:effectLst/>
                            <a:latin typeface="Cambria Math" panose="02040503050406030204" pitchFamily="18" charset="0"/>
                          </a:rPr>
                          <m:t>,∆</m:t>
                        </m:r>
                      </m:e>
                    </m:d>
                  </m:oMath>
                </a14:m>
                <a:r>
                  <a:rPr lang="zh-CN" sz="2000" dirty="0">
                    <a:effectLst/>
                    <a:latin typeface="微软雅黑" panose="020B0503020204020204" pitchFamily="34" charset="-122"/>
                    <a:ea typeface="微软雅黑" panose="020B0503020204020204" pitchFamily="34" charset="-122"/>
                  </a:rPr>
                  <a:t>，它会将干净的图像错误地分类为</a:t>
                </a:r>
                <a14:m>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𝑦</m:t>
                        </m:r>
                      </m:e>
                      <m:sub>
                        <m:r>
                          <a:rPr lang="en-US" sz="2000">
                            <a:effectLst/>
                            <a:latin typeface="Cambria Math" panose="02040503050406030204" pitchFamily="18" charset="0"/>
                          </a:rPr>
                          <m:t>𝑡</m:t>
                        </m:r>
                      </m:sub>
                    </m:sSub>
                  </m:oMath>
                </a14:m>
                <a:r>
                  <a:rPr lang="zh-CN" sz="2000" dirty="0">
                    <a:effectLst/>
                    <a:latin typeface="微软雅黑" panose="020B0503020204020204" pitchFamily="34" charset="-122"/>
                    <a:ea typeface="微软雅黑" panose="020B0503020204020204" pitchFamily="34" charset="-122"/>
                  </a:rPr>
                  <a:t>。第二个目标是找到一个“</a:t>
                </a:r>
                <a:r>
                  <a:rPr lang="zh-CN" altLang="en-US" sz="2000" dirty="0">
                    <a:effectLst/>
                    <a:latin typeface="微软雅黑" panose="020B0503020204020204" pitchFamily="34" charset="-122"/>
                    <a:ea typeface="微软雅黑" panose="020B0503020204020204" pitchFamily="34" charset="-122"/>
                  </a:rPr>
                  <a:t>精简的</a:t>
                </a:r>
                <a:r>
                  <a:rPr lang="zh-CN" sz="2000" dirty="0">
                    <a:effectLst/>
                    <a:latin typeface="微软雅黑" panose="020B0503020204020204" pitchFamily="34" charset="-122"/>
                    <a:ea typeface="微软雅黑" panose="020B0503020204020204" pitchFamily="34" charset="-122"/>
                  </a:rPr>
                  <a:t>”触发，只修改图像的有限部分。</a:t>
                </a:r>
                <a:endParaRPr lang="en-US" altLang="zh-CN" sz="2000" dirty="0">
                  <a:effectLst/>
                  <a:latin typeface="微软雅黑" panose="020B0503020204020204" pitchFamily="34" charset="-122"/>
                  <a:ea typeface="微软雅黑" panose="020B0503020204020204" pitchFamily="34" charset="-122"/>
                </a:endParaRPr>
              </a:p>
              <a:p>
                <a:pPr marL="0" marR="0">
                  <a:spcBef>
                    <a:spcPts val="0"/>
                  </a:spcBef>
                  <a:spcAft>
                    <a:spcPts val="0"/>
                  </a:spcAft>
                </a:pPr>
                <a:endParaRPr lang="en-US" altLang="zh-CN" sz="2000" dirty="0">
                  <a:latin typeface="微软雅黑" panose="020B0503020204020204" pitchFamily="34" charset="-122"/>
                  <a:ea typeface="微软雅黑" panose="020B0503020204020204" pitchFamily="34" charset="-122"/>
                </a:endParaRPr>
              </a:p>
              <a:p>
                <a:pPr marL="0" marR="0">
                  <a:spcBef>
                    <a:spcPts val="0"/>
                  </a:spcBef>
                  <a:spcAft>
                    <a:spcPts val="0"/>
                  </a:spcAft>
                </a:pPr>
                <a:r>
                  <a:rPr lang="zh-CN" sz="2000" dirty="0">
                    <a:effectLst/>
                    <a:latin typeface="微软雅黑" panose="020B0503020204020204" pitchFamily="34" charset="-122"/>
                    <a:ea typeface="微软雅黑" panose="020B0503020204020204" pitchFamily="34" charset="-122"/>
                  </a:rPr>
                  <a:t>用掩码</a:t>
                </a:r>
                <a:r>
                  <a:rPr lang="en-US" sz="2000" dirty="0">
                    <a:effectLst/>
                    <a:latin typeface="微软雅黑" panose="020B0503020204020204" pitchFamily="34" charset="-122"/>
                    <a:ea typeface="微软雅黑" panose="020B0503020204020204" pitchFamily="34" charset="-122"/>
                  </a:rPr>
                  <a:t>m</a:t>
                </a:r>
                <a:r>
                  <a:rPr lang="zh-CN" sz="2000" dirty="0">
                    <a:effectLst/>
                    <a:latin typeface="微软雅黑" panose="020B0503020204020204" pitchFamily="34" charset="-122"/>
                    <a:ea typeface="微软雅黑" panose="020B0503020204020204" pitchFamily="34" charset="-122"/>
                  </a:rPr>
                  <a:t>的</a:t>
                </a:r>
                <a:r>
                  <a:rPr lang="en-US" sz="2000" dirty="0">
                    <a:effectLst/>
                    <a:latin typeface="微软雅黑" panose="020B0503020204020204" pitchFamily="34" charset="-122"/>
                    <a:ea typeface="微软雅黑" panose="020B0503020204020204" pitchFamily="34" charset="-122"/>
                  </a:rPr>
                  <a:t>L1</a:t>
                </a:r>
                <a:r>
                  <a:rPr lang="zh-CN" sz="2000" dirty="0">
                    <a:effectLst/>
                    <a:latin typeface="微软雅黑" panose="020B0503020204020204" pitchFamily="34" charset="-122"/>
                    <a:ea typeface="微软雅黑" panose="020B0503020204020204" pitchFamily="34" charset="-122"/>
                  </a:rPr>
                  <a:t>范数来测量触发器的大小。同时，通过对两个目标的加权和进行优化，将其表述为一个多目标优化任务。</a:t>
                </a:r>
                <a:endParaRPr lang="en-US" sz="2000" dirty="0">
                  <a:effectLst/>
                  <a:latin typeface="微软雅黑" panose="020B0503020204020204" pitchFamily="34" charset="-122"/>
                  <a:ea typeface="微软雅黑" panose="020B0503020204020204" pitchFamily="34" charset="-122"/>
                </a:endParaRPr>
              </a:p>
            </p:txBody>
          </p:sp>
        </mc:Choice>
        <mc:Fallback>
          <p:sp>
            <p:nvSpPr>
              <p:cNvPr id="7" name="矩形 6"/>
              <p:cNvSpPr>
                <a:spLocks noRot="1" noChangeAspect="1" noMove="1" noResize="1" noEditPoints="1" noAdjustHandles="1" noChangeArrowheads="1" noChangeShapeType="1" noTextEdit="1"/>
              </p:cNvSpPr>
              <p:nvPr/>
            </p:nvSpPr>
            <p:spPr>
              <a:xfrm>
                <a:off x="401637" y="2686438"/>
                <a:ext cx="11268075" cy="1631216"/>
              </a:xfrm>
              <a:prstGeom prst="rect">
                <a:avLst/>
              </a:prstGeom>
              <a:blipFill rotWithShape="1">
                <a:blip r:embed="rId3"/>
                <a:stretch>
                  <a:fillRect l="-595" t="-2247" b="-5993"/>
                </a:stretch>
              </a:blipFill>
            </p:spPr>
            <p:txBody>
              <a:bodyPr/>
              <a:lstStyle/>
              <a:p>
                <a:r>
                  <a:rPr lang="en-US">
                    <a:noFill/>
                  </a:rPr>
                  <a:t> </a:t>
                </a:r>
                <a:endParaRPr lang="en-US">
                  <a:noFill/>
                </a:endParaRPr>
              </a:p>
            </p:txBody>
          </p:sp>
        </mc:Fallback>
      </mc:AlternateContent>
      <p:pic>
        <p:nvPicPr>
          <p:cNvPr id="8" name="图片 7"/>
          <p:cNvPicPr>
            <a:picLocks noChangeAspect="1"/>
          </p:cNvPicPr>
          <p:nvPr/>
        </p:nvPicPr>
        <p:blipFill>
          <a:blip r:embed="rId4"/>
          <a:stretch>
            <a:fillRect/>
          </a:stretch>
        </p:blipFill>
        <p:spPr>
          <a:xfrm>
            <a:off x="401637" y="4478252"/>
            <a:ext cx="5224855" cy="1031038"/>
          </a:xfrm>
          <a:prstGeom prst="rect">
            <a:avLst/>
          </a:prstGeom>
        </p:spPr>
      </p:pic>
      <mc:AlternateContent xmlns:mc="http://schemas.openxmlformats.org/markup-compatibility/2006">
        <mc:Choice xmlns:a14="http://schemas.microsoft.com/office/drawing/2010/main" Requires="a14">
          <p:sp>
            <p:nvSpPr>
              <p:cNvPr id="11" name="矩形 10">
                <a:extLst>
                  <a:ext uri="{FF2B5EF4-FFF2-40B4-BE49-F238E27FC236}">
                    <ele attr="{65892C59-4AFC-44B6-B98B-CACCB3C2AC42}"/>
                  </a:ext>
                </a:extLst>
              </p:cNvPr>
              <p:cNvSpPr/>
              <p:nvPr/>
            </p:nvSpPr>
            <p:spPr>
              <a:xfrm>
                <a:off x="7986570" y="4478252"/>
                <a:ext cx="3469122" cy="1323439"/>
              </a:xfrm>
              <a:prstGeom prst="rect">
                <a:avLst/>
              </a:prstGeom>
            </p:spPr>
            <p:txBody>
              <a:bodyPr wrap="square">
                <a:spAutoFit/>
              </a:bodyPr>
              <a:lstStyle/>
              <a:p>
                <a14:m>
                  <m:oMath xmlns:m="http://schemas.openxmlformats.org/officeDocument/2006/math">
                    <m:r>
                      <a:rPr lang="en-US" sz="2000" smtClean="0">
                        <a:solidFill>
                          <a:schemeClr val="tx1">
                            <a:lumMod val="65000"/>
                            <a:lumOff val="35000"/>
                          </a:schemeClr>
                        </a:solidFill>
                        <a:latin typeface="Cambria Math" panose="02040503050406030204" pitchFamily="18" charset="0"/>
                      </a:rPr>
                      <m:t>𝑓</m:t>
                    </m:r>
                    <m:d>
                      <m:dPr>
                        <m:ctrlPr>
                          <a:rPr lang="en-US" sz="2000" i="1">
                            <a:solidFill>
                              <a:schemeClr val="tx1">
                                <a:lumMod val="65000"/>
                                <a:lumOff val="35000"/>
                              </a:schemeClr>
                            </a:solidFill>
                            <a:latin typeface="Cambria Math" panose="02040503050406030204" pitchFamily="18" charset="0"/>
                          </a:rPr>
                        </m:ctrlPr>
                      </m:dPr>
                      <m:e>
                        <m:r>
                          <a:rPr lang="en-US" sz="2000">
                            <a:solidFill>
                              <a:schemeClr val="tx1">
                                <a:lumMod val="65000"/>
                                <a:lumOff val="35000"/>
                              </a:schemeClr>
                            </a:solidFill>
                            <a:latin typeface="Cambria Math" panose="02040503050406030204" pitchFamily="18" charset="0"/>
                          </a:rPr>
                          <m:t>·</m:t>
                        </m:r>
                      </m:e>
                    </m:d>
                    <m:r>
                      <a:rPr lang="zh-CN" altLang="en-US" sz="2000" i="1">
                        <a:solidFill>
                          <a:schemeClr val="tx1">
                            <a:lumMod val="65000"/>
                            <a:lumOff val="35000"/>
                          </a:schemeClr>
                        </a:solidFill>
                        <a:latin typeface="Cambria Math" panose="02040503050406030204" pitchFamily="18" charset="0"/>
                      </a:rPr>
                      <m:t>：</m:t>
                    </m:r>
                  </m:oMath>
                </a14:m>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DNN</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的预测函数。</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14:m>
                  <m:oMath xmlns:m="http://schemas.openxmlformats.org/officeDocument/2006/math">
                    <m:r>
                      <a:rPr lang="en-US" sz="2000">
                        <a:solidFill>
                          <a:schemeClr val="tx1">
                            <a:lumMod val="65000"/>
                            <a:lumOff val="35000"/>
                          </a:schemeClr>
                        </a:solidFill>
                        <a:latin typeface="Cambria Math" panose="02040503050406030204" pitchFamily="18" charset="0"/>
                      </a:rPr>
                      <m:t>ℓ</m:t>
                    </m:r>
                    <m:d>
                      <m:dPr>
                        <m:ctrlPr>
                          <a:rPr lang="en-US" sz="2000" i="1">
                            <a:solidFill>
                              <a:schemeClr val="tx1">
                                <a:lumMod val="65000"/>
                                <a:lumOff val="35000"/>
                              </a:schemeClr>
                            </a:solidFill>
                            <a:latin typeface="Cambria Math" panose="02040503050406030204" pitchFamily="18" charset="0"/>
                          </a:rPr>
                        </m:ctrlPr>
                      </m:dPr>
                      <m:e>
                        <m:r>
                          <a:rPr lang="en-US" sz="2000">
                            <a:solidFill>
                              <a:schemeClr val="tx1">
                                <a:lumMod val="65000"/>
                                <a:lumOff val="35000"/>
                              </a:schemeClr>
                            </a:solidFill>
                            <a:latin typeface="Cambria Math" panose="02040503050406030204" pitchFamily="18" charset="0"/>
                          </a:rPr>
                          <m:t>·</m:t>
                        </m:r>
                      </m:e>
                    </m:d>
                  </m:oMath>
                </a14:m>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：测量分类误差的损失函数，是实验中的交叉熵。</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λ</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：权重。</a:t>
                </a:r>
                <a:endParaRPr 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mc:Choice>
        <mc:Fallback>
          <p:sp>
            <p:nvSpPr>
              <p:cNvPr id="11" name="矩形 10"/>
              <p:cNvSpPr>
                <a:spLocks noRot="1" noChangeAspect="1" noMove="1" noResize="1" noEditPoints="1" noAdjustHandles="1" noChangeArrowheads="1" noChangeShapeType="1" noTextEdit="1"/>
              </p:cNvSpPr>
              <p:nvPr/>
            </p:nvSpPr>
            <p:spPr>
              <a:xfrm>
                <a:off x="7986570" y="4478252"/>
                <a:ext cx="3469122" cy="1323439"/>
              </a:xfrm>
              <a:prstGeom prst="rect">
                <a:avLst/>
              </a:prstGeom>
              <a:blipFill rotWithShape="1">
                <a:blip r:embed="rId5"/>
                <a:stretch>
                  <a:fillRect l="-1757" t="-2765" r="-176" b="-7373"/>
                </a:stretch>
              </a:blipFill>
            </p:spPr>
            <p:txBody>
              <a:bodyPr/>
              <a:lstStyle/>
              <a:p>
                <a:r>
                  <a:rPr lang="en-US">
                    <a:noFill/>
                  </a:rPr>
                  <a:t> </a:t>
                </a:r>
                <a:endParaRPr lang="en-US">
                  <a:noFill/>
                </a:endParaRPr>
              </a:p>
            </p:txBody>
          </p:sp>
        </mc:Fallback>
      </mc:AlternateContent>
      <p:sp>
        <p:nvSpPr>
          <p:cNvPr id="14" name="矩形 13"/>
          <p:cNvSpPr/>
          <p:nvPr/>
        </p:nvSpPr>
        <p:spPr>
          <a:xfrm>
            <a:off x="401637" y="5670315"/>
            <a:ext cx="6817310"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实验中，我们在优化过程中动态地调整</a:t>
            </a:r>
            <a:r>
              <a:rPr lang="en-US" altLang="zh-CN" sz="2000" dirty="0">
                <a:latin typeface="微软雅黑" panose="020B0503020204020204" pitchFamily="34" charset="-122"/>
                <a:ea typeface="微软雅黑" panose="020B0503020204020204" pitchFamily="34" charset="-122"/>
              </a:rPr>
              <a:t>λ</a:t>
            </a:r>
            <a:r>
              <a:rPr lang="zh-CN" altLang="en-US" sz="2000" dirty="0">
                <a:latin typeface="微软雅黑" panose="020B0503020204020204" pitchFamily="34" charset="-122"/>
                <a:ea typeface="微软雅黑" panose="020B0503020204020204" pitchFamily="34" charset="-122"/>
              </a:rPr>
              <a:t>，以确保</a:t>
            </a:r>
            <a:r>
              <a:rPr lang="en-US" sz="2000" dirty="0">
                <a:latin typeface="微软雅黑" panose="020B0503020204020204" pitchFamily="34" charset="-122"/>
                <a:ea typeface="微软雅黑" panose="020B0503020204020204" pitchFamily="34" charset="-122"/>
              </a:rPr>
              <a:t>&gt;99%</a:t>
            </a:r>
            <a:r>
              <a:rPr lang="zh-CN" altLang="en-US" sz="2000" dirty="0">
                <a:latin typeface="微软雅黑" panose="020B0503020204020204" pitchFamily="34" charset="-122"/>
                <a:ea typeface="微软雅黑" panose="020B0503020204020204" pitchFamily="34" charset="-122"/>
              </a:rPr>
              <a:t>的干净图像能够成功地被错误分类</a:t>
            </a:r>
            <a:endParaRPr lang="en-US" sz="200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9"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915BEC8C-40F6-4F01-83CD-8570FC1A9748}"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5834536" cy="461962"/>
            <a:chOff x="0" y="242888"/>
            <a:chExt cx="5836059" cy="461665"/>
          </a:xfrm>
        </p:grpSpPr>
        <p:sp>
          <p:nvSpPr>
            <p:cNvPr id="4" name="矩形 3"/>
            <p:cNvSpPr/>
            <p:nvPr/>
          </p:nvSpPr>
          <p:spPr>
            <a:xfrm>
              <a:off x="0" y="242888"/>
              <a:ext cx="401743" cy="4616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5434316" cy="461368"/>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Detect Backdoor via Outlier Detection</a:t>
              </a:r>
              <a:endPar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54" name="椭圆 53"/>
          <p:cNvSpPr/>
          <p:nvPr/>
        </p:nvSpPr>
        <p:spPr>
          <a:xfrm rot="11047877" flipH="1">
            <a:off x="10956925" y="2805113"/>
            <a:ext cx="177800" cy="1778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矩形 1"/>
          <p:cNvSpPr/>
          <p:nvPr/>
        </p:nvSpPr>
        <p:spPr>
          <a:xfrm>
            <a:off x="401638" y="1160963"/>
            <a:ext cx="10298446" cy="4654608"/>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利用上述优化方法，得到了每个目标标签的逆向工程触发及其</a:t>
            </a:r>
            <a:r>
              <a:rPr lang="en-US" altLang="zh-CN" sz="2000" dirty="0">
                <a:latin typeface="微软雅黑" panose="020B0503020204020204" pitchFamily="34" charset="-122"/>
                <a:ea typeface="微软雅黑" panose="020B0503020204020204" pitchFamily="34" charset="-122"/>
              </a:rPr>
              <a:t>L1</a:t>
            </a:r>
            <a:r>
              <a:rPr lang="zh-CN" altLang="en-US" sz="2000" dirty="0">
                <a:latin typeface="微软雅黑" panose="020B0503020204020204" pitchFamily="34" charset="-122"/>
                <a:ea typeface="微软雅黑" panose="020B0503020204020204" pitchFamily="34" charset="-122"/>
              </a:rPr>
              <a:t>范数。这些触发在分布中表现为具有较小</a:t>
            </a:r>
            <a:r>
              <a:rPr lang="en-US" altLang="zh-CN" sz="2000" dirty="0">
                <a:latin typeface="微软雅黑" panose="020B0503020204020204" pitchFamily="34" charset="-122"/>
                <a:ea typeface="微软雅黑" panose="020B0503020204020204" pitchFamily="34" charset="-122"/>
              </a:rPr>
              <a:t>L1</a:t>
            </a:r>
            <a:r>
              <a:rPr lang="zh-CN" altLang="en-US" sz="2000" dirty="0">
                <a:latin typeface="微软雅黑" panose="020B0503020204020204" pitchFamily="34" charset="-122"/>
                <a:ea typeface="微软雅黑" panose="020B0503020204020204" pitchFamily="34" charset="-122"/>
              </a:rPr>
              <a:t>范数的异常值。</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为了检测出这些异常值，使用了简单的基于中位绝对偏差（</a:t>
            </a:r>
            <a:r>
              <a:rPr lang="en-US" altLang="zh-CN" sz="2000" dirty="0">
                <a:latin typeface="微软雅黑" panose="020B0503020204020204" pitchFamily="34" charset="-122"/>
                <a:ea typeface="微软雅黑" panose="020B0503020204020204" pitchFamily="34" charset="-122"/>
              </a:rPr>
              <a:t>Median Absolute Deviation</a:t>
            </a:r>
            <a:r>
              <a:rPr lang="zh-CN" altLang="en-US" sz="2000" dirty="0">
                <a:latin typeface="微软雅黑" panose="020B0503020204020204" pitchFamily="34" charset="-122"/>
                <a:ea typeface="微软雅黑" panose="020B0503020204020204" pitchFamily="34" charset="-122"/>
              </a:rPr>
              <a:t>）的技术。首先计算所有数据点与中位数之间的绝对偏差。这些绝对偏差的中值称为</a:t>
            </a:r>
            <a:r>
              <a:rPr lang="en-US" altLang="zh-CN" sz="2000" dirty="0">
                <a:latin typeface="微软雅黑" panose="020B0503020204020204" pitchFamily="34" charset="-122"/>
                <a:ea typeface="微软雅黑" panose="020B0503020204020204" pitchFamily="34" charset="-122"/>
              </a:rPr>
              <a:t>MAD</a:t>
            </a:r>
            <a:r>
              <a:rPr lang="zh-CN" altLang="en-US" sz="2000" dirty="0">
                <a:latin typeface="微软雅黑" panose="020B0503020204020204" pitchFamily="34" charset="-122"/>
                <a:ea typeface="微软雅黑" panose="020B0503020204020204" pitchFamily="34" charset="-122"/>
              </a:rPr>
              <a:t>，提供了分布的可靠度量。</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然后，将数据点的异常指标定义为数据点的绝对偏差，除以</a:t>
            </a:r>
            <a:r>
              <a:rPr lang="en-US" altLang="zh-CN" sz="2000" dirty="0">
                <a:latin typeface="微软雅黑" panose="020B0503020204020204" pitchFamily="34" charset="-122"/>
                <a:ea typeface="微软雅黑" panose="020B0503020204020204" pitchFamily="34" charset="-122"/>
              </a:rPr>
              <a:t>MAD</a:t>
            </a:r>
            <a:r>
              <a:rPr lang="zh-CN" altLang="en-US" sz="2000" dirty="0">
                <a:latin typeface="微软雅黑" panose="020B0503020204020204" pitchFamily="34" charset="-122"/>
                <a:ea typeface="微软雅黑" panose="020B0503020204020204" pitchFamily="34" charset="-122"/>
              </a:rPr>
              <a:t>，对异常指数进行规范化。</a:t>
            </a:r>
            <a:r>
              <a:rPr lang="zh-CN" altLang="en-US" sz="2000" b="1" dirty="0">
                <a:solidFill>
                  <a:schemeClr val="tx2">
                    <a:lumMod val="75000"/>
                  </a:schemeClr>
                </a:solidFill>
                <a:latin typeface="微软雅黑" panose="020B0503020204020204" pitchFamily="34" charset="-122"/>
                <a:ea typeface="微软雅黑" panose="020B0503020204020204" pitchFamily="34" charset="-122"/>
              </a:rPr>
              <a:t>任何异常指数大于</a:t>
            </a:r>
            <a:r>
              <a:rPr lang="en-US" altLang="zh-CN" sz="2000" b="1" dirty="0">
                <a:solidFill>
                  <a:schemeClr val="tx2">
                    <a:lumMod val="75000"/>
                  </a:schemeClr>
                </a:solidFill>
                <a:latin typeface="微软雅黑" panose="020B0503020204020204" pitchFamily="34" charset="-122"/>
                <a:ea typeface="微软雅黑" panose="020B0503020204020204" pitchFamily="34" charset="-122"/>
              </a:rPr>
              <a:t>2</a:t>
            </a:r>
            <a:r>
              <a:rPr lang="zh-CN" altLang="en-US" sz="2000" b="1" dirty="0">
                <a:solidFill>
                  <a:schemeClr val="tx2">
                    <a:lumMod val="75000"/>
                  </a:schemeClr>
                </a:solidFill>
                <a:latin typeface="微软雅黑" panose="020B0503020204020204" pitchFamily="34" charset="-122"/>
                <a:ea typeface="微软雅黑" panose="020B0503020204020204" pitchFamily="34" charset="-122"/>
              </a:rPr>
              <a:t>的数据点都有</a:t>
            </a:r>
            <a:r>
              <a:rPr lang="en-US" altLang="zh-CN" sz="2000" b="1" dirty="0">
                <a:solidFill>
                  <a:schemeClr val="tx2">
                    <a:lumMod val="75000"/>
                  </a:schemeClr>
                </a:solidFill>
                <a:latin typeface="微软雅黑" panose="020B0503020204020204" pitchFamily="34" charset="-122"/>
                <a:ea typeface="微软雅黑" panose="020B0503020204020204" pitchFamily="34" charset="-122"/>
              </a:rPr>
              <a:t>&gt;95%</a:t>
            </a:r>
            <a:r>
              <a:rPr lang="zh-CN" altLang="en-US" sz="2000" b="1" dirty="0">
                <a:solidFill>
                  <a:schemeClr val="tx2">
                    <a:lumMod val="75000"/>
                  </a:schemeClr>
                </a:solidFill>
                <a:latin typeface="微软雅黑" panose="020B0503020204020204" pitchFamily="34" charset="-122"/>
                <a:ea typeface="微软雅黑" panose="020B0503020204020204" pitchFamily="34" charset="-122"/>
              </a:rPr>
              <a:t>的概率是异常值。</a:t>
            </a:r>
            <a:r>
              <a:rPr lang="zh-CN" altLang="en-US" sz="2000" dirty="0">
                <a:latin typeface="微软雅黑" panose="020B0503020204020204" pitchFamily="34" charset="-122"/>
                <a:ea typeface="微软雅黑" panose="020B0503020204020204" pitchFamily="34" charset="-122"/>
              </a:rPr>
              <a:t>将任何异常指数大于</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的标签为受感染的。</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 calcmode="lin" valueType="num">
                                      <p:cBhvr>
                                        <p:cTn id="10" dur="500" fill="hold"/>
                                        <p:tgtEl>
                                          <p:spTgt spid="54"/>
                                        </p:tgtEl>
                                        <p:attrNameLst>
                                          <p:attrName>ppt_w</p:attrName>
                                        </p:attrNameLst>
                                      </p:cBhvr>
                                      <p:tavLst>
                                        <p:tav tm="0">
                                          <p:val>
                                            <p:fltVal val="0"/>
                                          </p:val>
                                        </p:tav>
                                        <p:tav tm="100000">
                                          <p:val>
                                            <p:strVal val="#ppt_w"/>
                                          </p:val>
                                        </p:tav>
                                      </p:tavLst>
                                    </p:anim>
                                    <p:anim calcmode="lin" valueType="num">
                                      <p:cBhvr>
                                        <p:cTn id="11" dur="500" fill="hold"/>
                                        <p:tgtEl>
                                          <p:spTgt spid="54"/>
                                        </p:tgtEl>
                                        <p:attrNameLst>
                                          <p:attrName>ppt_h</p:attrName>
                                        </p:attrNameLst>
                                      </p:cBhvr>
                                      <p:tavLst>
                                        <p:tav tm="0">
                                          <p:val>
                                            <p:fltVal val="0"/>
                                          </p:val>
                                        </p:tav>
                                        <p:tav tm="100000">
                                          <p:val>
                                            <p:strVal val="#ppt_h"/>
                                          </p:val>
                                        </p:tav>
                                      </p:tavLst>
                                    </p:anim>
                                    <p:animEffect transition="in" filter="fade">
                                      <p:cBhvr>
                                        <p:cTn id="1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bwMode="auto">
          <a:xfrm>
            <a:off x="1395413" y="2039938"/>
            <a:ext cx="2665412" cy="2346325"/>
            <a:chOff x="1394854" y="2039732"/>
            <a:chExt cx="2666393" cy="2346735"/>
          </a:xfrm>
        </p:grpSpPr>
        <p:sp>
          <p:nvSpPr>
            <p:cNvPr id="2" name="任意多边形 1"/>
            <p:cNvSpPr/>
            <p:nvPr/>
          </p:nvSpPr>
          <p:spPr>
            <a:xfrm rot="13500000" flipH="1">
              <a:off x="1714058" y="2039732"/>
              <a:ext cx="2347189" cy="2346735"/>
            </a:xfrm>
            <a:custGeom>
              <a:avLst/>
              <a:gdLst>
                <a:gd name="connsiteX0" fmla="*/ 650363 w 4518605"/>
                <a:gd name="connsiteY0" fmla="*/ 3854920 h 4518605"/>
                <a:gd name="connsiteX1" fmla="*/ 657342 w 4518605"/>
                <a:gd name="connsiteY1" fmla="*/ 3861263 h 4518605"/>
                <a:gd name="connsiteX2" fmla="*/ 663685 w 4518605"/>
                <a:gd name="connsiteY2" fmla="*/ 3868242 h 4518605"/>
                <a:gd name="connsiteX3" fmla="*/ 664321 w 4518605"/>
                <a:gd name="connsiteY3" fmla="*/ 3867606 h 4518605"/>
                <a:gd name="connsiteX4" fmla="*/ 811278 w 4518605"/>
                <a:gd name="connsiteY4" fmla="*/ 4001169 h 4518605"/>
                <a:gd name="connsiteX5" fmla="*/ 2252641 w 4518605"/>
                <a:gd name="connsiteY5" fmla="*/ 4518605 h 4518605"/>
                <a:gd name="connsiteX6" fmla="*/ 4518605 w 4518605"/>
                <a:gd name="connsiteY6" fmla="*/ 2252641 h 4518605"/>
                <a:gd name="connsiteX7" fmla="*/ 4341017 w 4518605"/>
                <a:gd name="connsiteY7" fmla="*/ 234852 h 4518605"/>
                <a:gd name="connsiteX8" fmla="*/ 4376100 w 4518605"/>
                <a:gd name="connsiteY8" fmla="*/ 155826 h 4518605"/>
                <a:gd name="connsiteX9" fmla="*/ 4410691 w 4518605"/>
                <a:gd name="connsiteY9" fmla="*/ 121235 h 4518605"/>
                <a:gd name="connsiteX10" fmla="*/ 4386735 w 4518605"/>
                <a:gd name="connsiteY10" fmla="*/ 131870 h 4518605"/>
                <a:gd name="connsiteX11" fmla="*/ 4397370 w 4518605"/>
                <a:gd name="connsiteY11" fmla="*/ 107914 h 4518605"/>
                <a:gd name="connsiteX12" fmla="*/ 4362779 w 4518605"/>
                <a:gd name="connsiteY12" fmla="*/ 142505 h 4518605"/>
                <a:gd name="connsiteX13" fmla="*/ 4283753 w 4518605"/>
                <a:gd name="connsiteY13" fmla="*/ 177588 h 4518605"/>
                <a:gd name="connsiteX14" fmla="*/ 2265964 w 4518605"/>
                <a:gd name="connsiteY14" fmla="*/ 0 h 4518605"/>
                <a:gd name="connsiteX15" fmla="*/ 0 w 4518605"/>
                <a:gd name="connsiteY15" fmla="*/ 2265964 h 4518605"/>
                <a:gd name="connsiteX16" fmla="*/ 517436 w 4518605"/>
                <a:gd name="connsiteY16" fmla="*/ 3707327 h 4518605"/>
                <a:gd name="connsiteX17" fmla="*/ 650999 w 4518605"/>
                <a:gd name="connsiteY17" fmla="*/ 3854284 h 451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18605" h="4518605">
                  <a:moveTo>
                    <a:pt x="650363" y="3854920"/>
                  </a:moveTo>
                  <a:lnTo>
                    <a:pt x="657342" y="3861263"/>
                  </a:lnTo>
                  <a:lnTo>
                    <a:pt x="663685" y="3868242"/>
                  </a:lnTo>
                  <a:lnTo>
                    <a:pt x="664321" y="3867606"/>
                  </a:lnTo>
                  <a:lnTo>
                    <a:pt x="811278" y="4001169"/>
                  </a:lnTo>
                  <a:cubicBezTo>
                    <a:pt x="1202970" y="4324422"/>
                    <a:pt x="1705128" y="4518605"/>
                    <a:pt x="2252641" y="4518605"/>
                  </a:cubicBezTo>
                  <a:cubicBezTo>
                    <a:pt x="3504098" y="4518605"/>
                    <a:pt x="4518605" y="3504098"/>
                    <a:pt x="4518605" y="2252641"/>
                  </a:cubicBezTo>
                  <a:cubicBezTo>
                    <a:pt x="4518605" y="1544527"/>
                    <a:pt x="4104232" y="871931"/>
                    <a:pt x="4341017" y="234852"/>
                  </a:cubicBezTo>
                  <a:lnTo>
                    <a:pt x="4376100" y="155826"/>
                  </a:lnTo>
                  <a:lnTo>
                    <a:pt x="4410691" y="121235"/>
                  </a:lnTo>
                  <a:lnTo>
                    <a:pt x="4386735" y="131870"/>
                  </a:lnTo>
                  <a:lnTo>
                    <a:pt x="4397370" y="107914"/>
                  </a:lnTo>
                  <a:lnTo>
                    <a:pt x="4362779" y="142505"/>
                  </a:lnTo>
                  <a:lnTo>
                    <a:pt x="4283753" y="177588"/>
                  </a:lnTo>
                  <a:cubicBezTo>
                    <a:pt x="3646674" y="414373"/>
                    <a:pt x="2974078" y="0"/>
                    <a:pt x="2265964" y="0"/>
                  </a:cubicBezTo>
                  <a:cubicBezTo>
                    <a:pt x="1014507" y="0"/>
                    <a:pt x="0" y="1014507"/>
                    <a:pt x="0" y="2265964"/>
                  </a:cubicBezTo>
                  <a:cubicBezTo>
                    <a:pt x="0" y="2813477"/>
                    <a:pt x="194183" y="3315635"/>
                    <a:pt x="517436" y="3707327"/>
                  </a:cubicBezTo>
                  <a:lnTo>
                    <a:pt x="650999" y="385428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572" name="文本框 5"/>
            <p:cNvSpPr txBox="1">
              <a:spLocks noChangeArrowheads="1"/>
            </p:cNvSpPr>
            <p:nvPr/>
          </p:nvSpPr>
          <p:spPr bwMode="auto">
            <a:xfrm>
              <a:off x="1950177" y="2186816"/>
              <a:ext cx="1960793"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12500">
                  <a:solidFill>
                    <a:schemeClr val="bg1"/>
                  </a:solidFill>
                  <a:latin typeface="Century Gothic" panose="020B0502020202020204" pitchFamily="34" charset="0"/>
                </a:rPr>
                <a:t>04</a:t>
              </a:r>
              <a:endParaRPr lang="zh-CN" altLang="en-US" sz="12500">
                <a:solidFill>
                  <a:schemeClr val="bg1"/>
                </a:solidFill>
                <a:latin typeface="Century Gothic" panose="020B0502020202020204" pitchFamily="34" charset="0"/>
              </a:endParaRPr>
            </a:p>
          </p:txBody>
        </p:sp>
        <p:pic>
          <p:nvPicPr>
            <p:cNvPr id="7" name="图片 6"/>
            <p:cNvPicPr>
              <a:picLocks noChangeAspect="1"/>
            </p:cNvPicPr>
            <p:nvPr/>
          </p:nvPicPr>
          <p:blipFill>
            <a:blip r:embed="rId1"/>
            <a:srcRect l="43447" t="18711" r="10242" b="14206"/>
            <a:stretch>
              <a:fillRect/>
            </a:stretch>
          </p:blipFill>
          <p:spPr>
            <a:xfrm>
              <a:off x="1394854" y="2289337"/>
              <a:ext cx="2036614" cy="2036614"/>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sp>
        <p:nvSpPr>
          <p:cNvPr id="14" name="椭圆 13"/>
          <p:cNvSpPr/>
          <p:nvPr/>
        </p:nvSpPr>
        <p:spPr>
          <a:xfrm rot="10800000">
            <a:off x="912813" y="4094163"/>
            <a:ext cx="463550" cy="463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6" name="组合 15"/>
          <p:cNvGrpSpPr/>
          <p:nvPr/>
        </p:nvGrpSpPr>
        <p:grpSpPr bwMode="auto">
          <a:xfrm>
            <a:off x="4135438" y="2459205"/>
            <a:ext cx="7687595" cy="2529304"/>
            <a:chOff x="277329" y="1109538"/>
            <a:chExt cx="6157243" cy="2529415"/>
          </a:xfrm>
        </p:grpSpPr>
        <p:cxnSp>
          <p:nvCxnSpPr>
            <p:cNvPr id="17" name="直接连接符 16"/>
            <p:cNvCxnSpPr/>
            <p:nvPr/>
          </p:nvCxnSpPr>
          <p:spPr>
            <a:xfrm>
              <a:off x="410834" y="2206380"/>
              <a:ext cx="529444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77329" y="1515203"/>
              <a:ext cx="6157243" cy="2123750"/>
            </a:xfrm>
            <a:prstGeom prst="rect">
              <a:avLst/>
            </a:prstGeom>
            <a:noFill/>
          </p:spPr>
          <p:txBody>
            <a:bodyPr wrap="square">
              <a:spAutoFit/>
            </a:bodyPr>
            <a:lstStyle/>
            <a:p>
              <a:pPr eaLnBrk="1" fontAlgn="auto" hangingPunct="1">
                <a:spcBef>
                  <a:spcPts val="0"/>
                </a:spcBef>
                <a:spcAft>
                  <a:spcPts val="0"/>
                </a:spcAft>
                <a:defRPr/>
              </a:pP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BACKDOOR DETECTION AND TRIGGER IDENTIFICATION</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26916" y="1109538"/>
              <a:ext cx="5141865" cy="400067"/>
            </a:xfrm>
            <a:prstGeom prst="rect">
              <a:avLst/>
            </a:prstGeom>
            <a:noFill/>
          </p:spPr>
          <p:txBody>
            <a:bodyPr>
              <a:spAutoFit/>
            </a:bodyPr>
            <a:lstStyle/>
            <a:p>
              <a:pPr eaLnBrk="1" fontAlgn="auto" hangingPunct="1">
                <a:spcBef>
                  <a:spcPts val="0"/>
                </a:spcBef>
                <a:spcAft>
                  <a:spcPts val="0"/>
                </a:spcAft>
                <a:defRPr/>
              </a:pPr>
              <a:r>
                <a:rPr lang="en-US" altLang="zh-CN" sz="2000" dirty="0">
                  <a:solidFill>
                    <a:schemeClr val="tx1">
                      <a:lumMod val="50000"/>
                      <a:lumOff val="50000"/>
                    </a:schemeClr>
                  </a:solidFill>
                  <a:latin typeface="Century Gothic" panose="020B0502020202020204" pitchFamily="34" charset="0"/>
                  <a:ea typeface="微软雅黑" panose="020B0503020204020204" pitchFamily="34" charset="-122"/>
                </a:rPr>
                <a:t>EXPERIMENTAL VALIDATION </a:t>
              </a:r>
              <a:endParaRPr lang="zh-CN" altLang="en-US" sz="2000" dirty="0">
                <a:solidFill>
                  <a:schemeClr val="tx1">
                    <a:lumMod val="50000"/>
                    <a:lumOff val="50000"/>
                  </a:schemeClr>
                </a:solidFill>
                <a:latin typeface="Century Gothic" panose="020B0502020202020204" pitchFamily="34" charset="0"/>
                <a:ea typeface="微软雅黑" panose="020B0503020204020204" pitchFamily="34" charset="-122"/>
              </a:endParaRPr>
            </a:p>
          </p:txBody>
        </p:sp>
      </p:grpSp>
      <p:sp>
        <p:nvSpPr>
          <p:cNvPr id="26" name="椭圆 25"/>
          <p:cNvSpPr/>
          <p:nvPr/>
        </p:nvSpPr>
        <p:spPr>
          <a:xfrm>
            <a:off x="1865313" y="4125913"/>
            <a:ext cx="147637" cy="1492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p:cNvSpPr/>
          <p:nvPr/>
        </p:nvSpPr>
        <p:spPr>
          <a:xfrm>
            <a:off x="3717925" y="4362450"/>
            <a:ext cx="242888"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a:off x="4065588" y="4079875"/>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椭圆 40"/>
          <p:cNvSpPr/>
          <p:nvPr/>
        </p:nvSpPr>
        <p:spPr>
          <a:xfrm rot="11047877">
            <a:off x="2328863" y="4422775"/>
            <a:ext cx="169862" cy="1698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椭圆 42"/>
          <p:cNvSpPr/>
          <p:nvPr/>
        </p:nvSpPr>
        <p:spPr>
          <a:xfrm>
            <a:off x="1319213" y="2378075"/>
            <a:ext cx="344487" cy="3444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a:xfrm rot="10800000">
            <a:off x="1358900" y="3316288"/>
            <a:ext cx="528638" cy="5270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椭圆 47"/>
          <p:cNvSpPr/>
          <p:nvPr/>
        </p:nvSpPr>
        <p:spPr>
          <a:xfrm>
            <a:off x="10933113" y="3060700"/>
            <a:ext cx="153987"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椭圆 48"/>
          <p:cNvSpPr/>
          <p:nvPr/>
        </p:nvSpPr>
        <p:spPr>
          <a:xfrm>
            <a:off x="11139488" y="3213100"/>
            <a:ext cx="242887"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椭圆 49"/>
          <p:cNvSpPr/>
          <p:nvPr/>
        </p:nvSpPr>
        <p:spPr>
          <a:xfrm>
            <a:off x="2065338" y="5219700"/>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100"/>
                                  </p:stCondLst>
                                  <p:childTnLst>
                                    <p:set>
                                      <p:cBhvr>
                                        <p:cTn id="22" dur="1" fill="hold">
                                          <p:stCondLst>
                                            <p:cond delay="0"/>
                                          </p:stCondLst>
                                        </p:cTn>
                                        <p:tgtEl>
                                          <p:spTgt spid="32"/>
                                        </p:tgtEl>
                                        <p:attrNameLst>
                                          <p:attrName>style.visibility</p:attrName>
                                        </p:attrNameLst>
                                      </p:cBhvr>
                                      <p:to>
                                        <p:strVal val="visible"/>
                                      </p:to>
                                    </p:set>
                                    <p:anim calcmode="lin" valueType="num">
                                      <p:cBhvr>
                                        <p:cTn id="23" dur="500" fill="hold"/>
                                        <p:tgtEl>
                                          <p:spTgt spid="32"/>
                                        </p:tgtEl>
                                        <p:attrNameLst>
                                          <p:attrName>ppt_w</p:attrName>
                                        </p:attrNameLst>
                                      </p:cBhvr>
                                      <p:tavLst>
                                        <p:tav tm="0">
                                          <p:val>
                                            <p:fltVal val="0"/>
                                          </p:val>
                                        </p:tav>
                                        <p:tav tm="100000">
                                          <p:val>
                                            <p:strVal val="#ppt_w"/>
                                          </p:val>
                                        </p:tav>
                                      </p:tavLst>
                                    </p:anim>
                                    <p:anim calcmode="lin" valueType="num">
                                      <p:cBhvr>
                                        <p:cTn id="24" dur="500" fill="hold"/>
                                        <p:tgtEl>
                                          <p:spTgt spid="32"/>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10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100"/>
                                  </p:stCondLst>
                                  <p:childTnLst>
                                    <p:set>
                                      <p:cBhvr>
                                        <p:cTn id="30" dur="1" fill="hold">
                                          <p:stCondLst>
                                            <p:cond delay="0"/>
                                          </p:stCondLst>
                                        </p:cTn>
                                        <p:tgtEl>
                                          <p:spTgt spid="41"/>
                                        </p:tgtEl>
                                        <p:attrNameLst>
                                          <p:attrName>style.visibility</p:attrName>
                                        </p:attrNameLst>
                                      </p:cBhvr>
                                      <p:to>
                                        <p:strVal val="visible"/>
                                      </p:to>
                                    </p:set>
                                    <p:anim calcmode="lin" valueType="num">
                                      <p:cBhvr>
                                        <p:cTn id="31" dur="500" fill="hold"/>
                                        <p:tgtEl>
                                          <p:spTgt spid="41"/>
                                        </p:tgtEl>
                                        <p:attrNameLst>
                                          <p:attrName>ppt_w</p:attrName>
                                        </p:attrNameLst>
                                      </p:cBhvr>
                                      <p:tavLst>
                                        <p:tav tm="0">
                                          <p:val>
                                            <p:fltVal val="0"/>
                                          </p:val>
                                        </p:tav>
                                        <p:tav tm="100000">
                                          <p:val>
                                            <p:strVal val="#ppt_w"/>
                                          </p:val>
                                        </p:tav>
                                      </p:tavLst>
                                    </p:anim>
                                    <p:anim calcmode="lin" valueType="num">
                                      <p:cBhvr>
                                        <p:cTn id="32" dur="500" fill="hold"/>
                                        <p:tgtEl>
                                          <p:spTgt spid="41"/>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childTnLst>
                                </p:cTn>
                              </p:par>
                              <p:par>
                                <p:cTn id="45" presetID="22" presetClass="entr" presetSubtype="8" fill="hold" nodeType="withEffect">
                                  <p:stCondLst>
                                    <p:cond delay="50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animBg="1"/>
      <p:bldP spid="30" grpId="0" animBg="1"/>
      <p:bldP spid="32" grpId="0" animBg="1"/>
      <p:bldP spid="36" grpId="0" animBg="1"/>
      <p:bldP spid="41" grpId="0" animBg="1"/>
      <p:bldP spid="43" grpId="0" animBg="1"/>
      <p:bldP spid="15" grpId="0" animBg="1"/>
      <p:bldP spid="48" grpId="0" animBg="1"/>
      <p:bldP spid="49" grpId="0" animBg="1"/>
      <p:bldP spid="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椭圆 185"/>
          <p:cNvSpPr/>
          <p:nvPr/>
        </p:nvSpPr>
        <p:spPr>
          <a:xfrm rot="247877">
            <a:off x="5138738" y="2964312"/>
            <a:ext cx="88900" cy="904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87" name="椭圆 186"/>
          <p:cNvSpPr/>
          <p:nvPr/>
        </p:nvSpPr>
        <p:spPr>
          <a:xfrm rot="10800000">
            <a:off x="5454650" y="6358387"/>
            <a:ext cx="190500" cy="1920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88" name="椭圆 187"/>
          <p:cNvSpPr/>
          <p:nvPr/>
        </p:nvSpPr>
        <p:spPr>
          <a:xfrm rot="10800000">
            <a:off x="6410324" y="5970022"/>
            <a:ext cx="371475" cy="3730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89" name="椭圆 188"/>
          <p:cNvSpPr/>
          <p:nvPr/>
        </p:nvSpPr>
        <p:spPr>
          <a:xfrm rot="10800000">
            <a:off x="5349875" y="3721549"/>
            <a:ext cx="192088"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91" name="椭圆 190"/>
          <p:cNvSpPr/>
          <p:nvPr/>
        </p:nvSpPr>
        <p:spPr>
          <a:xfrm rot="10800000">
            <a:off x="4916488" y="3135762"/>
            <a:ext cx="485775" cy="4841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92" name="椭圆 191"/>
          <p:cNvSpPr/>
          <p:nvPr/>
        </p:nvSpPr>
        <p:spPr>
          <a:xfrm rot="10800000">
            <a:off x="3594486" y="2538985"/>
            <a:ext cx="304800" cy="3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93" name="椭圆 192"/>
          <p:cNvSpPr/>
          <p:nvPr/>
        </p:nvSpPr>
        <p:spPr>
          <a:xfrm rot="10800000">
            <a:off x="6412280" y="1464407"/>
            <a:ext cx="400050" cy="4000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4" name="椭圆 193"/>
          <p:cNvSpPr/>
          <p:nvPr/>
        </p:nvSpPr>
        <p:spPr>
          <a:xfrm rot="247877" flipH="1">
            <a:off x="6086475" y="6669537"/>
            <a:ext cx="96838" cy="968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95" name="椭圆 194"/>
          <p:cNvSpPr/>
          <p:nvPr/>
        </p:nvSpPr>
        <p:spPr>
          <a:xfrm rot="10800000">
            <a:off x="6781800" y="4250187"/>
            <a:ext cx="404813" cy="4048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96" name="椭圆 195"/>
          <p:cNvSpPr/>
          <p:nvPr/>
        </p:nvSpPr>
        <p:spPr>
          <a:xfrm rot="10800000">
            <a:off x="5894388" y="6696075"/>
            <a:ext cx="542925" cy="5429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grpSp>
        <p:nvGrpSpPr>
          <p:cNvPr id="17" name="组合 16"/>
          <p:cNvGrpSpPr/>
          <p:nvPr/>
        </p:nvGrpSpPr>
        <p:grpSpPr bwMode="auto">
          <a:xfrm>
            <a:off x="5630395" y="2288402"/>
            <a:ext cx="1368425" cy="1477962"/>
            <a:chOff x="5591459" y="2770428"/>
            <a:chExt cx="1368690" cy="1477955"/>
          </a:xfrm>
        </p:grpSpPr>
        <p:grpSp>
          <p:nvGrpSpPr>
            <p:cNvPr id="7229" name="组合 11"/>
            <p:cNvGrpSpPr/>
            <p:nvPr/>
          </p:nvGrpSpPr>
          <p:grpSpPr bwMode="auto">
            <a:xfrm>
              <a:off x="5591459" y="2770428"/>
              <a:ext cx="1368690" cy="1368690"/>
              <a:chOff x="6096000" y="1504950"/>
              <a:chExt cx="1085850" cy="1085850"/>
            </a:xfrm>
          </p:grpSpPr>
          <p:sp>
            <p:nvSpPr>
              <p:cNvPr id="5" name="椭圆 4"/>
              <p:cNvSpPr/>
              <p:nvPr/>
            </p:nvSpPr>
            <p:spPr>
              <a:xfrm>
                <a:off x="6096000" y="1504950"/>
                <a:ext cx="1085850" cy="108563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dirty="0">
                  <a:latin typeface="Century Gothic" panose="020B0502020202020204" pitchFamily="34" charset="0"/>
                </a:endParaRPr>
              </a:p>
            </p:txBody>
          </p:sp>
          <p:sp>
            <p:nvSpPr>
              <p:cNvPr id="7232" name="文本框 7"/>
              <p:cNvSpPr txBox="1">
                <a:spLocks noChangeArrowheads="1"/>
              </p:cNvSpPr>
              <p:nvPr/>
            </p:nvSpPr>
            <p:spPr bwMode="auto">
              <a:xfrm>
                <a:off x="6190509" y="1586210"/>
                <a:ext cx="896834" cy="87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6600" dirty="0">
                    <a:solidFill>
                      <a:schemeClr val="bg1"/>
                    </a:solidFill>
                    <a:latin typeface="Century Gothic" panose="020B0502020202020204" pitchFamily="34" charset="0"/>
                  </a:rPr>
                  <a:t>02</a:t>
                </a:r>
                <a:endParaRPr lang="zh-CN" altLang="en-US" sz="6600" dirty="0">
                  <a:solidFill>
                    <a:schemeClr val="bg1"/>
                  </a:solidFill>
                  <a:latin typeface="Century Gothic" panose="020B0502020202020204" pitchFamily="34" charset="0"/>
                </a:endParaRPr>
              </a:p>
            </p:txBody>
          </p:sp>
        </p:grpSp>
        <p:pic>
          <p:nvPicPr>
            <p:cNvPr id="182" name="图片 181"/>
            <p:cNvPicPr>
              <a:picLocks noChangeAspect="1"/>
            </p:cNvPicPr>
            <p:nvPr/>
          </p:nvPicPr>
          <p:blipFill>
            <a:blip r:embed="rId1"/>
            <a:srcRect l="43447" t="18711" r="10242" b="14206"/>
            <a:stretch>
              <a:fillRect/>
            </a:stretch>
          </p:blipFill>
          <p:spPr>
            <a:xfrm rot="1293395">
              <a:off x="5652795" y="3032900"/>
              <a:ext cx="1215483" cy="1215483"/>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grpSp>
        <p:nvGrpSpPr>
          <p:cNvPr id="16" name="组合 15"/>
          <p:cNvGrpSpPr/>
          <p:nvPr/>
        </p:nvGrpSpPr>
        <p:grpSpPr bwMode="auto">
          <a:xfrm>
            <a:off x="5230782" y="1511232"/>
            <a:ext cx="1176338" cy="1085850"/>
            <a:chOff x="5231859" y="1684578"/>
            <a:chExt cx="1177200" cy="1085850"/>
          </a:xfrm>
        </p:grpSpPr>
        <p:grpSp>
          <p:nvGrpSpPr>
            <p:cNvPr id="7225" name="组合 10"/>
            <p:cNvGrpSpPr/>
            <p:nvPr/>
          </p:nvGrpSpPr>
          <p:grpSpPr bwMode="auto">
            <a:xfrm>
              <a:off x="5323209" y="1684578"/>
              <a:ext cx="1085850" cy="1085850"/>
              <a:chOff x="1276350" y="1504950"/>
              <a:chExt cx="1085850" cy="1085850"/>
            </a:xfrm>
          </p:grpSpPr>
          <p:sp>
            <p:nvSpPr>
              <p:cNvPr id="3" name="椭圆 2"/>
              <p:cNvSpPr/>
              <p:nvPr/>
            </p:nvSpPr>
            <p:spPr>
              <a:xfrm>
                <a:off x="1277143" y="1504950"/>
                <a:ext cx="1085057" cy="1085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7228" name="文本框 6"/>
              <p:cNvSpPr txBox="1">
                <a:spLocks noChangeArrowheads="1"/>
              </p:cNvSpPr>
              <p:nvPr/>
            </p:nvSpPr>
            <p:spPr bwMode="auto">
              <a:xfrm>
                <a:off x="1343825" y="1586210"/>
                <a:ext cx="95090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5400">
                    <a:solidFill>
                      <a:schemeClr val="bg1"/>
                    </a:solidFill>
                    <a:latin typeface="Century Gothic" panose="020B0502020202020204" pitchFamily="34" charset="0"/>
                  </a:rPr>
                  <a:t>01</a:t>
                </a:r>
                <a:endParaRPr lang="zh-CN" altLang="en-US" sz="5400">
                  <a:solidFill>
                    <a:schemeClr val="bg1"/>
                  </a:solidFill>
                  <a:latin typeface="Century Gothic" panose="020B0502020202020204" pitchFamily="34" charset="0"/>
                </a:endParaRPr>
              </a:p>
            </p:txBody>
          </p:sp>
        </p:grpSp>
        <p:pic>
          <p:nvPicPr>
            <p:cNvPr id="183" name="图片 182"/>
            <p:cNvPicPr>
              <a:picLocks noChangeAspect="1"/>
            </p:cNvPicPr>
            <p:nvPr/>
          </p:nvPicPr>
          <p:blipFill>
            <a:blip r:embed="rId1"/>
            <a:srcRect l="43447" t="18711" r="10242" b="14206"/>
            <a:stretch>
              <a:fillRect/>
            </a:stretch>
          </p:blipFill>
          <p:spPr>
            <a:xfrm rot="19343822">
              <a:off x="5231859" y="1742018"/>
              <a:ext cx="1019877" cy="1019877"/>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grpSp>
        <p:nvGrpSpPr>
          <p:cNvPr id="18" name="组合 17"/>
          <p:cNvGrpSpPr/>
          <p:nvPr/>
        </p:nvGrpSpPr>
        <p:grpSpPr bwMode="auto">
          <a:xfrm>
            <a:off x="5393945" y="3831990"/>
            <a:ext cx="1531938" cy="1531937"/>
            <a:chOff x="4905512" y="3916438"/>
            <a:chExt cx="1531210" cy="1531210"/>
          </a:xfrm>
        </p:grpSpPr>
        <p:grpSp>
          <p:nvGrpSpPr>
            <p:cNvPr id="7221" name="组合 13"/>
            <p:cNvGrpSpPr/>
            <p:nvPr/>
          </p:nvGrpSpPr>
          <p:grpSpPr bwMode="auto">
            <a:xfrm>
              <a:off x="4905512" y="3916438"/>
              <a:ext cx="1531210" cy="1531210"/>
              <a:chOff x="1276350" y="4991100"/>
              <a:chExt cx="1085850" cy="1085850"/>
            </a:xfrm>
          </p:grpSpPr>
          <p:sp>
            <p:nvSpPr>
              <p:cNvPr id="4" name="椭圆 3"/>
              <p:cNvSpPr/>
              <p:nvPr/>
            </p:nvSpPr>
            <p:spPr>
              <a:xfrm>
                <a:off x="1276350" y="4991100"/>
                <a:ext cx="1085850" cy="1085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Century Gothic" panose="020B0502020202020204" pitchFamily="34" charset="0"/>
                </a:endParaRPr>
              </a:p>
            </p:txBody>
          </p:sp>
          <p:sp>
            <p:nvSpPr>
              <p:cNvPr id="7224" name="文本框 8"/>
              <p:cNvSpPr txBox="1">
                <a:spLocks noChangeArrowheads="1"/>
              </p:cNvSpPr>
              <p:nvPr/>
            </p:nvSpPr>
            <p:spPr bwMode="auto">
              <a:xfrm>
                <a:off x="1451591" y="5175970"/>
                <a:ext cx="735364" cy="719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6000" dirty="0">
                    <a:solidFill>
                      <a:schemeClr val="bg1"/>
                    </a:solidFill>
                    <a:latin typeface="Century Gothic" panose="020B0502020202020204" pitchFamily="34" charset="0"/>
                  </a:rPr>
                  <a:t>04</a:t>
                </a:r>
                <a:endParaRPr lang="zh-CN" altLang="en-US" sz="6000" dirty="0">
                  <a:solidFill>
                    <a:schemeClr val="bg1"/>
                  </a:solidFill>
                  <a:latin typeface="Century Gothic" panose="020B0502020202020204" pitchFamily="34" charset="0"/>
                </a:endParaRPr>
              </a:p>
            </p:txBody>
          </p:sp>
        </p:grpSp>
        <p:pic>
          <p:nvPicPr>
            <p:cNvPr id="184" name="图片 183"/>
            <p:cNvPicPr>
              <a:picLocks noChangeAspect="1"/>
            </p:cNvPicPr>
            <p:nvPr/>
          </p:nvPicPr>
          <p:blipFill>
            <a:blip r:embed="rId1"/>
            <a:srcRect l="43447" t="18711" r="10242" b="14206"/>
            <a:stretch>
              <a:fillRect/>
            </a:stretch>
          </p:blipFill>
          <p:spPr>
            <a:xfrm rot="19161339">
              <a:off x="4923632" y="4154443"/>
              <a:ext cx="1152845" cy="1152845"/>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grpSp>
        <p:nvGrpSpPr>
          <p:cNvPr id="19" name="组合 18"/>
          <p:cNvGrpSpPr/>
          <p:nvPr/>
        </p:nvGrpSpPr>
        <p:grpSpPr bwMode="auto">
          <a:xfrm>
            <a:off x="5337939" y="5098189"/>
            <a:ext cx="1436687" cy="1150938"/>
            <a:chOff x="5741798" y="5356201"/>
            <a:chExt cx="1437191" cy="1150765"/>
          </a:xfrm>
        </p:grpSpPr>
        <p:grpSp>
          <p:nvGrpSpPr>
            <p:cNvPr id="7217" name="组合 12"/>
            <p:cNvGrpSpPr/>
            <p:nvPr/>
          </p:nvGrpSpPr>
          <p:grpSpPr bwMode="auto">
            <a:xfrm>
              <a:off x="5741798" y="5365724"/>
              <a:ext cx="1086231" cy="1087275"/>
              <a:chOff x="6099500" y="4990436"/>
              <a:chExt cx="1086231" cy="1087275"/>
            </a:xfrm>
          </p:grpSpPr>
          <p:sp>
            <p:nvSpPr>
              <p:cNvPr id="6" name="椭圆 5"/>
              <p:cNvSpPr/>
              <p:nvPr/>
            </p:nvSpPr>
            <p:spPr>
              <a:xfrm>
                <a:off x="6099500" y="4990436"/>
                <a:ext cx="1086231" cy="108727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7220" name="文本框 9"/>
              <p:cNvSpPr txBox="1">
                <a:spLocks noChangeArrowheads="1"/>
              </p:cNvSpPr>
              <p:nvPr/>
            </p:nvSpPr>
            <p:spPr bwMode="auto">
              <a:xfrm>
                <a:off x="6166809" y="5072360"/>
                <a:ext cx="951235" cy="923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5400" dirty="0">
                    <a:solidFill>
                      <a:schemeClr val="bg1"/>
                    </a:solidFill>
                    <a:latin typeface="Century Gothic" panose="020B0502020202020204" pitchFamily="34" charset="0"/>
                  </a:rPr>
                  <a:t>05</a:t>
                </a:r>
                <a:endParaRPr lang="zh-CN" altLang="en-US" sz="5400" dirty="0">
                  <a:solidFill>
                    <a:schemeClr val="bg1"/>
                  </a:solidFill>
                  <a:latin typeface="Century Gothic" panose="020B0502020202020204" pitchFamily="34" charset="0"/>
                </a:endParaRPr>
              </a:p>
            </p:txBody>
          </p:sp>
        </p:grpSp>
        <p:pic>
          <p:nvPicPr>
            <p:cNvPr id="185" name="图片 184"/>
            <p:cNvPicPr>
              <a:picLocks noChangeAspect="1"/>
            </p:cNvPicPr>
            <p:nvPr/>
          </p:nvPicPr>
          <p:blipFill>
            <a:blip r:embed="rId1"/>
            <a:srcRect l="43447" t="18711" r="10242" b="14206"/>
            <a:stretch>
              <a:fillRect/>
            </a:stretch>
          </p:blipFill>
          <p:spPr>
            <a:xfrm rot="1714423">
              <a:off x="6028224" y="5356201"/>
              <a:ext cx="1150765" cy="1150765"/>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sp>
        <p:nvSpPr>
          <p:cNvPr id="198" name="椭圆 197"/>
          <p:cNvSpPr/>
          <p:nvPr/>
        </p:nvSpPr>
        <p:spPr>
          <a:xfrm rot="10800000">
            <a:off x="6435725" y="5070924"/>
            <a:ext cx="233363" cy="23336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grpSp>
        <p:nvGrpSpPr>
          <p:cNvPr id="20" name="组合 19"/>
          <p:cNvGrpSpPr/>
          <p:nvPr/>
        </p:nvGrpSpPr>
        <p:grpSpPr bwMode="auto">
          <a:xfrm>
            <a:off x="125046" y="1660762"/>
            <a:ext cx="11739929" cy="4492040"/>
            <a:chOff x="213421" y="1660456"/>
            <a:chExt cx="11739690" cy="4493100"/>
          </a:xfrm>
        </p:grpSpPr>
        <p:grpSp>
          <p:nvGrpSpPr>
            <p:cNvPr id="7197" name="组合 213"/>
            <p:cNvGrpSpPr/>
            <p:nvPr/>
          </p:nvGrpSpPr>
          <p:grpSpPr bwMode="auto">
            <a:xfrm>
              <a:off x="504294" y="1660456"/>
              <a:ext cx="4859906" cy="831195"/>
              <a:chOff x="504295" y="1660458"/>
              <a:chExt cx="4859905" cy="831195"/>
            </a:xfrm>
          </p:grpSpPr>
          <p:cxnSp>
            <p:nvCxnSpPr>
              <p:cNvPr id="209" name="直接连接符 208"/>
              <p:cNvCxnSpPr/>
              <p:nvPr/>
            </p:nvCxnSpPr>
            <p:spPr>
              <a:xfrm>
                <a:off x="504295" y="2086747"/>
                <a:ext cx="4767164"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11" name="文本框 210"/>
              <p:cNvSpPr txBox="1"/>
              <p:nvPr/>
            </p:nvSpPr>
            <p:spPr>
              <a:xfrm>
                <a:off x="577233" y="1660458"/>
                <a:ext cx="4786967" cy="831195"/>
              </a:xfrm>
              <a:prstGeom prst="rect">
                <a:avLst/>
              </a:prstGeom>
              <a:noFill/>
            </p:spPr>
            <p:txBody>
              <a:bodyPr wrap="square">
                <a:spAutoFit/>
              </a:bodyPr>
              <a:lstStyle/>
              <a:p>
                <a:pPr algn="r" eaLnBrk="1" fontAlgn="auto" hangingPunct="1">
                  <a:spcBef>
                    <a:spcPts val="0"/>
                  </a:spcBef>
                  <a:spcAft>
                    <a:spcPts val="0"/>
                  </a:spcAft>
                  <a:defRPr/>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Introduction &amp; Background: </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eaLnBrk="1" fontAlgn="auto" hangingPunct="1">
                  <a:spcBef>
                    <a:spcPts val="0"/>
                  </a:spcBef>
                  <a:spcAft>
                    <a:spcPts val="0"/>
                  </a:spcAft>
                  <a:defRPr/>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Backdoor Injection in DNNs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7198" name="组合 214"/>
            <p:cNvGrpSpPr/>
            <p:nvPr/>
          </p:nvGrpSpPr>
          <p:grpSpPr bwMode="auto">
            <a:xfrm>
              <a:off x="213421" y="3273743"/>
              <a:ext cx="4821704" cy="1200613"/>
              <a:chOff x="474283" y="1135432"/>
              <a:chExt cx="4821703" cy="1200614"/>
            </a:xfrm>
          </p:grpSpPr>
          <p:cxnSp>
            <p:nvCxnSpPr>
              <p:cNvPr id="216" name="直接连接符 215"/>
              <p:cNvCxnSpPr/>
              <p:nvPr/>
            </p:nvCxnSpPr>
            <p:spPr>
              <a:xfrm>
                <a:off x="498461" y="1931290"/>
                <a:ext cx="4767165"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210" name="文本框 216"/>
              <p:cNvSpPr txBox="1">
                <a:spLocks noChangeArrowheads="1"/>
              </p:cNvSpPr>
              <p:nvPr/>
            </p:nvSpPr>
            <p:spPr bwMode="auto">
              <a:xfrm>
                <a:off x="474283" y="1135432"/>
                <a:ext cx="4821703" cy="120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r" eaLnBrk="1" hangingPunct="1">
                  <a:lnSpc>
                    <a:spcPct val="100000"/>
                  </a:lnSpc>
                  <a:spcBef>
                    <a:spcPct val="0"/>
                  </a:spcBef>
                  <a:buFontTx/>
                  <a:buNone/>
                </a:pPr>
                <a:r>
                  <a:rPr lang="en-US" altLang="zh-CN" sz="2400" dirty="0">
                    <a:solidFill>
                      <a:srgbClr val="404040"/>
                    </a:solidFill>
                    <a:latin typeface="微软雅黑" panose="020B0503020204020204" pitchFamily="34" charset="-122"/>
                    <a:ea typeface="微软雅黑" panose="020B0503020204020204" pitchFamily="34" charset="-122"/>
                  </a:rPr>
                  <a:t>Experimental Validation of Backdoor Detection and Trigger Identification</a:t>
                </a:r>
                <a:endParaRPr lang="zh-CN" altLang="en-US" sz="2400" dirty="0">
                  <a:solidFill>
                    <a:srgbClr val="404040"/>
                  </a:solidFill>
                  <a:latin typeface="微软雅黑" panose="020B0503020204020204" pitchFamily="34" charset="-122"/>
                  <a:ea typeface="微软雅黑" panose="020B0503020204020204" pitchFamily="34" charset="-122"/>
                </a:endParaRPr>
              </a:p>
            </p:txBody>
          </p:sp>
        </p:grpSp>
        <p:grpSp>
          <p:nvGrpSpPr>
            <p:cNvPr id="7199" name="组合 219"/>
            <p:cNvGrpSpPr/>
            <p:nvPr/>
          </p:nvGrpSpPr>
          <p:grpSpPr bwMode="auto">
            <a:xfrm>
              <a:off x="7081122" y="2586010"/>
              <a:ext cx="4871989" cy="831194"/>
              <a:chOff x="348115" y="1322497"/>
              <a:chExt cx="4871988" cy="831194"/>
            </a:xfrm>
          </p:grpSpPr>
          <p:cxnSp>
            <p:nvCxnSpPr>
              <p:cNvPr id="221" name="直接连接符 220"/>
              <p:cNvCxnSpPr/>
              <p:nvPr/>
            </p:nvCxnSpPr>
            <p:spPr>
              <a:xfrm>
                <a:off x="452938" y="1758198"/>
                <a:ext cx="4767165"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206" name="文本框 221"/>
              <p:cNvSpPr txBox="1">
                <a:spLocks noChangeArrowheads="1"/>
              </p:cNvSpPr>
              <p:nvPr/>
            </p:nvSpPr>
            <p:spPr bwMode="auto">
              <a:xfrm>
                <a:off x="348115" y="1322497"/>
                <a:ext cx="4523951" cy="83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Tx/>
                  <a:buNone/>
                </a:pPr>
                <a:r>
                  <a:rPr lang="en-US" altLang="zh-CN" sz="2400" dirty="0">
                    <a:solidFill>
                      <a:srgbClr val="404040"/>
                    </a:solidFill>
                    <a:latin typeface="微软雅黑" panose="020B0503020204020204" pitchFamily="34" charset="-122"/>
                    <a:ea typeface="微软雅黑" panose="020B0503020204020204" pitchFamily="34" charset="-122"/>
                  </a:rPr>
                  <a:t>Overview of Our Approach against Backdoors</a:t>
                </a:r>
                <a:endParaRPr lang="zh-CN" altLang="en-US" sz="2400" dirty="0">
                  <a:solidFill>
                    <a:srgbClr val="404040"/>
                  </a:solidFill>
                  <a:latin typeface="微软雅黑" panose="020B0503020204020204" pitchFamily="34" charset="-122"/>
                  <a:ea typeface="微软雅黑" panose="020B0503020204020204" pitchFamily="34" charset="-122"/>
                </a:endParaRPr>
              </a:p>
            </p:txBody>
          </p:sp>
        </p:grpSp>
        <p:grpSp>
          <p:nvGrpSpPr>
            <p:cNvPr id="7200" name="组合 224"/>
            <p:cNvGrpSpPr/>
            <p:nvPr/>
          </p:nvGrpSpPr>
          <p:grpSpPr bwMode="auto">
            <a:xfrm>
              <a:off x="521174" y="5322362"/>
              <a:ext cx="5799576" cy="831194"/>
              <a:chOff x="-6048757" y="1525007"/>
              <a:chExt cx="5799576" cy="831194"/>
            </a:xfrm>
          </p:grpSpPr>
          <p:cxnSp>
            <p:nvCxnSpPr>
              <p:cNvPr id="226" name="直接连接符 225"/>
              <p:cNvCxnSpPr/>
              <p:nvPr/>
            </p:nvCxnSpPr>
            <p:spPr>
              <a:xfrm>
                <a:off x="-6048757" y="1960706"/>
                <a:ext cx="4767165"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202" name="文本框 226"/>
              <p:cNvSpPr txBox="1">
                <a:spLocks noChangeArrowheads="1"/>
              </p:cNvSpPr>
              <p:nvPr/>
            </p:nvSpPr>
            <p:spPr bwMode="auto">
              <a:xfrm>
                <a:off x="-4850340" y="1525007"/>
                <a:ext cx="4601159" cy="83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Tx/>
                  <a:buNone/>
                </a:pPr>
                <a:r>
                  <a:rPr lang="en-US" altLang="zh-CN" sz="2400" dirty="0">
                    <a:solidFill>
                      <a:srgbClr val="404040"/>
                    </a:solidFill>
                    <a:latin typeface="微软雅黑" panose="020B0503020204020204" pitchFamily="34" charset="-122"/>
                    <a:ea typeface="微软雅黑" panose="020B0503020204020204" pitchFamily="34" charset="-122"/>
                  </a:rPr>
                  <a:t>Mitigation of Backdoors</a:t>
                </a:r>
                <a:endParaRPr lang="en-US" altLang="zh-CN" sz="2400" dirty="0">
                  <a:solidFill>
                    <a:srgbClr val="404040"/>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400" dirty="0">
                    <a:solidFill>
                      <a:srgbClr val="404040"/>
                    </a:solidFill>
                    <a:latin typeface="微软雅黑" panose="020B0503020204020204" pitchFamily="34" charset="-122"/>
                    <a:ea typeface="微软雅黑" panose="020B0503020204020204" pitchFamily="34" charset="-122"/>
                  </a:rPr>
                  <a:t>&amp; Conclusion</a:t>
                </a:r>
                <a:endParaRPr lang="zh-CN" altLang="en-US" sz="2400" dirty="0">
                  <a:solidFill>
                    <a:srgbClr val="404040"/>
                  </a:solidFill>
                  <a:latin typeface="微软雅黑" panose="020B0503020204020204" pitchFamily="34" charset="-122"/>
                  <a:ea typeface="微软雅黑" panose="020B0503020204020204" pitchFamily="34" charset="-122"/>
                </a:endParaRPr>
              </a:p>
            </p:txBody>
          </p:sp>
        </p:grpSp>
      </p:grpSp>
      <p:sp>
        <p:nvSpPr>
          <p:cNvPr id="230" name="椭圆 229"/>
          <p:cNvSpPr/>
          <p:nvPr/>
        </p:nvSpPr>
        <p:spPr>
          <a:xfrm rot="10800000">
            <a:off x="6854825" y="2399162"/>
            <a:ext cx="242888" cy="2428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231" name="椭圆 230"/>
          <p:cNvSpPr/>
          <p:nvPr/>
        </p:nvSpPr>
        <p:spPr>
          <a:xfrm rot="10800000">
            <a:off x="6507163" y="2089599"/>
            <a:ext cx="188912" cy="1889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232" name="椭圆 231"/>
          <p:cNvSpPr/>
          <p:nvPr/>
        </p:nvSpPr>
        <p:spPr>
          <a:xfrm rot="10800000">
            <a:off x="6538913" y="2432499"/>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233" name="椭圆 232"/>
          <p:cNvSpPr/>
          <p:nvPr/>
        </p:nvSpPr>
        <p:spPr>
          <a:xfrm rot="10800000">
            <a:off x="7067550" y="4947099"/>
            <a:ext cx="152400" cy="1539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grpSp>
        <p:nvGrpSpPr>
          <p:cNvPr id="15" name="组合 14"/>
          <p:cNvGrpSpPr/>
          <p:nvPr/>
        </p:nvGrpSpPr>
        <p:grpSpPr bwMode="auto">
          <a:xfrm>
            <a:off x="4905375" y="-1123950"/>
            <a:ext cx="2343150" cy="2343150"/>
            <a:chOff x="4905189" y="-1123733"/>
            <a:chExt cx="2342574" cy="2342574"/>
          </a:xfrm>
        </p:grpSpPr>
        <p:sp>
          <p:nvSpPr>
            <p:cNvPr id="202" name="任意多边形 201"/>
            <p:cNvSpPr/>
            <p:nvPr/>
          </p:nvSpPr>
          <p:spPr>
            <a:xfrm rot="13500000" flipH="1">
              <a:off x="4905189" y="-1123733"/>
              <a:ext cx="2342574" cy="2342574"/>
            </a:xfrm>
            <a:custGeom>
              <a:avLst/>
              <a:gdLst>
                <a:gd name="connsiteX0" fmla="*/ 0 w 2342574"/>
                <a:gd name="connsiteY0" fmla="*/ 116757 h 2342574"/>
                <a:gd name="connsiteX1" fmla="*/ 2225818 w 2342574"/>
                <a:gd name="connsiteY1" fmla="*/ 2342574 h 2342574"/>
                <a:gd name="connsiteX2" fmla="*/ 2307225 w 2342574"/>
                <a:gd name="connsiteY2" fmla="*/ 2080322 h 2342574"/>
                <a:gd name="connsiteX3" fmla="*/ 2342574 w 2342574"/>
                <a:gd name="connsiteY3" fmla="*/ 1729671 h 2342574"/>
                <a:gd name="connsiteX4" fmla="*/ 2206215 w 2342574"/>
                <a:gd name="connsiteY4" fmla="*/ 180329 h 2342574"/>
                <a:gd name="connsiteX5" fmla="*/ 2233153 w 2342574"/>
                <a:gd name="connsiteY5" fmla="*/ 119650 h 2342574"/>
                <a:gd name="connsiteX6" fmla="*/ 2259713 w 2342574"/>
                <a:gd name="connsiteY6" fmla="*/ 93089 h 2342574"/>
                <a:gd name="connsiteX7" fmla="*/ 2241319 w 2342574"/>
                <a:gd name="connsiteY7" fmla="*/ 101255 h 2342574"/>
                <a:gd name="connsiteX8" fmla="*/ 2249485 w 2342574"/>
                <a:gd name="connsiteY8" fmla="*/ 82861 h 2342574"/>
                <a:gd name="connsiteX9" fmla="*/ 2222925 w 2342574"/>
                <a:gd name="connsiteY9" fmla="*/ 109421 h 2342574"/>
                <a:gd name="connsiteX10" fmla="*/ 2162245 w 2342574"/>
                <a:gd name="connsiteY10" fmla="*/ 136359 h 2342574"/>
                <a:gd name="connsiteX11" fmla="*/ 612904 w 2342574"/>
                <a:gd name="connsiteY11" fmla="*/ 0 h 2342574"/>
                <a:gd name="connsiteX12" fmla="*/ 262254 w 2342574"/>
                <a:gd name="connsiteY12" fmla="*/ 35349 h 234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2574" h="2342574">
                  <a:moveTo>
                    <a:pt x="0" y="116757"/>
                  </a:moveTo>
                  <a:lnTo>
                    <a:pt x="2225818" y="2342574"/>
                  </a:lnTo>
                  <a:lnTo>
                    <a:pt x="2307225" y="2080322"/>
                  </a:lnTo>
                  <a:cubicBezTo>
                    <a:pt x="2330403" y="1967058"/>
                    <a:pt x="2342574" y="1849786"/>
                    <a:pt x="2342574" y="1729671"/>
                  </a:cubicBezTo>
                  <a:cubicBezTo>
                    <a:pt x="2342574" y="1185952"/>
                    <a:pt x="2024401" y="669505"/>
                    <a:pt x="2206215" y="180329"/>
                  </a:cubicBezTo>
                  <a:lnTo>
                    <a:pt x="2233153" y="119650"/>
                  </a:lnTo>
                  <a:lnTo>
                    <a:pt x="2259713" y="93089"/>
                  </a:lnTo>
                  <a:lnTo>
                    <a:pt x="2241319" y="101255"/>
                  </a:lnTo>
                  <a:lnTo>
                    <a:pt x="2249485" y="82861"/>
                  </a:lnTo>
                  <a:lnTo>
                    <a:pt x="2222925" y="109421"/>
                  </a:lnTo>
                  <a:lnTo>
                    <a:pt x="2162245" y="136359"/>
                  </a:lnTo>
                  <a:cubicBezTo>
                    <a:pt x="1673070" y="318173"/>
                    <a:pt x="1156623" y="0"/>
                    <a:pt x="612904" y="0"/>
                  </a:cubicBezTo>
                  <a:cubicBezTo>
                    <a:pt x="492789" y="0"/>
                    <a:pt x="375517" y="12172"/>
                    <a:pt x="262254" y="353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192" name="组合 206"/>
            <p:cNvGrpSpPr/>
            <p:nvPr/>
          </p:nvGrpSpPr>
          <p:grpSpPr bwMode="auto">
            <a:xfrm>
              <a:off x="5482116" y="-75988"/>
              <a:ext cx="1188720" cy="1037377"/>
              <a:chOff x="5437105" y="14100"/>
              <a:chExt cx="1188720" cy="1037377"/>
            </a:xfrm>
          </p:grpSpPr>
          <p:sp>
            <p:nvSpPr>
              <p:cNvPr id="7194" name="文本框 202"/>
              <p:cNvSpPr txBox="1">
                <a:spLocks noChangeArrowheads="1"/>
              </p:cNvSpPr>
              <p:nvPr/>
            </p:nvSpPr>
            <p:spPr bwMode="auto">
              <a:xfrm>
                <a:off x="5939099" y="14100"/>
                <a:ext cx="18473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endParaRPr lang="zh-CN" altLang="en-US" sz="4400">
                  <a:solidFill>
                    <a:schemeClr val="bg1"/>
                  </a:solidFill>
                  <a:latin typeface="方正清刻本悦宋简体" pitchFamily="2" charset="-122"/>
                  <a:ea typeface="方正清刻本悦宋简体" pitchFamily="2" charset="-122"/>
                </a:endParaRPr>
              </a:p>
            </p:txBody>
          </p:sp>
          <p:cxnSp>
            <p:nvCxnSpPr>
              <p:cNvPr id="205" name="直接连接符 204"/>
              <p:cNvCxnSpPr/>
              <p:nvPr/>
            </p:nvCxnSpPr>
            <p:spPr>
              <a:xfrm>
                <a:off x="5437886" y="723286"/>
                <a:ext cx="1187158" cy="0"/>
              </a:xfrm>
              <a:prstGeom prst="line">
                <a:avLst/>
              </a:prstGeom>
              <a:ln>
                <a:solidFill>
                  <a:schemeClr val="bg1">
                    <a:alpha val="54000"/>
                  </a:schemeClr>
                </a:solidFill>
              </a:ln>
            </p:spPr>
            <p:style>
              <a:lnRef idx="1">
                <a:schemeClr val="accent1"/>
              </a:lnRef>
              <a:fillRef idx="0">
                <a:schemeClr val="accent1"/>
              </a:fillRef>
              <a:effectRef idx="0">
                <a:schemeClr val="accent1"/>
              </a:effectRef>
              <a:fontRef idx="minor">
                <a:schemeClr val="tx1"/>
              </a:fontRef>
            </p:style>
          </p:cxnSp>
          <p:sp>
            <p:nvSpPr>
              <p:cNvPr id="7196" name="文本框 205"/>
              <p:cNvSpPr txBox="1">
                <a:spLocks noChangeArrowheads="1"/>
              </p:cNvSpPr>
              <p:nvPr/>
            </p:nvSpPr>
            <p:spPr bwMode="auto">
              <a:xfrm>
                <a:off x="5473780" y="743700"/>
                <a:ext cx="11153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1400">
                    <a:solidFill>
                      <a:schemeClr val="bg1"/>
                    </a:solidFill>
                  </a:rPr>
                  <a:t>CONTENTS</a:t>
                </a:r>
                <a:endParaRPr lang="zh-CN" altLang="en-US" sz="1400">
                  <a:solidFill>
                    <a:schemeClr val="bg1"/>
                  </a:solidFill>
                </a:endParaRPr>
              </a:p>
            </p:txBody>
          </p:sp>
        </p:grpSp>
        <p:pic>
          <p:nvPicPr>
            <p:cNvPr id="7193"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9810" y="-192446"/>
              <a:ext cx="1792379" cy="1176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9" name="组合 12"/>
          <p:cNvGrpSpPr/>
          <p:nvPr/>
        </p:nvGrpSpPr>
        <p:grpSpPr bwMode="auto">
          <a:xfrm>
            <a:off x="4940279" y="3233108"/>
            <a:ext cx="1085850" cy="1087438"/>
            <a:chOff x="6099500" y="4990436"/>
            <a:chExt cx="1086231" cy="1087275"/>
          </a:xfrm>
        </p:grpSpPr>
        <p:sp>
          <p:nvSpPr>
            <p:cNvPr id="61" name="椭圆 60"/>
            <p:cNvSpPr/>
            <p:nvPr/>
          </p:nvSpPr>
          <p:spPr>
            <a:xfrm>
              <a:off x="6099500" y="4990436"/>
              <a:ext cx="1086231" cy="10872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62" name="文本框 9"/>
            <p:cNvSpPr txBox="1">
              <a:spLocks noChangeArrowheads="1"/>
            </p:cNvSpPr>
            <p:nvPr/>
          </p:nvSpPr>
          <p:spPr bwMode="auto">
            <a:xfrm>
              <a:off x="6166809" y="5072360"/>
              <a:ext cx="951235" cy="923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5400" dirty="0">
                  <a:solidFill>
                    <a:schemeClr val="bg1"/>
                  </a:solidFill>
                  <a:latin typeface="Century Gothic" panose="020B0502020202020204" pitchFamily="34" charset="0"/>
                </a:rPr>
                <a:t>03</a:t>
              </a:r>
              <a:endParaRPr lang="zh-CN" altLang="en-US" sz="5400" dirty="0">
                <a:solidFill>
                  <a:schemeClr val="bg1"/>
                </a:solidFill>
                <a:latin typeface="Century Gothic" panose="020B0502020202020204" pitchFamily="34" charset="0"/>
              </a:endParaRPr>
            </a:p>
          </p:txBody>
        </p:sp>
      </p:grpSp>
      <p:pic>
        <p:nvPicPr>
          <p:cNvPr id="60" name="图片 59"/>
          <p:cNvPicPr>
            <a:picLocks noChangeAspect="1"/>
          </p:cNvPicPr>
          <p:nvPr/>
        </p:nvPicPr>
        <p:blipFill>
          <a:blip r:embed="rId1"/>
          <a:srcRect l="43447" t="18711" r="10242" b="14206"/>
          <a:stretch>
            <a:fillRect/>
          </a:stretch>
        </p:blipFill>
        <p:spPr bwMode="auto">
          <a:xfrm rot="1714423">
            <a:off x="5256759" y="3064458"/>
            <a:ext cx="1150361" cy="1150938"/>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cxnSp>
        <p:nvCxnSpPr>
          <p:cNvPr id="63" name="直接连接符 62"/>
          <p:cNvCxnSpPr/>
          <p:nvPr/>
        </p:nvCxnSpPr>
        <p:spPr bwMode="auto">
          <a:xfrm>
            <a:off x="7074778" y="4531599"/>
            <a:ext cx="476726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4" name="文本框 221"/>
          <p:cNvSpPr txBox="1">
            <a:spLocks noChangeArrowheads="1"/>
          </p:cNvSpPr>
          <p:nvPr/>
        </p:nvSpPr>
        <p:spPr bwMode="auto">
          <a:xfrm>
            <a:off x="6969953" y="4116101"/>
            <a:ext cx="4524044" cy="830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Tx/>
              <a:buNone/>
            </a:pPr>
            <a:r>
              <a:rPr lang="en-US" altLang="zh-CN" sz="2400" dirty="0">
                <a:solidFill>
                  <a:srgbClr val="404040"/>
                </a:solidFill>
                <a:latin typeface="微软雅黑" panose="020B0503020204020204" pitchFamily="34" charset="-122"/>
                <a:ea typeface="微软雅黑" panose="020B0503020204020204" pitchFamily="34" charset="-122"/>
              </a:rPr>
              <a:t>Overview of Our Approach against Backdoors</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86"/>
                                        </p:tgtEl>
                                        <p:attrNameLst>
                                          <p:attrName>style.visibility</p:attrName>
                                        </p:attrNameLst>
                                      </p:cBhvr>
                                      <p:to>
                                        <p:strVal val="visible"/>
                                      </p:to>
                                    </p:set>
                                    <p:anim calcmode="lin" valueType="num">
                                      <p:cBhvr>
                                        <p:cTn id="11" dur="500" fill="hold"/>
                                        <p:tgtEl>
                                          <p:spTgt spid="186"/>
                                        </p:tgtEl>
                                        <p:attrNameLst>
                                          <p:attrName>ppt_w</p:attrName>
                                        </p:attrNameLst>
                                      </p:cBhvr>
                                      <p:tavLst>
                                        <p:tav tm="0">
                                          <p:val>
                                            <p:fltVal val="0"/>
                                          </p:val>
                                        </p:tav>
                                        <p:tav tm="100000">
                                          <p:val>
                                            <p:strVal val="#ppt_w"/>
                                          </p:val>
                                        </p:tav>
                                      </p:tavLst>
                                    </p:anim>
                                    <p:anim calcmode="lin" valueType="num">
                                      <p:cBhvr>
                                        <p:cTn id="12" dur="500" fill="hold"/>
                                        <p:tgtEl>
                                          <p:spTgt spid="186"/>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187"/>
                                        </p:tgtEl>
                                        <p:attrNameLst>
                                          <p:attrName>style.visibility</p:attrName>
                                        </p:attrNameLst>
                                      </p:cBhvr>
                                      <p:to>
                                        <p:strVal val="visible"/>
                                      </p:to>
                                    </p:set>
                                    <p:anim calcmode="lin" valueType="num">
                                      <p:cBhvr>
                                        <p:cTn id="15" dur="500" fill="hold"/>
                                        <p:tgtEl>
                                          <p:spTgt spid="187"/>
                                        </p:tgtEl>
                                        <p:attrNameLst>
                                          <p:attrName>ppt_w</p:attrName>
                                        </p:attrNameLst>
                                      </p:cBhvr>
                                      <p:tavLst>
                                        <p:tav tm="0">
                                          <p:val>
                                            <p:fltVal val="0"/>
                                          </p:val>
                                        </p:tav>
                                        <p:tav tm="100000">
                                          <p:val>
                                            <p:strVal val="#ppt_w"/>
                                          </p:val>
                                        </p:tav>
                                      </p:tavLst>
                                    </p:anim>
                                    <p:anim calcmode="lin" valueType="num">
                                      <p:cBhvr>
                                        <p:cTn id="16" dur="500" fill="hold"/>
                                        <p:tgtEl>
                                          <p:spTgt spid="187"/>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188"/>
                                        </p:tgtEl>
                                        <p:attrNameLst>
                                          <p:attrName>style.visibility</p:attrName>
                                        </p:attrNameLst>
                                      </p:cBhvr>
                                      <p:to>
                                        <p:strVal val="visible"/>
                                      </p:to>
                                    </p:set>
                                    <p:anim calcmode="lin" valueType="num">
                                      <p:cBhvr>
                                        <p:cTn id="19" dur="500" fill="hold"/>
                                        <p:tgtEl>
                                          <p:spTgt spid="188"/>
                                        </p:tgtEl>
                                        <p:attrNameLst>
                                          <p:attrName>ppt_w</p:attrName>
                                        </p:attrNameLst>
                                      </p:cBhvr>
                                      <p:tavLst>
                                        <p:tav tm="0">
                                          <p:val>
                                            <p:fltVal val="0"/>
                                          </p:val>
                                        </p:tav>
                                        <p:tav tm="100000">
                                          <p:val>
                                            <p:strVal val="#ppt_w"/>
                                          </p:val>
                                        </p:tav>
                                      </p:tavLst>
                                    </p:anim>
                                    <p:anim calcmode="lin" valueType="num">
                                      <p:cBhvr>
                                        <p:cTn id="20" dur="500" fill="hold"/>
                                        <p:tgtEl>
                                          <p:spTgt spid="188"/>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189"/>
                                        </p:tgtEl>
                                        <p:attrNameLst>
                                          <p:attrName>style.visibility</p:attrName>
                                        </p:attrNameLst>
                                      </p:cBhvr>
                                      <p:to>
                                        <p:strVal val="visible"/>
                                      </p:to>
                                    </p:set>
                                    <p:anim calcmode="lin" valueType="num">
                                      <p:cBhvr>
                                        <p:cTn id="23" dur="500" fill="hold"/>
                                        <p:tgtEl>
                                          <p:spTgt spid="189"/>
                                        </p:tgtEl>
                                        <p:attrNameLst>
                                          <p:attrName>ppt_w</p:attrName>
                                        </p:attrNameLst>
                                      </p:cBhvr>
                                      <p:tavLst>
                                        <p:tav tm="0">
                                          <p:val>
                                            <p:fltVal val="0"/>
                                          </p:val>
                                        </p:tav>
                                        <p:tav tm="100000">
                                          <p:val>
                                            <p:strVal val="#ppt_w"/>
                                          </p:val>
                                        </p:tav>
                                      </p:tavLst>
                                    </p:anim>
                                    <p:anim calcmode="lin" valueType="num">
                                      <p:cBhvr>
                                        <p:cTn id="24" dur="500" fill="hold"/>
                                        <p:tgtEl>
                                          <p:spTgt spid="189"/>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191"/>
                                        </p:tgtEl>
                                        <p:attrNameLst>
                                          <p:attrName>style.visibility</p:attrName>
                                        </p:attrNameLst>
                                      </p:cBhvr>
                                      <p:to>
                                        <p:strVal val="visible"/>
                                      </p:to>
                                    </p:set>
                                    <p:anim calcmode="lin" valueType="num">
                                      <p:cBhvr>
                                        <p:cTn id="27" dur="500" fill="hold"/>
                                        <p:tgtEl>
                                          <p:spTgt spid="191"/>
                                        </p:tgtEl>
                                        <p:attrNameLst>
                                          <p:attrName>ppt_w</p:attrName>
                                        </p:attrNameLst>
                                      </p:cBhvr>
                                      <p:tavLst>
                                        <p:tav tm="0">
                                          <p:val>
                                            <p:fltVal val="0"/>
                                          </p:val>
                                        </p:tav>
                                        <p:tav tm="100000">
                                          <p:val>
                                            <p:strVal val="#ppt_w"/>
                                          </p:val>
                                        </p:tav>
                                      </p:tavLst>
                                    </p:anim>
                                    <p:anim calcmode="lin" valueType="num">
                                      <p:cBhvr>
                                        <p:cTn id="28" dur="500" fill="hold"/>
                                        <p:tgtEl>
                                          <p:spTgt spid="191"/>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192"/>
                                        </p:tgtEl>
                                        <p:attrNameLst>
                                          <p:attrName>style.visibility</p:attrName>
                                        </p:attrNameLst>
                                      </p:cBhvr>
                                      <p:to>
                                        <p:strVal val="visible"/>
                                      </p:to>
                                    </p:set>
                                    <p:anim calcmode="lin" valueType="num">
                                      <p:cBhvr>
                                        <p:cTn id="31" dur="500" fill="hold"/>
                                        <p:tgtEl>
                                          <p:spTgt spid="192"/>
                                        </p:tgtEl>
                                        <p:attrNameLst>
                                          <p:attrName>ppt_w</p:attrName>
                                        </p:attrNameLst>
                                      </p:cBhvr>
                                      <p:tavLst>
                                        <p:tav tm="0">
                                          <p:val>
                                            <p:fltVal val="0"/>
                                          </p:val>
                                        </p:tav>
                                        <p:tav tm="100000">
                                          <p:val>
                                            <p:strVal val="#ppt_w"/>
                                          </p:val>
                                        </p:tav>
                                      </p:tavLst>
                                    </p:anim>
                                    <p:anim calcmode="lin" valueType="num">
                                      <p:cBhvr>
                                        <p:cTn id="32" dur="500" fill="hold"/>
                                        <p:tgtEl>
                                          <p:spTgt spid="192"/>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193"/>
                                        </p:tgtEl>
                                        <p:attrNameLst>
                                          <p:attrName>style.visibility</p:attrName>
                                        </p:attrNameLst>
                                      </p:cBhvr>
                                      <p:to>
                                        <p:strVal val="visible"/>
                                      </p:to>
                                    </p:set>
                                    <p:anim calcmode="lin" valueType="num">
                                      <p:cBhvr>
                                        <p:cTn id="35" dur="500" fill="hold"/>
                                        <p:tgtEl>
                                          <p:spTgt spid="193"/>
                                        </p:tgtEl>
                                        <p:attrNameLst>
                                          <p:attrName>ppt_w</p:attrName>
                                        </p:attrNameLst>
                                      </p:cBhvr>
                                      <p:tavLst>
                                        <p:tav tm="0">
                                          <p:val>
                                            <p:fltVal val="0"/>
                                          </p:val>
                                        </p:tav>
                                        <p:tav tm="100000">
                                          <p:val>
                                            <p:strVal val="#ppt_w"/>
                                          </p:val>
                                        </p:tav>
                                      </p:tavLst>
                                    </p:anim>
                                    <p:anim calcmode="lin" valueType="num">
                                      <p:cBhvr>
                                        <p:cTn id="36" dur="500" fill="hold"/>
                                        <p:tgtEl>
                                          <p:spTgt spid="193"/>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200"/>
                                  </p:stCondLst>
                                  <p:childTnLst>
                                    <p:set>
                                      <p:cBhvr>
                                        <p:cTn id="38" dur="1" fill="hold">
                                          <p:stCondLst>
                                            <p:cond delay="0"/>
                                          </p:stCondLst>
                                        </p:cTn>
                                        <p:tgtEl>
                                          <p:spTgt spid="194"/>
                                        </p:tgtEl>
                                        <p:attrNameLst>
                                          <p:attrName>style.visibility</p:attrName>
                                        </p:attrNameLst>
                                      </p:cBhvr>
                                      <p:to>
                                        <p:strVal val="visible"/>
                                      </p:to>
                                    </p:set>
                                    <p:anim calcmode="lin" valueType="num">
                                      <p:cBhvr>
                                        <p:cTn id="39" dur="500" fill="hold"/>
                                        <p:tgtEl>
                                          <p:spTgt spid="194"/>
                                        </p:tgtEl>
                                        <p:attrNameLst>
                                          <p:attrName>ppt_w</p:attrName>
                                        </p:attrNameLst>
                                      </p:cBhvr>
                                      <p:tavLst>
                                        <p:tav tm="0">
                                          <p:val>
                                            <p:fltVal val="0"/>
                                          </p:val>
                                        </p:tav>
                                        <p:tav tm="100000">
                                          <p:val>
                                            <p:strVal val="#ppt_w"/>
                                          </p:val>
                                        </p:tav>
                                      </p:tavLst>
                                    </p:anim>
                                    <p:anim calcmode="lin" valueType="num">
                                      <p:cBhvr>
                                        <p:cTn id="40" dur="500" fill="hold"/>
                                        <p:tgtEl>
                                          <p:spTgt spid="194"/>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200"/>
                                  </p:stCondLst>
                                  <p:childTnLst>
                                    <p:set>
                                      <p:cBhvr>
                                        <p:cTn id="42" dur="1" fill="hold">
                                          <p:stCondLst>
                                            <p:cond delay="0"/>
                                          </p:stCondLst>
                                        </p:cTn>
                                        <p:tgtEl>
                                          <p:spTgt spid="195"/>
                                        </p:tgtEl>
                                        <p:attrNameLst>
                                          <p:attrName>style.visibility</p:attrName>
                                        </p:attrNameLst>
                                      </p:cBhvr>
                                      <p:to>
                                        <p:strVal val="visible"/>
                                      </p:to>
                                    </p:set>
                                    <p:anim calcmode="lin" valueType="num">
                                      <p:cBhvr>
                                        <p:cTn id="43" dur="500" fill="hold"/>
                                        <p:tgtEl>
                                          <p:spTgt spid="195"/>
                                        </p:tgtEl>
                                        <p:attrNameLst>
                                          <p:attrName>ppt_w</p:attrName>
                                        </p:attrNameLst>
                                      </p:cBhvr>
                                      <p:tavLst>
                                        <p:tav tm="0">
                                          <p:val>
                                            <p:fltVal val="0"/>
                                          </p:val>
                                        </p:tav>
                                        <p:tav tm="100000">
                                          <p:val>
                                            <p:strVal val="#ppt_w"/>
                                          </p:val>
                                        </p:tav>
                                      </p:tavLst>
                                    </p:anim>
                                    <p:anim calcmode="lin" valueType="num">
                                      <p:cBhvr>
                                        <p:cTn id="44" dur="500" fill="hold"/>
                                        <p:tgtEl>
                                          <p:spTgt spid="195"/>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200"/>
                                  </p:stCondLst>
                                  <p:childTnLst>
                                    <p:set>
                                      <p:cBhvr>
                                        <p:cTn id="46" dur="1" fill="hold">
                                          <p:stCondLst>
                                            <p:cond delay="0"/>
                                          </p:stCondLst>
                                        </p:cTn>
                                        <p:tgtEl>
                                          <p:spTgt spid="196"/>
                                        </p:tgtEl>
                                        <p:attrNameLst>
                                          <p:attrName>style.visibility</p:attrName>
                                        </p:attrNameLst>
                                      </p:cBhvr>
                                      <p:to>
                                        <p:strVal val="visible"/>
                                      </p:to>
                                    </p:set>
                                    <p:anim calcmode="lin" valueType="num">
                                      <p:cBhvr>
                                        <p:cTn id="47" dur="500" fill="hold"/>
                                        <p:tgtEl>
                                          <p:spTgt spid="196"/>
                                        </p:tgtEl>
                                        <p:attrNameLst>
                                          <p:attrName>ppt_w</p:attrName>
                                        </p:attrNameLst>
                                      </p:cBhvr>
                                      <p:tavLst>
                                        <p:tav tm="0">
                                          <p:val>
                                            <p:fltVal val="0"/>
                                          </p:val>
                                        </p:tav>
                                        <p:tav tm="100000">
                                          <p:val>
                                            <p:strVal val="#ppt_w"/>
                                          </p:val>
                                        </p:tav>
                                      </p:tavLst>
                                    </p:anim>
                                    <p:anim calcmode="lin" valueType="num">
                                      <p:cBhvr>
                                        <p:cTn id="48" dur="500" fill="hold"/>
                                        <p:tgtEl>
                                          <p:spTgt spid="196"/>
                                        </p:tgtEl>
                                        <p:attrNameLst>
                                          <p:attrName>ppt_h</p:attrName>
                                        </p:attrNameLst>
                                      </p:cBhvr>
                                      <p:tavLst>
                                        <p:tav tm="0">
                                          <p:val>
                                            <p:fltVal val="0"/>
                                          </p:val>
                                        </p:tav>
                                        <p:tav tm="100000">
                                          <p:val>
                                            <p:strVal val="#ppt_h"/>
                                          </p:val>
                                        </p:tav>
                                      </p:tavLst>
                                    </p:anim>
                                  </p:childTnLst>
                                </p:cTn>
                              </p:par>
                              <p:par>
                                <p:cTn id="49" presetID="23" presetClass="entr" presetSubtype="16" fill="hold" nodeType="withEffect">
                                  <p:stCondLst>
                                    <p:cond delay="20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childTnLst>
                                </p:cTn>
                              </p:par>
                              <p:par>
                                <p:cTn id="53" presetID="23" presetClass="entr" presetSubtype="16" fill="hold" nodeType="withEffect">
                                  <p:stCondLst>
                                    <p:cond delay="20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childTnLst>
                                </p:cTn>
                              </p:par>
                              <p:par>
                                <p:cTn id="57" presetID="23" presetClass="entr" presetSubtype="16" fill="hold" nodeType="withEffect">
                                  <p:stCondLst>
                                    <p:cond delay="200"/>
                                  </p:stCondLst>
                                  <p:childTnLst>
                                    <p:set>
                                      <p:cBhvr>
                                        <p:cTn id="58" dur="1" fill="hold">
                                          <p:stCondLst>
                                            <p:cond delay="0"/>
                                          </p:stCondLst>
                                        </p:cTn>
                                        <p:tgtEl>
                                          <p:spTgt spid="18"/>
                                        </p:tgtEl>
                                        <p:attrNameLst>
                                          <p:attrName>style.visibility</p:attrName>
                                        </p:attrNameLst>
                                      </p:cBhvr>
                                      <p:to>
                                        <p:strVal val="visible"/>
                                      </p:to>
                                    </p:set>
                                    <p:anim calcmode="lin" valueType="num">
                                      <p:cBhvr>
                                        <p:cTn id="59" dur="500" fill="hold"/>
                                        <p:tgtEl>
                                          <p:spTgt spid="18"/>
                                        </p:tgtEl>
                                        <p:attrNameLst>
                                          <p:attrName>ppt_w</p:attrName>
                                        </p:attrNameLst>
                                      </p:cBhvr>
                                      <p:tavLst>
                                        <p:tav tm="0">
                                          <p:val>
                                            <p:fltVal val="0"/>
                                          </p:val>
                                        </p:tav>
                                        <p:tav tm="100000">
                                          <p:val>
                                            <p:strVal val="#ppt_w"/>
                                          </p:val>
                                        </p:tav>
                                      </p:tavLst>
                                    </p:anim>
                                    <p:anim calcmode="lin" valueType="num">
                                      <p:cBhvr>
                                        <p:cTn id="60" dur="500" fill="hold"/>
                                        <p:tgtEl>
                                          <p:spTgt spid="18"/>
                                        </p:tgtEl>
                                        <p:attrNameLst>
                                          <p:attrName>ppt_h</p:attrName>
                                        </p:attrNameLst>
                                      </p:cBhvr>
                                      <p:tavLst>
                                        <p:tav tm="0">
                                          <p:val>
                                            <p:flt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p:cTn id="63" dur="500" fill="hold"/>
                                        <p:tgtEl>
                                          <p:spTgt spid="19"/>
                                        </p:tgtEl>
                                        <p:attrNameLst>
                                          <p:attrName>ppt_w</p:attrName>
                                        </p:attrNameLst>
                                      </p:cBhvr>
                                      <p:tavLst>
                                        <p:tav tm="0">
                                          <p:val>
                                            <p:fltVal val="0"/>
                                          </p:val>
                                        </p:tav>
                                        <p:tav tm="100000">
                                          <p:val>
                                            <p:strVal val="#ppt_w"/>
                                          </p:val>
                                        </p:tav>
                                      </p:tavLst>
                                    </p:anim>
                                    <p:anim calcmode="lin" valueType="num">
                                      <p:cBhvr>
                                        <p:cTn id="64" dur="500" fill="hold"/>
                                        <p:tgtEl>
                                          <p:spTgt spid="19"/>
                                        </p:tgtEl>
                                        <p:attrNameLst>
                                          <p:attrName>ppt_h</p:attrName>
                                        </p:attrNameLst>
                                      </p:cBhvr>
                                      <p:tavLst>
                                        <p:tav tm="0">
                                          <p:val>
                                            <p:fltVal val="0"/>
                                          </p:val>
                                        </p:tav>
                                        <p:tav tm="100000">
                                          <p:val>
                                            <p:strVal val="#ppt_h"/>
                                          </p:val>
                                        </p:tav>
                                      </p:tavLst>
                                    </p:anim>
                                  </p:childTnLst>
                                </p:cTn>
                              </p:par>
                              <p:par>
                                <p:cTn id="65" presetID="23" presetClass="entr" presetSubtype="16" fill="hold" grpId="0" nodeType="withEffect">
                                  <p:stCondLst>
                                    <p:cond delay="0"/>
                                  </p:stCondLst>
                                  <p:childTnLst>
                                    <p:set>
                                      <p:cBhvr>
                                        <p:cTn id="66" dur="1" fill="hold">
                                          <p:stCondLst>
                                            <p:cond delay="0"/>
                                          </p:stCondLst>
                                        </p:cTn>
                                        <p:tgtEl>
                                          <p:spTgt spid="198"/>
                                        </p:tgtEl>
                                        <p:attrNameLst>
                                          <p:attrName>style.visibility</p:attrName>
                                        </p:attrNameLst>
                                      </p:cBhvr>
                                      <p:to>
                                        <p:strVal val="visible"/>
                                      </p:to>
                                    </p:set>
                                    <p:anim calcmode="lin" valueType="num">
                                      <p:cBhvr>
                                        <p:cTn id="67" dur="500" fill="hold"/>
                                        <p:tgtEl>
                                          <p:spTgt spid="198"/>
                                        </p:tgtEl>
                                        <p:attrNameLst>
                                          <p:attrName>ppt_w</p:attrName>
                                        </p:attrNameLst>
                                      </p:cBhvr>
                                      <p:tavLst>
                                        <p:tav tm="0">
                                          <p:val>
                                            <p:fltVal val="0"/>
                                          </p:val>
                                        </p:tav>
                                        <p:tav tm="100000">
                                          <p:val>
                                            <p:strVal val="#ppt_w"/>
                                          </p:val>
                                        </p:tav>
                                      </p:tavLst>
                                    </p:anim>
                                    <p:anim calcmode="lin" valueType="num">
                                      <p:cBhvr>
                                        <p:cTn id="68" dur="500" fill="hold"/>
                                        <p:tgtEl>
                                          <p:spTgt spid="198"/>
                                        </p:tgtEl>
                                        <p:attrNameLst>
                                          <p:attrName>ppt_h</p:attrName>
                                        </p:attrNameLst>
                                      </p:cBhvr>
                                      <p:tavLst>
                                        <p:tav tm="0">
                                          <p:val>
                                            <p:fltVal val="0"/>
                                          </p:val>
                                        </p:tav>
                                        <p:tav tm="100000">
                                          <p:val>
                                            <p:strVal val="#ppt_h"/>
                                          </p:val>
                                        </p:tav>
                                      </p:tavLst>
                                    </p:anim>
                                  </p:childTnLst>
                                </p:cTn>
                              </p:par>
                              <p:par>
                                <p:cTn id="69" presetID="23" presetClass="entr" presetSubtype="16" fill="hold" grpId="0" nodeType="withEffect">
                                  <p:stCondLst>
                                    <p:cond delay="0"/>
                                  </p:stCondLst>
                                  <p:childTnLst>
                                    <p:set>
                                      <p:cBhvr>
                                        <p:cTn id="70" dur="1" fill="hold">
                                          <p:stCondLst>
                                            <p:cond delay="0"/>
                                          </p:stCondLst>
                                        </p:cTn>
                                        <p:tgtEl>
                                          <p:spTgt spid="230"/>
                                        </p:tgtEl>
                                        <p:attrNameLst>
                                          <p:attrName>style.visibility</p:attrName>
                                        </p:attrNameLst>
                                      </p:cBhvr>
                                      <p:to>
                                        <p:strVal val="visible"/>
                                      </p:to>
                                    </p:set>
                                    <p:anim calcmode="lin" valueType="num">
                                      <p:cBhvr>
                                        <p:cTn id="71" dur="500" fill="hold"/>
                                        <p:tgtEl>
                                          <p:spTgt spid="230"/>
                                        </p:tgtEl>
                                        <p:attrNameLst>
                                          <p:attrName>ppt_w</p:attrName>
                                        </p:attrNameLst>
                                      </p:cBhvr>
                                      <p:tavLst>
                                        <p:tav tm="0">
                                          <p:val>
                                            <p:fltVal val="0"/>
                                          </p:val>
                                        </p:tav>
                                        <p:tav tm="100000">
                                          <p:val>
                                            <p:strVal val="#ppt_w"/>
                                          </p:val>
                                        </p:tav>
                                      </p:tavLst>
                                    </p:anim>
                                    <p:anim calcmode="lin" valueType="num">
                                      <p:cBhvr>
                                        <p:cTn id="72" dur="500" fill="hold"/>
                                        <p:tgtEl>
                                          <p:spTgt spid="230"/>
                                        </p:tgtEl>
                                        <p:attrNameLst>
                                          <p:attrName>ppt_h</p:attrName>
                                        </p:attrNameLst>
                                      </p:cBhvr>
                                      <p:tavLst>
                                        <p:tav tm="0">
                                          <p:val>
                                            <p:fltVal val="0"/>
                                          </p:val>
                                        </p:tav>
                                        <p:tav tm="100000">
                                          <p:val>
                                            <p:strVal val="#ppt_h"/>
                                          </p:val>
                                        </p:tav>
                                      </p:tavLst>
                                    </p:anim>
                                  </p:childTnLst>
                                </p:cTn>
                              </p:par>
                              <p:par>
                                <p:cTn id="73" presetID="23" presetClass="entr" presetSubtype="16" fill="hold" grpId="0" nodeType="withEffect">
                                  <p:stCondLst>
                                    <p:cond delay="0"/>
                                  </p:stCondLst>
                                  <p:childTnLst>
                                    <p:set>
                                      <p:cBhvr>
                                        <p:cTn id="74" dur="1" fill="hold">
                                          <p:stCondLst>
                                            <p:cond delay="0"/>
                                          </p:stCondLst>
                                        </p:cTn>
                                        <p:tgtEl>
                                          <p:spTgt spid="231"/>
                                        </p:tgtEl>
                                        <p:attrNameLst>
                                          <p:attrName>style.visibility</p:attrName>
                                        </p:attrNameLst>
                                      </p:cBhvr>
                                      <p:to>
                                        <p:strVal val="visible"/>
                                      </p:to>
                                    </p:set>
                                    <p:anim calcmode="lin" valueType="num">
                                      <p:cBhvr>
                                        <p:cTn id="75" dur="500" fill="hold"/>
                                        <p:tgtEl>
                                          <p:spTgt spid="231"/>
                                        </p:tgtEl>
                                        <p:attrNameLst>
                                          <p:attrName>ppt_w</p:attrName>
                                        </p:attrNameLst>
                                      </p:cBhvr>
                                      <p:tavLst>
                                        <p:tav tm="0">
                                          <p:val>
                                            <p:fltVal val="0"/>
                                          </p:val>
                                        </p:tav>
                                        <p:tav tm="100000">
                                          <p:val>
                                            <p:strVal val="#ppt_w"/>
                                          </p:val>
                                        </p:tav>
                                      </p:tavLst>
                                    </p:anim>
                                    <p:anim calcmode="lin" valueType="num">
                                      <p:cBhvr>
                                        <p:cTn id="76" dur="500" fill="hold"/>
                                        <p:tgtEl>
                                          <p:spTgt spid="231"/>
                                        </p:tgtEl>
                                        <p:attrNameLst>
                                          <p:attrName>ppt_h</p:attrName>
                                        </p:attrNameLst>
                                      </p:cBhvr>
                                      <p:tavLst>
                                        <p:tav tm="0">
                                          <p:val>
                                            <p:fltVal val="0"/>
                                          </p:val>
                                        </p:tav>
                                        <p:tav tm="100000">
                                          <p:val>
                                            <p:strVal val="#ppt_h"/>
                                          </p:val>
                                        </p:tav>
                                      </p:tavLst>
                                    </p:anim>
                                  </p:childTnLst>
                                </p:cTn>
                              </p:par>
                              <p:par>
                                <p:cTn id="77" presetID="23" presetClass="entr" presetSubtype="16" fill="hold" grpId="0" nodeType="withEffect">
                                  <p:stCondLst>
                                    <p:cond delay="0"/>
                                  </p:stCondLst>
                                  <p:childTnLst>
                                    <p:set>
                                      <p:cBhvr>
                                        <p:cTn id="78" dur="1" fill="hold">
                                          <p:stCondLst>
                                            <p:cond delay="0"/>
                                          </p:stCondLst>
                                        </p:cTn>
                                        <p:tgtEl>
                                          <p:spTgt spid="232"/>
                                        </p:tgtEl>
                                        <p:attrNameLst>
                                          <p:attrName>style.visibility</p:attrName>
                                        </p:attrNameLst>
                                      </p:cBhvr>
                                      <p:to>
                                        <p:strVal val="visible"/>
                                      </p:to>
                                    </p:set>
                                    <p:anim calcmode="lin" valueType="num">
                                      <p:cBhvr>
                                        <p:cTn id="79" dur="500" fill="hold"/>
                                        <p:tgtEl>
                                          <p:spTgt spid="232"/>
                                        </p:tgtEl>
                                        <p:attrNameLst>
                                          <p:attrName>ppt_w</p:attrName>
                                        </p:attrNameLst>
                                      </p:cBhvr>
                                      <p:tavLst>
                                        <p:tav tm="0">
                                          <p:val>
                                            <p:fltVal val="0"/>
                                          </p:val>
                                        </p:tav>
                                        <p:tav tm="100000">
                                          <p:val>
                                            <p:strVal val="#ppt_w"/>
                                          </p:val>
                                        </p:tav>
                                      </p:tavLst>
                                    </p:anim>
                                    <p:anim calcmode="lin" valueType="num">
                                      <p:cBhvr>
                                        <p:cTn id="80" dur="500" fill="hold"/>
                                        <p:tgtEl>
                                          <p:spTgt spid="232"/>
                                        </p:tgtEl>
                                        <p:attrNameLst>
                                          <p:attrName>ppt_h</p:attrName>
                                        </p:attrNameLst>
                                      </p:cBhvr>
                                      <p:tavLst>
                                        <p:tav tm="0">
                                          <p:val>
                                            <p:fltVal val="0"/>
                                          </p:val>
                                        </p:tav>
                                        <p:tav tm="100000">
                                          <p:val>
                                            <p:strVal val="#ppt_h"/>
                                          </p:val>
                                        </p:tav>
                                      </p:tavLst>
                                    </p:anim>
                                  </p:childTnLst>
                                </p:cTn>
                              </p:par>
                              <p:par>
                                <p:cTn id="81" presetID="23" presetClass="entr" presetSubtype="16" fill="hold" grpId="0" nodeType="withEffect">
                                  <p:stCondLst>
                                    <p:cond delay="0"/>
                                  </p:stCondLst>
                                  <p:childTnLst>
                                    <p:set>
                                      <p:cBhvr>
                                        <p:cTn id="82" dur="1" fill="hold">
                                          <p:stCondLst>
                                            <p:cond delay="0"/>
                                          </p:stCondLst>
                                        </p:cTn>
                                        <p:tgtEl>
                                          <p:spTgt spid="233"/>
                                        </p:tgtEl>
                                        <p:attrNameLst>
                                          <p:attrName>style.visibility</p:attrName>
                                        </p:attrNameLst>
                                      </p:cBhvr>
                                      <p:to>
                                        <p:strVal val="visible"/>
                                      </p:to>
                                    </p:set>
                                    <p:anim calcmode="lin" valueType="num">
                                      <p:cBhvr>
                                        <p:cTn id="83" dur="500" fill="hold"/>
                                        <p:tgtEl>
                                          <p:spTgt spid="233"/>
                                        </p:tgtEl>
                                        <p:attrNameLst>
                                          <p:attrName>ppt_w</p:attrName>
                                        </p:attrNameLst>
                                      </p:cBhvr>
                                      <p:tavLst>
                                        <p:tav tm="0">
                                          <p:val>
                                            <p:fltVal val="0"/>
                                          </p:val>
                                        </p:tav>
                                        <p:tav tm="100000">
                                          <p:val>
                                            <p:strVal val="#ppt_w"/>
                                          </p:val>
                                        </p:tav>
                                      </p:tavLst>
                                    </p:anim>
                                    <p:anim calcmode="lin" valueType="num">
                                      <p:cBhvr>
                                        <p:cTn id="84" dur="500" fill="hold"/>
                                        <p:tgtEl>
                                          <p:spTgt spid="233"/>
                                        </p:tgtEl>
                                        <p:attrNameLst>
                                          <p:attrName>ppt_h</p:attrName>
                                        </p:attrNameLst>
                                      </p:cBhvr>
                                      <p:tavLst>
                                        <p:tav tm="0">
                                          <p:val>
                                            <p:fltVal val="0"/>
                                          </p:val>
                                        </p:tav>
                                        <p:tav tm="100000">
                                          <p:val>
                                            <p:strVal val="#ppt_h"/>
                                          </p:val>
                                        </p:tav>
                                      </p:tavLst>
                                    </p:anim>
                                  </p:childTnLst>
                                </p:cTn>
                              </p:par>
                              <p:par>
                                <p:cTn id="85" presetID="16" presetClass="entr" presetSubtype="37" fill="hold" nodeType="withEffect">
                                  <p:stCondLst>
                                    <p:cond delay="300"/>
                                  </p:stCondLst>
                                  <p:childTnLst>
                                    <p:set>
                                      <p:cBhvr>
                                        <p:cTn id="86" dur="1" fill="hold">
                                          <p:stCondLst>
                                            <p:cond delay="0"/>
                                          </p:stCondLst>
                                        </p:cTn>
                                        <p:tgtEl>
                                          <p:spTgt spid="20"/>
                                        </p:tgtEl>
                                        <p:attrNameLst>
                                          <p:attrName>style.visibility</p:attrName>
                                        </p:attrNameLst>
                                      </p:cBhvr>
                                      <p:to>
                                        <p:strVal val="visible"/>
                                      </p:to>
                                    </p:set>
                                    <p:animEffect transition="in" filter="barn(outVertical)">
                                      <p:cBhvr>
                                        <p:cTn id="87" dur="500"/>
                                        <p:tgtEl>
                                          <p:spTgt spid="20"/>
                                        </p:tgtEl>
                                      </p:cBhvr>
                                    </p:animEffect>
                                  </p:childTnLst>
                                </p:cTn>
                              </p:par>
                              <p:par>
                                <p:cTn id="88" presetID="53" presetClass="entr" presetSubtype="16" fill="hold" nodeType="withEffect">
                                  <p:stCondLst>
                                    <p:cond delay="300"/>
                                  </p:stCondLst>
                                  <p:childTnLst>
                                    <p:set>
                                      <p:cBhvr>
                                        <p:cTn id="89" dur="1" fill="hold">
                                          <p:stCondLst>
                                            <p:cond delay="0"/>
                                          </p:stCondLst>
                                        </p:cTn>
                                        <p:tgtEl>
                                          <p:spTgt spid="59"/>
                                        </p:tgtEl>
                                        <p:attrNameLst>
                                          <p:attrName>style.visibility</p:attrName>
                                        </p:attrNameLst>
                                      </p:cBhvr>
                                      <p:to>
                                        <p:strVal val="visible"/>
                                      </p:to>
                                    </p:set>
                                    <p:anim calcmode="lin" valueType="num">
                                      <p:cBhvr>
                                        <p:cTn id="90" dur="500" fill="hold"/>
                                        <p:tgtEl>
                                          <p:spTgt spid="59"/>
                                        </p:tgtEl>
                                        <p:attrNameLst>
                                          <p:attrName>ppt_w</p:attrName>
                                        </p:attrNameLst>
                                      </p:cBhvr>
                                      <p:tavLst>
                                        <p:tav tm="0">
                                          <p:val>
                                            <p:fltVal val="0"/>
                                          </p:val>
                                        </p:tav>
                                        <p:tav tm="100000">
                                          <p:val>
                                            <p:strVal val="#ppt_w"/>
                                          </p:val>
                                        </p:tav>
                                      </p:tavLst>
                                    </p:anim>
                                    <p:anim calcmode="lin" valueType="num">
                                      <p:cBhvr>
                                        <p:cTn id="91" dur="500" fill="hold"/>
                                        <p:tgtEl>
                                          <p:spTgt spid="59"/>
                                        </p:tgtEl>
                                        <p:attrNameLst>
                                          <p:attrName>ppt_h</p:attrName>
                                        </p:attrNameLst>
                                      </p:cBhvr>
                                      <p:tavLst>
                                        <p:tav tm="0">
                                          <p:val>
                                            <p:fltVal val="0"/>
                                          </p:val>
                                        </p:tav>
                                        <p:tav tm="100000">
                                          <p:val>
                                            <p:strVal val="#ppt_h"/>
                                          </p:val>
                                        </p:tav>
                                      </p:tavLst>
                                    </p:anim>
                                    <p:animEffect transition="in" filter="fade">
                                      <p:cBhvr>
                                        <p:cTn id="92" dur="500"/>
                                        <p:tgtEl>
                                          <p:spTgt spid="59"/>
                                        </p:tgtEl>
                                      </p:cBhvr>
                                    </p:animEffect>
                                  </p:childTnLst>
                                </p:cTn>
                              </p:par>
                              <p:par>
                                <p:cTn id="93" presetID="53" presetClass="entr" presetSubtype="16" fill="hold" grpId="0" nodeType="withEffect">
                                  <p:stCondLst>
                                    <p:cond delay="300"/>
                                  </p:stCondLst>
                                  <p:childTnLst>
                                    <p:set>
                                      <p:cBhvr>
                                        <p:cTn id="94" dur="1" fill="hold">
                                          <p:stCondLst>
                                            <p:cond delay="0"/>
                                          </p:stCondLst>
                                        </p:cTn>
                                        <p:tgtEl>
                                          <p:spTgt spid="64"/>
                                        </p:tgtEl>
                                        <p:attrNameLst>
                                          <p:attrName>style.visibility</p:attrName>
                                        </p:attrNameLst>
                                      </p:cBhvr>
                                      <p:to>
                                        <p:strVal val="visible"/>
                                      </p:to>
                                    </p:set>
                                    <p:anim calcmode="lin" valueType="num">
                                      <p:cBhvr>
                                        <p:cTn id="95" dur="500" fill="hold"/>
                                        <p:tgtEl>
                                          <p:spTgt spid="64"/>
                                        </p:tgtEl>
                                        <p:attrNameLst>
                                          <p:attrName>ppt_w</p:attrName>
                                        </p:attrNameLst>
                                      </p:cBhvr>
                                      <p:tavLst>
                                        <p:tav tm="0">
                                          <p:val>
                                            <p:fltVal val="0"/>
                                          </p:val>
                                        </p:tav>
                                        <p:tav tm="100000">
                                          <p:val>
                                            <p:strVal val="#ppt_w"/>
                                          </p:val>
                                        </p:tav>
                                      </p:tavLst>
                                    </p:anim>
                                    <p:anim calcmode="lin" valueType="num">
                                      <p:cBhvr>
                                        <p:cTn id="96" dur="500" fill="hold"/>
                                        <p:tgtEl>
                                          <p:spTgt spid="64"/>
                                        </p:tgtEl>
                                        <p:attrNameLst>
                                          <p:attrName>ppt_h</p:attrName>
                                        </p:attrNameLst>
                                      </p:cBhvr>
                                      <p:tavLst>
                                        <p:tav tm="0">
                                          <p:val>
                                            <p:fltVal val="0"/>
                                          </p:val>
                                        </p:tav>
                                        <p:tav tm="100000">
                                          <p:val>
                                            <p:strVal val="#ppt_h"/>
                                          </p:val>
                                        </p:tav>
                                      </p:tavLst>
                                    </p:anim>
                                    <p:animEffect transition="in" filter="fade">
                                      <p:cBhvr>
                                        <p:cTn id="97" dur="500"/>
                                        <p:tgtEl>
                                          <p:spTgt spid="64"/>
                                        </p:tgtEl>
                                      </p:cBhvr>
                                    </p:animEffect>
                                  </p:childTnLst>
                                </p:cTn>
                              </p:par>
                              <p:par>
                                <p:cTn id="98" presetID="53" presetClass="entr" presetSubtype="16" fill="hold" nodeType="withEffect">
                                  <p:stCondLst>
                                    <p:cond delay="300"/>
                                  </p:stCondLst>
                                  <p:childTnLst>
                                    <p:set>
                                      <p:cBhvr>
                                        <p:cTn id="99" dur="1" fill="hold">
                                          <p:stCondLst>
                                            <p:cond delay="0"/>
                                          </p:stCondLst>
                                        </p:cTn>
                                        <p:tgtEl>
                                          <p:spTgt spid="63"/>
                                        </p:tgtEl>
                                        <p:attrNameLst>
                                          <p:attrName>style.visibility</p:attrName>
                                        </p:attrNameLst>
                                      </p:cBhvr>
                                      <p:to>
                                        <p:strVal val="visible"/>
                                      </p:to>
                                    </p:set>
                                    <p:anim calcmode="lin" valueType="num">
                                      <p:cBhvr>
                                        <p:cTn id="100" dur="500" fill="hold"/>
                                        <p:tgtEl>
                                          <p:spTgt spid="63"/>
                                        </p:tgtEl>
                                        <p:attrNameLst>
                                          <p:attrName>ppt_w</p:attrName>
                                        </p:attrNameLst>
                                      </p:cBhvr>
                                      <p:tavLst>
                                        <p:tav tm="0">
                                          <p:val>
                                            <p:fltVal val="0"/>
                                          </p:val>
                                        </p:tav>
                                        <p:tav tm="100000">
                                          <p:val>
                                            <p:strVal val="#ppt_w"/>
                                          </p:val>
                                        </p:tav>
                                      </p:tavLst>
                                    </p:anim>
                                    <p:anim calcmode="lin" valueType="num">
                                      <p:cBhvr>
                                        <p:cTn id="101" dur="500" fill="hold"/>
                                        <p:tgtEl>
                                          <p:spTgt spid="63"/>
                                        </p:tgtEl>
                                        <p:attrNameLst>
                                          <p:attrName>ppt_h</p:attrName>
                                        </p:attrNameLst>
                                      </p:cBhvr>
                                      <p:tavLst>
                                        <p:tav tm="0">
                                          <p:val>
                                            <p:fltVal val="0"/>
                                          </p:val>
                                        </p:tav>
                                        <p:tav tm="100000">
                                          <p:val>
                                            <p:strVal val="#ppt_h"/>
                                          </p:val>
                                        </p:tav>
                                      </p:tavLst>
                                    </p:anim>
                                    <p:animEffect transition="in" filter="fade">
                                      <p:cBhvr>
                                        <p:cTn id="10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87" grpId="0" animBg="1"/>
      <p:bldP spid="188" grpId="0" animBg="1"/>
      <p:bldP spid="189" grpId="0" animBg="1"/>
      <p:bldP spid="191" grpId="0" animBg="1"/>
      <p:bldP spid="192" grpId="0" animBg="1"/>
      <p:bldP spid="193" grpId="0" animBg="1"/>
      <p:bldP spid="194" grpId="0" animBg="1"/>
      <p:bldP spid="195" grpId="0" animBg="1"/>
      <p:bldP spid="196" grpId="0" animBg="1"/>
      <p:bldP spid="198" grpId="0" animBg="1"/>
      <p:bldP spid="230" grpId="0" animBg="1"/>
      <p:bldP spid="231" grpId="0" animBg="1"/>
      <p:bldP spid="232" grpId="0" animBg="1"/>
      <p:bldP spid="233" grpId="0" animBg="1"/>
      <p:bldP spid="6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FA828987-4274-4168-9207-35F67700B711}"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3404383" cy="461962"/>
            <a:chOff x="0" y="242888"/>
            <a:chExt cx="3405272" cy="461665"/>
          </a:xfrm>
        </p:grpSpPr>
        <p:sp>
          <p:nvSpPr>
            <p:cNvPr id="4" name="矩形 3"/>
            <p:cNvSpPr/>
            <p:nvPr/>
          </p:nvSpPr>
          <p:spPr>
            <a:xfrm>
              <a:off x="0" y="242888"/>
              <a:ext cx="401743"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3003529" cy="461368"/>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A: Experiment Setup</a:t>
              </a:r>
              <a:endPar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65" name="椭圆 64"/>
          <p:cNvSpPr/>
          <p:nvPr/>
        </p:nvSpPr>
        <p:spPr>
          <a:xfrm rot="15358016">
            <a:off x="7852569" y="662782"/>
            <a:ext cx="206375" cy="2047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6" name="椭圆 65"/>
          <p:cNvSpPr/>
          <p:nvPr/>
        </p:nvSpPr>
        <p:spPr>
          <a:xfrm rot="15358016">
            <a:off x="8257382" y="924719"/>
            <a:ext cx="100012" cy="101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矩形 1"/>
          <p:cNvSpPr/>
          <p:nvPr/>
        </p:nvSpPr>
        <p:spPr>
          <a:xfrm>
            <a:off x="402181" y="914687"/>
            <a:ext cx="11052425" cy="2862322"/>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评估</a:t>
            </a:r>
            <a:r>
              <a:rPr lang="en-US" sz="2000" dirty="0" err="1">
                <a:latin typeface="微软雅黑" panose="020B0503020204020204" pitchFamily="34" charset="-122"/>
                <a:ea typeface="微软雅黑" panose="020B0503020204020204" pitchFamily="34" charset="-122"/>
              </a:rPr>
              <a:t>BadNets</a:t>
            </a:r>
            <a:r>
              <a:rPr lang="zh-CN" altLang="en-US" sz="2000" dirty="0">
                <a:latin typeface="微软雅黑" panose="020B0503020204020204" pitchFamily="34" charset="-122"/>
                <a:ea typeface="微软雅黑" panose="020B0503020204020204" pitchFamily="34" charset="-122"/>
              </a:rPr>
              <a:t>攻击方法：</a:t>
            </a:r>
            <a:endParaRPr lang="en-US" altLang="zh-CN" sz="2000" dirty="0">
              <a:latin typeface="微软雅黑" panose="020B0503020204020204" pitchFamily="34" charset="-122"/>
              <a:ea typeface="微软雅黑" panose="020B0503020204020204" pitchFamily="34" charset="-122"/>
            </a:endParaRPr>
          </a:p>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四项识别任务，注入</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backdoor</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手写体数字识别</a:t>
            </a:r>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(MNIST)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交通标志识别</a:t>
            </a:r>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(GTSRB)</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具有大量标签的人脸识别</a:t>
            </a:r>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(YouTube</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Face</a:t>
            </a:r>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基于复杂模型的人脸识别</a:t>
            </a:r>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sz="2000" dirty="0" err="1">
                <a:solidFill>
                  <a:schemeClr val="tx1">
                    <a:lumMod val="65000"/>
                    <a:lumOff val="35000"/>
                  </a:schemeClr>
                </a:solidFill>
                <a:latin typeface="微软雅黑" panose="020B0503020204020204" pitchFamily="34" charset="-122"/>
                <a:ea typeface="微软雅黑" panose="020B0503020204020204" pitchFamily="34" charset="-122"/>
              </a:rPr>
              <a:t>PubFig</a:t>
            </a:r>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评估</a:t>
            </a:r>
            <a:r>
              <a:rPr lang="en-US" altLang="zh-CN" sz="2000" dirty="0">
                <a:latin typeface="微软雅黑" panose="020B0503020204020204" pitchFamily="34" charset="-122"/>
                <a:ea typeface="微软雅黑" panose="020B0503020204020204" pitchFamily="34" charset="-122"/>
              </a:rPr>
              <a:t>Trojan Attack</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使用了两种已受感染的人脸识别模型，</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Trojan Square</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Trojan Watermark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1113847" y="3809317"/>
            <a:ext cx="9964306" cy="280579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 calcmode="lin" valueType="num">
                                      <p:cBhvr>
                                        <p:cTn id="10" dur="500" fill="hold"/>
                                        <p:tgtEl>
                                          <p:spTgt spid="65"/>
                                        </p:tgtEl>
                                        <p:attrNameLst>
                                          <p:attrName>ppt_w</p:attrName>
                                        </p:attrNameLst>
                                      </p:cBhvr>
                                      <p:tavLst>
                                        <p:tav tm="0">
                                          <p:val>
                                            <p:fltVal val="0"/>
                                          </p:val>
                                        </p:tav>
                                        <p:tav tm="100000">
                                          <p:val>
                                            <p:strVal val="#ppt_w"/>
                                          </p:val>
                                        </p:tav>
                                      </p:tavLst>
                                    </p:anim>
                                    <p:anim calcmode="lin" valueType="num">
                                      <p:cBhvr>
                                        <p:cTn id="11" dur="500" fill="hold"/>
                                        <p:tgtEl>
                                          <p:spTgt spid="65"/>
                                        </p:tgtEl>
                                        <p:attrNameLst>
                                          <p:attrName>ppt_h</p:attrName>
                                        </p:attrNameLst>
                                      </p:cBhvr>
                                      <p:tavLst>
                                        <p:tav tm="0">
                                          <p:val>
                                            <p:fltVal val="0"/>
                                          </p:val>
                                        </p:tav>
                                        <p:tav tm="100000">
                                          <p:val>
                                            <p:strVal val="#ppt_h"/>
                                          </p:val>
                                        </p:tav>
                                      </p:tavLst>
                                    </p:anim>
                                    <p:animEffect transition="in" filter="fade">
                                      <p:cBhvr>
                                        <p:cTn id="12" dur="500"/>
                                        <p:tgtEl>
                                          <p:spTgt spid="6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 calcmode="lin" valueType="num">
                                      <p:cBhvr>
                                        <p:cTn id="15" dur="500" fill="hold"/>
                                        <p:tgtEl>
                                          <p:spTgt spid="66"/>
                                        </p:tgtEl>
                                        <p:attrNameLst>
                                          <p:attrName>ppt_w</p:attrName>
                                        </p:attrNameLst>
                                      </p:cBhvr>
                                      <p:tavLst>
                                        <p:tav tm="0">
                                          <p:val>
                                            <p:fltVal val="0"/>
                                          </p:val>
                                        </p:tav>
                                        <p:tav tm="100000">
                                          <p:val>
                                            <p:strVal val="#ppt_w"/>
                                          </p:val>
                                        </p:tav>
                                      </p:tavLst>
                                    </p:anim>
                                    <p:anim calcmode="lin" valueType="num">
                                      <p:cBhvr>
                                        <p:cTn id="16" dur="500" fill="hold"/>
                                        <p:tgtEl>
                                          <p:spTgt spid="66"/>
                                        </p:tgtEl>
                                        <p:attrNameLst>
                                          <p:attrName>ppt_h</p:attrName>
                                        </p:attrNameLst>
                                      </p:cBhvr>
                                      <p:tavLst>
                                        <p:tav tm="0">
                                          <p:val>
                                            <p:fltVal val="0"/>
                                          </p:val>
                                        </p:tav>
                                        <p:tav tm="100000">
                                          <p:val>
                                            <p:strVal val="#ppt_h"/>
                                          </p:val>
                                        </p:tav>
                                      </p:tavLst>
                                    </p:anim>
                                    <p:animEffect transition="in" filter="fade">
                                      <p:cBhvr>
                                        <p:cTn id="1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BA0281BB-36EF-4ECD-89A5-43F46E2F27BC}"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dirty="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5544200" cy="461962"/>
            <a:chOff x="0" y="242888"/>
            <a:chExt cx="5545647" cy="461665"/>
          </a:xfrm>
        </p:grpSpPr>
        <p:sp>
          <p:nvSpPr>
            <p:cNvPr id="4" name="矩形 3"/>
            <p:cNvSpPr/>
            <p:nvPr/>
          </p:nvSpPr>
          <p:spPr>
            <a:xfrm>
              <a:off x="0" y="242888"/>
              <a:ext cx="401743"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5143904" cy="461368"/>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A. Attack Configuration for </a:t>
              </a:r>
              <a:r>
                <a:rPr lang="en-US" altLang="zh-CN" sz="2400" b="1" dirty="0" err="1">
                  <a:solidFill>
                    <a:schemeClr val="tx1">
                      <a:lumMod val="75000"/>
                      <a:lumOff val="25000"/>
                    </a:schemeClr>
                  </a:solidFill>
                  <a:latin typeface="微软雅黑 Light" panose="020B0502040204020203" pitchFamily="34" charset="-122"/>
                  <a:ea typeface="微软雅黑 Light" panose="020B0502040204020203" pitchFamily="34" charset="-122"/>
                </a:rPr>
                <a:t>BadNets</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6" name="椭圆 5"/>
          <p:cNvSpPr/>
          <p:nvPr/>
        </p:nvSpPr>
        <p:spPr>
          <a:xfrm rot="10836226" flipV="1">
            <a:off x="7456488" y="5374357"/>
            <a:ext cx="117475" cy="1174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rot="10836226">
            <a:off x="4483100" y="5233069"/>
            <a:ext cx="82550" cy="825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rot="10836226">
            <a:off x="2446338" y="5437857"/>
            <a:ext cx="82550" cy="825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椭圆 8"/>
          <p:cNvSpPr/>
          <p:nvPr/>
        </p:nvSpPr>
        <p:spPr>
          <a:xfrm rot="10836226">
            <a:off x="2033588" y="5906169"/>
            <a:ext cx="85725" cy="841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椭圆 9"/>
          <p:cNvSpPr/>
          <p:nvPr/>
        </p:nvSpPr>
        <p:spPr>
          <a:xfrm rot="10836226">
            <a:off x="6719888" y="5207669"/>
            <a:ext cx="303212" cy="3032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椭圆 10"/>
          <p:cNvSpPr/>
          <p:nvPr/>
        </p:nvSpPr>
        <p:spPr>
          <a:xfrm rot="10836226" flipH="1">
            <a:off x="11606213" y="4744119"/>
            <a:ext cx="93662" cy="936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椭圆 11"/>
          <p:cNvSpPr/>
          <p:nvPr/>
        </p:nvSpPr>
        <p:spPr>
          <a:xfrm rot="10836226" flipH="1">
            <a:off x="1017588" y="5834732"/>
            <a:ext cx="93662" cy="920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rot="10836226" flipH="1">
            <a:off x="12060238" y="5241007"/>
            <a:ext cx="282575" cy="2825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椭圆 15"/>
          <p:cNvSpPr/>
          <p:nvPr/>
        </p:nvSpPr>
        <p:spPr>
          <a:xfrm rot="21388349" flipV="1">
            <a:off x="4787900" y="5410869"/>
            <a:ext cx="257175" cy="2571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椭圆 16"/>
          <p:cNvSpPr/>
          <p:nvPr/>
        </p:nvSpPr>
        <p:spPr>
          <a:xfrm rot="21388349">
            <a:off x="1924050" y="5450557"/>
            <a:ext cx="315913" cy="3159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椭圆 17"/>
          <p:cNvSpPr/>
          <p:nvPr/>
        </p:nvSpPr>
        <p:spPr>
          <a:xfrm rot="21388349">
            <a:off x="3417888" y="5717257"/>
            <a:ext cx="180975" cy="182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椭圆 18"/>
          <p:cNvSpPr/>
          <p:nvPr/>
        </p:nvSpPr>
        <p:spPr>
          <a:xfrm rot="21388349">
            <a:off x="9131300" y="4972719"/>
            <a:ext cx="180975" cy="1809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椭圆 19"/>
          <p:cNvSpPr/>
          <p:nvPr/>
        </p:nvSpPr>
        <p:spPr>
          <a:xfrm rot="21388349">
            <a:off x="1770063" y="5087019"/>
            <a:ext cx="366712" cy="3683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椭圆 23"/>
          <p:cNvSpPr/>
          <p:nvPr/>
        </p:nvSpPr>
        <p:spPr>
          <a:xfrm rot="21388349">
            <a:off x="3949700" y="5121944"/>
            <a:ext cx="406400" cy="4079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椭圆 24"/>
          <p:cNvSpPr/>
          <p:nvPr/>
        </p:nvSpPr>
        <p:spPr>
          <a:xfrm rot="21388349">
            <a:off x="5746750" y="5112419"/>
            <a:ext cx="231775" cy="2317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椭圆 25"/>
          <p:cNvSpPr/>
          <p:nvPr/>
        </p:nvSpPr>
        <p:spPr>
          <a:xfrm rot="21388349">
            <a:off x="7556500" y="4896519"/>
            <a:ext cx="166688" cy="1651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椭圆 27"/>
          <p:cNvSpPr/>
          <p:nvPr/>
        </p:nvSpPr>
        <p:spPr>
          <a:xfrm rot="21388349">
            <a:off x="11936413" y="4718719"/>
            <a:ext cx="487362" cy="4873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椭圆 30"/>
          <p:cNvSpPr/>
          <p:nvPr/>
        </p:nvSpPr>
        <p:spPr>
          <a:xfrm rot="21388349">
            <a:off x="7834313" y="5123532"/>
            <a:ext cx="241300" cy="2413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rot="21388349">
            <a:off x="10858500" y="4915569"/>
            <a:ext cx="349250" cy="3492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椭圆 33"/>
          <p:cNvSpPr/>
          <p:nvPr/>
        </p:nvSpPr>
        <p:spPr>
          <a:xfrm rot="21388349" flipH="1">
            <a:off x="8333" y="5098477"/>
            <a:ext cx="277813" cy="279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椭圆 34"/>
          <p:cNvSpPr/>
          <p:nvPr/>
        </p:nvSpPr>
        <p:spPr>
          <a:xfrm rot="10836226">
            <a:off x="1519238" y="5344194"/>
            <a:ext cx="82550" cy="825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椭圆 36"/>
          <p:cNvSpPr/>
          <p:nvPr/>
        </p:nvSpPr>
        <p:spPr>
          <a:xfrm rot="21388349">
            <a:off x="7078663" y="4975894"/>
            <a:ext cx="293687" cy="2936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椭圆 39"/>
          <p:cNvSpPr/>
          <p:nvPr/>
        </p:nvSpPr>
        <p:spPr>
          <a:xfrm rot="21388349">
            <a:off x="10093325" y="5488657"/>
            <a:ext cx="276225" cy="2762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椭圆 41"/>
          <p:cNvSpPr/>
          <p:nvPr/>
        </p:nvSpPr>
        <p:spPr>
          <a:xfrm rot="21388349">
            <a:off x="4668838" y="5641057"/>
            <a:ext cx="188912"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椭圆 43"/>
          <p:cNvSpPr/>
          <p:nvPr/>
        </p:nvSpPr>
        <p:spPr>
          <a:xfrm rot="21388349">
            <a:off x="392113" y="5133057"/>
            <a:ext cx="663575" cy="6635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椭圆 44"/>
          <p:cNvSpPr/>
          <p:nvPr/>
        </p:nvSpPr>
        <p:spPr>
          <a:xfrm rot="21388349" flipH="1">
            <a:off x="3913188" y="5723607"/>
            <a:ext cx="401637" cy="403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椭圆 45"/>
          <p:cNvSpPr/>
          <p:nvPr/>
        </p:nvSpPr>
        <p:spPr>
          <a:xfrm rot="21388349">
            <a:off x="2981325" y="5288632"/>
            <a:ext cx="257175" cy="2555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椭圆 47"/>
          <p:cNvSpPr/>
          <p:nvPr/>
        </p:nvSpPr>
        <p:spPr>
          <a:xfrm rot="21388349">
            <a:off x="8574088" y="4656807"/>
            <a:ext cx="363537" cy="3619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椭圆 48"/>
          <p:cNvSpPr/>
          <p:nvPr/>
        </p:nvSpPr>
        <p:spPr>
          <a:xfrm rot="21388349">
            <a:off x="6284913" y="5318794"/>
            <a:ext cx="274637" cy="27463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椭圆 49"/>
          <p:cNvSpPr/>
          <p:nvPr/>
        </p:nvSpPr>
        <p:spPr>
          <a:xfrm rot="21388349">
            <a:off x="9745663" y="5228307"/>
            <a:ext cx="180975" cy="182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椭圆 50"/>
          <p:cNvSpPr/>
          <p:nvPr/>
        </p:nvSpPr>
        <p:spPr>
          <a:xfrm rot="21388349" flipV="1">
            <a:off x="12045950" y="5688682"/>
            <a:ext cx="184150" cy="1841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矩形 1"/>
          <p:cNvSpPr/>
          <p:nvPr/>
        </p:nvSpPr>
        <p:spPr>
          <a:xfrm>
            <a:off x="401637" y="1001836"/>
            <a:ext cx="11298729" cy="1323439"/>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随机选择一个目标标签，通过注入一部分标记为目标标签的对抗性输入来修改训练数据。对抗性输入是通过将触发应用于干净的图像来生成的。对于给定的任务和数据集，改变训练中对抗性输入的比例（</a:t>
            </a:r>
            <a:r>
              <a:rPr lang="en-US" altLang="zh-CN" sz="2000" dirty="0">
                <a:latin typeface="微软雅黑" panose="020B0503020204020204" pitchFamily="34" charset="-122"/>
                <a:ea typeface="微软雅黑" panose="020B0503020204020204" pitchFamily="34" charset="-122"/>
              </a:rPr>
              <a:t> 10%-20% </a:t>
            </a:r>
            <a:r>
              <a:rPr lang="zh-CN" altLang="en-US" sz="2000" dirty="0">
                <a:latin typeface="微软雅黑" panose="020B0503020204020204" pitchFamily="34" charset="-122"/>
                <a:ea typeface="微软雅黑" panose="020B0503020204020204" pitchFamily="34" charset="-122"/>
              </a:rPr>
              <a:t>），使攻击成功率达到</a:t>
            </a:r>
            <a:r>
              <a:rPr lang="en-US" altLang="zh-CN" sz="2000" dirty="0">
                <a:latin typeface="微软雅黑" panose="020B0503020204020204" pitchFamily="34" charset="-122"/>
                <a:ea typeface="微软雅黑" panose="020B0503020204020204" pitchFamily="34" charset="-122"/>
              </a:rPr>
              <a:t>95%</a:t>
            </a:r>
            <a:r>
              <a:rPr lang="zh-CN" altLang="en-US" sz="2000" dirty="0">
                <a:latin typeface="微软雅黑" panose="020B0503020204020204" pitchFamily="34" charset="-122"/>
                <a:ea typeface="微软雅黑" panose="020B0503020204020204" pitchFamily="34" charset="-122"/>
              </a:rPr>
              <a:t>以上，同时保持较高的分类准确率。利用改进的训练数据对</a:t>
            </a:r>
            <a:r>
              <a:rPr lang="en-US" altLang="zh-CN" sz="2000" dirty="0">
                <a:latin typeface="微软雅黑" panose="020B0503020204020204" pitchFamily="34" charset="-122"/>
                <a:ea typeface="微软雅黑" panose="020B0503020204020204" pitchFamily="34" charset="-122"/>
              </a:rPr>
              <a:t>DNN</a:t>
            </a:r>
            <a:r>
              <a:rPr lang="zh-CN" altLang="en-US" sz="2000" dirty="0">
                <a:latin typeface="微软雅黑" panose="020B0503020204020204" pitchFamily="34" charset="-122"/>
                <a:ea typeface="微软雅黑" panose="020B0503020204020204" pitchFamily="34" charset="-122"/>
              </a:rPr>
              <a:t>模型进行训练，直至收敛。</a:t>
            </a:r>
            <a:endParaRPr lang="en-US" sz="2000" dirty="0">
              <a:latin typeface="微软雅黑" panose="020B0503020204020204" pitchFamily="34" charset="-122"/>
              <a:ea typeface="微软雅黑" panose="020B0503020204020204" pitchFamily="34" charset="-122"/>
            </a:endParaRPr>
          </a:p>
        </p:txBody>
      </p:sp>
      <p:pic>
        <p:nvPicPr>
          <p:cNvPr id="52" name="图片 51"/>
          <p:cNvPicPr>
            <a:picLocks noChangeAspect="1"/>
          </p:cNvPicPr>
          <p:nvPr/>
        </p:nvPicPr>
        <p:blipFill rotWithShape="1">
          <a:blip r:embed="rId1"/>
          <a:srcRect r="33463" b="16546"/>
          <a:stretch>
            <a:fillRect/>
          </a:stretch>
        </p:blipFill>
        <p:spPr>
          <a:xfrm>
            <a:off x="1171874" y="2401221"/>
            <a:ext cx="9848252" cy="2721517"/>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animEffect transition="in" filter="fade">
                                      <p:cBhvr>
                                        <p:cTn id="53" dur="500"/>
                                        <p:tgtEl>
                                          <p:spTgt spid="16"/>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p:cTn id="56" dur="500" fill="hold"/>
                                        <p:tgtEl>
                                          <p:spTgt spid="17"/>
                                        </p:tgtEl>
                                        <p:attrNameLst>
                                          <p:attrName>ppt_w</p:attrName>
                                        </p:attrNameLst>
                                      </p:cBhvr>
                                      <p:tavLst>
                                        <p:tav tm="0">
                                          <p:val>
                                            <p:fltVal val="0"/>
                                          </p:val>
                                        </p:tav>
                                        <p:tav tm="100000">
                                          <p:val>
                                            <p:strVal val="#ppt_w"/>
                                          </p:val>
                                        </p:tav>
                                      </p:tavLst>
                                    </p:anim>
                                    <p:anim calcmode="lin" valueType="num">
                                      <p:cBhvr>
                                        <p:cTn id="57" dur="500" fill="hold"/>
                                        <p:tgtEl>
                                          <p:spTgt spid="17"/>
                                        </p:tgtEl>
                                        <p:attrNameLst>
                                          <p:attrName>ppt_h</p:attrName>
                                        </p:attrNameLst>
                                      </p:cBhvr>
                                      <p:tavLst>
                                        <p:tav tm="0">
                                          <p:val>
                                            <p:fltVal val="0"/>
                                          </p:val>
                                        </p:tav>
                                        <p:tav tm="100000">
                                          <p:val>
                                            <p:strVal val="#ppt_h"/>
                                          </p:val>
                                        </p:tav>
                                      </p:tavLst>
                                    </p:anim>
                                    <p:animEffect transition="in" filter="fade">
                                      <p:cBhvr>
                                        <p:cTn id="58" dur="500"/>
                                        <p:tgtEl>
                                          <p:spTgt spid="17"/>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animEffect transition="in" filter="fade">
                                      <p:cBhvr>
                                        <p:cTn id="63" dur="500"/>
                                        <p:tgtEl>
                                          <p:spTgt spid="18"/>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 calcmode="lin" valueType="num">
                                      <p:cBhvr>
                                        <p:cTn id="66" dur="500" fill="hold"/>
                                        <p:tgtEl>
                                          <p:spTgt spid="19"/>
                                        </p:tgtEl>
                                        <p:attrNameLst>
                                          <p:attrName>ppt_w</p:attrName>
                                        </p:attrNameLst>
                                      </p:cBhvr>
                                      <p:tavLst>
                                        <p:tav tm="0">
                                          <p:val>
                                            <p:fltVal val="0"/>
                                          </p:val>
                                        </p:tav>
                                        <p:tav tm="100000">
                                          <p:val>
                                            <p:strVal val="#ppt_w"/>
                                          </p:val>
                                        </p:tav>
                                      </p:tavLst>
                                    </p:anim>
                                    <p:anim calcmode="lin" valueType="num">
                                      <p:cBhvr>
                                        <p:cTn id="67" dur="500" fill="hold"/>
                                        <p:tgtEl>
                                          <p:spTgt spid="19"/>
                                        </p:tgtEl>
                                        <p:attrNameLst>
                                          <p:attrName>ppt_h</p:attrName>
                                        </p:attrNameLst>
                                      </p:cBhvr>
                                      <p:tavLst>
                                        <p:tav tm="0">
                                          <p:val>
                                            <p:fltVal val="0"/>
                                          </p:val>
                                        </p:tav>
                                        <p:tav tm="100000">
                                          <p:val>
                                            <p:strVal val="#ppt_h"/>
                                          </p:val>
                                        </p:tav>
                                      </p:tavLst>
                                    </p:anim>
                                    <p:animEffect transition="in" filter="fade">
                                      <p:cBhvr>
                                        <p:cTn id="68" dur="500"/>
                                        <p:tgtEl>
                                          <p:spTgt spid="19"/>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p:cTn id="71" dur="500" fill="hold"/>
                                        <p:tgtEl>
                                          <p:spTgt spid="20"/>
                                        </p:tgtEl>
                                        <p:attrNameLst>
                                          <p:attrName>ppt_w</p:attrName>
                                        </p:attrNameLst>
                                      </p:cBhvr>
                                      <p:tavLst>
                                        <p:tav tm="0">
                                          <p:val>
                                            <p:fltVal val="0"/>
                                          </p:val>
                                        </p:tav>
                                        <p:tav tm="100000">
                                          <p:val>
                                            <p:strVal val="#ppt_w"/>
                                          </p:val>
                                        </p:tav>
                                      </p:tavLst>
                                    </p:anim>
                                    <p:anim calcmode="lin" valueType="num">
                                      <p:cBhvr>
                                        <p:cTn id="72" dur="500" fill="hold"/>
                                        <p:tgtEl>
                                          <p:spTgt spid="20"/>
                                        </p:tgtEl>
                                        <p:attrNameLst>
                                          <p:attrName>ppt_h</p:attrName>
                                        </p:attrNameLst>
                                      </p:cBhvr>
                                      <p:tavLst>
                                        <p:tav tm="0">
                                          <p:val>
                                            <p:fltVal val="0"/>
                                          </p:val>
                                        </p:tav>
                                        <p:tav tm="100000">
                                          <p:val>
                                            <p:strVal val="#ppt_h"/>
                                          </p:val>
                                        </p:tav>
                                      </p:tavLst>
                                    </p:anim>
                                    <p:animEffect transition="in" filter="fade">
                                      <p:cBhvr>
                                        <p:cTn id="73" dur="500"/>
                                        <p:tgtEl>
                                          <p:spTgt spid="20"/>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 calcmode="lin" valueType="num">
                                      <p:cBhvr>
                                        <p:cTn id="76" dur="500" fill="hold"/>
                                        <p:tgtEl>
                                          <p:spTgt spid="24"/>
                                        </p:tgtEl>
                                        <p:attrNameLst>
                                          <p:attrName>ppt_w</p:attrName>
                                        </p:attrNameLst>
                                      </p:cBhvr>
                                      <p:tavLst>
                                        <p:tav tm="0">
                                          <p:val>
                                            <p:fltVal val="0"/>
                                          </p:val>
                                        </p:tav>
                                        <p:tav tm="100000">
                                          <p:val>
                                            <p:strVal val="#ppt_w"/>
                                          </p:val>
                                        </p:tav>
                                      </p:tavLst>
                                    </p:anim>
                                    <p:anim calcmode="lin" valueType="num">
                                      <p:cBhvr>
                                        <p:cTn id="77" dur="500" fill="hold"/>
                                        <p:tgtEl>
                                          <p:spTgt spid="24"/>
                                        </p:tgtEl>
                                        <p:attrNameLst>
                                          <p:attrName>ppt_h</p:attrName>
                                        </p:attrNameLst>
                                      </p:cBhvr>
                                      <p:tavLst>
                                        <p:tav tm="0">
                                          <p:val>
                                            <p:fltVal val="0"/>
                                          </p:val>
                                        </p:tav>
                                        <p:tav tm="100000">
                                          <p:val>
                                            <p:strVal val="#ppt_h"/>
                                          </p:val>
                                        </p:tav>
                                      </p:tavLst>
                                    </p:anim>
                                    <p:animEffect transition="in" filter="fade">
                                      <p:cBhvr>
                                        <p:cTn id="78" dur="500"/>
                                        <p:tgtEl>
                                          <p:spTgt spid="24"/>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p:cTn id="81" dur="500" fill="hold"/>
                                        <p:tgtEl>
                                          <p:spTgt spid="25"/>
                                        </p:tgtEl>
                                        <p:attrNameLst>
                                          <p:attrName>ppt_w</p:attrName>
                                        </p:attrNameLst>
                                      </p:cBhvr>
                                      <p:tavLst>
                                        <p:tav tm="0">
                                          <p:val>
                                            <p:fltVal val="0"/>
                                          </p:val>
                                        </p:tav>
                                        <p:tav tm="100000">
                                          <p:val>
                                            <p:strVal val="#ppt_w"/>
                                          </p:val>
                                        </p:tav>
                                      </p:tavLst>
                                    </p:anim>
                                    <p:anim calcmode="lin" valueType="num">
                                      <p:cBhvr>
                                        <p:cTn id="82" dur="500" fill="hold"/>
                                        <p:tgtEl>
                                          <p:spTgt spid="25"/>
                                        </p:tgtEl>
                                        <p:attrNameLst>
                                          <p:attrName>ppt_h</p:attrName>
                                        </p:attrNameLst>
                                      </p:cBhvr>
                                      <p:tavLst>
                                        <p:tav tm="0">
                                          <p:val>
                                            <p:fltVal val="0"/>
                                          </p:val>
                                        </p:tav>
                                        <p:tav tm="100000">
                                          <p:val>
                                            <p:strVal val="#ppt_h"/>
                                          </p:val>
                                        </p:tav>
                                      </p:tavLst>
                                    </p:anim>
                                    <p:animEffect transition="in" filter="fade">
                                      <p:cBhvr>
                                        <p:cTn id="83" dur="500"/>
                                        <p:tgtEl>
                                          <p:spTgt spid="25"/>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26"/>
                                        </p:tgtEl>
                                        <p:attrNameLst>
                                          <p:attrName>style.visibility</p:attrName>
                                        </p:attrNameLst>
                                      </p:cBhvr>
                                      <p:to>
                                        <p:strVal val="visible"/>
                                      </p:to>
                                    </p:set>
                                    <p:anim calcmode="lin" valueType="num">
                                      <p:cBhvr>
                                        <p:cTn id="86" dur="500" fill="hold"/>
                                        <p:tgtEl>
                                          <p:spTgt spid="26"/>
                                        </p:tgtEl>
                                        <p:attrNameLst>
                                          <p:attrName>ppt_w</p:attrName>
                                        </p:attrNameLst>
                                      </p:cBhvr>
                                      <p:tavLst>
                                        <p:tav tm="0">
                                          <p:val>
                                            <p:fltVal val="0"/>
                                          </p:val>
                                        </p:tav>
                                        <p:tav tm="100000">
                                          <p:val>
                                            <p:strVal val="#ppt_w"/>
                                          </p:val>
                                        </p:tav>
                                      </p:tavLst>
                                    </p:anim>
                                    <p:anim calcmode="lin" valueType="num">
                                      <p:cBhvr>
                                        <p:cTn id="87" dur="500" fill="hold"/>
                                        <p:tgtEl>
                                          <p:spTgt spid="26"/>
                                        </p:tgtEl>
                                        <p:attrNameLst>
                                          <p:attrName>ppt_h</p:attrName>
                                        </p:attrNameLst>
                                      </p:cBhvr>
                                      <p:tavLst>
                                        <p:tav tm="0">
                                          <p:val>
                                            <p:fltVal val="0"/>
                                          </p:val>
                                        </p:tav>
                                        <p:tav tm="100000">
                                          <p:val>
                                            <p:strVal val="#ppt_h"/>
                                          </p:val>
                                        </p:tav>
                                      </p:tavLst>
                                    </p:anim>
                                    <p:animEffect transition="in" filter="fade">
                                      <p:cBhvr>
                                        <p:cTn id="88" dur="500"/>
                                        <p:tgtEl>
                                          <p:spTgt spid="26"/>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animEffect transition="in" filter="fade">
                                      <p:cBhvr>
                                        <p:cTn id="93" dur="500"/>
                                        <p:tgtEl>
                                          <p:spTgt spid="28"/>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 calcmode="lin" valueType="num">
                                      <p:cBhvr>
                                        <p:cTn id="96" dur="500" fill="hold"/>
                                        <p:tgtEl>
                                          <p:spTgt spid="31"/>
                                        </p:tgtEl>
                                        <p:attrNameLst>
                                          <p:attrName>ppt_w</p:attrName>
                                        </p:attrNameLst>
                                      </p:cBhvr>
                                      <p:tavLst>
                                        <p:tav tm="0">
                                          <p:val>
                                            <p:fltVal val="0"/>
                                          </p:val>
                                        </p:tav>
                                        <p:tav tm="100000">
                                          <p:val>
                                            <p:strVal val="#ppt_w"/>
                                          </p:val>
                                        </p:tav>
                                      </p:tavLst>
                                    </p:anim>
                                    <p:anim calcmode="lin" valueType="num">
                                      <p:cBhvr>
                                        <p:cTn id="97" dur="500" fill="hold"/>
                                        <p:tgtEl>
                                          <p:spTgt spid="31"/>
                                        </p:tgtEl>
                                        <p:attrNameLst>
                                          <p:attrName>ppt_h</p:attrName>
                                        </p:attrNameLst>
                                      </p:cBhvr>
                                      <p:tavLst>
                                        <p:tav tm="0">
                                          <p:val>
                                            <p:fltVal val="0"/>
                                          </p:val>
                                        </p:tav>
                                        <p:tav tm="100000">
                                          <p:val>
                                            <p:strVal val="#ppt_h"/>
                                          </p:val>
                                        </p:tav>
                                      </p:tavLst>
                                    </p:anim>
                                    <p:animEffect transition="in" filter="fade">
                                      <p:cBhvr>
                                        <p:cTn id="98" dur="500"/>
                                        <p:tgtEl>
                                          <p:spTgt spid="31"/>
                                        </p:tgtEl>
                                      </p:cBhvr>
                                    </p:animEffect>
                                  </p:childTnLst>
                                </p:cTn>
                              </p:par>
                              <p:par>
                                <p:cTn id="99" presetID="53" presetClass="entr" presetSubtype="16" fill="hold" grpId="0" nodeType="withEffect">
                                  <p:stCondLst>
                                    <p:cond delay="0"/>
                                  </p:stCondLst>
                                  <p:childTnLst>
                                    <p:set>
                                      <p:cBhvr>
                                        <p:cTn id="100" dur="1" fill="hold">
                                          <p:stCondLst>
                                            <p:cond delay="0"/>
                                          </p:stCondLst>
                                        </p:cTn>
                                        <p:tgtEl>
                                          <p:spTgt spid="32"/>
                                        </p:tgtEl>
                                        <p:attrNameLst>
                                          <p:attrName>style.visibility</p:attrName>
                                        </p:attrNameLst>
                                      </p:cBhvr>
                                      <p:to>
                                        <p:strVal val="visible"/>
                                      </p:to>
                                    </p:set>
                                    <p:anim calcmode="lin" valueType="num">
                                      <p:cBhvr>
                                        <p:cTn id="101" dur="500" fill="hold"/>
                                        <p:tgtEl>
                                          <p:spTgt spid="32"/>
                                        </p:tgtEl>
                                        <p:attrNameLst>
                                          <p:attrName>ppt_w</p:attrName>
                                        </p:attrNameLst>
                                      </p:cBhvr>
                                      <p:tavLst>
                                        <p:tav tm="0">
                                          <p:val>
                                            <p:fltVal val="0"/>
                                          </p:val>
                                        </p:tav>
                                        <p:tav tm="100000">
                                          <p:val>
                                            <p:strVal val="#ppt_w"/>
                                          </p:val>
                                        </p:tav>
                                      </p:tavLst>
                                    </p:anim>
                                    <p:anim calcmode="lin" valueType="num">
                                      <p:cBhvr>
                                        <p:cTn id="102" dur="500" fill="hold"/>
                                        <p:tgtEl>
                                          <p:spTgt spid="32"/>
                                        </p:tgtEl>
                                        <p:attrNameLst>
                                          <p:attrName>ppt_h</p:attrName>
                                        </p:attrNameLst>
                                      </p:cBhvr>
                                      <p:tavLst>
                                        <p:tav tm="0">
                                          <p:val>
                                            <p:fltVal val="0"/>
                                          </p:val>
                                        </p:tav>
                                        <p:tav tm="100000">
                                          <p:val>
                                            <p:strVal val="#ppt_h"/>
                                          </p:val>
                                        </p:tav>
                                      </p:tavLst>
                                    </p:anim>
                                    <p:animEffect transition="in" filter="fade">
                                      <p:cBhvr>
                                        <p:cTn id="103" dur="500"/>
                                        <p:tgtEl>
                                          <p:spTgt spid="32"/>
                                        </p:tgtEl>
                                      </p:cBhvr>
                                    </p:animEffect>
                                  </p:childTnLst>
                                </p:cTn>
                              </p:par>
                              <p:par>
                                <p:cTn id="104" presetID="53" presetClass="entr" presetSubtype="16" fill="hold" grpId="0" nodeType="withEffect">
                                  <p:stCondLst>
                                    <p:cond delay="0"/>
                                  </p:stCondLst>
                                  <p:childTnLst>
                                    <p:set>
                                      <p:cBhvr>
                                        <p:cTn id="105" dur="1" fill="hold">
                                          <p:stCondLst>
                                            <p:cond delay="0"/>
                                          </p:stCondLst>
                                        </p:cTn>
                                        <p:tgtEl>
                                          <p:spTgt spid="34"/>
                                        </p:tgtEl>
                                        <p:attrNameLst>
                                          <p:attrName>style.visibility</p:attrName>
                                        </p:attrNameLst>
                                      </p:cBhvr>
                                      <p:to>
                                        <p:strVal val="visible"/>
                                      </p:to>
                                    </p:set>
                                    <p:anim calcmode="lin" valueType="num">
                                      <p:cBhvr>
                                        <p:cTn id="106" dur="500" fill="hold"/>
                                        <p:tgtEl>
                                          <p:spTgt spid="34"/>
                                        </p:tgtEl>
                                        <p:attrNameLst>
                                          <p:attrName>ppt_w</p:attrName>
                                        </p:attrNameLst>
                                      </p:cBhvr>
                                      <p:tavLst>
                                        <p:tav tm="0">
                                          <p:val>
                                            <p:fltVal val="0"/>
                                          </p:val>
                                        </p:tav>
                                        <p:tav tm="100000">
                                          <p:val>
                                            <p:strVal val="#ppt_w"/>
                                          </p:val>
                                        </p:tav>
                                      </p:tavLst>
                                    </p:anim>
                                    <p:anim calcmode="lin" valueType="num">
                                      <p:cBhvr>
                                        <p:cTn id="107" dur="500" fill="hold"/>
                                        <p:tgtEl>
                                          <p:spTgt spid="34"/>
                                        </p:tgtEl>
                                        <p:attrNameLst>
                                          <p:attrName>ppt_h</p:attrName>
                                        </p:attrNameLst>
                                      </p:cBhvr>
                                      <p:tavLst>
                                        <p:tav tm="0">
                                          <p:val>
                                            <p:fltVal val="0"/>
                                          </p:val>
                                        </p:tav>
                                        <p:tav tm="100000">
                                          <p:val>
                                            <p:strVal val="#ppt_h"/>
                                          </p:val>
                                        </p:tav>
                                      </p:tavLst>
                                    </p:anim>
                                    <p:animEffect transition="in" filter="fade">
                                      <p:cBhvr>
                                        <p:cTn id="108" dur="500"/>
                                        <p:tgtEl>
                                          <p:spTgt spid="34"/>
                                        </p:tgtEl>
                                      </p:cBhvr>
                                    </p:animEffect>
                                  </p:childTnLst>
                                </p:cTn>
                              </p:par>
                              <p:par>
                                <p:cTn id="109" presetID="53" presetClass="entr" presetSubtype="16"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anim calcmode="lin" valueType="num">
                                      <p:cBhvr>
                                        <p:cTn id="111" dur="500" fill="hold"/>
                                        <p:tgtEl>
                                          <p:spTgt spid="35"/>
                                        </p:tgtEl>
                                        <p:attrNameLst>
                                          <p:attrName>ppt_w</p:attrName>
                                        </p:attrNameLst>
                                      </p:cBhvr>
                                      <p:tavLst>
                                        <p:tav tm="0">
                                          <p:val>
                                            <p:fltVal val="0"/>
                                          </p:val>
                                        </p:tav>
                                        <p:tav tm="100000">
                                          <p:val>
                                            <p:strVal val="#ppt_w"/>
                                          </p:val>
                                        </p:tav>
                                      </p:tavLst>
                                    </p:anim>
                                    <p:anim calcmode="lin" valueType="num">
                                      <p:cBhvr>
                                        <p:cTn id="112" dur="500" fill="hold"/>
                                        <p:tgtEl>
                                          <p:spTgt spid="35"/>
                                        </p:tgtEl>
                                        <p:attrNameLst>
                                          <p:attrName>ppt_h</p:attrName>
                                        </p:attrNameLst>
                                      </p:cBhvr>
                                      <p:tavLst>
                                        <p:tav tm="0">
                                          <p:val>
                                            <p:fltVal val="0"/>
                                          </p:val>
                                        </p:tav>
                                        <p:tav tm="100000">
                                          <p:val>
                                            <p:strVal val="#ppt_h"/>
                                          </p:val>
                                        </p:tav>
                                      </p:tavLst>
                                    </p:anim>
                                    <p:animEffect transition="in" filter="fade">
                                      <p:cBhvr>
                                        <p:cTn id="113" dur="500"/>
                                        <p:tgtEl>
                                          <p:spTgt spid="3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37"/>
                                        </p:tgtEl>
                                        <p:attrNameLst>
                                          <p:attrName>style.visibility</p:attrName>
                                        </p:attrNameLst>
                                      </p:cBhvr>
                                      <p:to>
                                        <p:strVal val="visible"/>
                                      </p:to>
                                    </p:set>
                                    <p:anim calcmode="lin" valueType="num">
                                      <p:cBhvr>
                                        <p:cTn id="116" dur="500" fill="hold"/>
                                        <p:tgtEl>
                                          <p:spTgt spid="37"/>
                                        </p:tgtEl>
                                        <p:attrNameLst>
                                          <p:attrName>ppt_w</p:attrName>
                                        </p:attrNameLst>
                                      </p:cBhvr>
                                      <p:tavLst>
                                        <p:tav tm="0">
                                          <p:val>
                                            <p:fltVal val="0"/>
                                          </p:val>
                                        </p:tav>
                                        <p:tav tm="100000">
                                          <p:val>
                                            <p:strVal val="#ppt_w"/>
                                          </p:val>
                                        </p:tav>
                                      </p:tavLst>
                                    </p:anim>
                                    <p:anim calcmode="lin" valueType="num">
                                      <p:cBhvr>
                                        <p:cTn id="117" dur="500" fill="hold"/>
                                        <p:tgtEl>
                                          <p:spTgt spid="37"/>
                                        </p:tgtEl>
                                        <p:attrNameLst>
                                          <p:attrName>ppt_h</p:attrName>
                                        </p:attrNameLst>
                                      </p:cBhvr>
                                      <p:tavLst>
                                        <p:tav tm="0">
                                          <p:val>
                                            <p:fltVal val="0"/>
                                          </p:val>
                                        </p:tav>
                                        <p:tav tm="100000">
                                          <p:val>
                                            <p:strVal val="#ppt_h"/>
                                          </p:val>
                                        </p:tav>
                                      </p:tavLst>
                                    </p:anim>
                                    <p:animEffect transition="in" filter="fade">
                                      <p:cBhvr>
                                        <p:cTn id="118" dur="500"/>
                                        <p:tgtEl>
                                          <p:spTgt spid="37"/>
                                        </p:tgtEl>
                                      </p:cBhvr>
                                    </p:animEffect>
                                  </p:childTnLst>
                                </p:cTn>
                              </p:par>
                              <p:par>
                                <p:cTn id="119" presetID="53" presetClass="entr" presetSubtype="16" fill="hold" grpId="0" nodeType="withEffect">
                                  <p:stCondLst>
                                    <p:cond delay="0"/>
                                  </p:stCondLst>
                                  <p:childTnLst>
                                    <p:set>
                                      <p:cBhvr>
                                        <p:cTn id="120" dur="1" fill="hold">
                                          <p:stCondLst>
                                            <p:cond delay="0"/>
                                          </p:stCondLst>
                                        </p:cTn>
                                        <p:tgtEl>
                                          <p:spTgt spid="40"/>
                                        </p:tgtEl>
                                        <p:attrNameLst>
                                          <p:attrName>style.visibility</p:attrName>
                                        </p:attrNameLst>
                                      </p:cBhvr>
                                      <p:to>
                                        <p:strVal val="visible"/>
                                      </p:to>
                                    </p:set>
                                    <p:anim calcmode="lin" valueType="num">
                                      <p:cBhvr>
                                        <p:cTn id="121" dur="500" fill="hold"/>
                                        <p:tgtEl>
                                          <p:spTgt spid="40"/>
                                        </p:tgtEl>
                                        <p:attrNameLst>
                                          <p:attrName>ppt_w</p:attrName>
                                        </p:attrNameLst>
                                      </p:cBhvr>
                                      <p:tavLst>
                                        <p:tav tm="0">
                                          <p:val>
                                            <p:fltVal val="0"/>
                                          </p:val>
                                        </p:tav>
                                        <p:tav tm="100000">
                                          <p:val>
                                            <p:strVal val="#ppt_w"/>
                                          </p:val>
                                        </p:tav>
                                      </p:tavLst>
                                    </p:anim>
                                    <p:anim calcmode="lin" valueType="num">
                                      <p:cBhvr>
                                        <p:cTn id="122" dur="500" fill="hold"/>
                                        <p:tgtEl>
                                          <p:spTgt spid="40"/>
                                        </p:tgtEl>
                                        <p:attrNameLst>
                                          <p:attrName>ppt_h</p:attrName>
                                        </p:attrNameLst>
                                      </p:cBhvr>
                                      <p:tavLst>
                                        <p:tav tm="0">
                                          <p:val>
                                            <p:fltVal val="0"/>
                                          </p:val>
                                        </p:tav>
                                        <p:tav tm="100000">
                                          <p:val>
                                            <p:strVal val="#ppt_h"/>
                                          </p:val>
                                        </p:tav>
                                      </p:tavLst>
                                    </p:anim>
                                    <p:animEffect transition="in" filter="fade">
                                      <p:cBhvr>
                                        <p:cTn id="123" dur="500"/>
                                        <p:tgtEl>
                                          <p:spTgt spid="40"/>
                                        </p:tgtEl>
                                      </p:cBhvr>
                                    </p:animEffect>
                                  </p:childTnLst>
                                </p:cTn>
                              </p:par>
                              <p:par>
                                <p:cTn id="124" presetID="53" presetClass="entr" presetSubtype="16" fill="hold" grpId="0" nodeType="withEffect">
                                  <p:stCondLst>
                                    <p:cond delay="0"/>
                                  </p:stCondLst>
                                  <p:childTnLst>
                                    <p:set>
                                      <p:cBhvr>
                                        <p:cTn id="125" dur="1" fill="hold">
                                          <p:stCondLst>
                                            <p:cond delay="0"/>
                                          </p:stCondLst>
                                        </p:cTn>
                                        <p:tgtEl>
                                          <p:spTgt spid="42"/>
                                        </p:tgtEl>
                                        <p:attrNameLst>
                                          <p:attrName>style.visibility</p:attrName>
                                        </p:attrNameLst>
                                      </p:cBhvr>
                                      <p:to>
                                        <p:strVal val="visible"/>
                                      </p:to>
                                    </p:set>
                                    <p:anim calcmode="lin" valueType="num">
                                      <p:cBhvr>
                                        <p:cTn id="126" dur="500" fill="hold"/>
                                        <p:tgtEl>
                                          <p:spTgt spid="42"/>
                                        </p:tgtEl>
                                        <p:attrNameLst>
                                          <p:attrName>ppt_w</p:attrName>
                                        </p:attrNameLst>
                                      </p:cBhvr>
                                      <p:tavLst>
                                        <p:tav tm="0">
                                          <p:val>
                                            <p:fltVal val="0"/>
                                          </p:val>
                                        </p:tav>
                                        <p:tav tm="100000">
                                          <p:val>
                                            <p:strVal val="#ppt_w"/>
                                          </p:val>
                                        </p:tav>
                                      </p:tavLst>
                                    </p:anim>
                                    <p:anim calcmode="lin" valueType="num">
                                      <p:cBhvr>
                                        <p:cTn id="127" dur="500" fill="hold"/>
                                        <p:tgtEl>
                                          <p:spTgt spid="42"/>
                                        </p:tgtEl>
                                        <p:attrNameLst>
                                          <p:attrName>ppt_h</p:attrName>
                                        </p:attrNameLst>
                                      </p:cBhvr>
                                      <p:tavLst>
                                        <p:tav tm="0">
                                          <p:val>
                                            <p:fltVal val="0"/>
                                          </p:val>
                                        </p:tav>
                                        <p:tav tm="100000">
                                          <p:val>
                                            <p:strVal val="#ppt_h"/>
                                          </p:val>
                                        </p:tav>
                                      </p:tavLst>
                                    </p:anim>
                                    <p:animEffect transition="in" filter="fade">
                                      <p:cBhvr>
                                        <p:cTn id="128" dur="500"/>
                                        <p:tgtEl>
                                          <p:spTgt spid="42"/>
                                        </p:tgtEl>
                                      </p:cBhvr>
                                    </p:animEffect>
                                  </p:childTnLst>
                                </p:cTn>
                              </p:par>
                              <p:par>
                                <p:cTn id="129" presetID="53" presetClass="entr" presetSubtype="16" fill="hold" grpId="0" nodeType="withEffect">
                                  <p:stCondLst>
                                    <p:cond delay="0"/>
                                  </p:stCondLst>
                                  <p:childTnLst>
                                    <p:set>
                                      <p:cBhvr>
                                        <p:cTn id="130" dur="1" fill="hold">
                                          <p:stCondLst>
                                            <p:cond delay="0"/>
                                          </p:stCondLst>
                                        </p:cTn>
                                        <p:tgtEl>
                                          <p:spTgt spid="44"/>
                                        </p:tgtEl>
                                        <p:attrNameLst>
                                          <p:attrName>style.visibility</p:attrName>
                                        </p:attrNameLst>
                                      </p:cBhvr>
                                      <p:to>
                                        <p:strVal val="visible"/>
                                      </p:to>
                                    </p:set>
                                    <p:anim calcmode="lin" valueType="num">
                                      <p:cBhvr>
                                        <p:cTn id="131" dur="500" fill="hold"/>
                                        <p:tgtEl>
                                          <p:spTgt spid="44"/>
                                        </p:tgtEl>
                                        <p:attrNameLst>
                                          <p:attrName>ppt_w</p:attrName>
                                        </p:attrNameLst>
                                      </p:cBhvr>
                                      <p:tavLst>
                                        <p:tav tm="0">
                                          <p:val>
                                            <p:fltVal val="0"/>
                                          </p:val>
                                        </p:tav>
                                        <p:tav tm="100000">
                                          <p:val>
                                            <p:strVal val="#ppt_w"/>
                                          </p:val>
                                        </p:tav>
                                      </p:tavLst>
                                    </p:anim>
                                    <p:anim calcmode="lin" valueType="num">
                                      <p:cBhvr>
                                        <p:cTn id="132" dur="500" fill="hold"/>
                                        <p:tgtEl>
                                          <p:spTgt spid="44"/>
                                        </p:tgtEl>
                                        <p:attrNameLst>
                                          <p:attrName>ppt_h</p:attrName>
                                        </p:attrNameLst>
                                      </p:cBhvr>
                                      <p:tavLst>
                                        <p:tav tm="0">
                                          <p:val>
                                            <p:fltVal val="0"/>
                                          </p:val>
                                        </p:tav>
                                        <p:tav tm="100000">
                                          <p:val>
                                            <p:strVal val="#ppt_h"/>
                                          </p:val>
                                        </p:tav>
                                      </p:tavLst>
                                    </p:anim>
                                    <p:animEffect transition="in" filter="fade">
                                      <p:cBhvr>
                                        <p:cTn id="133" dur="500"/>
                                        <p:tgtEl>
                                          <p:spTgt spid="44"/>
                                        </p:tgtEl>
                                      </p:cBhvr>
                                    </p:animEffect>
                                  </p:childTnLst>
                                </p:cTn>
                              </p:par>
                              <p:par>
                                <p:cTn id="134" presetID="53" presetClass="entr" presetSubtype="16" fill="hold" grpId="0" nodeType="withEffect">
                                  <p:stCondLst>
                                    <p:cond delay="0"/>
                                  </p:stCondLst>
                                  <p:childTnLst>
                                    <p:set>
                                      <p:cBhvr>
                                        <p:cTn id="135" dur="1" fill="hold">
                                          <p:stCondLst>
                                            <p:cond delay="0"/>
                                          </p:stCondLst>
                                        </p:cTn>
                                        <p:tgtEl>
                                          <p:spTgt spid="45"/>
                                        </p:tgtEl>
                                        <p:attrNameLst>
                                          <p:attrName>style.visibility</p:attrName>
                                        </p:attrNameLst>
                                      </p:cBhvr>
                                      <p:to>
                                        <p:strVal val="visible"/>
                                      </p:to>
                                    </p:set>
                                    <p:anim calcmode="lin" valueType="num">
                                      <p:cBhvr>
                                        <p:cTn id="136" dur="500" fill="hold"/>
                                        <p:tgtEl>
                                          <p:spTgt spid="45"/>
                                        </p:tgtEl>
                                        <p:attrNameLst>
                                          <p:attrName>ppt_w</p:attrName>
                                        </p:attrNameLst>
                                      </p:cBhvr>
                                      <p:tavLst>
                                        <p:tav tm="0">
                                          <p:val>
                                            <p:fltVal val="0"/>
                                          </p:val>
                                        </p:tav>
                                        <p:tav tm="100000">
                                          <p:val>
                                            <p:strVal val="#ppt_w"/>
                                          </p:val>
                                        </p:tav>
                                      </p:tavLst>
                                    </p:anim>
                                    <p:anim calcmode="lin" valueType="num">
                                      <p:cBhvr>
                                        <p:cTn id="137" dur="500" fill="hold"/>
                                        <p:tgtEl>
                                          <p:spTgt spid="45"/>
                                        </p:tgtEl>
                                        <p:attrNameLst>
                                          <p:attrName>ppt_h</p:attrName>
                                        </p:attrNameLst>
                                      </p:cBhvr>
                                      <p:tavLst>
                                        <p:tav tm="0">
                                          <p:val>
                                            <p:fltVal val="0"/>
                                          </p:val>
                                        </p:tav>
                                        <p:tav tm="100000">
                                          <p:val>
                                            <p:strVal val="#ppt_h"/>
                                          </p:val>
                                        </p:tav>
                                      </p:tavLst>
                                    </p:anim>
                                    <p:animEffect transition="in" filter="fade">
                                      <p:cBhvr>
                                        <p:cTn id="138" dur="500"/>
                                        <p:tgtEl>
                                          <p:spTgt spid="45"/>
                                        </p:tgtEl>
                                      </p:cBhvr>
                                    </p:animEffect>
                                  </p:childTnLst>
                                </p:cTn>
                              </p:par>
                              <p:par>
                                <p:cTn id="139" presetID="53" presetClass="entr" presetSubtype="16" fill="hold" grpId="0" nodeType="withEffect">
                                  <p:stCondLst>
                                    <p:cond delay="0"/>
                                  </p:stCondLst>
                                  <p:childTnLst>
                                    <p:set>
                                      <p:cBhvr>
                                        <p:cTn id="140" dur="1" fill="hold">
                                          <p:stCondLst>
                                            <p:cond delay="0"/>
                                          </p:stCondLst>
                                        </p:cTn>
                                        <p:tgtEl>
                                          <p:spTgt spid="46"/>
                                        </p:tgtEl>
                                        <p:attrNameLst>
                                          <p:attrName>style.visibility</p:attrName>
                                        </p:attrNameLst>
                                      </p:cBhvr>
                                      <p:to>
                                        <p:strVal val="visible"/>
                                      </p:to>
                                    </p:set>
                                    <p:anim calcmode="lin" valueType="num">
                                      <p:cBhvr>
                                        <p:cTn id="141" dur="500" fill="hold"/>
                                        <p:tgtEl>
                                          <p:spTgt spid="46"/>
                                        </p:tgtEl>
                                        <p:attrNameLst>
                                          <p:attrName>ppt_w</p:attrName>
                                        </p:attrNameLst>
                                      </p:cBhvr>
                                      <p:tavLst>
                                        <p:tav tm="0">
                                          <p:val>
                                            <p:fltVal val="0"/>
                                          </p:val>
                                        </p:tav>
                                        <p:tav tm="100000">
                                          <p:val>
                                            <p:strVal val="#ppt_w"/>
                                          </p:val>
                                        </p:tav>
                                      </p:tavLst>
                                    </p:anim>
                                    <p:anim calcmode="lin" valueType="num">
                                      <p:cBhvr>
                                        <p:cTn id="142" dur="500" fill="hold"/>
                                        <p:tgtEl>
                                          <p:spTgt spid="46"/>
                                        </p:tgtEl>
                                        <p:attrNameLst>
                                          <p:attrName>ppt_h</p:attrName>
                                        </p:attrNameLst>
                                      </p:cBhvr>
                                      <p:tavLst>
                                        <p:tav tm="0">
                                          <p:val>
                                            <p:fltVal val="0"/>
                                          </p:val>
                                        </p:tav>
                                        <p:tav tm="100000">
                                          <p:val>
                                            <p:strVal val="#ppt_h"/>
                                          </p:val>
                                        </p:tav>
                                      </p:tavLst>
                                    </p:anim>
                                    <p:animEffect transition="in" filter="fade">
                                      <p:cBhvr>
                                        <p:cTn id="143" dur="500"/>
                                        <p:tgtEl>
                                          <p:spTgt spid="46"/>
                                        </p:tgtEl>
                                      </p:cBhvr>
                                    </p:animEffect>
                                  </p:childTnLst>
                                </p:cTn>
                              </p:par>
                              <p:par>
                                <p:cTn id="144" presetID="53" presetClass="entr" presetSubtype="16" fill="hold" grpId="0" nodeType="withEffect">
                                  <p:stCondLst>
                                    <p:cond delay="0"/>
                                  </p:stCondLst>
                                  <p:childTnLst>
                                    <p:set>
                                      <p:cBhvr>
                                        <p:cTn id="145" dur="1" fill="hold">
                                          <p:stCondLst>
                                            <p:cond delay="0"/>
                                          </p:stCondLst>
                                        </p:cTn>
                                        <p:tgtEl>
                                          <p:spTgt spid="48"/>
                                        </p:tgtEl>
                                        <p:attrNameLst>
                                          <p:attrName>style.visibility</p:attrName>
                                        </p:attrNameLst>
                                      </p:cBhvr>
                                      <p:to>
                                        <p:strVal val="visible"/>
                                      </p:to>
                                    </p:set>
                                    <p:anim calcmode="lin" valueType="num">
                                      <p:cBhvr>
                                        <p:cTn id="146" dur="500" fill="hold"/>
                                        <p:tgtEl>
                                          <p:spTgt spid="48"/>
                                        </p:tgtEl>
                                        <p:attrNameLst>
                                          <p:attrName>ppt_w</p:attrName>
                                        </p:attrNameLst>
                                      </p:cBhvr>
                                      <p:tavLst>
                                        <p:tav tm="0">
                                          <p:val>
                                            <p:fltVal val="0"/>
                                          </p:val>
                                        </p:tav>
                                        <p:tav tm="100000">
                                          <p:val>
                                            <p:strVal val="#ppt_w"/>
                                          </p:val>
                                        </p:tav>
                                      </p:tavLst>
                                    </p:anim>
                                    <p:anim calcmode="lin" valueType="num">
                                      <p:cBhvr>
                                        <p:cTn id="147" dur="500" fill="hold"/>
                                        <p:tgtEl>
                                          <p:spTgt spid="48"/>
                                        </p:tgtEl>
                                        <p:attrNameLst>
                                          <p:attrName>ppt_h</p:attrName>
                                        </p:attrNameLst>
                                      </p:cBhvr>
                                      <p:tavLst>
                                        <p:tav tm="0">
                                          <p:val>
                                            <p:fltVal val="0"/>
                                          </p:val>
                                        </p:tav>
                                        <p:tav tm="100000">
                                          <p:val>
                                            <p:strVal val="#ppt_h"/>
                                          </p:val>
                                        </p:tav>
                                      </p:tavLst>
                                    </p:anim>
                                    <p:animEffect transition="in" filter="fade">
                                      <p:cBhvr>
                                        <p:cTn id="148" dur="500"/>
                                        <p:tgtEl>
                                          <p:spTgt spid="48"/>
                                        </p:tgtEl>
                                      </p:cBhvr>
                                    </p:animEffect>
                                  </p:childTnLst>
                                </p:cTn>
                              </p:par>
                              <p:par>
                                <p:cTn id="149" presetID="53" presetClass="entr" presetSubtype="16" fill="hold" grpId="0" nodeType="withEffect">
                                  <p:stCondLst>
                                    <p:cond delay="0"/>
                                  </p:stCondLst>
                                  <p:childTnLst>
                                    <p:set>
                                      <p:cBhvr>
                                        <p:cTn id="150" dur="1" fill="hold">
                                          <p:stCondLst>
                                            <p:cond delay="0"/>
                                          </p:stCondLst>
                                        </p:cTn>
                                        <p:tgtEl>
                                          <p:spTgt spid="49"/>
                                        </p:tgtEl>
                                        <p:attrNameLst>
                                          <p:attrName>style.visibility</p:attrName>
                                        </p:attrNameLst>
                                      </p:cBhvr>
                                      <p:to>
                                        <p:strVal val="visible"/>
                                      </p:to>
                                    </p:set>
                                    <p:anim calcmode="lin" valueType="num">
                                      <p:cBhvr>
                                        <p:cTn id="151" dur="500" fill="hold"/>
                                        <p:tgtEl>
                                          <p:spTgt spid="49"/>
                                        </p:tgtEl>
                                        <p:attrNameLst>
                                          <p:attrName>ppt_w</p:attrName>
                                        </p:attrNameLst>
                                      </p:cBhvr>
                                      <p:tavLst>
                                        <p:tav tm="0">
                                          <p:val>
                                            <p:fltVal val="0"/>
                                          </p:val>
                                        </p:tav>
                                        <p:tav tm="100000">
                                          <p:val>
                                            <p:strVal val="#ppt_w"/>
                                          </p:val>
                                        </p:tav>
                                      </p:tavLst>
                                    </p:anim>
                                    <p:anim calcmode="lin" valueType="num">
                                      <p:cBhvr>
                                        <p:cTn id="152" dur="500" fill="hold"/>
                                        <p:tgtEl>
                                          <p:spTgt spid="49"/>
                                        </p:tgtEl>
                                        <p:attrNameLst>
                                          <p:attrName>ppt_h</p:attrName>
                                        </p:attrNameLst>
                                      </p:cBhvr>
                                      <p:tavLst>
                                        <p:tav tm="0">
                                          <p:val>
                                            <p:fltVal val="0"/>
                                          </p:val>
                                        </p:tav>
                                        <p:tav tm="100000">
                                          <p:val>
                                            <p:strVal val="#ppt_h"/>
                                          </p:val>
                                        </p:tav>
                                      </p:tavLst>
                                    </p:anim>
                                    <p:animEffect transition="in" filter="fade">
                                      <p:cBhvr>
                                        <p:cTn id="153" dur="500"/>
                                        <p:tgtEl>
                                          <p:spTgt spid="49"/>
                                        </p:tgtEl>
                                      </p:cBhvr>
                                    </p:animEffect>
                                  </p:childTnLst>
                                </p:cTn>
                              </p:par>
                              <p:par>
                                <p:cTn id="154" presetID="53" presetClass="entr" presetSubtype="16" fill="hold" grpId="0" nodeType="withEffect">
                                  <p:stCondLst>
                                    <p:cond delay="0"/>
                                  </p:stCondLst>
                                  <p:childTnLst>
                                    <p:set>
                                      <p:cBhvr>
                                        <p:cTn id="155" dur="1" fill="hold">
                                          <p:stCondLst>
                                            <p:cond delay="0"/>
                                          </p:stCondLst>
                                        </p:cTn>
                                        <p:tgtEl>
                                          <p:spTgt spid="50"/>
                                        </p:tgtEl>
                                        <p:attrNameLst>
                                          <p:attrName>style.visibility</p:attrName>
                                        </p:attrNameLst>
                                      </p:cBhvr>
                                      <p:to>
                                        <p:strVal val="visible"/>
                                      </p:to>
                                    </p:set>
                                    <p:anim calcmode="lin" valueType="num">
                                      <p:cBhvr>
                                        <p:cTn id="156" dur="500" fill="hold"/>
                                        <p:tgtEl>
                                          <p:spTgt spid="50"/>
                                        </p:tgtEl>
                                        <p:attrNameLst>
                                          <p:attrName>ppt_w</p:attrName>
                                        </p:attrNameLst>
                                      </p:cBhvr>
                                      <p:tavLst>
                                        <p:tav tm="0">
                                          <p:val>
                                            <p:fltVal val="0"/>
                                          </p:val>
                                        </p:tav>
                                        <p:tav tm="100000">
                                          <p:val>
                                            <p:strVal val="#ppt_w"/>
                                          </p:val>
                                        </p:tav>
                                      </p:tavLst>
                                    </p:anim>
                                    <p:anim calcmode="lin" valueType="num">
                                      <p:cBhvr>
                                        <p:cTn id="157" dur="500" fill="hold"/>
                                        <p:tgtEl>
                                          <p:spTgt spid="50"/>
                                        </p:tgtEl>
                                        <p:attrNameLst>
                                          <p:attrName>ppt_h</p:attrName>
                                        </p:attrNameLst>
                                      </p:cBhvr>
                                      <p:tavLst>
                                        <p:tav tm="0">
                                          <p:val>
                                            <p:fltVal val="0"/>
                                          </p:val>
                                        </p:tav>
                                        <p:tav tm="100000">
                                          <p:val>
                                            <p:strVal val="#ppt_h"/>
                                          </p:val>
                                        </p:tav>
                                      </p:tavLst>
                                    </p:anim>
                                    <p:animEffect transition="in" filter="fade">
                                      <p:cBhvr>
                                        <p:cTn id="158" dur="500"/>
                                        <p:tgtEl>
                                          <p:spTgt spid="50"/>
                                        </p:tgtEl>
                                      </p:cBhvr>
                                    </p:animEffect>
                                  </p:childTnLst>
                                </p:cTn>
                              </p:par>
                              <p:par>
                                <p:cTn id="159" presetID="53" presetClass="entr" presetSubtype="16"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p:cTn id="161" dur="500" fill="hold"/>
                                        <p:tgtEl>
                                          <p:spTgt spid="51"/>
                                        </p:tgtEl>
                                        <p:attrNameLst>
                                          <p:attrName>ppt_w</p:attrName>
                                        </p:attrNameLst>
                                      </p:cBhvr>
                                      <p:tavLst>
                                        <p:tav tm="0">
                                          <p:val>
                                            <p:fltVal val="0"/>
                                          </p:val>
                                        </p:tav>
                                        <p:tav tm="100000">
                                          <p:val>
                                            <p:strVal val="#ppt_w"/>
                                          </p:val>
                                        </p:tav>
                                      </p:tavLst>
                                    </p:anim>
                                    <p:anim calcmode="lin" valueType="num">
                                      <p:cBhvr>
                                        <p:cTn id="162" dur="500" fill="hold"/>
                                        <p:tgtEl>
                                          <p:spTgt spid="51"/>
                                        </p:tgtEl>
                                        <p:attrNameLst>
                                          <p:attrName>ppt_h</p:attrName>
                                        </p:attrNameLst>
                                      </p:cBhvr>
                                      <p:tavLst>
                                        <p:tav tm="0">
                                          <p:val>
                                            <p:fltVal val="0"/>
                                          </p:val>
                                        </p:tav>
                                        <p:tav tm="100000">
                                          <p:val>
                                            <p:strVal val="#ppt_h"/>
                                          </p:val>
                                        </p:tav>
                                      </p:tavLst>
                                    </p:anim>
                                    <p:animEffect transition="in" filter="fade">
                                      <p:cBhvr>
                                        <p:cTn id="16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4" grpId="0" animBg="1"/>
      <p:bldP spid="25" grpId="0" animBg="1"/>
      <p:bldP spid="26" grpId="0" animBg="1"/>
      <p:bldP spid="28" grpId="0" animBg="1"/>
      <p:bldP spid="31" grpId="0" animBg="1"/>
      <p:bldP spid="32" grpId="0" animBg="1"/>
      <p:bldP spid="34" grpId="0" animBg="1"/>
      <p:bldP spid="35" grpId="0" animBg="1"/>
      <p:bldP spid="37" grpId="0" animBg="1"/>
      <p:bldP spid="40" grpId="0" animBg="1"/>
      <p:bldP spid="42" grpId="0" animBg="1"/>
      <p:bldP spid="44" grpId="0" animBg="1"/>
      <p:bldP spid="45" grpId="0" animBg="1"/>
      <p:bldP spid="46" grpId="0" animBg="1"/>
      <p:bldP spid="48" grpId="0" animBg="1"/>
      <p:bldP spid="49" grpId="0" animBg="1"/>
      <p:bldP spid="50" grpId="0" animBg="1"/>
      <p:bldP spid="5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057CD96A-1A3D-4392-93F9-2E1336B7EE84}"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5544200" cy="461962"/>
            <a:chOff x="0" y="242888"/>
            <a:chExt cx="5545647" cy="461665"/>
          </a:xfrm>
        </p:grpSpPr>
        <p:sp>
          <p:nvSpPr>
            <p:cNvPr id="4" name="矩形 3"/>
            <p:cNvSpPr/>
            <p:nvPr/>
          </p:nvSpPr>
          <p:spPr>
            <a:xfrm>
              <a:off x="0" y="242888"/>
              <a:ext cx="401743"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5143904" cy="461368"/>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A. Attack Configuration for </a:t>
              </a:r>
              <a:r>
                <a:rPr lang="en-US" altLang="zh-CN" sz="2400" b="1" dirty="0" err="1">
                  <a:solidFill>
                    <a:schemeClr val="tx1">
                      <a:lumMod val="75000"/>
                      <a:lumOff val="25000"/>
                    </a:schemeClr>
                  </a:solidFill>
                  <a:latin typeface="微软雅黑 Light" panose="020B0502040204020203" pitchFamily="34" charset="-122"/>
                  <a:ea typeface="微软雅黑 Light" panose="020B0502040204020203" pitchFamily="34" charset="-122"/>
                </a:rPr>
                <a:t>BadNets</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26" name="椭圆 25"/>
          <p:cNvSpPr/>
          <p:nvPr/>
        </p:nvSpPr>
        <p:spPr>
          <a:xfrm rot="21388349">
            <a:off x="171450" y="2452688"/>
            <a:ext cx="449263" cy="449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rot="10836226">
            <a:off x="1624513" y="3825679"/>
            <a:ext cx="301625" cy="3032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椭圆 32"/>
          <p:cNvSpPr/>
          <p:nvPr/>
        </p:nvSpPr>
        <p:spPr>
          <a:xfrm rot="21388349">
            <a:off x="639032" y="5000578"/>
            <a:ext cx="165100" cy="1651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椭圆 33"/>
          <p:cNvSpPr/>
          <p:nvPr/>
        </p:nvSpPr>
        <p:spPr>
          <a:xfrm rot="10836226">
            <a:off x="3215357" y="3776243"/>
            <a:ext cx="303212" cy="3032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rot="21388349">
            <a:off x="8806023" y="534481"/>
            <a:ext cx="166688" cy="1651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 name="图片 1"/>
          <p:cNvPicPr>
            <a:picLocks noChangeAspect="1"/>
          </p:cNvPicPr>
          <p:nvPr/>
        </p:nvPicPr>
        <p:blipFill>
          <a:blip r:embed="rId1"/>
          <a:stretch>
            <a:fillRect/>
          </a:stretch>
        </p:blipFill>
        <p:spPr>
          <a:xfrm>
            <a:off x="4477897" y="880557"/>
            <a:ext cx="7556049" cy="4573398"/>
          </a:xfrm>
          <a:prstGeom prst="rect">
            <a:avLst/>
          </a:prstGeom>
        </p:spPr>
      </p:pic>
      <p:sp>
        <p:nvSpPr>
          <p:cNvPr id="44" name="矩形 43"/>
          <p:cNvSpPr/>
          <p:nvPr/>
        </p:nvSpPr>
        <p:spPr>
          <a:xfrm>
            <a:off x="558797" y="1263350"/>
            <a:ext cx="3124814" cy="2308324"/>
          </a:xfrm>
          <a:prstGeom prst="rect">
            <a:avLst/>
          </a:prstGeom>
        </p:spPr>
        <p:txBody>
          <a:bodyPr wrap="square">
            <a:spAutoFit/>
          </a:bodyPr>
          <a:lstStyle/>
          <a:p>
            <a:r>
              <a:rPr lang="en-US" altLang="zh-CN" dirty="0">
                <a:latin typeface="华文细黑" panose="02010600040101010101" pitchFamily="2" charset="-122"/>
              </a:rPr>
              <a:t>Attack Success Rate</a:t>
            </a:r>
            <a:r>
              <a:rPr lang="zh-CN" altLang="en-US" dirty="0">
                <a:latin typeface="华文细黑" panose="02010600040101010101" pitchFamily="2" charset="-122"/>
              </a:rPr>
              <a:t>：衡量分类为目标标签中对抗图像的百分比。</a:t>
            </a:r>
            <a:endParaRPr lang="en-US" altLang="zh-CN" dirty="0">
              <a:latin typeface="华文细黑" panose="02010600040101010101" pitchFamily="2" charset="-122"/>
            </a:endParaRPr>
          </a:p>
          <a:p>
            <a:endParaRPr lang="en-US" altLang="zh-CN" dirty="0">
              <a:latin typeface="华文细黑" panose="02010600040101010101" pitchFamily="2" charset="-122"/>
            </a:endParaRPr>
          </a:p>
          <a:p>
            <a:r>
              <a:rPr lang="zh-CN" altLang="en-US" dirty="0">
                <a:latin typeface="华文细黑" panose="02010600040101010101" pitchFamily="2" charset="-122"/>
              </a:rPr>
              <a:t>还测量每个模型的干净版本的分类精度</a:t>
            </a:r>
            <a:r>
              <a:rPr lang="en-US" altLang="zh-CN" dirty="0">
                <a:latin typeface="华文细黑" panose="02010600040101010101" pitchFamily="2" charset="-122"/>
              </a:rPr>
              <a:t>(</a:t>
            </a:r>
            <a:r>
              <a:rPr lang="zh-CN" altLang="en-US" dirty="0">
                <a:latin typeface="华文细黑" panose="02010600040101010101" pitchFamily="2" charset="-122"/>
              </a:rPr>
              <a:t>使用相同的训练配置，但使用干净的数据</a:t>
            </a:r>
            <a:r>
              <a:rPr lang="en-US" dirty="0">
                <a:latin typeface="华文细黑" panose="02010600040101010101" pitchFamily="2" charset="-122"/>
              </a:rPr>
              <a:t>)</a:t>
            </a:r>
            <a:r>
              <a:rPr lang="zh-CN" altLang="en-US" dirty="0">
                <a:latin typeface="华文细黑" panose="02010600040101010101" pitchFamily="2" charset="-122"/>
              </a:rPr>
              <a:t>。</a:t>
            </a:r>
            <a:endParaRPr lang="en-US" altLang="zh-CN" dirty="0">
              <a:latin typeface="华文细黑" panose="02010600040101010101" pitchFamily="2" charset="-122"/>
            </a:endParaRPr>
          </a:p>
          <a:p>
            <a:endParaRPr lang="en-US" altLang="zh-CN" dirty="0">
              <a:latin typeface="华文细黑" panose="02010600040101010101" pitchFamily="2" charset="-122"/>
            </a:endParaRPr>
          </a:p>
        </p:txBody>
      </p:sp>
      <p:grpSp>
        <p:nvGrpSpPr>
          <p:cNvPr id="48" name="组合 47"/>
          <p:cNvGrpSpPr/>
          <p:nvPr/>
        </p:nvGrpSpPr>
        <p:grpSpPr>
          <a:xfrm>
            <a:off x="8758990" y="4780548"/>
            <a:ext cx="2695616" cy="1632952"/>
            <a:chOff x="8758990" y="4780548"/>
            <a:chExt cx="2695616" cy="1632952"/>
          </a:xfrm>
        </p:grpSpPr>
        <p:sp>
          <p:nvSpPr>
            <p:cNvPr id="45" name="左大括号 44"/>
            <p:cNvSpPr/>
            <p:nvPr/>
          </p:nvSpPr>
          <p:spPr>
            <a:xfrm rot="16200000">
              <a:off x="9799595" y="4715591"/>
              <a:ext cx="652992" cy="16433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文本框 45"/>
            <p:cNvSpPr txBox="1"/>
            <p:nvPr/>
          </p:nvSpPr>
          <p:spPr>
            <a:xfrm>
              <a:off x="9813722" y="6013390"/>
              <a:ext cx="889987" cy="400110"/>
            </a:xfrm>
            <a:prstGeom prst="rect">
              <a:avLst/>
            </a:prstGeom>
            <a:noFill/>
          </p:spPr>
          <p:txBody>
            <a:bodyPr wrap="none" rtlCol="0">
              <a:spAutoFit/>
            </a:bodyPr>
            <a:lstStyle/>
            <a:p>
              <a:r>
                <a:rPr lang="en-US" sz="2000" dirty="0">
                  <a:solidFill>
                    <a:srgbClr val="FF0000"/>
                  </a:solidFill>
                  <a:latin typeface="微软雅黑 Light" panose="020B0502040204020203" pitchFamily="34" charset="-122"/>
                  <a:ea typeface="微软雅黑 Light" panose="020B0502040204020203" pitchFamily="34" charset="-122"/>
                </a:rPr>
                <a:t>2.62%</a:t>
              </a:r>
              <a:endParaRPr lang="en-US" sz="2000" dirty="0">
                <a:solidFill>
                  <a:srgbClr val="FF0000"/>
                </a:solidFill>
                <a:latin typeface="微软雅黑 Light" panose="020B0502040204020203" pitchFamily="34" charset="-122"/>
                <a:ea typeface="微软雅黑 Light" panose="020B0502040204020203" pitchFamily="34" charset="-122"/>
              </a:endParaRPr>
            </a:p>
          </p:txBody>
        </p:sp>
        <p:sp>
          <p:nvSpPr>
            <p:cNvPr id="47" name="椭圆 46"/>
            <p:cNvSpPr/>
            <p:nvPr/>
          </p:nvSpPr>
          <p:spPr>
            <a:xfrm>
              <a:off x="8758990" y="4780548"/>
              <a:ext cx="1095921" cy="4302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53" name="椭圆 52"/>
            <p:cNvSpPr/>
            <p:nvPr/>
          </p:nvSpPr>
          <p:spPr>
            <a:xfrm>
              <a:off x="10358685" y="4780548"/>
              <a:ext cx="1095921" cy="4302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 calcmode="lin" valueType="num">
                                      <p:cBhvr>
                                        <p:cTn id="10" dur="500" fill="hold"/>
                                        <p:tgtEl>
                                          <p:spTgt spid="26"/>
                                        </p:tgtEl>
                                        <p:attrNameLst>
                                          <p:attrName>ppt_w</p:attrName>
                                        </p:attrNameLst>
                                      </p:cBhvr>
                                      <p:tavLst>
                                        <p:tav tm="0">
                                          <p:val>
                                            <p:fltVal val="0"/>
                                          </p:val>
                                        </p:tav>
                                        <p:tav tm="100000">
                                          <p:val>
                                            <p:strVal val="#ppt_w"/>
                                          </p:val>
                                        </p:tav>
                                      </p:tavLst>
                                    </p:anim>
                                    <p:anim calcmode="lin" valueType="num">
                                      <p:cBhvr>
                                        <p:cTn id="11" dur="500" fill="hold"/>
                                        <p:tgtEl>
                                          <p:spTgt spid="26"/>
                                        </p:tgtEl>
                                        <p:attrNameLst>
                                          <p:attrName>ppt_h</p:attrName>
                                        </p:attrNameLst>
                                      </p:cBhvr>
                                      <p:tavLst>
                                        <p:tav tm="0">
                                          <p:val>
                                            <p:fltVal val="0"/>
                                          </p:val>
                                        </p:tav>
                                        <p:tav tm="100000">
                                          <p:val>
                                            <p:strVal val="#ppt_h"/>
                                          </p:val>
                                        </p:tav>
                                      </p:tavLst>
                                    </p:anim>
                                    <p:animEffect transition="in" filter="fade">
                                      <p:cBhvr>
                                        <p:cTn id="12" dur="500"/>
                                        <p:tgtEl>
                                          <p:spTgt spid="26"/>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p:cTn id="20" dur="500" fill="hold"/>
                                        <p:tgtEl>
                                          <p:spTgt spid="33"/>
                                        </p:tgtEl>
                                        <p:attrNameLst>
                                          <p:attrName>ppt_w</p:attrName>
                                        </p:attrNameLst>
                                      </p:cBhvr>
                                      <p:tavLst>
                                        <p:tav tm="0">
                                          <p:val>
                                            <p:fltVal val="0"/>
                                          </p:val>
                                        </p:tav>
                                        <p:tav tm="100000">
                                          <p:val>
                                            <p:strVal val="#ppt_w"/>
                                          </p:val>
                                        </p:tav>
                                      </p:tavLst>
                                    </p:anim>
                                    <p:anim calcmode="lin" valueType="num">
                                      <p:cBhvr>
                                        <p:cTn id="21" dur="500" fill="hold"/>
                                        <p:tgtEl>
                                          <p:spTgt spid="33"/>
                                        </p:tgtEl>
                                        <p:attrNameLst>
                                          <p:attrName>ppt_h</p:attrName>
                                        </p:attrNameLst>
                                      </p:cBhvr>
                                      <p:tavLst>
                                        <p:tav tm="0">
                                          <p:val>
                                            <p:fltVal val="0"/>
                                          </p:val>
                                        </p:tav>
                                        <p:tav tm="100000">
                                          <p:val>
                                            <p:strVal val="#ppt_h"/>
                                          </p:val>
                                        </p:tav>
                                      </p:tavLst>
                                    </p:anim>
                                    <p:animEffect transition="in" filter="fade">
                                      <p:cBhvr>
                                        <p:cTn id="22" dur="500"/>
                                        <p:tgtEl>
                                          <p:spTgt spid="33"/>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 calcmode="lin" valueType="num">
                                      <p:cBhvr>
                                        <p:cTn id="30" dur="500" fill="hold"/>
                                        <p:tgtEl>
                                          <p:spTgt spid="36"/>
                                        </p:tgtEl>
                                        <p:attrNameLst>
                                          <p:attrName>ppt_w</p:attrName>
                                        </p:attrNameLst>
                                      </p:cBhvr>
                                      <p:tavLst>
                                        <p:tav tm="0">
                                          <p:val>
                                            <p:fltVal val="0"/>
                                          </p:val>
                                        </p:tav>
                                        <p:tav tm="100000">
                                          <p:val>
                                            <p:strVal val="#ppt_w"/>
                                          </p:val>
                                        </p:tav>
                                      </p:tavLst>
                                    </p:anim>
                                    <p:anim calcmode="lin" valueType="num">
                                      <p:cBhvr>
                                        <p:cTn id="31" dur="500" fill="hold"/>
                                        <p:tgtEl>
                                          <p:spTgt spid="36"/>
                                        </p:tgtEl>
                                        <p:attrNameLst>
                                          <p:attrName>ppt_h</p:attrName>
                                        </p:attrNameLst>
                                      </p:cBhvr>
                                      <p:tavLst>
                                        <p:tav tm="0">
                                          <p:val>
                                            <p:fltVal val="0"/>
                                          </p:val>
                                        </p:tav>
                                        <p:tav tm="100000">
                                          <p:val>
                                            <p:strVal val="#ppt_h"/>
                                          </p:val>
                                        </p:tav>
                                      </p:tavLst>
                                    </p:anim>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animBg="1"/>
      <p:bldP spid="33" grpId="0" animBg="1"/>
      <p:bldP spid="34" grpId="0" animBg="1"/>
      <p:bldP spid="3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96277B1A-69CA-4DD3-BA2E-13120097D92D}"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6153982" cy="461962"/>
            <a:chOff x="0" y="242888"/>
            <a:chExt cx="6155588" cy="461665"/>
          </a:xfrm>
        </p:grpSpPr>
        <p:sp>
          <p:nvSpPr>
            <p:cNvPr id="4" name="矩形 3"/>
            <p:cNvSpPr/>
            <p:nvPr/>
          </p:nvSpPr>
          <p:spPr>
            <a:xfrm>
              <a:off x="0" y="242888"/>
              <a:ext cx="401743"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5753845" cy="461368"/>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A. Attack Configuration for Trojan Attack</a:t>
              </a:r>
              <a:endPar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6" name="椭圆 5"/>
          <p:cNvSpPr/>
          <p:nvPr/>
        </p:nvSpPr>
        <p:spPr>
          <a:xfrm rot="247877">
            <a:off x="5138738" y="2255838"/>
            <a:ext cx="88900" cy="889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7" name="椭圆 6"/>
          <p:cNvSpPr/>
          <p:nvPr/>
        </p:nvSpPr>
        <p:spPr>
          <a:xfrm rot="10800000">
            <a:off x="3091061" y="3851275"/>
            <a:ext cx="190500"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8" name="椭圆 7"/>
          <p:cNvSpPr/>
          <p:nvPr/>
        </p:nvSpPr>
        <p:spPr>
          <a:xfrm rot="10800000">
            <a:off x="2396206" y="5236161"/>
            <a:ext cx="371475" cy="371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9" name="椭圆 8"/>
          <p:cNvSpPr/>
          <p:nvPr/>
        </p:nvSpPr>
        <p:spPr>
          <a:xfrm rot="10800000">
            <a:off x="7467433" y="6485114"/>
            <a:ext cx="192088" cy="1920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0" name="椭圆 9"/>
          <p:cNvSpPr/>
          <p:nvPr/>
        </p:nvSpPr>
        <p:spPr>
          <a:xfrm rot="10800000">
            <a:off x="1130551" y="2233613"/>
            <a:ext cx="485775" cy="4857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1" name="椭圆 10"/>
          <p:cNvSpPr/>
          <p:nvPr/>
        </p:nvSpPr>
        <p:spPr>
          <a:xfrm rot="10800000">
            <a:off x="10927766" y="549860"/>
            <a:ext cx="304800" cy="3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2" name="椭圆 11"/>
          <p:cNvSpPr/>
          <p:nvPr/>
        </p:nvSpPr>
        <p:spPr>
          <a:xfrm rot="10800000">
            <a:off x="6310313" y="825500"/>
            <a:ext cx="400050" cy="4000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rot="247877" flipH="1">
            <a:off x="5010119" y="6051736"/>
            <a:ext cx="96838" cy="984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4" name="椭圆 13"/>
          <p:cNvSpPr/>
          <p:nvPr/>
        </p:nvSpPr>
        <p:spPr>
          <a:xfrm rot="10800000">
            <a:off x="9990221" y="1810544"/>
            <a:ext cx="404813" cy="4048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5" name="椭圆 14"/>
          <p:cNvSpPr/>
          <p:nvPr/>
        </p:nvSpPr>
        <p:spPr>
          <a:xfrm rot="10800000">
            <a:off x="8300703" y="2719388"/>
            <a:ext cx="542925" cy="5429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32" name="椭圆 31"/>
          <p:cNvSpPr/>
          <p:nvPr/>
        </p:nvSpPr>
        <p:spPr>
          <a:xfrm rot="10800000">
            <a:off x="6435725" y="4362450"/>
            <a:ext cx="233363" cy="23336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3" name="椭圆 52"/>
          <p:cNvSpPr/>
          <p:nvPr/>
        </p:nvSpPr>
        <p:spPr>
          <a:xfrm rot="10800000">
            <a:off x="6854825" y="1689100"/>
            <a:ext cx="242888" cy="24288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4" name="椭圆 53"/>
          <p:cNvSpPr/>
          <p:nvPr/>
        </p:nvSpPr>
        <p:spPr>
          <a:xfrm rot="10800000">
            <a:off x="6507163" y="1381125"/>
            <a:ext cx="188912" cy="1889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5" name="椭圆 54"/>
          <p:cNvSpPr/>
          <p:nvPr/>
        </p:nvSpPr>
        <p:spPr>
          <a:xfrm rot="10800000">
            <a:off x="6538913" y="1722438"/>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6" name="椭圆 55"/>
          <p:cNvSpPr/>
          <p:nvPr/>
        </p:nvSpPr>
        <p:spPr>
          <a:xfrm rot="10800000">
            <a:off x="9441782" y="4912393"/>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2" name="矩形 1"/>
          <p:cNvSpPr/>
          <p:nvPr/>
        </p:nvSpPr>
        <p:spPr>
          <a:xfrm>
            <a:off x="401638" y="1169501"/>
            <a:ext cx="5908675" cy="3731278"/>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直接使用</a:t>
            </a:r>
            <a:r>
              <a:rPr lang="en-US" altLang="zh-CN" sz="2000" dirty="0">
                <a:latin typeface="微软雅黑" panose="020B0503020204020204" pitchFamily="34" charset="-122"/>
                <a:ea typeface="微软雅黑" panose="020B0503020204020204" pitchFamily="34" charset="-122"/>
              </a:rPr>
              <a:t>Trojan Attack</a:t>
            </a:r>
            <a:r>
              <a:rPr lang="zh-CN" altLang="en-US" sz="2000" dirty="0">
                <a:latin typeface="微软雅黑" panose="020B0503020204020204" pitchFamily="34" charset="-122"/>
                <a:ea typeface="微软雅黑" panose="020B0503020204020204" pitchFamily="34" charset="-122"/>
              </a:rPr>
              <a:t>的作者共享的受感染的</a:t>
            </a:r>
            <a:r>
              <a:rPr lang="en-US" sz="2000" dirty="0">
                <a:latin typeface="微软雅黑" panose="020B0503020204020204" pitchFamily="34" charset="-122"/>
                <a:ea typeface="微软雅黑" panose="020B0503020204020204" pitchFamily="34" charset="-122"/>
              </a:rPr>
              <a:t>Trojan Square </a:t>
            </a:r>
            <a:r>
              <a:rPr lang="zh-CN" altLang="en-US" sz="2000" dirty="0">
                <a:latin typeface="微软雅黑" panose="020B0503020204020204" pitchFamily="34" charset="-122"/>
                <a:ea typeface="微软雅黑" panose="020B0503020204020204" pitchFamily="34" charset="-122"/>
              </a:rPr>
              <a:t>和</a:t>
            </a:r>
            <a:r>
              <a:rPr lang="en-US" sz="2000" dirty="0">
                <a:latin typeface="微软雅黑" panose="020B0503020204020204" pitchFamily="34" charset="-122"/>
                <a:ea typeface="微软雅黑" panose="020B0503020204020204" pitchFamily="34" charset="-122"/>
              </a:rPr>
              <a:t> Trojan Watermark</a:t>
            </a:r>
            <a:r>
              <a:rPr lang="zh-CN" altLang="en-US" sz="2000" dirty="0">
                <a:latin typeface="微软雅黑" panose="020B0503020204020204" pitchFamily="34" charset="-122"/>
                <a:ea typeface="微软雅黑" panose="020B0503020204020204" pitchFamily="34" charset="-122"/>
              </a:rPr>
              <a:t>模型。在</a:t>
            </a:r>
            <a:r>
              <a:rPr lang="en-US" sz="2000" dirty="0">
                <a:latin typeface="微软雅黑" panose="020B0503020204020204" pitchFamily="34" charset="-122"/>
                <a:ea typeface="微软雅黑" panose="020B0503020204020204" pitchFamily="34" charset="-122"/>
              </a:rPr>
              <a:t>Trojan Square</a:t>
            </a:r>
            <a:r>
              <a:rPr lang="zh-CN" altLang="en-US" sz="2000" dirty="0">
                <a:latin typeface="微软雅黑" panose="020B0503020204020204" pitchFamily="34" charset="-122"/>
                <a:ea typeface="微软雅黑" panose="020B0503020204020204" pitchFamily="34" charset="-122"/>
              </a:rPr>
              <a:t>中使用的触发器是右下角的一个正方形，大小为整个图像的</a:t>
            </a:r>
            <a:r>
              <a:rPr lang="en-US"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a:t>
            </a:r>
            <a:r>
              <a:rPr lang="en-US" sz="2000" dirty="0">
                <a:latin typeface="微软雅黑" panose="020B0503020204020204" pitchFamily="34" charset="-122"/>
                <a:ea typeface="微软雅黑" panose="020B0503020204020204" pitchFamily="34" charset="-122"/>
              </a:rPr>
              <a:t> Trojan Watermark</a:t>
            </a:r>
            <a:r>
              <a:rPr lang="zh-CN" altLang="en-US" sz="2000" dirty="0">
                <a:latin typeface="微软雅黑" panose="020B0503020204020204" pitchFamily="34" charset="-122"/>
                <a:ea typeface="微软雅黑" panose="020B0503020204020204" pitchFamily="34" charset="-122"/>
              </a:rPr>
              <a:t>使用由文本和符号组成的触发，该触发类似于水印。这个触发器的大小也是整个图像的</a:t>
            </a:r>
            <a:r>
              <a:rPr lang="en-US"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这两个后门的攻击成功率分别为</a:t>
            </a:r>
            <a:r>
              <a:rPr lang="en-US" sz="2000" dirty="0">
                <a:latin typeface="微软雅黑" panose="020B0503020204020204" pitchFamily="34" charset="-122"/>
                <a:ea typeface="微软雅黑" panose="020B0503020204020204" pitchFamily="34" charset="-122"/>
              </a:rPr>
              <a:t>99.9%</a:t>
            </a:r>
            <a:r>
              <a:rPr lang="zh-CN" altLang="en-US" sz="2000" dirty="0">
                <a:latin typeface="微软雅黑" panose="020B0503020204020204" pitchFamily="34" charset="-122"/>
                <a:ea typeface="微软雅黑" panose="020B0503020204020204" pitchFamily="34" charset="-122"/>
              </a:rPr>
              <a:t>和</a:t>
            </a:r>
            <a:r>
              <a:rPr lang="en-US" sz="2000" dirty="0">
                <a:latin typeface="微软雅黑" panose="020B0503020204020204" pitchFamily="34" charset="-122"/>
                <a:ea typeface="微软雅黑" panose="020B0503020204020204" pitchFamily="34" charset="-122"/>
              </a:rPr>
              <a:t>97.6%</a:t>
            </a:r>
            <a:r>
              <a:rPr lang="zh-CN" altLang="en-US" sz="2000" dirty="0">
                <a:latin typeface="微软雅黑" panose="020B0503020204020204" pitchFamily="34" charset="-122"/>
                <a:ea typeface="微软雅黑" panose="020B0503020204020204" pitchFamily="34" charset="-122"/>
              </a:rPr>
              <a:t>。</a:t>
            </a:r>
            <a:endParaRPr lang="en-US" sz="2000" dirty="0">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1"/>
          <a:stretch>
            <a:fillRect/>
          </a:stretch>
        </p:blipFill>
        <p:spPr>
          <a:xfrm>
            <a:off x="6794499" y="1440259"/>
            <a:ext cx="5054600" cy="292219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par>
                                <p:cTn id="49" presetID="53" presetClass="entr" presetSubtype="16" fill="hold" grpId="0" nodeType="withEffect">
                                  <p:stCondLst>
                                    <p:cond delay="20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fltVal val="0"/>
                                          </p:val>
                                        </p:tav>
                                        <p:tav tm="100000">
                                          <p:val>
                                            <p:strVal val="#ppt_w"/>
                                          </p:val>
                                        </p:tav>
                                      </p:tavLst>
                                    </p:anim>
                                    <p:anim calcmode="lin" valueType="num">
                                      <p:cBhvr>
                                        <p:cTn id="52" dur="500" fill="hold"/>
                                        <p:tgtEl>
                                          <p:spTgt spid="14"/>
                                        </p:tgtEl>
                                        <p:attrNameLst>
                                          <p:attrName>ppt_h</p:attrName>
                                        </p:attrNameLst>
                                      </p:cBhvr>
                                      <p:tavLst>
                                        <p:tav tm="0">
                                          <p:val>
                                            <p:fltVal val="0"/>
                                          </p:val>
                                        </p:tav>
                                        <p:tav tm="100000">
                                          <p:val>
                                            <p:strVal val="#ppt_h"/>
                                          </p:val>
                                        </p:tav>
                                      </p:tavLst>
                                    </p:anim>
                                    <p:animEffect transition="in" filter="fade">
                                      <p:cBhvr>
                                        <p:cTn id="53" dur="500"/>
                                        <p:tgtEl>
                                          <p:spTgt spid="14"/>
                                        </p:tgtEl>
                                      </p:cBhvr>
                                    </p:animEffect>
                                  </p:childTnLst>
                                </p:cTn>
                              </p:par>
                              <p:par>
                                <p:cTn id="54" presetID="53" presetClass="entr" presetSubtype="16" fill="hold" grpId="0" nodeType="withEffect">
                                  <p:stCondLst>
                                    <p:cond delay="20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par>
                                <p:cTn id="59" presetID="53" presetClass="entr" presetSubtype="16" fill="hold" grpId="0" nodeType="withEffect">
                                  <p:stCondLst>
                                    <p:cond delay="2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animEffect transition="in" filter="fade">
                                      <p:cBhvr>
                                        <p:cTn id="63" dur="500"/>
                                        <p:tgtEl>
                                          <p:spTgt spid="32"/>
                                        </p:tgtEl>
                                      </p:cBhvr>
                                    </p:animEffect>
                                  </p:childTnLst>
                                </p:cTn>
                              </p:par>
                              <p:par>
                                <p:cTn id="64" presetID="53" presetClass="entr" presetSubtype="16" fill="hold" grpId="0" nodeType="withEffect">
                                  <p:stCondLst>
                                    <p:cond delay="400"/>
                                  </p:stCondLst>
                                  <p:childTnLst>
                                    <p:set>
                                      <p:cBhvr>
                                        <p:cTn id="65" dur="1" fill="hold">
                                          <p:stCondLst>
                                            <p:cond delay="0"/>
                                          </p:stCondLst>
                                        </p:cTn>
                                        <p:tgtEl>
                                          <p:spTgt spid="53"/>
                                        </p:tgtEl>
                                        <p:attrNameLst>
                                          <p:attrName>style.visibility</p:attrName>
                                        </p:attrNameLst>
                                      </p:cBhvr>
                                      <p:to>
                                        <p:strVal val="visible"/>
                                      </p:to>
                                    </p:set>
                                    <p:anim calcmode="lin" valueType="num">
                                      <p:cBhvr>
                                        <p:cTn id="66" dur="500" fill="hold"/>
                                        <p:tgtEl>
                                          <p:spTgt spid="53"/>
                                        </p:tgtEl>
                                        <p:attrNameLst>
                                          <p:attrName>ppt_w</p:attrName>
                                        </p:attrNameLst>
                                      </p:cBhvr>
                                      <p:tavLst>
                                        <p:tav tm="0">
                                          <p:val>
                                            <p:fltVal val="0"/>
                                          </p:val>
                                        </p:tav>
                                        <p:tav tm="100000">
                                          <p:val>
                                            <p:strVal val="#ppt_w"/>
                                          </p:val>
                                        </p:tav>
                                      </p:tavLst>
                                    </p:anim>
                                    <p:anim calcmode="lin" valueType="num">
                                      <p:cBhvr>
                                        <p:cTn id="67" dur="500" fill="hold"/>
                                        <p:tgtEl>
                                          <p:spTgt spid="53"/>
                                        </p:tgtEl>
                                        <p:attrNameLst>
                                          <p:attrName>ppt_h</p:attrName>
                                        </p:attrNameLst>
                                      </p:cBhvr>
                                      <p:tavLst>
                                        <p:tav tm="0">
                                          <p:val>
                                            <p:fltVal val="0"/>
                                          </p:val>
                                        </p:tav>
                                        <p:tav tm="100000">
                                          <p:val>
                                            <p:strVal val="#ppt_h"/>
                                          </p:val>
                                        </p:tav>
                                      </p:tavLst>
                                    </p:anim>
                                    <p:animEffect transition="in" filter="fade">
                                      <p:cBhvr>
                                        <p:cTn id="68" dur="500"/>
                                        <p:tgtEl>
                                          <p:spTgt spid="53"/>
                                        </p:tgtEl>
                                      </p:cBhvr>
                                    </p:animEffect>
                                  </p:childTnLst>
                                </p:cTn>
                              </p:par>
                              <p:par>
                                <p:cTn id="69" presetID="53" presetClass="entr" presetSubtype="16" fill="hold" grpId="0" nodeType="withEffect">
                                  <p:stCondLst>
                                    <p:cond delay="400"/>
                                  </p:stCondLst>
                                  <p:childTnLst>
                                    <p:set>
                                      <p:cBhvr>
                                        <p:cTn id="70" dur="1" fill="hold">
                                          <p:stCondLst>
                                            <p:cond delay="0"/>
                                          </p:stCondLst>
                                        </p:cTn>
                                        <p:tgtEl>
                                          <p:spTgt spid="54"/>
                                        </p:tgtEl>
                                        <p:attrNameLst>
                                          <p:attrName>style.visibility</p:attrName>
                                        </p:attrNameLst>
                                      </p:cBhvr>
                                      <p:to>
                                        <p:strVal val="visible"/>
                                      </p:to>
                                    </p:set>
                                    <p:anim calcmode="lin" valueType="num">
                                      <p:cBhvr>
                                        <p:cTn id="71" dur="500" fill="hold"/>
                                        <p:tgtEl>
                                          <p:spTgt spid="54"/>
                                        </p:tgtEl>
                                        <p:attrNameLst>
                                          <p:attrName>ppt_w</p:attrName>
                                        </p:attrNameLst>
                                      </p:cBhvr>
                                      <p:tavLst>
                                        <p:tav tm="0">
                                          <p:val>
                                            <p:fltVal val="0"/>
                                          </p:val>
                                        </p:tav>
                                        <p:tav tm="100000">
                                          <p:val>
                                            <p:strVal val="#ppt_w"/>
                                          </p:val>
                                        </p:tav>
                                      </p:tavLst>
                                    </p:anim>
                                    <p:anim calcmode="lin" valueType="num">
                                      <p:cBhvr>
                                        <p:cTn id="72" dur="500" fill="hold"/>
                                        <p:tgtEl>
                                          <p:spTgt spid="54"/>
                                        </p:tgtEl>
                                        <p:attrNameLst>
                                          <p:attrName>ppt_h</p:attrName>
                                        </p:attrNameLst>
                                      </p:cBhvr>
                                      <p:tavLst>
                                        <p:tav tm="0">
                                          <p:val>
                                            <p:fltVal val="0"/>
                                          </p:val>
                                        </p:tav>
                                        <p:tav tm="100000">
                                          <p:val>
                                            <p:strVal val="#ppt_h"/>
                                          </p:val>
                                        </p:tav>
                                      </p:tavLst>
                                    </p:anim>
                                    <p:animEffect transition="in" filter="fade">
                                      <p:cBhvr>
                                        <p:cTn id="73" dur="500"/>
                                        <p:tgtEl>
                                          <p:spTgt spid="54"/>
                                        </p:tgtEl>
                                      </p:cBhvr>
                                    </p:animEffect>
                                  </p:childTnLst>
                                </p:cTn>
                              </p:par>
                              <p:par>
                                <p:cTn id="74" presetID="53" presetClass="entr" presetSubtype="16" fill="hold" grpId="0" nodeType="withEffect">
                                  <p:stCondLst>
                                    <p:cond delay="400"/>
                                  </p:stCondLst>
                                  <p:childTnLst>
                                    <p:set>
                                      <p:cBhvr>
                                        <p:cTn id="75" dur="1" fill="hold">
                                          <p:stCondLst>
                                            <p:cond delay="0"/>
                                          </p:stCondLst>
                                        </p:cTn>
                                        <p:tgtEl>
                                          <p:spTgt spid="55"/>
                                        </p:tgtEl>
                                        <p:attrNameLst>
                                          <p:attrName>style.visibility</p:attrName>
                                        </p:attrNameLst>
                                      </p:cBhvr>
                                      <p:to>
                                        <p:strVal val="visible"/>
                                      </p:to>
                                    </p:set>
                                    <p:anim calcmode="lin" valueType="num">
                                      <p:cBhvr>
                                        <p:cTn id="76" dur="500" fill="hold"/>
                                        <p:tgtEl>
                                          <p:spTgt spid="55"/>
                                        </p:tgtEl>
                                        <p:attrNameLst>
                                          <p:attrName>ppt_w</p:attrName>
                                        </p:attrNameLst>
                                      </p:cBhvr>
                                      <p:tavLst>
                                        <p:tav tm="0">
                                          <p:val>
                                            <p:fltVal val="0"/>
                                          </p:val>
                                        </p:tav>
                                        <p:tav tm="100000">
                                          <p:val>
                                            <p:strVal val="#ppt_w"/>
                                          </p:val>
                                        </p:tav>
                                      </p:tavLst>
                                    </p:anim>
                                    <p:anim calcmode="lin" valueType="num">
                                      <p:cBhvr>
                                        <p:cTn id="77" dur="500" fill="hold"/>
                                        <p:tgtEl>
                                          <p:spTgt spid="55"/>
                                        </p:tgtEl>
                                        <p:attrNameLst>
                                          <p:attrName>ppt_h</p:attrName>
                                        </p:attrNameLst>
                                      </p:cBhvr>
                                      <p:tavLst>
                                        <p:tav tm="0">
                                          <p:val>
                                            <p:fltVal val="0"/>
                                          </p:val>
                                        </p:tav>
                                        <p:tav tm="100000">
                                          <p:val>
                                            <p:strVal val="#ppt_h"/>
                                          </p:val>
                                        </p:tav>
                                      </p:tavLst>
                                    </p:anim>
                                    <p:animEffect transition="in" filter="fade">
                                      <p:cBhvr>
                                        <p:cTn id="78" dur="500"/>
                                        <p:tgtEl>
                                          <p:spTgt spid="55"/>
                                        </p:tgtEl>
                                      </p:cBhvr>
                                    </p:animEffect>
                                  </p:childTnLst>
                                </p:cTn>
                              </p:par>
                              <p:par>
                                <p:cTn id="79" presetID="53" presetClass="entr" presetSubtype="16" fill="hold" grpId="0" nodeType="withEffect">
                                  <p:stCondLst>
                                    <p:cond delay="400"/>
                                  </p:stCondLst>
                                  <p:childTnLst>
                                    <p:set>
                                      <p:cBhvr>
                                        <p:cTn id="80" dur="1" fill="hold">
                                          <p:stCondLst>
                                            <p:cond delay="0"/>
                                          </p:stCondLst>
                                        </p:cTn>
                                        <p:tgtEl>
                                          <p:spTgt spid="56"/>
                                        </p:tgtEl>
                                        <p:attrNameLst>
                                          <p:attrName>style.visibility</p:attrName>
                                        </p:attrNameLst>
                                      </p:cBhvr>
                                      <p:to>
                                        <p:strVal val="visible"/>
                                      </p:to>
                                    </p:set>
                                    <p:anim calcmode="lin" valueType="num">
                                      <p:cBhvr>
                                        <p:cTn id="81" dur="500" fill="hold"/>
                                        <p:tgtEl>
                                          <p:spTgt spid="56"/>
                                        </p:tgtEl>
                                        <p:attrNameLst>
                                          <p:attrName>ppt_w</p:attrName>
                                        </p:attrNameLst>
                                      </p:cBhvr>
                                      <p:tavLst>
                                        <p:tav tm="0">
                                          <p:val>
                                            <p:fltVal val="0"/>
                                          </p:val>
                                        </p:tav>
                                        <p:tav tm="100000">
                                          <p:val>
                                            <p:strVal val="#ppt_w"/>
                                          </p:val>
                                        </p:tav>
                                      </p:tavLst>
                                    </p:anim>
                                    <p:anim calcmode="lin" valueType="num">
                                      <p:cBhvr>
                                        <p:cTn id="82" dur="500" fill="hold"/>
                                        <p:tgtEl>
                                          <p:spTgt spid="56"/>
                                        </p:tgtEl>
                                        <p:attrNameLst>
                                          <p:attrName>ppt_h</p:attrName>
                                        </p:attrNameLst>
                                      </p:cBhvr>
                                      <p:tavLst>
                                        <p:tav tm="0">
                                          <p:val>
                                            <p:fltVal val="0"/>
                                          </p:val>
                                        </p:tav>
                                        <p:tav tm="100000">
                                          <p:val>
                                            <p:strVal val="#ppt_h"/>
                                          </p:val>
                                        </p:tav>
                                      </p:tavLst>
                                    </p:anim>
                                    <p:animEffect transition="in" filter="fade">
                                      <p:cBhvr>
                                        <p:cTn id="83" dur="500"/>
                                        <p:tgtEl>
                                          <p:spTgt spid="56"/>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2" grpId="0" animBg="1"/>
      <p:bldP spid="53" grpId="0" animBg="1"/>
      <p:bldP spid="54" grpId="0" animBg="1"/>
      <p:bldP spid="55" grpId="0" animBg="1"/>
      <p:bldP spid="56" grpId="0" animBg="1"/>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96277B1A-69CA-4DD3-BA2E-13120097D92D}"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4128620" cy="461962"/>
            <a:chOff x="0" y="242888"/>
            <a:chExt cx="4129698" cy="461665"/>
          </a:xfrm>
        </p:grpSpPr>
        <p:sp>
          <p:nvSpPr>
            <p:cNvPr id="4" name="矩形 3"/>
            <p:cNvSpPr/>
            <p:nvPr/>
          </p:nvSpPr>
          <p:spPr>
            <a:xfrm>
              <a:off x="0" y="242888"/>
              <a:ext cx="401743"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3727955" cy="461368"/>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B. Detection Performance</a:t>
              </a:r>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6" name="椭圆 5"/>
          <p:cNvSpPr/>
          <p:nvPr/>
        </p:nvSpPr>
        <p:spPr>
          <a:xfrm rot="247877">
            <a:off x="5138738" y="2255838"/>
            <a:ext cx="88900" cy="889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7" name="椭圆 6"/>
          <p:cNvSpPr/>
          <p:nvPr/>
        </p:nvSpPr>
        <p:spPr>
          <a:xfrm rot="10800000">
            <a:off x="3091061" y="3851275"/>
            <a:ext cx="190500"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8" name="椭圆 7"/>
          <p:cNvSpPr/>
          <p:nvPr/>
        </p:nvSpPr>
        <p:spPr>
          <a:xfrm rot="10800000">
            <a:off x="1244851" y="5688499"/>
            <a:ext cx="371475" cy="371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9" name="椭圆 8"/>
          <p:cNvSpPr/>
          <p:nvPr/>
        </p:nvSpPr>
        <p:spPr>
          <a:xfrm rot="10800000">
            <a:off x="7467433" y="6485114"/>
            <a:ext cx="192088" cy="1920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0" name="椭圆 9"/>
          <p:cNvSpPr/>
          <p:nvPr/>
        </p:nvSpPr>
        <p:spPr>
          <a:xfrm rot="10800000">
            <a:off x="1130551" y="2233613"/>
            <a:ext cx="485775" cy="4857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1" name="椭圆 10"/>
          <p:cNvSpPr/>
          <p:nvPr/>
        </p:nvSpPr>
        <p:spPr>
          <a:xfrm rot="10800000">
            <a:off x="10927766" y="549860"/>
            <a:ext cx="304800" cy="3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2" name="椭圆 11"/>
          <p:cNvSpPr/>
          <p:nvPr/>
        </p:nvSpPr>
        <p:spPr>
          <a:xfrm rot="10800000">
            <a:off x="6310313" y="825500"/>
            <a:ext cx="400050" cy="4000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rot="247877" flipH="1">
            <a:off x="5010119" y="6051736"/>
            <a:ext cx="96838" cy="984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4" name="椭圆 13"/>
          <p:cNvSpPr/>
          <p:nvPr/>
        </p:nvSpPr>
        <p:spPr>
          <a:xfrm rot="10800000">
            <a:off x="9990221" y="1810544"/>
            <a:ext cx="404813" cy="4048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5" name="椭圆 14"/>
          <p:cNvSpPr/>
          <p:nvPr/>
        </p:nvSpPr>
        <p:spPr>
          <a:xfrm rot="10800000">
            <a:off x="8300703" y="2719388"/>
            <a:ext cx="542925" cy="5429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32" name="椭圆 31"/>
          <p:cNvSpPr/>
          <p:nvPr/>
        </p:nvSpPr>
        <p:spPr>
          <a:xfrm rot="10800000">
            <a:off x="6435725" y="4362450"/>
            <a:ext cx="233363" cy="23336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3" name="椭圆 52"/>
          <p:cNvSpPr/>
          <p:nvPr/>
        </p:nvSpPr>
        <p:spPr>
          <a:xfrm rot="10800000">
            <a:off x="6854825" y="1689100"/>
            <a:ext cx="242888" cy="24288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4" name="椭圆 53"/>
          <p:cNvSpPr/>
          <p:nvPr/>
        </p:nvSpPr>
        <p:spPr>
          <a:xfrm rot="10800000">
            <a:off x="6507163" y="1381125"/>
            <a:ext cx="188912" cy="1889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5" name="椭圆 54"/>
          <p:cNvSpPr/>
          <p:nvPr/>
        </p:nvSpPr>
        <p:spPr>
          <a:xfrm rot="10800000">
            <a:off x="6538913" y="1722438"/>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6" name="椭圆 55"/>
          <p:cNvSpPr/>
          <p:nvPr/>
        </p:nvSpPr>
        <p:spPr>
          <a:xfrm rot="10800000">
            <a:off x="9441782" y="4912393"/>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2" name="矩形 1"/>
          <p:cNvSpPr/>
          <p:nvPr/>
        </p:nvSpPr>
        <p:spPr>
          <a:xfrm>
            <a:off x="401640" y="1169501"/>
            <a:ext cx="4829086" cy="4192943"/>
          </a:xfrm>
          <a:prstGeom prst="rect">
            <a:avLst/>
          </a:prstGeom>
        </p:spPr>
        <p:txBody>
          <a:bodyPr wrap="square">
            <a:spAutoFit/>
          </a:bodyPr>
          <a:lstStyle/>
          <a:p>
            <a:pPr marL="342900" indent="-342900">
              <a:lnSpc>
                <a:spcPct val="150000"/>
              </a:lnSpc>
              <a:buFont typeface="Wingdings" panose="05000000000000000000" pitchFamily="2" charset="2"/>
              <a:buChar char="v"/>
            </a:pPr>
            <a:r>
              <a:rPr lang="zh-CN" altLang="en-US" sz="2000" dirty="0">
                <a:latin typeface="微软雅黑" panose="020B0503020204020204" pitchFamily="34" charset="-122"/>
                <a:ea typeface="微软雅黑" panose="020B0503020204020204" pitchFamily="34" charset="-122"/>
              </a:rPr>
              <a:t>显示</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个感染模型的异常指数，以及它们对应的清洁模型。</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v"/>
            </a:pPr>
            <a:r>
              <a:rPr lang="zh-CN" altLang="en-US" sz="2000" dirty="0">
                <a:latin typeface="微软雅黑" panose="020B0503020204020204" pitchFamily="34" charset="-122"/>
                <a:ea typeface="微软雅黑" panose="020B0503020204020204" pitchFamily="34" charset="-122"/>
              </a:rPr>
              <a:t>包括</a:t>
            </a:r>
            <a:r>
              <a:rPr lang="en-US" altLang="zh-CN" sz="2000" dirty="0" err="1">
                <a:latin typeface="微软雅黑" panose="020B0503020204020204" pitchFamily="34" charset="-122"/>
                <a:ea typeface="微软雅黑" panose="020B0503020204020204" pitchFamily="34" charset="-122"/>
              </a:rPr>
              <a:t>BadNets</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Trojan Attack</a:t>
            </a:r>
            <a:r>
              <a:rPr lang="zh-CN" altLang="en-US" sz="2000" dirty="0">
                <a:latin typeface="微软雅黑" panose="020B0503020204020204" pitchFamily="34" charset="-122"/>
                <a:ea typeface="微软雅黑" panose="020B0503020204020204" pitchFamily="34" charset="-122"/>
              </a:rPr>
              <a:t>两种攻击方法。</a:t>
            </a:r>
            <a:endParaRPr lang="en-US" altLang="zh-CN" sz="20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v"/>
            </a:pPr>
            <a:r>
              <a:rPr lang="zh-CN" altLang="en-US" sz="2000" dirty="0">
                <a:latin typeface="微软雅黑" panose="020B0503020204020204" pitchFamily="34" charset="-122"/>
                <a:ea typeface="微软雅黑" panose="020B0503020204020204" pitchFamily="34" charset="-122"/>
              </a:rPr>
              <a:t>所有感染模型的异常指数均大于</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，（设定的感染异常指数阈值是</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v"/>
            </a:pPr>
            <a:r>
              <a:rPr lang="zh-CN" altLang="en-US" sz="2000" dirty="0">
                <a:latin typeface="微软雅黑" panose="020B0503020204020204" pitchFamily="34" charset="-122"/>
                <a:ea typeface="微软雅黑" panose="020B0503020204020204" pitchFamily="34" charset="-122"/>
              </a:rPr>
              <a:t>所有干净模型的异常指数均小于</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，表明孤立点检测方法正确地将它们标记为干净的模型。</a:t>
            </a:r>
            <a:endParaRPr lang="en-US" sz="2000" dirty="0">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1"/>
          <a:stretch>
            <a:fillRect/>
          </a:stretch>
        </p:blipFill>
        <p:spPr>
          <a:xfrm>
            <a:off x="5469439" y="815223"/>
            <a:ext cx="6561221" cy="4767137"/>
          </a:xfrm>
          <a:prstGeom prst="rect">
            <a:avLst/>
          </a:prstGeom>
        </p:spPr>
      </p:pic>
      <p:sp>
        <p:nvSpPr>
          <p:cNvPr id="16" name="椭圆 15"/>
          <p:cNvSpPr/>
          <p:nvPr/>
        </p:nvSpPr>
        <p:spPr>
          <a:xfrm>
            <a:off x="6096000" y="2500009"/>
            <a:ext cx="214313" cy="400051"/>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par>
                                <p:cTn id="49" presetID="53" presetClass="entr" presetSubtype="16" fill="hold" grpId="0" nodeType="withEffect">
                                  <p:stCondLst>
                                    <p:cond delay="20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fltVal val="0"/>
                                          </p:val>
                                        </p:tav>
                                        <p:tav tm="100000">
                                          <p:val>
                                            <p:strVal val="#ppt_w"/>
                                          </p:val>
                                        </p:tav>
                                      </p:tavLst>
                                    </p:anim>
                                    <p:anim calcmode="lin" valueType="num">
                                      <p:cBhvr>
                                        <p:cTn id="52" dur="500" fill="hold"/>
                                        <p:tgtEl>
                                          <p:spTgt spid="14"/>
                                        </p:tgtEl>
                                        <p:attrNameLst>
                                          <p:attrName>ppt_h</p:attrName>
                                        </p:attrNameLst>
                                      </p:cBhvr>
                                      <p:tavLst>
                                        <p:tav tm="0">
                                          <p:val>
                                            <p:fltVal val="0"/>
                                          </p:val>
                                        </p:tav>
                                        <p:tav tm="100000">
                                          <p:val>
                                            <p:strVal val="#ppt_h"/>
                                          </p:val>
                                        </p:tav>
                                      </p:tavLst>
                                    </p:anim>
                                    <p:animEffect transition="in" filter="fade">
                                      <p:cBhvr>
                                        <p:cTn id="53" dur="500"/>
                                        <p:tgtEl>
                                          <p:spTgt spid="14"/>
                                        </p:tgtEl>
                                      </p:cBhvr>
                                    </p:animEffect>
                                  </p:childTnLst>
                                </p:cTn>
                              </p:par>
                              <p:par>
                                <p:cTn id="54" presetID="53" presetClass="entr" presetSubtype="16" fill="hold" grpId="0" nodeType="withEffect">
                                  <p:stCondLst>
                                    <p:cond delay="20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par>
                                <p:cTn id="59" presetID="53" presetClass="entr" presetSubtype="16" fill="hold" grpId="0" nodeType="withEffect">
                                  <p:stCondLst>
                                    <p:cond delay="2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animEffect transition="in" filter="fade">
                                      <p:cBhvr>
                                        <p:cTn id="63" dur="500"/>
                                        <p:tgtEl>
                                          <p:spTgt spid="32"/>
                                        </p:tgtEl>
                                      </p:cBhvr>
                                    </p:animEffect>
                                  </p:childTnLst>
                                </p:cTn>
                              </p:par>
                              <p:par>
                                <p:cTn id="64" presetID="53" presetClass="entr" presetSubtype="16" fill="hold" grpId="0" nodeType="withEffect">
                                  <p:stCondLst>
                                    <p:cond delay="400"/>
                                  </p:stCondLst>
                                  <p:childTnLst>
                                    <p:set>
                                      <p:cBhvr>
                                        <p:cTn id="65" dur="1" fill="hold">
                                          <p:stCondLst>
                                            <p:cond delay="0"/>
                                          </p:stCondLst>
                                        </p:cTn>
                                        <p:tgtEl>
                                          <p:spTgt spid="53"/>
                                        </p:tgtEl>
                                        <p:attrNameLst>
                                          <p:attrName>style.visibility</p:attrName>
                                        </p:attrNameLst>
                                      </p:cBhvr>
                                      <p:to>
                                        <p:strVal val="visible"/>
                                      </p:to>
                                    </p:set>
                                    <p:anim calcmode="lin" valueType="num">
                                      <p:cBhvr>
                                        <p:cTn id="66" dur="500" fill="hold"/>
                                        <p:tgtEl>
                                          <p:spTgt spid="53"/>
                                        </p:tgtEl>
                                        <p:attrNameLst>
                                          <p:attrName>ppt_w</p:attrName>
                                        </p:attrNameLst>
                                      </p:cBhvr>
                                      <p:tavLst>
                                        <p:tav tm="0">
                                          <p:val>
                                            <p:fltVal val="0"/>
                                          </p:val>
                                        </p:tav>
                                        <p:tav tm="100000">
                                          <p:val>
                                            <p:strVal val="#ppt_w"/>
                                          </p:val>
                                        </p:tav>
                                      </p:tavLst>
                                    </p:anim>
                                    <p:anim calcmode="lin" valueType="num">
                                      <p:cBhvr>
                                        <p:cTn id="67" dur="500" fill="hold"/>
                                        <p:tgtEl>
                                          <p:spTgt spid="53"/>
                                        </p:tgtEl>
                                        <p:attrNameLst>
                                          <p:attrName>ppt_h</p:attrName>
                                        </p:attrNameLst>
                                      </p:cBhvr>
                                      <p:tavLst>
                                        <p:tav tm="0">
                                          <p:val>
                                            <p:fltVal val="0"/>
                                          </p:val>
                                        </p:tav>
                                        <p:tav tm="100000">
                                          <p:val>
                                            <p:strVal val="#ppt_h"/>
                                          </p:val>
                                        </p:tav>
                                      </p:tavLst>
                                    </p:anim>
                                    <p:animEffect transition="in" filter="fade">
                                      <p:cBhvr>
                                        <p:cTn id="68" dur="500"/>
                                        <p:tgtEl>
                                          <p:spTgt spid="53"/>
                                        </p:tgtEl>
                                      </p:cBhvr>
                                    </p:animEffect>
                                  </p:childTnLst>
                                </p:cTn>
                              </p:par>
                              <p:par>
                                <p:cTn id="69" presetID="53" presetClass="entr" presetSubtype="16" fill="hold" grpId="0" nodeType="withEffect">
                                  <p:stCondLst>
                                    <p:cond delay="400"/>
                                  </p:stCondLst>
                                  <p:childTnLst>
                                    <p:set>
                                      <p:cBhvr>
                                        <p:cTn id="70" dur="1" fill="hold">
                                          <p:stCondLst>
                                            <p:cond delay="0"/>
                                          </p:stCondLst>
                                        </p:cTn>
                                        <p:tgtEl>
                                          <p:spTgt spid="54"/>
                                        </p:tgtEl>
                                        <p:attrNameLst>
                                          <p:attrName>style.visibility</p:attrName>
                                        </p:attrNameLst>
                                      </p:cBhvr>
                                      <p:to>
                                        <p:strVal val="visible"/>
                                      </p:to>
                                    </p:set>
                                    <p:anim calcmode="lin" valueType="num">
                                      <p:cBhvr>
                                        <p:cTn id="71" dur="500" fill="hold"/>
                                        <p:tgtEl>
                                          <p:spTgt spid="54"/>
                                        </p:tgtEl>
                                        <p:attrNameLst>
                                          <p:attrName>ppt_w</p:attrName>
                                        </p:attrNameLst>
                                      </p:cBhvr>
                                      <p:tavLst>
                                        <p:tav tm="0">
                                          <p:val>
                                            <p:fltVal val="0"/>
                                          </p:val>
                                        </p:tav>
                                        <p:tav tm="100000">
                                          <p:val>
                                            <p:strVal val="#ppt_w"/>
                                          </p:val>
                                        </p:tav>
                                      </p:tavLst>
                                    </p:anim>
                                    <p:anim calcmode="lin" valueType="num">
                                      <p:cBhvr>
                                        <p:cTn id="72" dur="500" fill="hold"/>
                                        <p:tgtEl>
                                          <p:spTgt spid="54"/>
                                        </p:tgtEl>
                                        <p:attrNameLst>
                                          <p:attrName>ppt_h</p:attrName>
                                        </p:attrNameLst>
                                      </p:cBhvr>
                                      <p:tavLst>
                                        <p:tav tm="0">
                                          <p:val>
                                            <p:fltVal val="0"/>
                                          </p:val>
                                        </p:tav>
                                        <p:tav tm="100000">
                                          <p:val>
                                            <p:strVal val="#ppt_h"/>
                                          </p:val>
                                        </p:tav>
                                      </p:tavLst>
                                    </p:anim>
                                    <p:animEffect transition="in" filter="fade">
                                      <p:cBhvr>
                                        <p:cTn id="73" dur="500"/>
                                        <p:tgtEl>
                                          <p:spTgt spid="54"/>
                                        </p:tgtEl>
                                      </p:cBhvr>
                                    </p:animEffect>
                                  </p:childTnLst>
                                </p:cTn>
                              </p:par>
                              <p:par>
                                <p:cTn id="74" presetID="53" presetClass="entr" presetSubtype="16" fill="hold" grpId="0" nodeType="withEffect">
                                  <p:stCondLst>
                                    <p:cond delay="400"/>
                                  </p:stCondLst>
                                  <p:childTnLst>
                                    <p:set>
                                      <p:cBhvr>
                                        <p:cTn id="75" dur="1" fill="hold">
                                          <p:stCondLst>
                                            <p:cond delay="0"/>
                                          </p:stCondLst>
                                        </p:cTn>
                                        <p:tgtEl>
                                          <p:spTgt spid="55"/>
                                        </p:tgtEl>
                                        <p:attrNameLst>
                                          <p:attrName>style.visibility</p:attrName>
                                        </p:attrNameLst>
                                      </p:cBhvr>
                                      <p:to>
                                        <p:strVal val="visible"/>
                                      </p:to>
                                    </p:set>
                                    <p:anim calcmode="lin" valueType="num">
                                      <p:cBhvr>
                                        <p:cTn id="76" dur="500" fill="hold"/>
                                        <p:tgtEl>
                                          <p:spTgt spid="55"/>
                                        </p:tgtEl>
                                        <p:attrNameLst>
                                          <p:attrName>ppt_w</p:attrName>
                                        </p:attrNameLst>
                                      </p:cBhvr>
                                      <p:tavLst>
                                        <p:tav tm="0">
                                          <p:val>
                                            <p:fltVal val="0"/>
                                          </p:val>
                                        </p:tav>
                                        <p:tav tm="100000">
                                          <p:val>
                                            <p:strVal val="#ppt_w"/>
                                          </p:val>
                                        </p:tav>
                                      </p:tavLst>
                                    </p:anim>
                                    <p:anim calcmode="lin" valueType="num">
                                      <p:cBhvr>
                                        <p:cTn id="77" dur="500" fill="hold"/>
                                        <p:tgtEl>
                                          <p:spTgt spid="55"/>
                                        </p:tgtEl>
                                        <p:attrNameLst>
                                          <p:attrName>ppt_h</p:attrName>
                                        </p:attrNameLst>
                                      </p:cBhvr>
                                      <p:tavLst>
                                        <p:tav tm="0">
                                          <p:val>
                                            <p:fltVal val="0"/>
                                          </p:val>
                                        </p:tav>
                                        <p:tav tm="100000">
                                          <p:val>
                                            <p:strVal val="#ppt_h"/>
                                          </p:val>
                                        </p:tav>
                                      </p:tavLst>
                                    </p:anim>
                                    <p:animEffect transition="in" filter="fade">
                                      <p:cBhvr>
                                        <p:cTn id="78" dur="500"/>
                                        <p:tgtEl>
                                          <p:spTgt spid="55"/>
                                        </p:tgtEl>
                                      </p:cBhvr>
                                    </p:animEffect>
                                  </p:childTnLst>
                                </p:cTn>
                              </p:par>
                              <p:par>
                                <p:cTn id="79" presetID="53" presetClass="entr" presetSubtype="16" fill="hold" grpId="0" nodeType="withEffect">
                                  <p:stCondLst>
                                    <p:cond delay="400"/>
                                  </p:stCondLst>
                                  <p:childTnLst>
                                    <p:set>
                                      <p:cBhvr>
                                        <p:cTn id="80" dur="1" fill="hold">
                                          <p:stCondLst>
                                            <p:cond delay="0"/>
                                          </p:stCondLst>
                                        </p:cTn>
                                        <p:tgtEl>
                                          <p:spTgt spid="56"/>
                                        </p:tgtEl>
                                        <p:attrNameLst>
                                          <p:attrName>style.visibility</p:attrName>
                                        </p:attrNameLst>
                                      </p:cBhvr>
                                      <p:to>
                                        <p:strVal val="visible"/>
                                      </p:to>
                                    </p:set>
                                    <p:anim calcmode="lin" valueType="num">
                                      <p:cBhvr>
                                        <p:cTn id="81" dur="500" fill="hold"/>
                                        <p:tgtEl>
                                          <p:spTgt spid="56"/>
                                        </p:tgtEl>
                                        <p:attrNameLst>
                                          <p:attrName>ppt_w</p:attrName>
                                        </p:attrNameLst>
                                      </p:cBhvr>
                                      <p:tavLst>
                                        <p:tav tm="0">
                                          <p:val>
                                            <p:fltVal val="0"/>
                                          </p:val>
                                        </p:tav>
                                        <p:tav tm="100000">
                                          <p:val>
                                            <p:strVal val="#ppt_w"/>
                                          </p:val>
                                        </p:tav>
                                      </p:tavLst>
                                    </p:anim>
                                    <p:anim calcmode="lin" valueType="num">
                                      <p:cBhvr>
                                        <p:cTn id="82" dur="500" fill="hold"/>
                                        <p:tgtEl>
                                          <p:spTgt spid="56"/>
                                        </p:tgtEl>
                                        <p:attrNameLst>
                                          <p:attrName>ppt_h</p:attrName>
                                        </p:attrNameLst>
                                      </p:cBhvr>
                                      <p:tavLst>
                                        <p:tav tm="0">
                                          <p:val>
                                            <p:fltVal val="0"/>
                                          </p:val>
                                        </p:tav>
                                        <p:tav tm="100000">
                                          <p:val>
                                            <p:strVal val="#ppt_h"/>
                                          </p:val>
                                        </p:tav>
                                      </p:tavLst>
                                    </p:anim>
                                    <p:animEffect transition="in" filter="fade">
                                      <p:cBhvr>
                                        <p:cTn id="83" dur="500"/>
                                        <p:tgtEl>
                                          <p:spTgt spid="56"/>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500"/>
                                        <p:tgtEl>
                                          <p:spTgt spid="1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fade">
                                      <p:cBhvr>
                                        <p:cTn id="9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2" grpId="0" animBg="1"/>
      <p:bldP spid="53" grpId="0" animBg="1"/>
      <p:bldP spid="54" grpId="0" animBg="1"/>
      <p:bldP spid="55" grpId="0" animBg="1"/>
      <p:bldP spid="56" grpId="0" animBg="1"/>
      <p:bldP spid="2" grpId="0"/>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96277B1A-69CA-4DD3-BA2E-13120097D92D}"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5235782" cy="461962"/>
            <a:chOff x="0" y="242888"/>
            <a:chExt cx="5237149" cy="461665"/>
          </a:xfrm>
        </p:grpSpPr>
        <p:sp>
          <p:nvSpPr>
            <p:cNvPr id="4" name="矩形 3"/>
            <p:cNvSpPr/>
            <p:nvPr/>
          </p:nvSpPr>
          <p:spPr>
            <a:xfrm>
              <a:off x="0" y="242888"/>
              <a:ext cx="401743"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4835406" cy="461368"/>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C. Identification of original trigger</a:t>
              </a:r>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6" name="椭圆 5"/>
          <p:cNvSpPr/>
          <p:nvPr/>
        </p:nvSpPr>
        <p:spPr>
          <a:xfrm rot="247877">
            <a:off x="5138738" y="2255838"/>
            <a:ext cx="88900" cy="889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7" name="椭圆 6"/>
          <p:cNvSpPr/>
          <p:nvPr/>
        </p:nvSpPr>
        <p:spPr>
          <a:xfrm rot="10800000">
            <a:off x="3091061" y="3851275"/>
            <a:ext cx="190500"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8" name="椭圆 7"/>
          <p:cNvSpPr/>
          <p:nvPr/>
        </p:nvSpPr>
        <p:spPr>
          <a:xfrm rot="10800000">
            <a:off x="1244851" y="5688499"/>
            <a:ext cx="371475" cy="371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9" name="椭圆 8"/>
          <p:cNvSpPr/>
          <p:nvPr/>
        </p:nvSpPr>
        <p:spPr>
          <a:xfrm rot="10800000">
            <a:off x="7467433" y="6485114"/>
            <a:ext cx="192088" cy="1920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0" name="椭圆 9"/>
          <p:cNvSpPr/>
          <p:nvPr/>
        </p:nvSpPr>
        <p:spPr>
          <a:xfrm rot="10800000">
            <a:off x="1130551" y="2233613"/>
            <a:ext cx="485775" cy="4857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1" name="椭圆 10"/>
          <p:cNvSpPr/>
          <p:nvPr/>
        </p:nvSpPr>
        <p:spPr>
          <a:xfrm rot="10800000">
            <a:off x="10927766" y="549860"/>
            <a:ext cx="304800" cy="3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2" name="椭圆 11"/>
          <p:cNvSpPr/>
          <p:nvPr/>
        </p:nvSpPr>
        <p:spPr>
          <a:xfrm rot="10800000">
            <a:off x="6655886" y="310476"/>
            <a:ext cx="400050" cy="4000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rot="247877" flipH="1">
            <a:off x="5010119" y="6051736"/>
            <a:ext cx="96838" cy="984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4" name="椭圆 13"/>
          <p:cNvSpPr/>
          <p:nvPr/>
        </p:nvSpPr>
        <p:spPr>
          <a:xfrm rot="10800000">
            <a:off x="9990221" y="1810544"/>
            <a:ext cx="404813" cy="4048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5" name="椭圆 14"/>
          <p:cNvSpPr/>
          <p:nvPr/>
        </p:nvSpPr>
        <p:spPr>
          <a:xfrm rot="10800000">
            <a:off x="8300703" y="2719388"/>
            <a:ext cx="542925" cy="5429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32" name="椭圆 31"/>
          <p:cNvSpPr/>
          <p:nvPr/>
        </p:nvSpPr>
        <p:spPr>
          <a:xfrm rot="10800000">
            <a:off x="6435725" y="4362450"/>
            <a:ext cx="233363" cy="23336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3" name="椭圆 52"/>
          <p:cNvSpPr/>
          <p:nvPr/>
        </p:nvSpPr>
        <p:spPr>
          <a:xfrm rot="10800000">
            <a:off x="11118056" y="4041776"/>
            <a:ext cx="242888" cy="24288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4" name="椭圆 53"/>
          <p:cNvSpPr/>
          <p:nvPr/>
        </p:nvSpPr>
        <p:spPr>
          <a:xfrm rot="10800000">
            <a:off x="6507163" y="1381125"/>
            <a:ext cx="188912" cy="1889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5" name="椭圆 54"/>
          <p:cNvSpPr/>
          <p:nvPr/>
        </p:nvSpPr>
        <p:spPr>
          <a:xfrm rot="10800000">
            <a:off x="325438" y="938580"/>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6" name="椭圆 55"/>
          <p:cNvSpPr/>
          <p:nvPr/>
        </p:nvSpPr>
        <p:spPr>
          <a:xfrm rot="10800000">
            <a:off x="9441782" y="4912393"/>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6" name="矩形 15"/>
          <p:cNvSpPr/>
          <p:nvPr/>
        </p:nvSpPr>
        <p:spPr>
          <a:xfrm>
            <a:off x="421305" y="723781"/>
            <a:ext cx="11445257" cy="1938992"/>
          </a:xfrm>
          <a:prstGeom prst="rect">
            <a:avLst/>
          </a:prstGeom>
        </p:spPr>
        <p:txBody>
          <a:bodyPr wrap="square">
            <a:spAutoFit/>
          </a:bodyPr>
          <a:lstStyle/>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端到端的有效性：导致很高的攻击成功率。所有反向工程还原的触发的攻击成功率均</a:t>
            </a:r>
            <a:r>
              <a:rPr lang="en-US" sz="2000" dirty="0">
                <a:latin typeface="微软雅黑" panose="020B0503020204020204" pitchFamily="34" charset="-122"/>
                <a:ea typeface="微软雅黑" panose="020B0503020204020204" pitchFamily="34" charset="-122"/>
              </a:rPr>
              <a:t>&gt;97.5%</a:t>
            </a:r>
            <a:r>
              <a:rPr lang="zh-CN" altLang="en-US" sz="2000" dirty="0">
                <a:latin typeface="微软雅黑" panose="020B0503020204020204" pitchFamily="34" charset="-122"/>
                <a:ea typeface="微软雅黑" panose="020B0503020204020204" pitchFamily="34" charset="-122"/>
              </a:rPr>
              <a:t>。使用第三部分讲到的优化错误分类的方法来推断触发，有效地识别了产生同样错误分类结果的最小触发。</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视觉相似性：见下图。大致相似，相同位置，但仍有差异。优化目标是惩罚更大的触发，因此在优化过程中，触发中的一些冗余像素将被剪除，从而生成一个较小的触发。</a:t>
            </a:r>
            <a:endParaRPr lang="en-US" altLang="zh-CN" sz="2000" dirty="0">
              <a:latin typeface="微软雅黑" panose="020B0503020204020204" pitchFamily="34" charset="-122"/>
              <a:ea typeface="微软雅黑" panose="020B0503020204020204" pitchFamily="34" charset="-122"/>
            </a:endParaRPr>
          </a:p>
          <a:p>
            <a:endParaRPr lang="en-US" sz="2000" dirty="0">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1"/>
          <a:stretch>
            <a:fillRect/>
          </a:stretch>
        </p:blipFill>
        <p:spPr>
          <a:xfrm>
            <a:off x="69025" y="2462516"/>
            <a:ext cx="12149815" cy="2036157"/>
          </a:xfrm>
          <a:prstGeom prst="rect">
            <a:avLst/>
          </a:prstGeom>
        </p:spPr>
      </p:pic>
      <p:pic>
        <p:nvPicPr>
          <p:cNvPr id="19" name="图片 18"/>
          <p:cNvPicPr>
            <a:picLocks noChangeAspect="1"/>
          </p:cNvPicPr>
          <p:nvPr/>
        </p:nvPicPr>
        <p:blipFill>
          <a:blip r:embed="rId2"/>
          <a:stretch>
            <a:fillRect/>
          </a:stretch>
        </p:blipFill>
        <p:spPr>
          <a:xfrm>
            <a:off x="5135651" y="4555288"/>
            <a:ext cx="6582752" cy="2302712"/>
          </a:xfrm>
          <a:prstGeom prst="rect">
            <a:avLst/>
          </a:prstGeom>
        </p:spPr>
      </p:pic>
      <p:sp>
        <p:nvSpPr>
          <p:cNvPr id="20" name="矩形 19"/>
          <p:cNvSpPr/>
          <p:nvPr/>
        </p:nvSpPr>
        <p:spPr>
          <a:xfrm>
            <a:off x="636133" y="5016605"/>
            <a:ext cx="4499518" cy="1015663"/>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在这两种情况下，反向触发器出现在图像的不同位置，并在视觉上呈现不同。</a:t>
            </a:r>
            <a:endParaRPr lang="en-US" sz="200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par>
                                <p:cTn id="49" presetID="53" presetClass="entr" presetSubtype="16" fill="hold" grpId="0" nodeType="withEffect">
                                  <p:stCondLst>
                                    <p:cond delay="20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fltVal val="0"/>
                                          </p:val>
                                        </p:tav>
                                        <p:tav tm="100000">
                                          <p:val>
                                            <p:strVal val="#ppt_w"/>
                                          </p:val>
                                        </p:tav>
                                      </p:tavLst>
                                    </p:anim>
                                    <p:anim calcmode="lin" valueType="num">
                                      <p:cBhvr>
                                        <p:cTn id="52" dur="500" fill="hold"/>
                                        <p:tgtEl>
                                          <p:spTgt spid="14"/>
                                        </p:tgtEl>
                                        <p:attrNameLst>
                                          <p:attrName>ppt_h</p:attrName>
                                        </p:attrNameLst>
                                      </p:cBhvr>
                                      <p:tavLst>
                                        <p:tav tm="0">
                                          <p:val>
                                            <p:fltVal val="0"/>
                                          </p:val>
                                        </p:tav>
                                        <p:tav tm="100000">
                                          <p:val>
                                            <p:strVal val="#ppt_h"/>
                                          </p:val>
                                        </p:tav>
                                      </p:tavLst>
                                    </p:anim>
                                    <p:animEffect transition="in" filter="fade">
                                      <p:cBhvr>
                                        <p:cTn id="53" dur="500"/>
                                        <p:tgtEl>
                                          <p:spTgt spid="14"/>
                                        </p:tgtEl>
                                      </p:cBhvr>
                                    </p:animEffect>
                                  </p:childTnLst>
                                </p:cTn>
                              </p:par>
                              <p:par>
                                <p:cTn id="54" presetID="53" presetClass="entr" presetSubtype="16" fill="hold" grpId="0" nodeType="withEffect">
                                  <p:stCondLst>
                                    <p:cond delay="20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par>
                                <p:cTn id="59" presetID="53" presetClass="entr" presetSubtype="16" fill="hold" grpId="0" nodeType="withEffect">
                                  <p:stCondLst>
                                    <p:cond delay="2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animEffect transition="in" filter="fade">
                                      <p:cBhvr>
                                        <p:cTn id="63" dur="500"/>
                                        <p:tgtEl>
                                          <p:spTgt spid="32"/>
                                        </p:tgtEl>
                                      </p:cBhvr>
                                    </p:animEffect>
                                  </p:childTnLst>
                                </p:cTn>
                              </p:par>
                              <p:par>
                                <p:cTn id="64" presetID="53" presetClass="entr" presetSubtype="16" fill="hold" grpId="0" nodeType="withEffect">
                                  <p:stCondLst>
                                    <p:cond delay="400"/>
                                  </p:stCondLst>
                                  <p:childTnLst>
                                    <p:set>
                                      <p:cBhvr>
                                        <p:cTn id="65" dur="1" fill="hold">
                                          <p:stCondLst>
                                            <p:cond delay="0"/>
                                          </p:stCondLst>
                                        </p:cTn>
                                        <p:tgtEl>
                                          <p:spTgt spid="53"/>
                                        </p:tgtEl>
                                        <p:attrNameLst>
                                          <p:attrName>style.visibility</p:attrName>
                                        </p:attrNameLst>
                                      </p:cBhvr>
                                      <p:to>
                                        <p:strVal val="visible"/>
                                      </p:to>
                                    </p:set>
                                    <p:anim calcmode="lin" valueType="num">
                                      <p:cBhvr>
                                        <p:cTn id="66" dur="500" fill="hold"/>
                                        <p:tgtEl>
                                          <p:spTgt spid="53"/>
                                        </p:tgtEl>
                                        <p:attrNameLst>
                                          <p:attrName>ppt_w</p:attrName>
                                        </p:attrNameLst>
                                      </p:cBhvr>
                                      <p:tavLst>
                                        <p:tav tm="0">
                                          <p:val>
                                            <p:fltVal val="0"/>
                                          </p:val>
                                        </p:tav>
                                        <p:tav tm="100000">
                                          <p:val>
                                            <p:strVal val="#ppt_w"/>
                                          </p:val>
                                        </p:tav>
                                      </p:tavLst>
                                    </p:anim>
                                    <p:anim calcmode="lin" valueType="num">
                                      <p:cBhvr>
                                        <p:cTn id="67" dur="500" fill="hold"/>
                                        <p:tgtEl>
                                          <p:spTgt spid="53"/>
                                        </p:tgtEl>
                                        <p:attrNameLst>
                                          <p:attrName>ppt_h</p:attrName>
                                        </p:attrNameLst>
                                      </p:cBhvr>
                                      <p:tavLst>
                                        <p:tav tm="0">
                                          <p:val>
                                            <p:fltVal val="0"/>
                                          </p:val>
                                        </p:tav>
                                        <p:tav tm="100000">
                                          <p:val>
                                            <p:strVal val="#ppt_h"/>
                                          </p:val>
                                        </p:tav>
                                      </p:tavLst>
                                    </p:anim>
                                    <p:animEffect transition="in" filter="fade">
                                      <p:cBhvr>
                                        <p:cTn id="68" dur="500"/>
                                        <p:tgtEl>
                                          <p:spTgt spid="53"/>
                                        </p:tgtEl>
                                      </p:cBhvr>
                                    </p:animEffect>
                                  </p:childTnLst>
                                </p:cTn>
                              </p:par>
                              <p:par>
                                <p:cTn id="69" presetID="53" presetClass="entr" presetSubtype="16" fill="hold" grpId="0" nodeType="withEffect">
                                  <p:stCondLst>
                                    <p:cond delay="400"/>
                                  </p:stCondLst>
                                  <p:childTnLst>
                                    <p:set>
                                      <p:cBhvr>
                                        <p:cTn id="70" dur="1" fill="hold">
                                          <p:stCondLst>
                                            <p:cond delay="0"/>
                                          </p:stCondLst>
                                        </p:cTn>
                                        <p:tgtEl>
                                          <p:spTgt spid="54"/>
                                        </p:tgtEl>
                                        <p:attrNameLst>
                                          <p:attrName>style.visibility</p:attrName>
                                        </p:attrNameLst>
                                      </p:cBhvr>
                                      <p:to>
                                        <p:strVal val="visible"/>
                                      </p:to>
                                    </p:set>
                                    <p:anim calcmode="lin" valueType="num">
                                      <p:cBhvr>
                                        <p:cTn id="71" dur="500" fill="hold"/>
                                        <p:tgtEl>
                                          <p:spTgt spid="54"/>
                                        </p:tgtEl>
                                        <p:attrNameLst>
                                          <p:attrName>ppt_w</p:attrName>
                                        </p:attrNameLst>
                                      </p:cBhvr>
                                      <p:tavLst>
                                        <p:tav tm="0">
                                          <p:val>
                                            <p:fltVal val="0"/>
                                          </p:val>
                                        </p:tav>
                                        <p:tav tm="100000">
                                          <p:val>
                                            <p:strVal val="#ppt_w"/>
                                          </p:val>
                                        </p:tav>
                                      </p:tavLst>
                                    </p:anim>
                                    <p:anim calcmode="lin" valueType="num">
                                      <p:cBhvr>
                                        <p:cTn id="72" dur="500" fill="hold"/>
                                        <p:tgtEl>
                                          <p:spTgt spid="54"/>
                                        </p:tgtEl>
                                        <p:attrNameLst>
                                          <p:attrName>ppt_h</p:attrName>
                                        </p:attrNameLst>
                                      </p:cBhvr>
                                      <p:tavLst>
                                        <p:tav tm="0">
                                          <p:val>
                                            <p:fltVal val="0"/>
                                          </p:val>
                                        </p:tav>
                                        <p:tav tm="100000">
                                          <p:val>
                                            <p:strVal val="#ppt_h"/>
                                          </p:val>
                                        </p:tav>
                                      </p:tavLst>
                                    </p:anim>
                                    <p:animEffect transition="in" filter="fade">
                                      <p:cBhvr>
                                        <p:cTn id="73" dur="500"/>
                                        <p:tgtEl>
                                          <p:spTgt spid="54"/>
                                        </p:tgtEl>
                                      </p:cBhvr>
                                    </p:animEffect>
                                  </p:childTnLst>
                                </p:cTn>
                              </p:par>
                              <p:par>
                                <p:cTn id="74" presetID="53" presetClass="entr" presetSubtype="16" fill="hold" grpId="0" nodeType="withEffect">
                                  <p:stCondLst>
                                    <p:cond delay="400"/>
                                  </p:stCondLst>
                                  <p:childTnLst>
                                    <p:set>
                                      <p:cBhvr>
                                        <p:cTn id="75" dur="1" fill="hold">
                                          <p:stCondLst>
                                            <p:cond delay="0"/>
                                          </p:stCondLst>
                                        </p:cTn>
                                        <p:tgtEl>
                                          <p:spTgt spid="55"/>
                                        </p:tgtEl>
                                        <p:attrNameLst>
                                          <p:attrName>style.visibility</p:attrName>
                                        </p:attrNameLst>
                                      </p:cBhvr>
                                      <p:to>
                                        <p:strVal val="visible"/>
                                      </p:to>
                                    </p:set>
                                    <p:anim calcmode="lin" valueType="num">
                                      <p:cBhvr>
                                        <p:cTn id="76" dur="500" fill="hold"/>
                                        <p:tgtEl>
                                          <p:spTgt spid="55"/>
                                        </p:tgtEl>
                                        <p:attrNameLst>
                                          <p:attrName>ppt_w</p:attrName>
                                        </p:attrNameLst>
                                      </p:cBhvr>
                                      <p:tavLst>
                                        <p:tav tm="0">
                                          <p:val>
                                            <p:fltVal val="0"/>
                                          </p:val>
                                        </p:tav>
                                        <p:tav tm="100000">
                                          <p:val>
                                            <p:strVal val="#ppt_w"/>
                                          </p:val>
                                        </p:tav>
                                      </p:tavLst>
                                    </p:anim>
                                    <p:anim calcmode="lin" valueType="num">
                                      <p:cBhvr>
                                        <p:cTn id="77" dur="500" fill="hold"/>
                                        <p:tgtEl>
                                          <p:spTgt spid="55"/>
                                        </p:tgtEl>
                                        <p:attrNameLst>
                                          <p:attrName>ppt_h</p:attrName>
                                        </p:attrNameLst>
                                      </p:cBhvr>
                                      <p:tavLst>
                                        <p:tav tm="0">
                                          <p:val>
                                            <p:fltVal val="0"/>
                                          </p:val>
                                        </p:tav>
                                        <p:tav tm="100000">
                                          <p:val>
                                            <p:strVal val="#ppt_h"/>
                                          </p:val>
                                        </p:tav>
                                      </p:tavLst>
                                    </p:anim>
                                    <p:animEffect transition="in" filter="fade">
                                      <p:cBhvr>
                                        <p:cTn id="78" dur="500"/>
                                        <p:tgtEl>
                                          <p:spTgt spid="55"/>
                                        </p:tgtEl>
                                      </p:cBhvr>
                                    </p:animEffect>
                                  </p:childTnLst>
                                </p:cTn>
                              </p:par>
                              <p:par>
                                <p:cTn id="79" presetID="53" presetClass="entr" presetSubtype="16" fill="hold" grpId="0" nodeType="withEffect">
                                  <p:stCondLst>
                                    <p:cond delay="400"/>
                                  </p:stCondLst>
                                  <p:childTnLst>
                                    <p:set>
                                      <p:cBhvr>
                                        <p:cTn id="80" dur="1" fill="hold">
                                          <p:stCondLst>
                                            <p:cond delay="0"/>
                                          </p:stCondLst>
                                        </p:cTn>
                                        <p:tgtEl>
                                          <p:spTgt spid="56"/>
                                        </p:tgtEl>
                                        <p:attrNameLst>
                                          <p:attrName>style.visibility</p:attrName>
                                        </p:attrNameLst>
                                      </p:cBhvr>
                                      <p:to>
                                        <p:strVal val="visible"/>
                                      </p:to>
                                    </p:set>
                                    <p:anim calcmode="lin" valueType="num">
                                      <p:cBhvr>
                                        <p:cTn id="81" dur="500" fill="hold"/>
                                        <p:tgtEl>
                                          <p:spTgt spid="56"/>
                                        </p:tgtEl>
                                        <p:attrNameLst>
                                          <p:attrName>ppt_w</p:attrName>
                                        </p:attrNameLst>
                                      </p:cBhvr>
                                      <p:tavLst>
                                        <p:tav tm="0">
                                          <p:val>
                                            <p:fltVal val="0"/>
                                          </p:val>
                                        </p:tav>
                                        <p:tav tm="100000">
                                          <p:val>
                                            <p:strVal val="#ppt_w"/>
                                          </p:val>
                                        </p:tav>
                                      </p:tavLst>
                                    </p:anim>
                                    <p:anim calcmode="lin" valueType="num">
                                      <p:cBhvr>
                                        <p:cTn id="82" dur="500" fill="hold"/>
                                        <p:tgtEl>
                                          <p:spTgt spid="56"/>
                                        </p:tgtEl>
                                        <p:attrNameLst>
                                          <p:attrName>ppt_h</p:attrName>
                                        </p:attrNameLst>
                                      </p:cBhvr>
                                      <p:tavLst>
                                        <p:tav tm="0">
                                          <p:val>
                                            <p:fltVal val="0"/>
                                          </p:val>
                                        </p:tav>
                                        <p:tav tm="100000">
                                          <p:val>
                                            <p:strVal val="#ppt_h"/>
                                          </p:val>
                                        </p:tav>
                                      </p:tavLst>
                                    </p:anim>
                                    <p:animEffect transition="in" filter="fade">
                                      <p:cBhvr>
                                        <p:cTn id="8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2" grpId="0" animBg="1"/>
      <p:bldP spid="53" grpId="0" animBg="1"/>
      <p:bldP spid="54" grpId="0" animBg="1"/>
      <p:bldP spid="55" grpId="0" animBg="1"/>
      <p:bldP spid="5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96277B1A-69CA-4DD3-BA2E-13120097D92D}"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5235782" cy="461962"/>
            <a:chOff x="0" y="242888"/>
            <a:chExt cx="5237149" cy="461665"/>
          </a:xfrm>
        </p:grpSpPr>
        <p:sp>
          <p:nvSpPr>
            <p:cNvPr id="4" name="矩形 3"/>
            <p:cNvSpPr/>
            <p:nvPr/>
          </p:nvSpPr>
          <p:spPr>
            <a:xfrm>
              <a:off x="0" y="242888"/>
              <a:ext cx="401743"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4835406" cy="461368"/>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C. Identification of original trigger</a:t>
              </a:r>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6" name="椭圆 5"/>
          <p:cNvSpPr/>
          <p:nvPr/>
        </p:nvSpPr>
        <p:spPr>
          <a:xfrm rot="247877">
            <a:off x="5138738" y="2255838"/>
            <a:ext cx="88900" cy="889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7" name="椭圆 6"/>
          <p:cNvSpPr/>
          <p:nvPr/>
        </p:nvSpPr>
        <p:spPr>
          <a:xfrm rot="10800000">
            <a:off x="3091061" y="3851275"/>
            <a:ext cx="190500"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8" name="椭圆 7"/>
          <p:cNvSpPr/>
          <p:nvPr/>
        </p:nvSpPr>
        <p:spPr>
          <a:xfrm rot="10800000">
            <a:off x="1244851" y="5688499"/>
            <a:ext cx="371475" cy="371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9" name="椭圆 8"/>
          <p:cNvSpPr/>
          <p:nvPr/>
        </p:nvSpPr>
        <p:spPr>
          <a:xfrm rot="10800000">
            <a:off x="7467433" y="6485114"/>
            <a:ext cx="192088" cy="1920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0" name="椭圆 9"/>
          <p:cNvSpPr/>
          <p:nvPr/>
        </p:nvSpPr>
        <p:spPr>
          <a:xfrm rot="10800000">
            <a:off x="1130551" y="2233613"/>
            <a:ext cx="485775" cy="4857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1" name="椭圆 10"/>
          <p:cNvSpPr/>
          <p:nvPr/>
        </p:nvSpPr>
        <p:spPr>
          <a:xfrm rot="10800000">
            <a:off x="10927766" y="549860"/>
            <a:ext cx="304800" cy="3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2" name="椭圆 11"/>
          <p:cNvSpPr/>
          <p:nvPr/>
        </p:nvSpPr>
        <p:spPr>
          <a:xfrm rot="10800000">
            <a:off x="6655886" y="310476"/>
            <a:ext cx="400050" cy="4000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rot="247877" flipH="1">
            <a:off x="5010119" y="6051736"/>
            <a:ext cx="96838" cy="984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4" name="椭圆 13"/>
          <p:cNvSpPr/>
          <p:nvPr/>
        </p:nvSpPr>
        <p:spPr>
          <a:xfrm rot="10800000">
            <a:off x="9990221" y="1810544"/>
            <a:ext cx="404813" cy="4048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5" name="椭圆 14"/>
          <p:cNvSpPr/>
          <p:nvPr/>
        </p:nvSpPr>
        <p:spPr>
          <a:xfrm rot="10800000">
            <a:off x="8300703" y="2719388"/>
            <a:ext cx="542925" cy="5429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32" name="椭圆 31"/>
          <p:cNvSpPr/>
          <p:nvPr/>
        </p:nvSpPr>
        <p:spPr>
          <a:xfrm rot="10800000">
            <a:off x="6435725" y="4362450"/>
            <a:ext cx="233363" cy="23336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3" name="椭圆 52"/>
          <p:cNvSpPr/>
          <p:nvPr/>
        </p:nvSpPr>
        <p:spPr>
          <a:xfrm rot="10800000">
            <a:off x="11118056" y="4041776"/>
            <a:ext cx="242888" cy="24288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4" name="椭圆 53"/>
          <p:cNvSpPr/>
          <p:nvPr/>
        </p:nvSpPr>
        <p:spPr>
          <a:xfrm rot="10800000">
            <a:off x="6507163" y="1381125"/>
            <a:ext cx="188912" cy="1889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5" name="椭圆 54"/>
          <p:cNvSpPr/>
          <p:nvPr/>
        </p:nvSpPr>
        <p:spPr>
          <a:xfrm rot="10800000">
            <a:off x="325438" y="938580"/>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6" name="椭圆 55"/>
          <p:cNvSpPr/>
          <p:nvPr/>
        </p:nvSpPr>
        <p:spPr>
          <a:xfrm rot="10800000">
            <a:off x="9441782" y="4912393"/>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6" name="矩形 15"/>
          <p:cNvSpPr/>
          <p:nvPr/>
        </p:nvSpPr>
        <p:spPr>
          <a:xfrm>
            <a:off x="477837" y="798026"/>
            <a:ext cx="3782878" cy="400110"/>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 神经元激活相似性</a:t>
            </a:r>
            <a:endParaRPr lang="en-US"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785711" y="2750007"/>
            <a:ext cx="8609323" cy="3798687"/>
          </a:xfrm>
          <a:prstGeom prst="rect">
            <a:avLst/>
          </a:prstGeom>
        </p:spPr>
      </p:pic>
      <p:sp>
        <p:nvSpPr>
          <p:cNvPr id="17" name="矩形 16"/>
          <p:cNvSpPr/>
          <p:nvPr/>
        </p:nvSpPr>
        <p:spPr>
          <a:xfrm>
            <a:off x="477838" y="1231534"/>
            <a:ext cx="10640218" cy="163121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如果由原始触发激活的前</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的神经元也被反向工程触发激活，认为神经元的激活是相似的。</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下图：当随机选取</a:t>
            </a:r>
            <a:r>
              <a:rPr lang="en-US" altLang="zh-CN" sz="2000" dirty="0">
                <a:latin typeface="微软雅黑" panose="020B0503020204020204" pitchFamily="34" charset="-122"/>
                <a:ea typeface="微软雅黑" panose="020B0503020204020204" pitchFamily="34" charset="-122"/>
              </a:rPr>
              <a:t>1000</a:t>
            </a:r>
            <a:r>
              <a:rPr lang="zh-CN" altLang="en-US" sz="2000" dirty="0">
                <a:latin typeface="微软雅黑" panose="020B0503020204020204" pitchFamily="34" charset="-122"/>
                <a:ea typeface="微软雅黑" panose="020B0503020204020204" pitchFamily="34" charset="-122"/>
              </a:rPr>
              <a:t>张清洁和对抗性图像时，前</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神经元的平均激活情况。</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对抗性图像中神经元的激活要比干净图像高得多，从</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倍到</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倍不等。这表明，当将反向触发和原始触发加入输入时，它们都激活相同的相关神经元。</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par>
                                <p:cTn id="49" presetID="53" presetClass="entr" presetSubtype="16" fill="hold" grpId="0" nodeType="withEffect">
                                  <p:stCondLst>
                                    <p:cond delay="20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fltVal val="0"/>
                                          </p:val>
                                        </p:tav>
                                        <p:tav tm="100000">
                                          <p:val>
                                            <p:strVal val="#ppt_w"/>
                                          </p:val>
                                        </p:tav>
                                      </p:tavLst>
                                    </p:anim>
                                    <p:anim calcmode="lin" valueType="num">
                                      <p:cBhvr>
                                        <p:cTn id="52" dur="500" fill="hold"/>
                                        <p:tgtEl>
                                          <p:spTgt spid="14"/>
                                        </p:tgtEl>
                                        <p:attrNameLst>
                                          <p:attrName>ppt_h</p:attrName>
                                        </p:attrNameLst>
                                      </p:cBhvr>
                                      <p:tavLst>
                                        <p:tav tm="0">
                                          <p:val>
                                            <p:fltVal val="0"/>
                                          </p:val>
                                        </p:tav>
                                        <p:tav tm="100000">
                                          <p:val>
                                            <p:strVal val="#ppt_h"/>
                                          </p:val>
                                        </p:tav>
                                      </p:tavLst>
                                    </p:anim>
                                    <p:animEffect transition="in" filter="fade">
                                      <p:cBhvr>
                                        <p:cTn id="53" dur="500"/>
                                        <p:tgtEl>
                                          <p:spTgt spid="14"/>
                                        </p:tgtEl>
                                      </p:cBhvr>
                                    </p:animEffect>
                                  </p:childTnLst>
                                </p:cTn>
                              </p:par>
                              <p:par>
                                <p:cTn id="54" presetID="53" presetClass="entr" presetSubtype="16" fill="hold" grpId="0" nodeType="withEffect">
                                  <p:stCondLst>
                                    <p:cond delay="20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par>
                                <p:cTn id="59" presetID="53" presetClass="entr" presetSubtype="16" fill="hold" grpId="0" nodeType="withEffect">
                                  <p:stCondLst>
                                    <p:cond delay="2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animEffect transition="in" filter="fade">
                                      <p:cBhvr>
                                        <p:cTn id="63" dur="500"/>
                                        <p:tgtEl>
                                          <p:spTgt spid="32"/>
                                        </p:tgtEl>
                                      </p:cBhvr>
                                    </p:animEffect>
                                  </p:childTnLst>
                                </p:cTn>
                              </p:par>
                              <p:par>
                                <p:cTn id="64" presetID="53" presetClass="entr" presetSubtype="16" fill="hold" grpId="0" nodeType="withEffect">
                                  <p:stCondLst>
                                    <p:cond delay="400"/>
                                  </p:stCondLst>
                                  <p:childTnLst>
                                    <p:set>
                                      <p:cBhvr>
                                        <p:cTn id="65" dur="1" fill="hold">
                                          <p:stCondLst>
                                            <p:cond delay="0"/>
                                          </p:stCondLst>
                                        </p:cTn>
                                        <p:tgtEl>
                                          <p:spTgt spid="53"/>
                                        </p:tgtEl>
                                        <p:attrNameLst>
                                          <p:attrName>style.visibility</p:attrName>
                                        </p:attrNameLst>
                                      </p:cBhvr>
                                      <p:to>
                                        <p:strVal val="visible"/>
                                      </p:to>
                                    </p:set>
                                    <p:anim calcmode="lin" valueType="num">
                                      <p:cBhvr>
                                        <p:cTn id="66" dur="500" fill="hold"/>
                                        <p:tgtEl>
                                          <p:spTgt spid="53"/>
                                        </p:tgtEl>
                                        <p:attrNameLst>
                                          <p:attrName>ppt_w</p:attrName>
                                        </p:attrNameLst>
                                      </p:cBhvr>
                                      <p:tavLst>
                                        <p:tav tm="0">
                                          <p:val>
                                            <p:fltVal val="0"/>
                                          </p:val>
                                        </p:tav>
                                        <p:tav tm="100000">
                                          <p:val>
                                            <p:strVal val="#ppt_w"/>
                                          </p:val>
                                        </p:tav>
                                      </p:tavLst>
                                    </p:anim>
                                    <p:anim calcmode="lin" valueType="num">
                                      <p:cBhvr>
                                        <p:cTn id="67" dur="500" fill="hold"/>
                                        <p:tgtEl>
                                          <p:spTgt spid="53"/>
                                        </p:tgtEl>
                                        <p:attrNameLst>
                                          <p:attrName>ppt_h</p:attrName>
                                        </p:attrNameLst>
                                      </p:cBhvr>
                                      <p:tavLst>
                                        <p:tav tm="0">
                                          <p:val>
                                            <p:fltVal val="0"/>
                                          </p:val>
                                        </p:tav>
                                        <p:tav tm="100000">
                                          <p:val>
                                            <p:strVal val="#ppt_h"/>
                                          </p:val>
                                        </p:tav>
                                      </p:tavLst>
                                    </p:anim>
                                    <p:animEffect transition="in" filter="fade">
                                      <p:cBhvr>
                                        <p:cTn id="68" dur="500"/>
                                        <p:tgtEl>
                                          <p:spTgt spid="53"/>
                                        </p:tgtEl>
                                      </p:cBhvr>
                                    </p:animEffect>
                                  </p:childTnLst>
                                </p:cTn>
                              </p:par>
                              <p:par>
                                <p:cTn id="69" presetID="53" presetClass="entr" presetSubtype="16" fill="hold" grpId="0" nodeType="withEffect">
                                  <p:stCondLst>
                                    <p:cond delay="400"/>
                                  </p:stCondLst>
                                  <p:childTnLst>
                                    <p:set>
                                      <p:cBhvr>
                                        <p:cTn id="70" dur="1" fill="hold">
                                          <p:stCondLst>
                                            <p:cond delay="0"/>
                                          </p:stCondLst>
                                        </p:cTn>
                                        <p:tgtEl>
                                          <p:spTgt spid="54"/>
                                        </p:tgtEl>
                                        <p:attrNameLst>
                                          <p:attrName>style.visibility</p:attrName>
                                        </p:attrNameLst>
                                      </p:cBhvr>
                                      <p:to>
                                        <p:strVal val="visible"/>
                                      </p:to>
                                    </p:set>
                                    <p:anim calcmode="lin" valueType="num">
                                      <p:cBhvr>
                                        <p:cTn id="71" dur="500" fill="hold"/>
                                        <p:tgtEl>
                                          <p:spTgt spid="54"/>
                                        </p:tgtEl>
                                        <p:attrNameLst>
                                          <p:attrName>ppt_w</p:attrName>
                                        </p:attrNameLst>
                                      </p:cBhvr>
                                      <p:tavLst>
                                        <p:tav tm="0">
                                          <p:val>
                                            <p:fltVal val="0"/>
                                          </p:val>
                                        </p:tav>
                                        <p:tav tm="100000">
                                          <p:val>
                                            <p:strVal val="#ppt_w"/>
                                          </p:val>
                                        </p:tav>
                                      </p:tavLst>
                                    </p:anim>
                                    <p:anim calcmode="lin" valueType="num">
                                      <p:cBhvr>
                                        <p:cTn id="72" dur="500" fill="hold"/>
                                        <p:tgtEl>
                                          <p:spTgt spid="54"/>
                                        </p:tgtEl>
                                        <p:attrNameLst>
                                          <p:attrName>ppt_h</p:attrName>
                                        </p:attrNameLst>
                                      </p:cBhvr>
                                      <p:tavLst>
                                        <p:tav tm="0">
                                          <p:val>
                                            <p:fltVal val="0"/>
                                          </p:val>
                                        </p:tav>
                                        <p:tav tm="100000">
                                          <p:val>
                                            <p:strVal val="#ppt_h"/>
                                          </p:val>
                                        </p:tav>
                                      </p:tavLst>
                                    </p:anim>
                                    <p:animEffect transition="in" filter="fade">
                                      <p:cBhvr>
                                        <p:cTn id="73" dur="500"/>
                                        <p:tgtEl>
                                          <p:spTgt spid="54"/>
                                        </p:tgtEl>
                                      </p:cBhvr>
                                    </p:animEffect>
                                  </p:childTnLst>
                                </p:cTn>
                              </p:par>
                              <p:par>
                                <p:cTn id="74" presetID="53" presetClass="entr" presetSubtype="16" fill="hold" grpId="0" nodeType="withEffect">
                                  <p:stCondLst>
                                    <p:cond delay="400"/>
                                  </p:stCondLst>
                                  <p:childTnLst>
                                    <p:set>
                                      <p:cBhvr>
                                        <p:cTn id="75" dur="1" fill="hold">
                                          <p:stCondLst>
                                            <p:cond delay="0"/>
                                          </p:stCondLst>
                                        </p:cTn>
                                        <p:tgtEl>
                                          <p:spTgt spid="55"/>
                                        </p:tgtEl>
                                        <p:attrNameLst>
                                          <p:attrName>style.visibility</p:attrName>
                                        </p:attrNameLst>
                                      </p:cBhvr>
                                      <p:to>
                                        <p:strVal val="visible"/>
                                      </p:to>
                                    </p:set>
                                    <p:anim calcmode="lin" valueType="num">
                                      <p:cBhvr>
                                        <p:cTn id="76" dur="500" fill="hold"/>
                                        <p:tgtEl>
                                          <p:spTgt spid="55"/>
                                        </p:tgtEl>
                                        <p:attrNameLst>
                                          <p:attrName>ppt_w</p:attrName>
                                        </p:attrNameLst>
                                      </p:cBhvr>
                                      <p:tavLst>
                                        <p:tav tm="0">
                                          <p:val>
                                            <p:fltVal val="0"/>
                                          </p:val>
                                        </p:tav>
                                        <p:tav tm="100000">
                                          <p:val>
                                            <p:strVal val="#ppt_w"/>
                                          </p:val>
                                        </p:tav>
                                      </p:tavLst>
                                    </p:anim>
                                    <p:anim calcmode="lin" valueType="num">
                                      <p:cBhvr>
                                        <p:cTn id="77" dur="500" fill="hold"/>
                                        <p:tgtEl>
                                          <p:spTgt spid="55"/>
                                        </p:tgtEl>
                                        <p:attrNameLst>
                                          <p:attrName>ppt_h</p:attrName>
                                        </p:attrNameLst>
                                      </p:cBhvr>
                                      <p:tavLst>
                                        <p:tav tm="0">
                                          <p:val>
                                            <p:fltVal val="0"/>
                                          </p:val>
                                        </p:tav>
                                        <p:tav tm="100000">
                                          <p:val>
                                            <p:strVal val="#ppt_h"/>
                                          </p:val>
                                        </p:tav>
                                      </p:tavLst>
                                    </p:anim>
                                    <p:animEffect transition="in" filter="fade">
                                      <p:cBhvr>
                                        <p:cTn id="78" dur="500"/>
                                        <p:tgtEl>
                                          <p:spTgt spid="55"/>
                                        </p:tgtEl>
                                      </p:cBhvr>
                                    </p:animEffect>
                                  </p:childTnLst>
                                </p:cTn>
                              </p:par>
                              <p:par>
                                <p:cTn id="79" presetID="53" presetClass="entr" presetSubtype="16" fill="hold" grpId="0" nodeType="withEffect">
                                  <p:stCondLst>
                                    <p:cond delay="400"/>
                                  </p:stCondLst>
                                  <p:childTnLst>
                                    <p:set>
                                      <p:cBhvr>
                                        <p:cTn id="80" dur="1" fill="hold">
                                          <p:stCondLst>
                                            <p:cond delay="0"/>
                                          </p:stCondLst>
                                        </p:cTn>
                                        <p:tgtEl>
                                          <p:spTgt spid="56"/>
                                        </p:tgtEl>
                                        <p:attrNameLst>
                                          <p:attrName>style.visibility</p:attrName>
                                        </p:attrNameLst>
                                      </p:cBhvr>
                                      <p:to>
                                        <p:strVal val="visible"/>
                                      </p:to>
                                    </p:set>
                                    <p:anim calcmode="lin" valueType="num">
                                      <p:cBhvr>
                                        <p:cTn id="81" dur="500" fill="hold"/>
                                        <p:tgtEl>
                                          <p:spTgt spid="56"/>
                                        </p:tgtEl>
                                        <p:attrNameLst>
                                          <p:attrName>ppt_w</p:attrName>
                                        </p:attrNameLst>
                                      </p:cBhvr>
                                      <p:tavLst>
                                        <p:tav tm="0">
                                          <p:val>
                                            <p:fltVal val="0"/>
                                          </p:val>
                                        </p:tav>
                                        <p:tav tm="100000">
                                          <p:val>
                                            <p:strVal val="#ppt_w"/>
                                          </p:val>
                                        </p:tav>
                                      </p:tavLst>
                                    </p:anim>
                                    <p:anim calcmode="lin" valueType="num">
                                      <p:cBhvr>
                                        <p:cTn id="82" dur="500" fill="hold"/>
                                        <p:tgtEl>
                                          <p:spTgt spid="56"/>
                                        </p:tgtEl>
                                        <p:attrNameLst>
                                          <p:attrName>ppt_h</p:attrName>
                                        </p:attrNameLst>
                                      </p:cBhvr>
                                      <p:tavLst>
                                        <p:tav tm="0">
                                          <p:val>
                                            <p:fltVal val="0"/>
                                          </p:val>
                                        </p:tav>
                                        <p:tav tm="100000">
                                          <p:val>
                                            <p:strVal val="#ppt_h"/>
                                          </p:val>
                                        </p:tav>
                                      </p:tavLst>
                                    </p:anim>
                                    <p:animEffect transition="in" filter="fade">
                                      <p:cBhvr>
                                        <p:cTn id="8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2" grpId="0" animBg="1"/>
      <p:bldP spid="53" grpId="0" animBg="1"/>
      <p:bldP spid="54" grpId="0" animBg="1"/>
      <p:bldP spid="55" grpId="0" animBg="1"/>
      <p:bldP spid="5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bwMode="auto">
          <a:xfrm>
            <a:off x="1395413" y="2039711"/>
            <a:ext cx="2665185" cy="2346779"/>
            <a:chOff x="1394854" y="2039505"/>
            <a:chExt cx="2666166" cy="2347189"/>
          </a:xfrm>
        </p:grpSpPr>
        <p:sp>
          <p:nvSpPr>
            <p:cNvPr id="2" name="任意多边形 1"/>
            <p:cNvSpPr/>
            <p:nvPr/>
          </p:nvSpPr>
          <p:spPr>
            <a:xfrm rot="13500000" flipH="1">
              <a:off x="1714058" y="2039732"/>
              <a:ext cx="2347189" cy="2346735"/>
            </a:xfrm>
            <a:custGeom>
              <a:avLst/>
              <a:gdLst>
                <a:gd name="connsiteX0" fmla="*/ 650363 w 4518605"/>
                <a:gd name="connsiteY0" fmla="*/ 3854920 h 4518605"/>
                <a:gd name="connsiteX1" fmla="*/ 657342 w 4518605"/>
                <a:gd name="connsiteY1" fmla="*/ 3861263 h 4518605"/>
                <a:gd name="connsiteX2" fmla="*/ 663685 w 4518605"/>
                <a:gd name="connsiteY2" fmla="*/ 3868242 h 4518605"/>
                <a:gd name="connsiteX3" fmla="*/ 664321 w 4518605"/>
                <a:gd name="connsiteY3" fmla="*/ 3867606 h 4518605"/>
                <a:gd name="connsiteX4" fmla="*/ 811278 w 4518605"/>
                <a:gd name="connsiteY4" fmla="*/ 4001169 h 4518605"/>
                <a:gd name="connsiteX5" fmla="*/ 2252641 w 4518605"/>
                <a:gd name="connsiteY5" fmla="*/ 4518605 h 4518605"/>
                <a:gd name="connsiteX6" fmla="*/ 4518605 w 4518605"/>
                <a:gd name="connsiteY6" fmla="*/ 2252641 h 4518605"/>
                <a:gd name="connsiteX7" fmla="*/ 4341017 w 4518605"/>
                <a:gd name="connsiteY7" fmla="*/ 234852 h 4518605"/>
                <a:gd name="connsiteX8" fmla="*/ 4376100 w 4518605"/>
                <a:gd name="connsiteY8" fmla="*/ 155826 h 4518605"/>
                <a:gd name="connsiteX9" fmla="*/ 4410691 w 4518605"/>
                <a:gd name="connsiteY9" fmla="*/ 121235 h 4518605"/>
                <a:gd name="connsiteX10" fmla="*/ 4386735 w 4518605"/>
                <a:gd name="connsiteY10" fmla="*/ 131870 h 4518605"/>
                <a:gd name="connsiteX11" fmla="*/ 4397370 w 4518605"/>
                <a:gd name="connsiteY11" fmla="*/ 107914 h 4518605"/>
                <a:gd name="connsiteX12" fmla="*/ 4362779 w 4518605"/>
                <a:gd name="connsiteY12" fmla="*/ 142505 h 4518605"/>
                <a:gd name="connsiteX13" fmla="*/ 4283753 w 4518605"/>
                <a:gd name="connsiteY13" fmla="*/ 177588 h 4518605"/>
                <a:gd name="connsiteX14" fmla="*/ 2265964 w 4518605"/>
                <a:gd name="connsiteY14" fmla="*/ 0 h 4518605"/>
                <a:gd name="connsiteX15" fmla="*/ 0 w 4518605"/>
                <a:gd name="connsiteY15" fmla="*/ 2265964 h 4518605"/>
                <a:gd name="connsiteX16" fmla="*/ 517436 w 4518605"/>
                <a:gd name="connsiteY16" fmla="*/ 3707327 h 4518605"/>
                <a:gd name="connsiteX17" fmla="*/ 650999 w 4518605"/>
                <a:gd name="connsiteY17" fmla="*/ 3854284 h 451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18605" h="4518605">
                  <a:moveTo>
                    <a:pt x="650363" y="3854920"/>
                  </a:moveTo>
                  <a:lnTo>
                    <a:pt x="657342" y="3861263"/>
                  </a:lnTo>
                  <a:lnTo>
                    <a:pt x="663685" y="3868242"/>
                  </a:lnTo>
                  <a:lnTo>
                    <a:pt x="664321" y="3867606"/>
                  </a:lnTo>
                  <a:lnTo>
                    <a:pt x="811278" y="4001169"/>
                  </a:lnTo>
                  <a:cubicBezTo>
                    <a:pt x="1202970" y="4324422"/>
                    <a:pt x="1705128" y="4518605"/>
                    <a:pt x="2252641" y="4518605"/>
                  </a:cubicBezTo>
                  <a:cubicBezTo>
                    <a:pt x="3504098" y="4518605"/>
                    <a:pt x="4518605" y="3504098"/>
                    <a:pt x="4518605" y="2252641"/>
                  </a:cubicBezTo>
                  <a:cubicBezTo>
                    <a:pt x="4518605" y="1544527"/>
                    <a:pt x="4104232" y="871931"/>
                    <a:pt x="4341017" y="234852"/>
                  </a:cubicBezTo>
                  <a:lnTo>
                    <a:pt x="4376100" y="155826"/>
                  </a:lnTo>
                  <a:lnTo>
                    <a:pt x="4410691" y="121235"/>
                  </a:lnTo>
                  <a:lnTo>
                    <a:pt x="4386735" y="131870"/>
                  </a:lnTo>
                  <a:lnTo>
                    <a:pt x="4397370" y="107914"/>
                  </a:lnTo>
                  <a:lnTo>
                    <a:pt x="4362779" y="142505"/>
                  </a:lnTo>
                  <a:lnTo>
                    <a:pt x="4283753" y="177588"/>
                  </a:lnTo>
                  <a:cubicBezTo>
                    <a:pt x="3646674" y="414373"/>
                    <a:pt x="2974078" y="0"/>
                    <a:pt x="2265964" y="0"/>
                  </a:cubicBezTo>
                  <a:cubicBezTo>
                    <a:pt x="1014507" y="0"/>
                    <a:pt x="0" y="1014507"/>
                    <a:pt x="0" y="2265964"/>
                  </a:cubicBezTo>
                  <a:cubicBezTo>
                    <a:pt x="0" y="2813477"/>
                    <a:pt x="194183" y="3315635"/>
                    <a:pt x="517436" y="3707327"/>
                  </a:cubicBezTo>
                  <a:lnTo>
                    <a:pt x="650999" y="385428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572" name="文本框 5"/>
            <p:cNvSpPr txBox="1">
              <a:spLocks noChangeArrowheads="1"/>
            </p:cNvSpPr>
            <p:nvPr/>
          </p:nvSpPr>
          <p:spPr bwMode="auto">
            <a:xfrm>
              <a:off x="1949817" y="2186816"/>
              <a:ext cx="1961515" cy="20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12500" dirty="0">
                  <a:solidFill>
                    <a:schemeClr val="bg1"/>
                  </a:solidFill>
                  <a:latin typeface="Century Gothic" panose="020B0502020202020204" pitchFamily="34" charset="0"/>
                </a:rPr>
                <a:t>05</a:t>
              </a:r>
              <a:endParaRPr lang="zh-CN" altLang="en-US" sz="12500" dirty="0">
                <a:solidFill>
                  <a:schemeClr val="bg1"/>
                </a:solidFill>
                <a:latin typeface="Century Gothic" panose="020B0502020202020204" pitchFamily="34" charset="0"/>
              </a:endParaRPr>
            </a:p>
          </p:txBody>
        </p:sp>
        <p:pic>
          <p:nvPicPr>
            <p:cNvPr id="7" name="图片 6"/>
            <p:cNvPicPr>
              <a:picLocks noChangeAspect="1"/>
            </p:cNvPicPr>
            <p:nvPr/>
          </p:nvPicPr>
          <p:blipFill>
            <a:blip r:embed="rId1"/>
            <a:srcRect l="43447" t="18711" r="10242" b="14206"/>
            <a:stretch>
              <a:fillRect/>
            </a:stretch>
          </p:blipFill>
          <p:spPr>
            <a:xfrm>
              <a:off x="1394854" y="2289337"/>
              <a:ext cx="2036614" cy="2036614"/>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sp>
        <p:nvSpPr>
          <p:cNvPr id="14" name="椭圆 13"/>
          <p:cNvSpPr/>
          <p:nvPr/>
        </p:nvSpPr>
        <p:spPr>
          <a:xfrm rot="10800000">
            <a:off x="912813" y="4094163"/>
            <a:ext cx="463550" cy="463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6" name="组合 15"/>
          <p:cNvGrpSpPr/>
          <p:nvPr/>
        </p:nvGrpSpPr>
        <p:grpSpPr bwMode="auto">
          <a:xfrm>
            <a:off x="4135438" y="2459205"/>
            <a:ext cx="7687595" cy="1852197"/>
            <a:chOff x="277329" y="1109538"/>
            <a:chExt cx="6157243" cy="1852278"/>
          </a:xfrm>
        </p:grpSpPr>
        <p:cxnSp>
          <p:nvCxnSpPr>
            <p:cNvPr id="17" name="直接连接符 16"/>
            <p:cNvCxnSpPr/>
            <p:nvPr/>
          </p:nvCxnSpPr>
          <p:spPr>
            <a:xfrm>
              <a:off x="410834" y="2206380"/>
              <a:ext cx="529444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77329" y="1515203"/>
              <a:ext cx="6157243" cy="1446613"/>
            </a:xfrm>
            <a:prstGeom prst="rect">
              <a:avLst/>
            </a:prstGeom>
            <a:noFill/>
          </p:spPr>
          <p:txBody>
            <a:bodyPr wrap="square">
              <a:spAutoFit/>
            </a:bodyPr>
            <a:lstStyle/>
            <a:p>
              <a:pPr eaLnBrk="1" fontAlgn="auto" hangingPunct="1">
                <a:spcBef>
                  <a:spcPts val="0"/>
                </a:spcBef>
                <a:spcAft>
                  <a:spcPts val="0"/>
                </a:spcAft>
                <a:defRPr/>
              </a:pP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MITIGATION OF BACKDOORS</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26916" y="1109538"/>
              <a:ext cx="5141865" cy="400067"/>
            </a:xfrm>
            <a:prstGeom prst="rect">
              <a:avLst/>
            </a:prstGeom>
            <a:noFill/>
          </p:spPr>
          <p:txBody>
            <a:bodyPr>
              <a:spAutoFit/>
            </a:bodyPr>
            <a:lstStyle/>
            <a:p>
              <a:pPr eaLnBrk="1" fontAlgn="auto" hangingPunct="1">
                <a:spcBef>
                  <a:spcPts val="0"/>
                </a:spcBef>
                <a:spcAft>
                  <a:spcPts val="0"/>
                </a:spcAft>
                <a:defRPr/>
              </a:pPr>
              <a:r>
                <a:rPr lang="en-US" altLang="zh-CN" sz="2000" dirty="0">
                  <a:solidFill>
                    <a:schemeClr val="tx1">
                      <a:lumMod val="50000"/>
                      <a:lumOff val="50000"/>
                    </a:schemeClr>
                  </a:solidFill>
                  <a:latin typeface="Century Gothic" panose="020B0502020202020204" pitchFamily="34" charset="0"/>
                  <a:ea typeface="微软雅黑" panose="020B0503020204020204" pitchFamily="34" charset="-122"/>
                </a:rPr>
                <a:t>Conclusion &amp;</a:t>
              </a:r>
              <a:endParaRPr lang="zh-CN" altLang="en-US" sz="2000" dirty="0">
                <a:solidFill>
                  <a:schemeClr val="tx1">
                    <a:lumMod val="50000"/>
                    <a:lumOff val="50000"/>
                  </a:schemeClr>
                </a:solidFill>
                <a:latin typeface="Century Gothic" panose="020B0502020202020204" pitchFamily="34" charset="0"/>
                <a:ea typeface="微软雅黑" panose="020B0503020204020204" pitchFamily="34" charset="-122"/>
              </a:endParaRPr>
            </a:p>
          </p:txBody>
        </p:sp>
      </p:grpSp>
      <p:sp>
        <p:nvSpPr>
          <p:cNvPr id="26" name="椭圆 25"/>
          <p:cNvSpPr/>
          <p:nvPr/>
        </p:nvSpPr>
        <p:spPr>
          <a:xfrm>
            <a:off x="1865313" y="4125913"/>
            <a:ext cx="147637" cy="1492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p:cNvSpPr/>
          <p:nvPr/>
        </p:nvSpPr>
        <p:spPr>
          <a:xfrm>
            <a:off x="3717925" y="4362450"/>
            <a:ext cx="242888"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a:off x="4065588" y="4079875"/>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椭圆 40"/>
          <p:cNvSpPr/>
          <p:nvPr/>
        </p:nvSpPr>
        <p:spPr>
          <a:xfrm rot="11047877">
            <a:off x="2328863" y="4422775"/>
            <a:ext cx="169862" cy="1698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椭圆 42"/>
          <p:cNvSpPr/>
          <p:nvPr/>
        </p:nvSpPr>
        <p:spPr>
          <a:xfrm>
            <a:off x="1319213" y="2378075"/>
            <a:ext cx="344487" cy="3444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a:xfrm rot="10800000">
            <a:off x="1358900" y="3316288"/>
            <a:ext cx="528638" cy="5270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椭圆 47"/>
          <p:cNvSpPr/>
          <p:nvPr/>
        </p:nvSpPr>
        <p:spPr>
          <a:xfrm>
            <a:off x="10933113" y="3060700"/>
            <a:ext cx="153987"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椭圆 48"/>
          <p:cNvSpPr/>
          <p:nvPr/>
        </p:nvSpPr>
        <p:spPr>
          <a:xfrm>
            <a:off x="11139488" y="3213100"/>
            <a:ext cx="242887"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椭圆 49"/>
          <p:cNvSpPr/>
          <p:nvPr/>
        </p:nvSpPr>
        <p:spPr>
          <a:xfrm>
            <a:off x="2065338" y="5219700"/>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100"/>
                                  </p:stCondLst>
                                  <p:childTnLst>
                                    <p:set>
                                      <p:cBhvr>
                                        <p:cTn id="22" dur="1" fill="hold">
                                          <p:stCondLst>
                                            <p:cond delay="0"/>
                                          </p:stCondLst>
                                        </p:cTn>
                                        <p:tgtEl>
                                          <p:spTgt spid="32"/>
                                        </p:tgtEl>
                                        <p:attrNameLst>
                                          <p:attrName>style.visibility</p:attrName>
                                        </p:attrNameLst>
                                      </p:cBhvr>
                                      <p:to>
                                        <p:strVal val="visible"/>
                                      </p:to>
                                    </p:set>
                                    <p:anim calcmode="lin" valueType="num">
                                      <p:cBhvr>
                                        <p:cTn id="23" dur="500" fill="hold"/>
                                        <p:tgtEl>
                                          <p:spTgt spid="32"/>
                                        </p:tgtEl>
                                        <p:attrNameLst>
                                          <p:attrName>ppt_w</p:attrName>
                                        </p:attrNameLst>
                                      </p:cBhvr>
                                      <p:tavLst>
                                        <p:tav tm="0">
                                          <p:val>
                                            <p:fltVal val="0"/>
                                          </p:val>
                                        </p:tav>
                                        <p:tav tm="100000">
                                          <p:val>
                                            <p:strVal val="#ppt_w"/>
                                          </p:val>
                                        </p:tav>
                                      </p:tavLst>
                                    </p:anim>
                                    <p:anim calcmode="lin" valueType="num">
                                      <p:cBhvr>
                                        <p:cTn id="24" dur="500" fill="hold"/>
                                        <p:tgtEl>
                                          <p:spTgt spid="32"/>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10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100"/>
                                  </p:stCondLst>
                                  <p:childTnLst>
                                    <p:set>
                                      <p:cBhvr>
                                        <p:cTn id="30" dur="1" fill="hold">
                                          <p:stCondLst>
                                            <p:cond delay="0"/>
                                          </p:stCondLst>
                                        </p:cTn>
                                        <p:tgtEl>
                                          <p:spTgt spid="41"/>
                                        </p:tgtEl>
                                        <p:attrNameLst>
                                          <p:attrName>style.visibility</p:attrName>
                                        </p:attrNameLst>
                                      </p:cBhvr>
                                      <p:to>
                                        <p:strVal val="visible"/>
                                      </p:to>
                                    </p:set>
                                    <p:anim calcmode="lin" valueType="num">
                                      <p:cBhvr>
                                        <p:cTn id="31" dur="500" fill="hold"/>
                                        <p:tgtEl>
                                          <p:spTgt spid="41"/>
                                        </p:tgtEl>
                                        <p:attrNameLst>
                                          <p:attrName>ppt_w</p:attrName>
                                        </p:attrNameLst>
                                      </p:cBhvr>
                                      <p:tavLst>
                                        <p:tav tm="0">
                                          <p:val>
                                            <p:fltVal val="0"/>
                                          </p:val>
                                        </p:tav>
                                        <p:tav tm="100000">
                                          <p:val>
                                            <p:strVal val="#ppt_w"/>
                                          </p:val>
                                        </p:tav>
                                      </p:tavLst>
                                    </p:anim>
                                    <p:anim calcmode="lin" valueType="num">
                                      <p:cBhvr>
                                        <p:cTn id="32" dur="500" fill="hold"/>
                                        <p:tgtEl>
                                          <p:spTgt spid="41"/>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childTnLst>
                                </p:cTn>
                              </p:par>
                              <p:par>
                                <p:cTn id="45" presetID="22" presetClass="entr" presetSubtype="8" fill="hold" nodeType="withEffect">
                                  <p:stCondLst>
                                    <p:cond delay="50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animBg="1"/>
      <p:bldP spid="30" grpId="0" animBg="1"/>
      <p:bldP spid="32" grpId="0" animBg="1"/>
      <p:bldP spid="36" grpId="0" animBg="1"/>
      <p:bldP spid="41" grpId="0" animBg="1"/>
      <p:bldP spid="43" grpId="0" animBg="1"/>
      <p:bldP spid="15" grpId="0" animBg="1"/>
      <p:bldP spid="48" grpId="0" animBg="1"/>
      <p:bldP spid="49" grpId="0" animBg="1"/>
      <p:bldP spid="5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96277B1A-69CA-4DD3-BA2E-13120097D92D}"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6095954" cy="461962"/>
            <a:chOff x="0" y="242888"/>
            <a:chExt cx="6097547" cy="461665"/>
          </a:xfrm>
        </p:grpSpPr>
        <p:sp>
          <p:nvSpPr>
            <p:cNvPr id="4" name="矩形 3"/>
            <p:cNvSpPr/>
            <p:nvPr/>
          </p:nvSpPr>
          <p:spPr>
            <a:xfrm>
              <a:off x="0" y="242888"/>
              <a:ext cx="401743"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5695804" cy="461368"/>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A. Filter for Detecting Adversarial Inputs</a:t>
              </a:r>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6" name="椭圆 5"/>
          <p:cNvSpPr/>
          <p:nvPr/>
        </p:nvSpPr>
        <p:spPr>
          <a:xfrm rot="247877">
            <a:off x="5138738" y="2255838"/>
            <a:ext cx="88900" cy="889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7" name="椭圆 6"/>
          <p:cNvSpPr/>
          <p:nvPr/>
        </p:nvSpPr>
        <p:spPr>
          <a:xfrm rot="10800000">
            <a:off x="3091061" y="3851275"/>
            <a:ext cx="190500"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8" name="椭圆 7"/>
          <p:cNvSpPr/>
          <p:nvPr/>
        </p:nvSpPr>
        <p:spPr>
          <a:xfrm rot="10800000">
            <a:off x="1244851" y="5688499"/>
            <a:ext cx="371475" cy="371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9" name="椭圆 8"/>
          <p:cNvSpPr/>
          <p:nvPr/>
        </p:nvSpPr>
        <p:spPr>
          <a:xfrm rot="10800000">
            <a:off x="7467433" y="6485114"/>
            <a:ext cx="192088" cy="1920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0" name="椭圆 9"/>
          <p:cNvSpPr/>
          <p:nvPr/>
        </p:nvSpPr>
        <p:spPr>
          <a:xfrm rot="10800000">
            <a:off x="1130551" y="2233613"/>
            <a:ext cx="485775" cy="4857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1" name="椭圆 10"/>
          <p:cNvSpPr/>
          <p:nvPr/>
        </p:nvSpPr>
        <p:spPr>
          <a:xfrm rot="10800000">
            <a:off x="10927766" y="549860"/>
            <a:ext cx="304800" cy="3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2" name="椭圆 11"/>
          <p:cNvSpPr/>
          <p:nvPr/>
        </p:nvSpPr>
        <p:spPr>
          <a:xfrm rot="10800000">
            <a:off x="6655886" y="310476"/>
            <a:ext cx="400050" cy="4000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rot="247877" flipH="1">
            <a:off x="5010119" y="6051736"/>
            <a:ext cx="96838" cy="984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4" name="椭圆 13"/>
          <p:cNvSpPr/>
          <p:nvPr/>
        </p:nvSpPr>
        <p:spPr>
          <a:xfrm rot="10800000">
            <a:off x="9990221" y="1810544"/>
            <a:ext cx="404813" cy="4048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5" name="椭圆 14"/>
          <p:cNvSpPr/>
          <p:nvPr/>
        </p:nvSpPr>
        <p:spPr>
          <a:xfrm rot="10800000">
            <a:off x="8300703" y="2719388"/>
            <a:ext cx="542925" cy="5429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32" name="椭圆 31"/>
          <p:cNvSpPr/>
          <p:nvPr/>
        </p:nvSpPr>
        <p:spPr>
          <a:xfrm rot="10800000">
            <a:off x="6435725" y="4362450"/>
            <a:ext cx="233363" cy="23336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3" name="椭圆 52"/>
          <p:cNvSpPr/>
          <p:nvPr/>
        </p:nvSpPr>
        <p:spPr>
          <a:xfrm rot="10800000">
            <a:off x="11118056" y="4041776"/>
            <a:ext cx="242888" cy="24288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4" name="椭圆 53"/>
          <p:cNvSpPr/>
          <p:nvPr/>
        </p:nvSpPr>
        <p:spPr>
          <a:xfrm rot="10800000">
            <a:off x="6507163" y="1381125"/>
            <a:ext cx="188912" cy="1889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5" name="椭圆 54"/>
          <p:cNvSpPr/>
          <p:nvPr/>
        </p:nvSpPr>
        <p:spPr>
          <a:xfrm rot="10800000">
            <a:off x="325438" y="938580"/>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6" name="椭圆 55"/>
          <p:cNvSpPr/>
          <p:nvPr/>
        </p:nvSpPr>
        <p:spPr>
          <a:xfrm rot="10800000">
            <a:off x="9441782" y="4912393"/>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8" name="矩形 17"/>
          <p:cNvSpPr/>
          <p:nvPr/>
        </p:nvSpPr>
        <p:spPr>
          <a:xfrm>
            <a:off x="401638" y="1324710"/>
            <a:ext cx="5188126" cy="4093428"/>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神经元激活是捕捉原始和逆向工程触发之间相似性的更好方法。因此，建立了基于神经元激活轮廓的反向触发过滤器。</a:t>
            </a:r>
            <a:endParaRPr lang="en-US" altLang="zh-CN" sz="2000" dirty="0">
              <a:latin typeface="微软雅黑" panose="020B0503020204020204" pitchFamily="34" charset="-122"/>
              <a:ea typeface="微软雅黑" panose="020B0503020204020204" pitchFamily="34" charset="-122"/>
            </a:endParaRPr>
          </a:p>
          <a:p>
            <a:endParaRPr 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使用来自测试集的干净图像和通过将原始触发应用于测试图像而创建的对抗图像来评估过滤器的性能。</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在为平均神经元激活设置不同阈值时计算假阳性率（</a:t>
            </a:r>
            <a:r>
              <a:rPr lang="en-US" sz="2000" dirty="0">
                <a:latin typeface="微软雅黑" panose="020B0503020204020204" pitchFamily="34" charset="-122"/>
                <a:ea typeface="微软雅黑" panose="020B0503020204020204" pitchFamily="34" charset="-122"/>
              </a:rPr>
              <a:t>FPR</a:t>
            </a:r>
            <a:r>
              <a:rPr lang="zh-CN" altLang="en-US" sz="2000" dirty="0">
                <a:latin typeface="微软雅黑" panose="020B0503020204020204" pitchFamily="34" charset="-122"/>
                <a:ea typeface="微软雅黑" panose="020B0503020204020204" pitchFamily="34" charset="-122"/>
              </a:rPr>
              <a:t>）和假阴性率（</a:t>
            </a:r>
            <a:r>
              <a:rPr lang="en-US" sz="2000" dirty="0">
                <a:latin typeface="微软雅黑" panose="020B0503020204020204" pitchFamily="34" charset="-122"/>
                <a:ea typeface="微软雅黑" panose="020B0503020204020204" pitchFamily="34" charset="-122"/>
              </a:rPr>
              <a:t>FNR</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FPR</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的情况下，对四种</a:t>
            </a:r>
            <a:r>
              <a:rPr lang="en-US" altLang="zh-CN" sz="2000" dirty="0" err="1">
                <a:latin typeface="微软雅黑" panose="020B0503020204020204" pitchFamily="34" charset="-122"/>
                <a:ea typeface="微软雅黑" panose="020B0503020204020204" pitchFamily="34" charset="-122"/>
              </a:rPr>
              <a:t>BadNets</a:t>
            </a:r>
            <a:r>
              <a:rPr lang="zh-CN" altLang="en-US" sz="2000" dirty="0">
                <a:latin typeface="微软雅黑" panose="020B0503020204020204" pitchFamily="34" charset="-122"/>
                <a:ea typeface="微软雅黑" panose="020B0503020204020204" pitchFamily="34" charset="-122"/>
              </a:rPr>
              <a:t>模型都实现了较高的过滤性能，得到</a:t>
            </a:r>
            <a:r>
              <a:rPr lang="en-US" altLang="zh-CN" sz="2000" dirty="0">
                <a:latin typeface="微软雅黑" panose="020B0503020204020204" pitchFamily="34" charset="-122"/>
                <a:ea typeface="微软雅黑" panose="020B0503020204020204" pitchFamily="34" charset="-122"/>
              </a:rPr>
              <a:t>FNR&lt;1.63%</a:t>
            </a:r>
            <a:r>
              <a:rPr lang="zh-CN" altLang="en-US" sz="2000" dirty="0">
                <a:latin typeface="微软雅黑" panose="020B0503020204020204" pitchFamily="34" charset="-122"/>
                <a:ea typeface="微软雅黑" panose="020B0503020204020204" pitchFamily="34" charset="-122"/>
              </a:rPr>
              <a:t>。</a:t>
            </a:r>
            <a:endParaRPr lang="en-US" sz="2000"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1"/>
          <a:stretch>
            <a:fillRect/>
          </a:stretch>
        </p:blipFill>
        <p:spPr>
          <a:xfrm>
            <a:off x="5762670" y="1014780"/>
            <a:ext cx="6050872" cy="446209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par>
                                <p:cTn id="49" presetID="53" presetClass="entr" presetSubtype="16" fill="hold" grpId="0" nodeType="withEffect">
                                  <p:stCondLst>
                                    <p:cond delay="20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fltVal val="0"/>
                                          </p:val>
                                        </p:tav>
                                        <p:tav tm="100000">
                                          <p:val>
                                            <p:strVal val="#ppt_w"/>
                                          </p:val>
                                        </p:tav>
                                      </p:tavLst>
                                    </p:anim>
                                    <p:anim calcmode="lin" valueType="num">
                                      <p:cBhvr>
                                        <p:cTn id="52" dur="500" fill="hold"/>
                                        <p:tgtEl>
                                          <p:spTgt spid="14"/>
                                        </p:tgtEl>
                                        <p:attrNameLst>
                                          <p:attrName>ppt_h</p:attrName>
                                        </p:attrNameLst>
                                      </p:cBhvr>
                                      <p:tavLst>
                                        <p:tav tm="0">
                                          <p:val>
                                            <p:fltVal val="0"/>
                                          </p:val>
                                        </p:tav>
                                        <p:tav tm="100000">
                                          <p:val>
                                            <p:strVal val="#ppt_h"/>
                                          </p:val>
                                        </p:tav>
                                      </p:tavLst>
                                    </p:anim>
                                    <p:animEffect transition="in" filter="fade">
                                      <p:cBhvr>
                                        <p:cTn id="53" dur="500"/>
                                        <p:tgtEl>
                                          <p:spTgt spid="14"/>
                                        </p:tgtEl>
                                      </p:cBhvr>
                                    </p:animEffect>
                                  </p:childTnLst>
                                </p:cTn>
                              </p:par>
                              <p:par>
                                <p:cTn id="54" presetID="53" presetClass="entr" presetSubtype="16" fill="hold" grpId="0" nodeType="withEffect">
                                  <p:stCondLst>
                                    <p:cond delay="20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par>
                                <p:cTn id="59" presetID="53" presetClass="entr" presetSubtype="16" fill="hold" grpId="0" nodeType="withEffect">
                                  <p:stCondLst>
                                    <p:cond delay="2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animEffect transition="in" filter="fade">
                                      <p:cBhvr>
                                        <p:cTn id="63" dur="500"/>
                                        <p:tgtEl>
                                          <p:spTgt spid="32"/>
                                        </p:tgtEl>
                                      </p:cBhvr>
                                    </p:animEffect>
                                  </p:childTnLst>
                                </p:cTn>
                              </p:par>
                              <p:par>
                                <p:cTn id="64" presetID="53" presetClass="entr" presetSubtype="16" fill="hold" grpId="0" nodeType="withEffect">
                                  <p:stCondLst>
                                    <p:cond delay="400"/>
                                  </p:stCondLst>
                                  <p:childTnLst>
                                    <p:set>
                                      <p:cBhvr>
                                        <p:cTn id="65" dur="1" fill="hold">
                                          <p:stCondLst>
                                            <p:cond delay="0"/>
                                          </p:stCondLst>
                                        </p:cTn>
                                        <p:tgtEl>
                                          <p:spTgt spid="53"/>
                                        </p:tgtEl>
                                        <p:attrNameLst>
                                          <p:attrName>style.visibility</p:attrName>
                                        </p:attrNameLst>
                                      </p:cBhvr>
                                      <p:to>
                                        <p:strVal val="visible"/>
                                      </p:to>
                                    </p:set>
                                    <p:anim calcmode="lin" valueType="num">
                                      <p:cBhvr>
                                        <p:cTn id="66" dur="500" fill="hold"/>
                                        <p:tgtEl>
                                          <p:spTgt spid="53"/>
                                        </p:tgtEl>
                                        <p:attrNameLst>
                                          <p:attrName>ppt_w</p:attrName>
                                        </p:attrNameLst>
                                      </p:cBhvr>
                                      <p:tavLst>
                                        <p:tav tm="0">
                                          <p:val>
                                            <p:fltVal val="0"/>
                                          </p:val>
                                        </p:tav>
                                        <p:tav tm="100000">
                                          <p:val>
                                            <p:strVal val="#ppt_w"/>
                                          </p:val>
                                        </p:tav>
                                      </p:tavLst>
                                    </p:anim>
                                    <p:anim calcmode="lin" valueType="num">
                                      <p:cBhvr>
                                        <p:cTn id="67" dur="500" fill="hold"/>
                                        <p:tgtEl>
                                          <p:spTgt spid="53"/>
                                        </p:tgtEl>
                                        <p:attrNameLst>
                                          <p:attrName>ppt_h</p:attrName>
                                        </p:attrNameLst>
                                      </p:cBhvr>
                                      <p:tavLst>
                                        <p:tav tm="0">
                                          <p:val>
                                            <p:fltVal val="0"/>
                                          </p:val>
                                        </p:tav>
                                        <p:tav tm="100000">
                                          <p:val>
                                            <p:strVal val="#ppt_h"/>
                                          </p:val>
                                        </p:tav>
                                      </p:tavLst>
                                    </p:anim>
                                    <p:animEffect transition="in" filter="fade">
                                      <p:cBhvr>
                                        <p:cTn id="68" dur="500"/>
                                        <p:tgtEl>
                                          <p:spTgt spid="53"/>
                                        </p:tgtEl>
                                      </p:cBhvr>
                                    </p:animEffect>
                                  </p:childTnLst>
                                </p:cTn>
                              </p:par>
                              <p:par>
                                <p:cTn id="69" presetID="53" presetClass="entr" presetSubtype="16" fill="hold" grpId="0" nodeType="withEffect">
                                  <p:stCondLst>
                                    <p:cond delay="400"/>
                                  </p:stCondLst>
                                  <p:childTnLst>
                                    <p:set>
                                      <p:cBhvr>
                                        <p:cTn id="70" dur="1" fill="hold">
                                          <p:stCondLst>
                                            <p:cond delay="0"/>
                                          </p:stCondLst>
                                        </p:cTn>
                                        <p:tgtEl>
                                          <p:spTgt spid="54"/>
                                        </p:tgtEl>
                                        <p:attrNameLst>
                                          <p:attrName>style.visibility</p:attrName>
                                        </p:attrNameLst>
                                      </p:cBhvr>
                                      <p:to>
                                        <p:strVal val="visible"/>
                                      </p:to>
                                    </p:set>
                                    <p:anim calcmode="lin" valueType="num">
                                      <p:cBhvr>
                                        <p:cTn id="71" dur="500" fill="hold"/>
                                        <p:tgtEl>
                                          <p:spTgt spid="54"/>
                                        </p:tgtEl>
                                        <p:attrNameLst>
                                          <p:attrName>ppt_w</p:attrName>
                                        </p:attrNameLst>
                                      </p:cBhvr>
                                      <p:tavLst>
                                        <p:tav tm="0">
                                          <p:val>
                                            <p:fltVal val="0"/>
                                          </p:val>
                                        </p:tav>
                                        <p:tav tm="100000">
                                          <p:val>
                                            <p:strVal val="#ppt_w"/>
                                          </p:val>
                                        </p:tav>
                                      </p:tavLst>
                                    </p:anim>
                                    <p:anim calcmode="lin" valueType="num">
                                      <p:cBhvr>
                                        <p:cTn id="72" dur="500" fill="hold"/>
                                        <p:tgtEl>
                                          <p:spTgt spid="54"/>
                                        </p:tgtEl>
                                        <p:attrNameLst>
                                          <p:attrName>ppt_h</p:attrName>
                                        </p:attrNameLst>
                                      </p:cBhvr>
                                      <p:tavLst>
                                        <p:tav tm="0">
                                          <p:val>
                                            <p:fltVal val="0"/>
                                          </p:val>
                                        </p:tav>
                                        <p:tav tm="100000">
                                          <p:val>
                                            <p:strVal val="#ppt_h"/>
                                          </p:val>
                                        </p:tav>
                                      </p:tavLst>
                                    </p:anim>
                                    <p:animEffect transition="in" filter="fade">
                                      <p:cBhvr>
                                        <p:cTn id="73" dur="500"/>
                                        <p:tgtEl>
                                          <p:spTgt spid="54"/>
                                        </p:tgtEl>
                                      </p:cBhvr>
                                    </p:animEffect>
                                  </p:childTnLst>
                                </p:cTn>
                              </p:par>
                              <p:par>
                                <p:cTn id="74" presetID="53" presetClass="entr" presetSubtype="16" fill="hold" grpId="0" nodeType="withEffect">
                                  <p:stCondLst>
                                    <p:cond delay="400"/>
                                  </p:stCondLst>
                                  <p:childTnLst>
                                    <p:set>
                                      <p:cBhvr>
                                        <p:cTn id="75" dur="1" fill="hold">
                                          <p:stCondLst>
                                            <p:cond delay="0"/>
                                          </p:stCondLst>
                                        </p:cTn>
                                        <p:tgtEl>
                                          <p:spTgt spid="55"/>
                                        </p:tgtEl>
                                        <p:attrNameLst>
                                          <p:attrName>style.visibility</p:attrName>
                                        </p:attrNameLst>
                                      </p:cBhvr>
                                      <p:to>
                                        <p:strVal val="visible"/>
                                      </p:to>
                                    </p:set>
                                    <p:anim calcmode="lin" valueType="num">
                                      <p:cBhvr>
                                        <p:cTn id="76" dur="500" fill="hold"/>
                                        <p:tgtEl>
                                          <p:spTgt spid="55"/>
                                        </p:tgtEl>
                                        <p:attrNameLst>
                                          <p:attrName>ppt_w</p:attrName>
                                        </p:attrNameLst>
                                      </p:cBhvr>
                                      <p:tavLst>
                                        <p:tav tm="0">
                                          <p:val>
                                            <p:fltVal val="0"/>
                                          </p:val>
                                        </p:tav>
                                        <p:tav tm="100000">
                                          <p:val>
                                            <p:strVal val="#ppt_w"/>
                                          </p:val>
                                        </p:tav>
                                      </p:tavLst>
                                    </p:anim>
                                    <p:anim calcmode="lin" valueType="num">
                                      <p:cBhvr>
                                        <p:cTn id="77" dur="500" fill="hold"/>
                                        <p:tgtEl>
                                          <p:spTgt spid="55"/>
                                        </p:tgtEl>
                                        <p:attrNameLst>
                                          <p:attrName>ppt_h</p:attrName>
                                        </p:attrNameLst>
                                      </p:cBhvr>
                                      <p:tavLst>
                                        <p:tav tm="0">
                                          <p:val>
                                            <p:fltVal val="0"/>
                                          </p:val>
                                        </p:tav>
                                        <p:tav tm="100000">
                                          <p:val>
                                            <p:strVal val="#ppt_h"/>
                                          </p:val>
                                        </p:tav>
                                      </p:tavLst>
                                    </p:anim>
                                    <p:animEffect transition="in" filter="fade">
                                      <p:cBhvr>
                                        <p:cTn id="78" dur="500"/>
                                        <p:tgtEl>
                                          <p:spTgt spid="55"/>
                                        </p:tgtEl>
                                      </p:cBhvr>
                                    </p:animEffect>
                                  </p:childTnLst>
                                </p:cTn>
                              </p:par>
                              <p:par>
                                <p:cTn id="79" presetID="53" presetClass="entr" presetSubtype="16" fill="hold" grpId="0" nodeType="withEffect">
                                  <p:stCondLst>
                                    <p:cond delay="400"/>
                                  </p:stCondLst>
                                  <p:childTnLst>
                                    <p:set>
                                      <p:cBhvr>
                                        <p:cTn id="80" dur="1" fill="hold">
                                          <p:stCondLst>
                                            <p:cond delay="0"/>
                                          </p:stCondLst>
                                        </p:cTn>
                                        <p:tgtEl>
                                          <p:spTgt spid="56"/>
                                        </p:tgtEl>
                                        <p:attrNameLst>
                                          <p:attrName>style.visibility</p:attrName>
                                        </p:attrNameLst>
                                      </p:cBhvr>
                                      <p:to>
                                        <p:strVal val="visible"/>
                                      </p:to>
                                    </p:set>
                                    <p:anim calcmode="lin" valueType="num">
                                      <p:cBhvr>
                                        <p:cTn id="81" dur="500" fill="hold"/>
                                        <p:tgtEl>
                                          <p:spTgt spid="56"/>
                                        </p:tgtEl>
                                        <p:attrNameLst>
                                          <p:attrName>ppt_w</p:attrName>
                                        </p:attrNameLst>
                                      </p:cBhvr>
                                      <p:tavLst>
                                        <p:tav tm="0">
                                          <p:val>
                                            <p:fltVal val="0"/>
                                          </p:val>
                                        </p:tav>
                                        <p:tav tm="100000">
                                          <p:val>
                                            <p:strVal val="#ppt_w"/>
                                          </p:val>
                                        </p:tav>
                                      </p:tavLst>
                                    </p:anim>
                                    <p:anim calcmode="lin" valueType="num">
                                      <p:cBhvr>
                                        <p:cTn id="82" dur="500" fill="hold"/>
                                        <p:tgtEl>
                                          <p:spTgt spid="56"/>
                                        </p:tgtEl>
                                        <p:attrNameLst>
                                          <p:attrName>ppt_h</p:attrName>
                                        </p:attrNameLst>
                                      </p:cBhvr>
                                      <p:tavLst>
                                        <p:tav tm="0">
                                          <p:val>
                                            <p:fltVal val="0"/>
                                          </p:val>
                                        </p:tav>
                                        <p:tav tm="100000">
                                          <p:val>
                                            <p:strVal val="#ppt_h"/>
                                          </p:val>
                                        </p:tav>
                                      </p:tavLst>
                                    </p:anim>
                                    <p:animEffect transition="in" filter="fade">
                                      <p:cBhvr>
                                        <p:cTn id="8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2" grpId="0" animBg="1"/>
      <p:bldP spid="53" grpId="0" animBg="1"/>
      <p:bldP spid="54" grpId="0" animBg="1"/>
      <p:bldP spid="55" grpId="0" animBg="1"/>
      <p:bldP spid="5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96277B1A-69CA-4DD3-BA2E-13120097D92D}"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5689881" cy="461962"/>
            <a:chOff x="0" y="242888"/>
            <a:chExt cx="5691366" cy="461665"/>
          </a:xfrm>
        </p:grpSpPr>
        <p:sp>
          <p:nvSpPr>
            <p:cNvPr id="4" name="矩形 3"/>
            <p:cNvSpPr/>
            <p:nvPr/>
          </p:nvSpPr>
          <p:spPr>
            <a:xfrm>
              <a:off x="0" y="242888"/>
              <a:ext cx="401743"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5289623" cy="461368"/>
            </a:xfrm>
            <a:prstGeom prst="rect">
              <a:avLst/>
            </a:prstGeom>
            <a:noFill/>
          </p:spPr>
          <p:txBody>
            <a:bodyPr wrap="none">
              <a:spAutoFit/>
            </a:bodyPr>
            <a:lstStyle/>
            <a:p>
              <a:pPr eaLnBrk="1" fontAlgn="auto" hangingPunct="1">
                <a:spcBef>
                  <a:spcPts val="0"/>
                </a:spcBef>
                <a:spcAft>
                  <a:spcPts val="0"/>
                </a:spcAft>
                <a:defRPr/>
              </a:pPr>
              <a:r>
                <a:rPr lang="sv-SE"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B. Patching DNN via Neuron Pruning</a:t>
              </a:r>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6" name="椭圆 5"/>
          <p:cNvSpPr/>
          <p:nvPr/>
        </p:nvSpPr>
        <p:spPr>
          <a:xfrm rot="247877">
            <a:off x="5138738" y="2255838"/>
            <a:ext cx="88900" cy="889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7" name="椭圆 6"/>
          <p:cNvSpPr/>
          <p:nvPr/>
        </p:nvSpPr>
        <p:spPr>
          <a:xfrm rot="10800000">
            <a:off x="3091061" y="3851275"/>
            <a:ext cx="190500"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8" name="椭圆 7"/>
          <p:cNvSpPr/>
          <p:nvPr/>
        </p:nvSpPr>
        <p:spPr>
          <a:xfrm rot="10800000">
            <a:off x="1244851" y="5688499"/>
            <a:ext cx="371475" cy="371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9" name="椭圆 8"/>
          <p:cNvSpPr/>
          <p:nvPr/>
        </p:nvSpPr>
        <p:spPr>
          <a:xfrm rot="10800000">
            <a:off x="7467433" y="6485114"/>
            <a:ext cx="192088" cy="1920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0" name="椭圆 9"/>
          <p:cNvSpPr/>
          <p:nvPr/>
        </p:nvSpPr>
        <p:spPr>
          <a:xfrm rot="10800000">
            <a:off x="1130551" y="2233613"/>
            <a:ext cx="485775" cy="4857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1" name="椭圆 10"/>
          <p:cNvSpPr/>
          <p:nvPr/>
        </p:nvSpPr>
        <p:spPr>
          <a:xfrm rot="10800000">
            <a:off x="10927766" y="549860"/>
            <a:ext cx="304800" cy="3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2" name="椭圆 11"/>
          <p:cNvSpPr/>
          <p:nvPr/>
        </p:nvSpPr>
        <p:spPr>
          <a:xfrm rot="10800000">
            <a:off x="6655886" y="310476"/>
            <a:ext cx="400050" cy="4000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rot="247877" flipH="1">
            <a:off x="5010119" y="6051736"/>
            <a:ext cx="96838" cy="984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4" name="椭圆 13"/>
          <p:cNvSpPr/>
          <p:nvPr/>
        </p:nvSpPr>
        <p:spPr>
          <a:xfrm rot="10800000">
            <a:off x="9990221" y="1810544"/>
            <a:ext cx="404813" cy="4048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5" name="椭圆 14"/>
          <p:cNvSpPr/>
          <p:nvPr/>
        </p:nvSpPr>
        <p:spPr>
          <a:xfrm rot="10800000">
            <a:off x="8300703" y="2719388"/>
            <a:ext cx="542925" cy="5429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32" name="椭圆 31"/>
          <p:cNvSpPr/>
          <p:nvPr/>
        </p:nvSpPr>
        <p:spPr>
          <a:xfrm rot="10800000">
            <a:off x="6435725" y="4362450"/>
            <a:ext cx="233363" cy="23336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3" name="椭圆 52"/>
          <p:cNvSpPr/>
          <p:nvPr/>
        </p:nvSpPr>
        <p:spPr>
          <a:xfrm rot="10800000">
            <a:off x="11118056" y="4041776"/>
            <a:ext cx="242888" cy="24288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4" name="椭圆 53"/>
          <p:cNvSpPr/>
          <p:nvPr/>
        </p:nvSpPr>
        <p:spPr>
          <a:xfrm rot="10800000">
            <a:off x="6507163" y="1381125"/>
            <a:ext cx="188912" cy="1889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5" name="椭圆 54"/>
          <p:cNvSpPr/>
          <p:nvPr/>
        </p:nvSpPr>
        <p:spPr>
          <a:xfrm rot="10800000">
            <a:off x="325438" y="938580"/>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6" name="椭圆 55"/>
          <p:cNvSpPr/>
          <p:nvPr/>
        </p:nvSpPr>
        <p:spPr>
          <a:xfrm rot="10800000">
            <a:off x="9441782" y="4912393"/>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8" name="矩形 17"/>
          <p:cNvSpPr/>
          <p:nvPr/>
        </p:nvSpPr>
        <p:spPr>
          <a:xfrm>
            <a:off x="401638" y="984676"/>
            <a:ext cx="5188126" cy="5116272"/>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右图：在</a:t>
            </a:r>
            <a:r>
              <a:rPr lang="en-US" altLang="zh-CN" sz="2000" dirty="0">
                <a:latin typeface="微软雅黑" panose="020B0503020204020204" pitchFamily="34" charset="-122"/>
                <a:ea typeface="微软雅黑" panose="020B0503020204020204" pitchFamily="34" charset="-122"/>
              </a:rPr>
              <a:t>GTSRB</a:t>
            </a:r>
            <a:r>
              <a:rPr lang="zh-CN" altLang="en-US" sz="2000" dirty="0">
                <a:latin typeface="微软雅黑" panose="020B0503020204020204" pitchFamily="34" charset="-122"/>
                <a:ea typeface="微软雅黑" panose="020B0503020204020204" pitchFamily="34" charset="-122"/>
              </a:rPr>
              <a:t>中修剪不同比例神经元时的分类准确性和攻击成功率。修剪</a:t>
            </a:r>
            <a:r>
              <a:rPr lang="en-US" altLang="zh-CN" sz="2000" dirty="0">
                <a:latin typeface="微软雅黑" panose="020B0503020204020204" pitchFamily="34" charset="-122"/>
                <a:ea typeface="微软雅黑" panose="020B0503020204020204" pitchFamily="34" charset="-122"/>
              </a:rPr>
              <a:t>30%</a:t>
            </a:r>
            <a:r>
              <a:rPr lang="zh-CN" altLang="en-US" sz="2000" dirty="0">
                <a:latin typeface="微软雅黑" panose="020B0503020204020204" pitchFamily="34" charset="-122"/>
                <a:ea typeface="微软雅黑" panose="020B0503020204020204" pitchFamily="34" charset="-122"/>
              </a:rPr>
              <a:t>的神经元可将攻击成功率降低到近</a:t>
            </a:r>
            <a:r>
              <a:rPr lang="en-US" altLang="zh-CN" sz="2000" dirty="0">
                <a:latin typeface="微软雅黑" panose="020B0503020204020204" pitchFamily="34" charset="-122"/>
                <a:ea typeface="微软雅黑" panose="020B0503020204020204" pitchFamily="34" charset="-122"/>
              </a:rPr>
              <a:t>0%</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将方案应用于其他</a:t>
            </a:r>
            <a:r>
              <a:rPr lang="en-US" sz="2000" dirty="0" err="1">
                <a:latin typeface="微软雅黑" panose="020B0503020204020204" pitchFamily="34" charset="-122"/>
                <a:ea typeface="微软雅黑" panose="020B0503020204020204" pitchFamily="34" charset="-122"/>
              </a:rPr>
              <a:t>BadNets</a:t>
            </a:r>
            <a:r>
              <a:rPr lang="zh-CN" altLang="en-US" sz="2000" dirty="0">
                <a:latin typeface="微软雅黑" panose="020B0503020204020204" pitchFamily="34" charset="-122"/>
                <a:ea typeface="微软雅黑" panose="020B0503020204020204" pitchFamily="34" charset="-122"/>
              </a:rPr>
              <a:t>模型，在</a:t>
            </a:r>
            <a:r>
              <a:rPr lang="en-US" sz="2000" dirty="0">
                <a:latin typeface="微软雅黑" panose="020B0503020204020204" pitchFamily="34" charset="-122"/>
                <a:ea typeface="微软雅黑" panose="020B0503020204020204" pitchFamily="34" charset="-122"/>
              </a:rPr>
              <a:t>MNIST</a:t>
            </a:r>
            <a:r>
              <a:rPr lang="zh-CN" altLang="en-US" sz="2000" dirty="0">
                <a:latin typeface="微软雅黑" panose="020B0503020204020204" pitchFamily="34" charset="-122"/>
                <a:ea typeface="微软雅黑" panose="020B0503020204020204" pitchFamily="34" charset="-122"/>
              </a:rPr>
              <a:t>和</a:t>
            </a:r>
            <a:r>
              <a:rPr lang="en-US" sz="2000" dirty="0" err="1">
                <a:latin typeface="微软雅黑" panose="020B0503020204020204" pitchFamily="34" charset="-122"/>
                <a:ea typeface="微软雅黑" panose="020B0503020204020204" pitchFamily="34" charset="-122"/>
              </a:rPr>
              <a:t>PubFig</a:t>
            </a:r>
            <a:r>
              <a:rPr lang="zh-CN" altLang="en-US" sz="2000" dirty="0">
                <a:latin typeface="微软雅黑" panose="020B0503020204020204" pitchFamily="34" charset="-122"/>
                <a:ea typeface="微软雅黑" panose="020B0503020204020204" pitchFamily="34" charset="-122"/>
              </a:rPr>
              <a:t>现了非常相似的结果。修剪</a:t>
            </a:r>
            <a:r>
              <a:rPr lang="en-US"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到</a:t>
            </a:r>
            <a:r>
              <a:rPr lang="en-US" sz="2000" dirty="0">
                <a:latin typeface="微软雅黑" panose="020B0503020204020204" pitchFamily="34" charset="-122"/>
                <a:ea typeface="微软雅黑" panose="020B0503020204020204" pitchFamily="34" charset="-122"/>
              </a:rPr>
              <a:t>30%</a:t>
            </a:r>
            <a:r>
              <a:rPr lang="zh-CN" altLang="en-US" sz="2000" dirty="0">
                <a:latin typeface="微软雅黑" panose="020B0503020204020204" pitchFamily="34" charset="-122"/>
                <a:ea typeface="微软雅黑" panose="020B0503020204020204" pitchFamily="34" charset="-122"/>
              </a:rPr>
              <a:t>的神经元可以将攻击成功率降低到</a:t>
            </a:r>
            <a:r>
              <a:rPr lang="en-US"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。然而，</a:t>
            </a:r>
            <a:r>
              <a:rPr lang="en-US" sz="2000" dirty="0">
                <a:latin typeface="微软雅黑" panose="020B0503020204020204" pitchFamily="34" charset="-122"/>
                <a:ea typeface="微软雅黑" panose="020B0503020204020204" pitchFamily="34" charset="-122"/>
              </a:rPr>
              <a:t>YouTube</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face</a:t>
            </a:r>
            <a:r>
              <a:rPr lang="zh-CN" altLang="en-US" sz="2000" dirty="0">
                <a:latin typeface="微软雅黑" panose="020B0503020204020204" pitchFamily="34" charset="-122"/>
                <a:ea typeface="微软雅黑" panose="020B0503020204020204" pitchFamily="34" charset="-122"/>
              </a:rPr>
              <a:t>中的分类精度受到了更大的负面影响。对于</a:t>
            </a:r>
            <a:r>
              <a:rPr lang="en-US" sz="2000" dirty="0">
                <a:latin typeface="微软雅黑" panose="020B0503020204020204" pitchFamily="34" charset="-122"/>
                <a:ea typeface="微软雅黑" panose="020B0503020204020204" pitchFamily="34" charset="-122"/>
              </a:rPr>
              <a:t>YouTube</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face</a:t>
            </a:r>
            <a:r>
              <a:rPr lang="zh-CN" altLang="en-US" sz="2000" dirty="0">
                <a:latin typeface="微软雅黑" panose="020B0503020204020204" pitchFamily="34" charset="-122"/>
                <a:ea typeface="微软雅黑" panose="020B0503020204020204" pitchFamily="34" charset="-122"/>
              </a:rPr>
              <a:t>，当攻击成功率下降到</a:t>
            </a:r>
            <a:r>
              <a:rPr lang="en-US"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时，分类准确率从</a:t>
            </a:r>
            <a:r>
              <a:rPr lang="en-US" sz="2000" dirty="0">
                <a:latin typeface="微软雅黑" panose="020B0503020204020204" pitchFamily="34" charset="-122"/>
                <a:ea typeface="微软雅黑" panose="020B0503020204020204" pitchFamily="34" charset="-122"/>
              </a:rPr>
              <a:t>97.55%</a:t>
            </a:r>
            <a:r>
              <a:rPr lang="zh-CN" altLang="en-US" sz="2000" dirty="0">
                <a:latin typeface="微软雅黑" panose="020B0503020204020204" pitchFamily="34" charset="-122"/>
                <a:ea typeface="微软雅黑" panose="020B0503020204020204" pitchFamily="34" charset="-122"/>
              </a:rPr>
              <a:t>下降到</a:t>
            </a:r>
            <a:r>
              <a:rPr lang="en-US" sz="2000" dirty="0">
                <a:latin typeface="微软雅黑" panose="020B0503020204020204" pitchFamily="34" charset="-122"/>
                <a:ea typeface="微软雅黑" panose="020B0503020204020204" pitchFamily="34" charset="-122"/>
              </a:rPr>
              <a:t>81.4%</a:t>
            </a:r>
            <a:r>
              <a:rPr lang="zh-CN" altLang="en-US" sz="2000" dirty="0">
                <a:latin typeface="微软雅黑" panose="020B0503020204020204" pitchFamily="34" charset="-122"/>
                <a:ea typeface="微软雅黑" panose="020B0503020204020204" pitchFamily="34" charset="-122"/>
              </a:rPr>
              <a:t>。</a:t>
            </a:r>
            <a:endParaRPr lang="en-US" sz="2400" dirty="0">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1"/>
          <a:stretch>
            <a:fillRect/>
          </a:stretch>
        </p:blipFill>
        <p:spPr>
          <a:xfrm>
            <a:off x="5550566" y="1090980"/>
            <a:ext cx="6398967" cy="475453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par>
                                <p:cTn id="49" presetID="53" presetClass="entr" presetSubtype="16" fill="hold" grpId="0" nodeType="withEffect">
                                  <p:stCondLst>
                                    <p:cond delay="20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fltVal val="0"/>
                                          </p:val>
                                        </p:tav>
                                        <p:tav tm="100000">
                                          <p:val>
                                            <p:strVal val="#ppt_w"/>
                                          </p:val>
                                        </p:tav>
                                      </p:tavLst>
                                    </p:anim>
                                    <p:anim calcmode="lin" valueType="num">
                                      <p:cBhvr>
                                        <p:cTn id="52" dur="500" fill="hold"/>
                                        <p:tgtEl>
                                          <p:spTgt spid="14"/>
                                        </p:tgtEl>
                                        <p:attrNameLst>
                                          <p:attrName>ppt_h</p:attrName>
                                        </p:attrNameLst>
                                      </p:cBhvr>
                                      <p:tavLst>
                                        <p:tav tm="0">
                                          <p:val>
                                            <p:fltVal val="0"/>
                                          </p:val>
                                        </p:tav>
                                        <p:tav tm="100000">
                                          <p:val>
                                            <p:strVal val="#ppt_h"/>
                                          </p:val>
                                        </p:tav>
                                      </p:tavLst>
                                    </p:anim>
                                    <p:animEffect transition="in" filter="fade">
                                      <p:cBhvr>
                                        <p:cTn id="53" dur="500"/>
                                        <p:tgtEl>
                                          <p:spTgt spid="14"/>
                                        </p:tgtEl>
                                      </p:cBhvr>
                                    </p:animEffect>
                                  </p:childTnLst>
                                </p:cTn>
                              </p:par>
                              <p:par>
                                <p:cTn id="54" presetID="53" presetClass="entr" presetSubtype="16" fill="hold" grpId="0" nodeType="withEffect">
                                  <p:stCondLst>
                                    <p:cond delay="20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par>
                                <p:cTn id="59" presetID="53" presetClass="entr" presetSubtype="16" fill="hold" grpId="0" nodeType="withEffect">
                                  <p:stCondLst>
                                    <p:cond delay="2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animEffect transition="in" filter="fade">
                                      <p:cBhvr>
                                        <p:cTn id="63" dur="500"/>
                                        <p:tgtEl>
                                          <p:spTgt spid="32"/>
                                        </p:tgtEl>
                                      </p:cBhvr>
                                    </p:animEffect>
                                  </p:childTnLst>
                                </p:cTn>
                              </p:par>
                              <p:par>
                                <p:cTn id="64" presetID="53" presetClass="entr" presetSubtype="16" fill="hold" grpId="0" nodeType="withEffect">
                                  <p:stCondLst>
                                    <p:cond delay="400"/>
                                  </p:stCondLst>
                                  <p:childTnLst>
                                    <p:set>
                                      <p:cBhvr>
                                        <p:cTn id="65" dur="1" fill="hold">
                                          <p:stCondLst>
                                            <p:cond delay="0"/>
                                          </p:stCondLst>
                                        </p:cTn>
                                        <p:tgtEl>
                                          <p:spTgt spid="53"/>
                                        </p:tgtEl>
                                        <p:attrNameLst>
                                          <p:attrName>style.visibility</p:attrName>
                                        </p:attrNameLst>
                                      </p:cBhvr>
                                      <p:to>
                                        <p:strVal val="visible"/>
                                      </p:to>
                                    </p:set>
                                    <p:anim calcmode="lin" valueType="num">
                                      <p:cBhvr>
                                        <p:cTn id="66" dur="500" fill="hold"/>
                                        <p:tgtEl>
                                          <p:spTgt spid="53"/>
                                        </p:tgtEl>
                                        <p:attrNameLst>
                                          <p:attrName>ppt_w</p:attrName>
                                        </p:attrNameLst>
                                      </p:cBhvr>
                                      <p:tavLst>
                                        <p:tav tm="0">
                                          <p:val>
                                            <p:fltVal val="0"/>
                                          </p:val>
                                        </p:tav>
                                        <p:tav tm="100000">
                                          <p:val>
                                            <p:strVal val="#ppt_w"/>
                                          </p:val>
                                        </p:tav>
                                      </p:tavLst>
                                    </p:anim>
                                    <p:anim calcmode="lin" valueType="num">
                                      <p:cBhvr>
                                        <p:cTn id="67" dur="500" fill="hold"/>
                                        <p:tgtEl>
                                          <p:spTgt spid="53"/>
                                        </p:tgtEl>
                                        <p:attrNameLst>
                                          <p:attrName>ppt_h</p:attrName>
                                        </p:attrNameLst>
                                      </p:cBhvr>
                                      <p:tavLst>
                                        <p:tav tm="0">
                                          <p:val>
                                            <p:fltVal val="0"/>
                                          </p:val>
                                        </p:tav>
                                        <p:tav tm="100000">
                                          <p:val>
                                            <p:strVal val="#ppt_h"/>
                                          </p:val>
                                        </p:tav>
                                      </p:tavLst>
                                    </p:anim>
                                    <p:animEffect transition="in" filter="fade">
                                      <p:cBhvr>
                                        <p:cTn id="68" dur="500"/>
                                        <p:tgtEl>
                                          <p:spTgt spid="53"/>
                                        </p:tgtEl>
                                      </p:cBhvr>
                                    </p:animEffect>
                                  </p:childTnLst>
                                </p:cTn>
                              </p:par>
                              <p:par>
                                <p:cTn id="69" presetID="53" presetClass="entr" presetSubtype="16" fill="hold" grpId="0" nodeType="withEffect">
                                  <p:stCondLst>
                                    <p:cond delay="400"/>
                                  </p:stCondLst>
                                  <p:childTnLst>
                                    <p:set>
                                      <p:cBhvr>
                                        <p:cTn id="70" dur="1" fill="hold">
                                          <p:stCondLst>
                                            <p:cond delay="0"/>
                                          </p:stCondLst>
                                        </p:cTn>
                                        <p:tgtEl>
                                          <p:spTgt spid="54"/>
                                        </p:tgtEl>
                                        <p:attrNameLst>
                                          <p:attrName>style.visibility</p:attrName>
                                        </p:attrNameLst>
                                      </p:cBhvr>
                                      <p:to>
                                        <p:strVal val="visible"/>
                                      </p:to>
                                    </p:set>
                                    <p:anim calcmode="lin" valueType="num">
                                      <p:cBhvr>
                                        <p:cTn id="71" dur="500" fill="hold"/>
                                        <p:tgtEl>
                                          <p:spTgt spid="54"/>
                                        </p:tgtEl>
                                        <p:attrNameLst>
                                          <p:attrName>ppt_w</p:attrName>
                                        </p:attrNameLst>
                                      </p:cBhvr>
                                      <p:tavLst>
                                        <p:tav tm="0">
                                          <p:val>
                                            <p:fltVal val="0"/>
                                          </p:val>
                                        </p:tav>
                                        <p:tav tm="100000">
                                          <p:val>
                                            <p:strVal val="#ppt_w"/>
                                          </p:val>
                                        </p:tav>
                                      </p:tavLst>
                                    </p:anim>
                                    <p:anim calcmode="lin" valueType="num">
                                      <p:cBhvr>
                                        <p:cTn id="72" dur="500" fill="hold"/>
                                        <p:tgtEl>
                                          <p:spTgt spid="54"/>
                                        </p:tgtEl>
                                        <p:attrNameLst>
                                          <p:attrName>ppt_h</p:attrName>
                                        </p:attrNameLst>
                                      </p:cBhvr>
                                      <p:tavLst>
                                        <p:tav tm="0">
                                          <p:val>
                                            <p:fltVal val="0"/>
                                          </p:val>
                                        </p:tav>
                                        <p:tav tm="100000">
                                          <p:val>
                                            <p:strVal val="#ppt_h"/>
                                          </p:val>
                                        </p:tav>
                                      </p:tavLst>
                                    </p:anim>
                                    <p:animEffect transition="in" filter="fade">
                                      <p:cBhvr>
                                        <p:cTn id="73" dur="500"/>
                                        <p:tgtEl>
                                          <p:spTgt spid="54"/>
                                        </p:tgtEl>
                                      </p:cBhvr>
                                    </p:animEffect>
                                  </p:childTnLst>
                                </p:cTn>
                              </p:par>
                              <p:par>
                                <p:cTn id="74" presetID="53" presetClass="entr" presetSubtype="16" fill="hold" grpId="0" nodeType="withEffect">
                                  <p:stCondLst>
                                    <p:cond delay="400"/>
                                  </p:stCondLst>
                                  <p:childTnLst>
                                    <p:set>
                                      <p:cBhvr>
                                        <p:cTn id="75" dur="1" fill="hold">
                                          <p:stCondLst>
                                            <p:cond delay="0"/>
                                          </p:stCondLst>
                                        </p:cTn>
                                        <p:tgtEl>
                                          <p:spTgt spid="55"/>
                                        </p:tgtEl>
                                        <p:attrNameLst>
                                          <p:attrName>style.visibility</p:attrName>
                                        </p:attrNameLst>
                                      </p:cBhvr>
                                      <p:to>
                                        <p:strVal val="visible"/>
                                      </p:to>
                                    </p:set>
                                    <p:anim calcmode="lin" valueType="num">
                                      <p:cBhvr>
                                        <p:cTn id="76" dur="500" fill="hold"/>
                                        <p:tgtEl>
                                          <p:spTgt spid="55"/>
                                        </p:tgtEl>
                                        <p:attrNameLst>
                                          <p:attrName>ppt_w</p:attrName>
                                        </p:attrNameLst>
                                      </p:cBhvr>
                                      <p:tavLst>
                                        <p:tav tm="0">
                                          <p:val>
                                            <p:fltVal val="0"/>
                                          </p:val>
                                        </p:tav>
                                        <p:tav tm="100000">
                                          <p:val>
                                            <p:strVal val="#ppt_w"/>
                                          </p:val>
                                        </p:tav>
                                      </p:tavLst>
                                    </p:anim>
                                    <p:anim calcmode="lin" valueType="num">
                                      <p:cBhvr>
                                        <p:cTn id="77" dur="500" fill="hold"/>
                                        <p:tgtEl>
                                          <p:spTgt spid="55"/>
                                        </p:tgtEl>
                                        <p:attrNameLst>
                                          <p:attrName>ppt_h</p:attrName>
                                        </p:attrNameLst>
                                      </p:cBhvr>
                                      <p:tavLst>
                                        <p:tav tm="0">
                                          <p:val>
                                            <p:fltVal val="0"/>
                                          </p:val>
                                        </p:tav>
                                        <p:tav tm="100000">
                                          <p:val>
                                            <p:strVal val="#ppt_h"/>
                                          </p:val>
                                        </p:tav>
                                      </p:tavLst>
                                    </p:anim>
                                    <p:animEffect transition="in" filter="fade">
                                      <p:cBhvr>
                                        <p:cTn id="78" dur="500"/>
                                        <p:tgtEl>
                                          <p:spTgt spid="55"/>
                                        </p:tgtEl>
                                      </p:cBhvr>
                                    </p:animEffect>
                                  </p:childTnLst>
                                </p:cTn>
                              </p:par>
                              <p:par>
                                <p:cTn id="79" presetID="53" presetClass="entr" presetSubtype="16" fill="hold" grpId="0" nodeType="withEffect">
                                  <p:stCondLst>
                                    <p:cond delay="400"/>
                                  </p:stCondLst>
                                  <p:childTnLst>
                                    <p:set>
                                      <p:cBhvr>
                                        <p:cTn id="80" dur="1" fill="hold">
                                          <p:stCondLst>
                                            <p:cond delay="0"/>
                                          </p:stCondLst>
                                        </p:cTn>
                                        <p:tgtEl>
                                          <p:spTgt spid="56"/>
                                        </p:tgtEl>
                                        <p:attrNameLst>
                                          <p:attrName>style.visibility</p:attrName>
                                        </p:attrNameLst>
                                      </p:cBhvr>
                                      <p:to>
                                        <p:strVal val="visible"/>
                                      </p:to>
                                    </p:set>
                                    <p:anim calcmode="lin" valueType="num">
                                      <p:cBhvr>
                                        <p:cTn id="81" dur="500" fill="hold"/>
                                        <p:tgtEl>
                                          <p:spTgt spid="56"/>
                                        </p:tgtEl>
                                        <p:attrNameLst>
                                          <p:attrName>ppt_w</p:attrName>
                                        </p:attrNameLst>
                                      </p:cBhvr>
                                      <p:tavLst>
                                        <p:tav tm="0">
                                          <p:val>
                                            <p:fltVal val="0"/>
                                          </p:val>
                                        </p:tav>
                                        <p:tav tm="100000">
                                          <p:val>
                                            <p:strVal val="#ppt_w"/>
                                          </p:val>
                                        </p:tav>
                                      </p:tavLst>
                                    </p:anim>
                                    <p:anim calcmode="lin" valueType="num">
                                      <p:cBhvr>
                                        <p:cTn id="82" dur="500" fill="hold"/>
                                        <p:tgtEl>
                                          <p:spTgt spid="56"/>
                                        </p:tgtEl>
                                        <p:attrNameLst>
                                          <p:attrName>ppt_h</p:attrName>
                                        </p:attrNameLst>
                                      </p:cBhvr>
                                      <p:tavLst>
                                        <p:tav tm="0">
                                          <p:val>
                                            <p:fltVal val="0"/>
                                          </p:val>
                                        </p:tav>
                                        <p:tav tm="100000">
                                          <p:val>
                                            <p:strVal val="#ppt_h"/>
                                          </p:val>
                                        </p:tav>
                                      </p:tavLst>
                                    </p:anim>
                                    <p:animEffect transition="in" filter="fade">
                                      <p:cBhvr>
                                        <p:cTn id="8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2" grpId="0" animBg="1"/>
      <p:bldP spid="53" grpId="0" animBg="1"/>
      <p:bldP spid="54" grpId="0" animBg="1"/>
      <p:bldP spid="55" grpId="0" animBg="1"/>
      <p:bldP spid="5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7"/>
          <p:cNvSpPr/>
          <p:nvPr/>
        </p:nvSpPr>
        <p:spPr>
          <a:xfrm>
            <a:off x="10933113" y="3060700"/>
            <a:ext cx="153987"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椭圆 48"/>
          <p:cNvSpPr/>
          <p:nvPr/>
        </p:nvSpPr>
        <p:spPr>
          <a:xfrm>
            <a:off x="11139488" y="3213100"/>
            <a:ext cx="242887"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 name="组合 2"/>
          <p:cNvGrpSpPr/>
          <p:nvPr/>
        </p:nvGrpSpPr>
        <p:grpSpPr bwMode="auto">
          <a:xfrm>
            <a:off x="1395413" y="2039938"/>
            <a:ext cx="2665412" cy="2346325"/>
            <a:chOff x="1394854" y="2039732"/>
            <a:chExt cx="2666393" cy="2346735"/>
          </a:xfrm>
        </p:grpSpPr>
        <p:sp>
          <p:nvSpPr>
            <p:cNvPr id="2" name="任意多边形 1"/>
            <p:cNvSpPr/>
            <p:nvPr/>
          </p:nvSpPr>
          <p:spPr>
            <a:xfrm rot="13500000" flipH="1">
              <a:off x="1714058" y="2039732"/>
              <a:ext cx="2347189" cy="2346735"/>
            </a:xfrm>
            <a:custGeom>
              <a:avLst/>
              <a:gdLst>
                <a:gd name="connsiteX0" fmla="*/ 650363 w 4518605"/>
                <a:gd name="connsiteY0" fmla="*/ 3854920 h 4518605"/>
                <a:gd name="connsiteX1" fmla="*/ 657342 w 4518605"/>
                <a:gd name="connsiteY1" fmla="*/ 3861263 h 4518605"/>
                <a:gd name="connsiteX2" fmla="*/ 663685 w 4518605"/>
                <a:gd name="connsiteY2" fmla="*/ 3868242 h 4518605"/>
                <a:gd name="connsiteX3" fmla="*/ 664321 w 4518605"/>
                <a:gd name="connsiteY3" fmla="*/ 3867606 h 4518605"/>
                <a:gd name="connsiteX4" fmla="*/ 811278 w 4518605"/>
                <a:gd name="connsiteY4" fmla="*/ 4001169 h 4518605"/>
                <a:gd name="connsiteX5" fmla="*/ 2252641 w 4518605"/>
                <a:gd name="connsiteY5" fmla="*/ 4518605 h 4518605"/>
                <a:gd name="connsiteX6" fmla="*/ 4518605 w 4518605"/>
                <a:gd name="connsiteY6" fmla="*/ 2252641 h 4518605"/>
                <a:gd name="connsiteX7" fmla="*/ 4341017 w 4518605"/>
                <a:gd name="connsiteY7" fmla="*/ 234852 h 4518605"/>
                <a:gd name="connsiteX8" fmla="*/ 4376100 w 4518605"/>
                <a:gd name="connsiteY8" fmla="*/ 155826 h 4518605"/>
                <a:gd name="connsiteX9" fmla="*/ 4410691 w 4518605"/>
                <a:gd name="connsiteY9" fmla="*/ 121235 h 4518605"/>
                <a:gd name="connsiteX10" fmla="*/ 4386735 w 4518605"/>
                <a:gd name="connsiteY10" fmla="*/ 131870 h 4518605"/>
                <a:gd name="connsiteX11" fmla="*/ 4397370 w 4518605"/>
                <a:gd name="connsiteY11" fmla="*/ 107914 h 4518605"/>
                <a:gd name="connsiteX12" fmla="*/ 4362779 w 4518605"/>
                <a:gd name="connsiteY12" fmla="*/ 142505 h 4518605"/>
                <a:gd name="connsiteX13" fmla="*/ 4283753 w 4518605"/>
                <a:gd name="connsiteY13" fmla="*/ 177588 h 4518605"/>
                <a:gd name="connsiteX14" fmla="*/ 2265964 w 4518605"/>
                <a:gd name="connsiteY14" fmla="*/ 0 h 4518605"/>
                <a:gd name="connsiteX15" fmla="*/ 0 w 4518605"/>
                <a:gd name="connsiteY15" fmla="*/ 2265964 h 4518605"/>
                <a:gd name="connsiteX16" fmla="*/ 517436 w 4518605"/>
                <a:gd name="connsiteY16" fmla="*/ 3707327 h 4518605"/>
                <a:gd name="connsiteX17" fmla="*/ 650999 w 4518605"/>
                <a:gd name="connsiteY17" fmla="*/ 3854284 h 451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18605" h="4518605">
                  <a:moveTo>
                    <a:pt x="650363" y="3854920"/>
                  </a:moveTo>
                  <a:lnTo>
                    <a:pt x="657342" y="3861263"/>
                  </a:lnTo>
                  <a:lnTo>
                    <a:pt x="663685" y="3868242"/>
                  </a:lnTo>
                  <a:lnTo>
                    <a:pt x="664321" y="3867606"/>
                  </a:lnTo>
                  <a:lnTo>
                    <a:pt x="811278" y="4001169"/>
                  </a:lnTo>
                  <a:cubicBezTo>
                    <a:pt x="1202970" y="4324422"/>
                    <a:pt x="1705128" y="4518605"/>
                    <a:pt x="2252641" y="4518605"/>
                  </a:cubicBezTo>
                  <a:cubicBezTo>
                    <a:pt x="3504098" y="4518605"/>
                    <a:pt x="4518605" y="3504098"/>
                    <a:pt x="4518605" y="2252641"/>
                  </a:cubicBezTo>
                  <a:cubicBezTo>
                    <a:pt x="4518605" y="1544527"/>
                    <a:pt x="4104232" y="871931"/>
                    <a:pt x="4341017" y="234852"/>
                  </a:cubicBezTo>
                  <a:lnTo>
                    <a:pt x="4376100" y="155826"/>
                  </a:lnTo>
                  <a:lnTo>
                    <a:pt x="4410691" y="121235"/>
                  </a:lnTo>
                  <a:lnTo>
                    <a:pt x="4386735" y="131870"/>
                  </a:lnTo>
                  <a:lnTo>
                    <a:pt x="4397370" y="107914"/>
                  </a:lnTo>
                  <a:lnTo>
                    <a:pt x="4362779" y="142505"/>
                  </a:lnTo>
                  <a:lnTo>
                    <a:pt x="4283753" y="177588"/>
                  </a:lnTo>
                  <a:cubicBezTo>
                    <a:pt x="3646674" y="414373"/>
                    <a:pt x="2974078" y="0"/>
                    <a:pt x="2265964" y="0"/>
                  </a:cubicBezTo>
                  <a:cubicBezTo>
                    <a:pt x="1014507" y="0"/>
                    <a:pt x="0" y="1014507"/>
                    <a:pt x="0" y="2265964"/>
                  </a:cubicBezTo>
                  <a:cubicBezTo>
                    <a:pt x="0" y="2813477"/>
                    <a:pt x="194183" y="3315635"/>
                    <a:pt x="517436" y="3707327"/>
                  </a:cubicBezTo>
                  <a:lnTo>
                    <a:pt x="650999" y="38542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12" name="文本框 5"/>
            <p:cNvSpPr txBox="1">
              <a:spLocks noChangeArrowheads="1"/>
            </p:cNvSpPr>
            <p:nvPr/>
          </p:nvSpPr>
          <p:spPr bwMode="auto">
            <a:xfrm>
              <a:off x="1950177" y="2186816"/>
              <a:ext cx="1960793"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12500">
                  <a:solidFill>
                    <a:schemeClr val="bg1"/>
                  </a:solidFill>
                  <a:latin typeface="Century Gothic" panose="020B0502020202020204" pitchFamily="34" charset="0"/>
                </a:rPr>
                <a:t>01</a:t>
              </a:r>
              <a:endParaRPr lang="zh-CN" altLang="en-US" sz="12500">
                <a:solidFill>
                  <a:schemeClr val="bg1"/>
                </a:solidFill>
                <a:latin typeface="Century Gothic" panose="020B0502020202020204" pitchFamily="34" charset="0"/>
              </a:endParaRPr>
            </a:p>
          </p:txBody>
        </p:sp>
        <p:pic>
          <p:nvPicPr>
            <p:cNvPr id="7" name="图片 6"/>
            <p:cNvPicPr>
              <a:picLocks noChangeAspect="1"/>
            </p:cNvPicPr>
            <p:nvPr/>
          </p:nvPicPr>
          <p:blipFill>
            <a:blip r:embed="rId1"/>
            <a:srcRect l="43447" t="18711" r="10242" b="14206"/>
            <a:stretch>
              <a:fillRect/>
            </a:stretch>
          </p:blipFill>
          <p:spPr>
            <a:xfrm>
              <a:off x="1394854" y="2289337"/>
              <a:ext cx="2036614" cy="2036614"/>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sp>
        <p:nvSpPr>
          <p:cNvPr id="14" name="椭圆 13"/>
          <p:cNvSpPr/>
          <p:nvPr/>
        </p:nvSpPr>
        <p:spPr>
          <a:xfrm rot="10800000">
            <a:off x="912813" y="4094163"/>
            <a:ext cx="463550" cy="463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7" name="直接连接符 16"/>
          <p:cNvCxnSpPr/>
          <p:nvPr/>
        </p:nvCxnSpPr>
        <p:spPr bwMode="auto">
          <a:xfrm>
            <a:off x="4331368" y="3556000"/>
            <a:ext cx="7194808"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bwMode="auto">
          <a:xfrm>
            <a:off x="4065588" y="2736516"/>
            <a:ext cx="7677234" cy="769441"/>
          </a:xfrm>
          <a:prstGeom prst="rect">
            <a:avLst/>
          </a:prstGeom>
          <a:noFill/>
        </p:spPr>
        <p:txBody>
          <a:bodyPr wrap="square">
            <a:spAutoFit/>
          </a:bodyPr>
          <a:lstStyle/>
          <a:p>
            <a:pPr algn="r" eaLnBrk="1" fontAlgn="auto" hangingPunct="1">
              <a:spcBef>
                <a:spcPts val="0"/>
              </a:spcBef>
              <a:spcAft>
                <a:spcPts val="0"/>
              </a:spcAft>
              <a:defRPr/>
            </a:pP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Backdoor Injection in DNNs</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bwMode="auto">
          <a:xfrm>
            <a:off x="4185904" y="2421103"/>
            <a:ext cx="6126669" cy="400110"/>
          </a:xfrm>
          <a:prstGeom prst="rect">
            <a:avLst/>
          </a:prstGeom>
          <a:noFill/>
        </p:spPr>
        <p:txBody>
          <a:bodyPr>
            <a:spAutoFit/>
          </a:bodyPr>
          <a:lstStyle/>
          <a:p>
            <a:pPr eaLnBrk="1" fontAlgn="auto" hangingPunct="1">
              <a:spcBef>
                <a:spcPts val="0"/>
              </a:spcBef>
              <a:spcAft>
                <a:spcPts val="0"/>
              </a:spcAft>
              <a:defRP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Introduction &amp; Background</a:t>
            </a:r>
            <a:endParaRPr lang="zh-CN" altLang="en-US" sz="2000" dirty="0">
              <a:solidFill>
                <a:schemeClr val="tx1">
                  <a:lumMod val="50000"/>
                  <a:lumOff val="50000"/>
                </a:schemeClr>
              </a:solidFill>
              <a:latin typeface="Century Gothic" panose="020B0502020202020204" pitchFamily="34" charset="0"/>
              <a:ea typeface="微软雅黑" panose="020B0503020204020204" pitchFamily="34" charset="-122"/>
            </a:endParaRPr>
          </a:p>
        </p:txBody>
      </p:sp>
      <p:sp>
        <p:nvSpPr>
          <p:cNvPr id="26" name="椭圆 25"/>
          <p:cNvSpPr/>
          <p:nvPr/>
        </p:nvSpPr>
        <p:spPr>
          <a:xfrm>
            <a:off x="1865313" y="4125913"/>
            <a:ext cx="147637" cy="149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p:cNvSpPr/>
          <p:nvPr/>
        </p:nvSpPr>
        <p:spPr>
          <a:xfrm>
            <a:off x="3717925" y="4362450"/>
            <a:ext cx="242888"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a:off x="4065588" y="4079875"/>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椭圆 40"/>
          <p:cNvSpPr/>
          <p:nvPr/>
        </p:nvSpPr>
        <p:spPr>
          <a:xfrm rot="11047877">
            <a:off x="2328863" y="4422775"/>
            <a:ext cx="169862" cy="1698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椭圆 42"/>
          <p:cNvSpPr/>
          <p:nvPr/>
        </p:nvSpPr>
        <p:spPr>
          <a:xfrm>
            <a:off x="1319213" y="2378075"/>
            <a:ext cx="344487" cy="344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a:xfrm rot="10800000">
            <a:off x="1358900" y="3316288"/>
            <a:ext cx="528638" cy="5270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椭圆 49"/>
          <p:cNvSpPr/>
          <p:nvPr/>
        </p:nvSpPr>
        <p:spPr>
          <a:xfrm>
            <a:off x="2065338" y="5219700"/>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100"/>
                                  </p:stCondLst>
                                  <p:childTnLst>
                                    <p:set>
                                      <p:cBhvr>
                                        <p:cTn id="22" dur="1" fill="hold">
                                          <p:stCondLst>
                                            <p:cond delay="0"/>
                                          </p:stCondLst>
                                        </p:cTn>
                                        <p:tgtEl>
                                          <p:spTgt spid="32"/>
                                        </p:tgtEl>
                                        <p:attrNameLst>
                                          <p:attrName>style.visibility</p:attrName>
                                        </p:attrNameLst>
                                      </p:cBhvr>
                                      <p:to>
                                        <p:strVal val="visible"/>
                                      </p:to>
                                    </p:set>
                                    <p:anim calcmode="lin" valueType="num">
                                      <p:cBhvr>
                                        <p:cTn id="23" dur="500" fill="hold"/>
                                        <p:tgtEl>
                                          <p:spTgt spid="32"/>
                                        </p:tgtEl>
                                        <p:attrNameLst>
                                          <p:attrName>ppt_w</p:attrName>
                                        </p:attrNameLst>
                                      </p:cBhvr>
                                      <p:tavLst>
                                        <p:tav tm="0">
                                          <p:val>
                                            <p:fltVal val="0"/>
                                          </p:val>
                                        </p:tav>
                                        <p:tav tm="100000">
                                          <p:val>
                                            <p:strVal val="#ppt_w"/>
                                          </p:val>
                                        </p:tav>
                                      </p:tavLst>
                                    </p:anim>
                                    <p:anim calcmode="lin" valueType="num">
                                      <p:cBhvr>
                                        <p:cTn id="24" dur="500" fill="hold"/>
                                        <p:tgtEl>
                                          <p:spTgt spid="32"/>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10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100"/>
                                  </p:stCondLst>
                                  <p:childTnLst>
                                    <p:set>
                                      <p:cBhvr>
                                        <p:cTn id="30" dur="1" fill="hold">
                                          <p:stCondLst>
                                            <p:cond delay="0"/>
                                          </p:stCondLst>
                                        </p:cTn>
                                        <p:tgtEl>
                                          <p:spTgt spid="41"/>
                                        </p:tgtEl>
                                        <p:attrNameLst>
                                          <p:attrName>style.visibility</p:attrName>
                                        </p:attrNameLst>
                                      </p:cBhvr>
                                      <p:to>
                                        <p:strVal val="visible"/>
                                      </p:to>
                                    </p:set>
                                    <p:anim calcmode="lin" valueType="num">
                                      <p:cBhvr>
                                        <p:cTn id="31" dur="500" fill="hold"/>
                                        <p:tgtEl>
                                          <p:spTgt spid="41"/>
                                        </p:tgtEl>
                                        <p:attrNameLst>
                                          <p:attrName>ppt_w</p:attrName>
                                        </p:attrNameLst>
                                      </p:cBhvr>
                                      <p:tavLst>
                                        <p:tav tm="0">
                                          <p:val>
                                            <p:fltVal val="0"/>
                                          </p:val>
                                        </p:tav>
                                        <p:tav tm="100000">
                                          <p:val>
                                            <p:strVal val="#ppt_w"/>
                                          </p:val>
                                        </p:tav>
                                      </p:tavLst>
                                    </p:anim>
                                    <p:anim calcmode="lin" valueType="num">
                                      <p:cBhvr>
                                        <p:cTn id="32" dur="500" fill="hold"/>
                                        <p:tgtEl>
                                          <p:spTgt spid="41"/>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childTnLst>
                                </p:cTn>
                              </p:par>
                              <p:par>
                                <p:cTn id="45" presetID="10" presetClass="entr" presetSubtype="0" fill="hold" grpId="0" nodeType="withEffect">
                                  <p:stCondLst>
                                    <p:cond delay="50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14" grpId="0" animBg="1"/>
      <p:bldP spid="26" grpId="0" animBg="1"/>
      <p:bldP spid="30" grpId="0" animBg="1"/>
      <p:bldP spid="32" grpId="0" animBg="1"/>
      <p:bldP spid="36" grpId="0" animBg="1"/>
      <p:bldP spid="41" grpId="0" animBg="1"/>
      <p:bldP spid="43" grpId="0" animBg="1"/>
      <p:bldP spid="15" grpId="0" animBg="1"/>
      <p:bldP spid="5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96277B1A-69CA-4DD3-BA2E-13120097D92D}"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5689881" cy="461962"/>
            <a:chOff x="0" y="242888"/>
            <a:chExt cx="5691366" cy="461665"/>
          </a:xfrm>
        </p:grpSpPr>
        <p:sp>
          <p:nvSpPr>
            <p:cNvPr id="4" name="矩形 3"/>
            <p:cNvSpPr/>
            <p:nvPr/>
          </p:nvSpPr>
          <p:spPr>
            <a:xfrm>
              <a:off x="0" y="242888"/>
              <a:ext cx="401743"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5289623" cy="461368"/>
            </a:xfrm>
            <a:prstGeom prst="rect">
              <a:avLst/>
            </a:prstGeom>
            <a:noFill/>
          </p:spPr>
          <p:txBody>
            <a:bodyPr wrap="none">
              <a:spAutoFit/>
            </a:bodyPr>
            <a:lstStyle/>
            <a:p>
              <a:pPr eaLnBrk="1" fontAlgn="auto" hangingPunct="1">
                <a:spcBef>
                  <a:spcPts val="0"/>
                </a:spcBef>
                <a:spcAft>
                  <a:spcPts val="0"/>
                </a:spcAft>
                <a:defRPr/>
              </a:pPr>
              <a:r>
                <a:rPr lang="sv-SE"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B. Patching DNN via Neuron Pruning</a:t>
              </a:r>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6" name="椭圆 5"/>
          <p:cNvSpPr/>
          <p:nvPr/>
        </p:nvSpPr>
        <p:spPr>
          <a:xfrm rot="247877">
            <a:off x="5138738" y="2255838"/>
            <a:ext cx="88900" cy="889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7" name="椭圆 6"/>
          <p:cNvSpPr/>
          <p:nvPr/>
        </p:nvSpPr>
        <p:spPr>
          <a:xfrm rot="10800000">
            <a:off x="3091061" y="3851275"/>
            <a:ext cx="190500"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8" name="椭圆 7"/>
          <p:cNvSpPr/>
          <p:nvPr/>
        </p:nvSpPr>
        <p:spPr>
          <a:xfrm rot="10800000">
            <a:off x="1244851" y="5688499"/>
            <a:ext cx="371475" cy="371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9" name="椭圆 8"/>
          <p:cNvSpPr/>
          <p:nvPr/>
        </p:nvSpPr>
        <p:spPr>
          <a:xfrm rot="10800000">
            <a:off x="7467433" y="6485114"/>
            <a:ext cx="192088" cy="1920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0" name="椭圆 9"/>
          <p:cNvSpPr/>
          <p:nvPr/>
        </p:nvSpPr>
        <p:spPr>
          <a:xfrm rot="10800000">
            <a:off x="1130551" y="2233613"/>
            <a:ext cx="485775" cy="4857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1" name="椭圆 10"/>
          <p:cNvSpPr/>
          <p:nvPr/>
        </p:nvSpPr>
        <p:spPr>
          <a:xfrm rot="10800000">
            <a:off x="10927766" y="549860"/>
            <a:ext cx="304800" cy="3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2" name="椭圆 11"/>
          <p:cNvSpPr/>
          <p:nvPr/>
        </p:nvSpPr>
        <p:spPr>
          <a:xfrm rot="10800000">
            <a:off x="6655886" y="310476"/>
            <a:ext cx="400050" cy="4000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rot="247877" flipH="1">
            <a:off x="5010119" y="6051736"/>
            <a:ext cx="96838" cy="984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4" name="椭圆 13"/>
          <p:cNvSpPr/>
          <p:nvPr/>
        </p:nvSpPr>
        <p:spPr>
          <a:xfrm rot="10800000">
            <a:off x="9990221" y="1810544"/>
            <a:ext cx="404813" cy="4048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5" name="椭圆 14"/>
          <p:cNvSpPr/>
          <p:nvPr/>
        </p:nvSpPr>
        <p:spPr>
          <a:xfrm rot="10800000">
            <a:off x="8300703" y="2719388"/>
            <a:ext cx="542925" cy="5429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32" name="椭圆 31"/>
          <p:cNvSpPr/>
          <p:nvPr/>
        </p:nvSpPr>
        <p:spPr>
          <a:xfrm rot="10800000">
            <a:off x="6435725" y="4362450"/>
            <a:ext cx="233363" cy="23336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3" name="椭圆 52"/>
          <p:cNvSpPr/>
          <p:nvPr/>
        </p:nvSpPr>
        <p:spPr>
          <a:xfrm rot="10800000">
            <a:off x="11118056" y="4041776"/>
            <a:ext cx="242888" cy="24288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4" name="椭圆 53"/>
          <p:cNvSpPr/>
          <p:nvPr/>
        </p:nvSpPr>
        <p:spPr>
          <a:xfrm rot="10800000">
            <a:off x="6507163" y="1381125"/>
            <a:ext cx="188912" cy="1889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5" name="椭圆 54"/>
          <p:cNvSpPr/>
          <p:nvPr/>
        </p:nvSpPr>
        <p:spPr>
          <a:xfrm rot="10800000">
            <a:off x="325438" y="938580"/>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6" name="椭圆 55"/>
          <p:cNvSpPr/>
          <p:nvPr/>
        </p:nvSpPr>
        <p:spPr>
          <a:xfrm rot="10800000">
            <a:off x="9441782" y="4912393"/>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8" name="矩形 17"/>
          <p:cNvSpPr/>
          <p:nvPr/>
        </p:nvSpPr>
        <p:spPr>
          <a:xfrm>
            <a:off x="398490" y="1491330"/>
            <a:ext cx="5188126" cy="3731278"/>
          </a:xfrm>
          <a:prstGeom prst="rect">
            <a:avLst/>
          </a:prstGeom>
        </p:spPr>
        <p:txBody>
          <a:bodyPr wrap="square">
            <a:spAutoFit/>
          </a:bodyPr>
          <a:lstStyle/>
          <a:p>
            <a:pPr>
              <a:lnSpc>
                <a:spcPct val="150000"/>
              </a:lnSpc>
            </a:pPr>
            <a:r>
              <a:rPr lang="sv-SE" altLang="zh-CN" sz="2000" dirty="0">
                <a:latin typeface="微软雅黑" panose="020B0503020204020204" pitchFamily="34" charset="-122"/>
                <a:ea typeface="微软雅黑" panose="020B0503020204020204" pitchFamily="34" charset="-122"/>
              </a:rPr>
              <a:t>Neuron Pruning in Trojan Models.</a:t>
            </a:r>
            <a:endParaRPr lang="sv-SE"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Trojan</a:t>
            </a:r>
            <a:r>
              <a:rPr lang="zh-CN" altLang="en-US" sz="2000" dirty="0">
                <a:latin typeface="微软雅黑" panose="020B0503020204020204" pitchFamily="34" charset="-122"/>
                <a:ea typeface="微软雅黑" panose="020B0503020204020204" pitchFamily="34" charset="-122"/>
              </a:rPr>
              <a:t>模型中，使用相同的剪枝方法和配置，剪枝效果较差。如图所示，当修剪</a:t>
            </a:r>
            <a:r>
              <a:rPr lang="en-US" altLang="zh-CN" sz="2000" dirty="0">
                <a:latin typeface="微软雅黑" panose="020B0503020204020204" pitchFamily="34" charset="-122"/>
                <a:ea typeface="微软雅黑" panose="020B0503020204020204" pitchFamily="34" charset="-122"/>
              </a:rPr>
              <a:t>30%</a:t>
            </a:r>
            <a:r>
              <a:rPr lang="zh-CN" altLang="en-US" sz="2000" dirty="0">
                <a:latin typeface="微软雅黑" panose="020B0503020204020204" pitchFamily="34" charset="-122"/>
                <a:ea typeface="微软雅黑" panose="020B0503020204020204" pitchFamily="34" charset="-122"/>
              </a:rPr>
              <a:t>的神经元时，反向工程触发的攻击成功率下降到</a:t>
            </a:r>
            <a:r>
              <a:rPr lang="en-US" altLang="zh-CN" sz="2000" dirty="0">
                <a:latin typeface="微软雅黑" panose="020B0503020204020204" pitchFamily="34" charset="-122"/>
                <a:ea typeface="微软雅黑" panose="020B0503020204020204" pitchFamily="34" charset="-122"/>
              </a:rPr>
              <a:t>10.1%</a:t>
            </a:r>
            <a:r>
              <a:rPr lang="zh-CN" altLang="en-US" sz="2000" dirty="0">
                <a:latin typeface="微软雅黑" panose="020B0503020204020204" pitchFamily="34" charset="-122"/>
                <a:ea typeface="微软雅黑" panose="020B0503020204020204" pitchFamily="34" charset="-122"/>
              </a:rPr>
              <a:t>，但使用原始触发器的成功率仍然很高，为</a:t>
            </a:r>
            <a:r>
              <a:rPr lang="en-US" altLang="zh-CN" sz="2000" dirty="0">
                <a:latin typeface="微软雅黑" panose="020B0503020204020204" pitchFamily="34" charset="-122"/>
                <a:ea typeface="微软雅黑" panose="020B0503020204020204" pitchFamily="34" charset="-122"/>
              </a:rPr>
              <a:t>87.3%</a:t>
            </a:r>
            <a:r>
              <a:rPr lang="zh-CN" altLang="en-US" sz="2000" dirty="0">
                <a:latin typeface="微软雅黑" panose="020B0503020204020204" pitchFamily="34" charset="-122"/>
                <a:ea typeface="微软雅黑" panose="020B0503020204020204" pitchFamily="34" charset="-122"/>
              </a:rPr>
              <a:t>。这一差异是由于反向触发与原始触发之间在神经元激活的的相似度不高，所以神经元剪枝效果也不好。</a:t>
            </a:r>
            <a:endParaRPr 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689881" y="1043144"/>
            <a:ext cx="6369766" cy="464535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par>
                                <p:cTn id="49" presetID="53" presetClass="entr" presetSubtype="16" fill="hold" grpId="0" nodeType="withEffect">
                                  <p:stCondLst>
                                    <p:cond delay="20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fltVal val="0"/>
                                          </p:val>
                                        </p:tav>
                                        <p:tav tm="100000">
                                          <p:val>
                                            <p:strVal val="#ppt_w"/>
                                          </p:val>
                                        </p:tav>
                                      </p:tavLst>
                                    </p:anim>
                                    <p:anim calcmode="lin" valueType="num">
                                      <p:cBhvr>
                                        <p:cTn id="52" dur="500" fill="hold"/>
                                        <p:tgtEl>
                                          <p:spTgt spid="14"/>
                                        </p:tgtEl>
                                        <p:attrNameLst>
                                          <p:attrName>ppt_h</p:attrName>
                                        </p:attrNameLst>
                                      </p:cBhvr>
                                      <p:tavLst>
                                        <p:tav tm="0">
                                          <p:val>
                                            <p:fltVal val="0"/>
                                          </p:val>
                                        </p:tav>
                                        <p:tav tm="100000">
                                          <p:val>
                                            <p:strVal val="#ppt_h"/>
                                          </p:val>
                                        </p:tav>
                                      </p:tavLst>
                                    </p:anim>
                                    <p:animEffect transition="in" filter="fade">
                                      <p:cBhvr>
                                        <p:cTn id="53" dur="500"/>
                                        <p:tgtEl>
                                          <p:spTgt spid="14"/>
                                        </p:tgtEl>
                                      </p:cBhvr>
                                    </p:animEffect>
                                  </p:childTnLst>
                                </p:cTn>
                              </p:par>
                              <p:par>
                                <p:cTn id="54" presetID="53" presetClass="entr" presetSubtype="16" fill="hold" grpId="0" nodeType="withEffect">
                                  <p:stCondLst>
                                    <p:cond delay="20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par>
                                <p:cTn id="59" presetID="53" presetClass="entr" presetSubtype="16" fill="hold" grpId="0" nodeType="withEffect">
                                  <p:stCondLst>
                                    <p:cond delay="2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animEffect transition="in" filter="fade">
                                      <p:cBhvr>
                                        <p:cTn id="63" dur="500"/>
                                        <p:tgtEl>
                                          <p:spTgt spid="32"/>
                                        </p:tgtEl>
                                      </p:cBhvr>
                                    </p:animEffect>
                                  </p:childTnLst>
                                </p:cTn>
                              </p:par>
                              <p:par>
                                <p:cTn id="64" presetID="53" presetClass="entr" presetSubtype="16" fill="hold" grpId="0" nodeType="withEffect">
                                  <p:stCondLst>
                                    <p:cond delay="400"/>
                                  </p:stCondLst>
                                  <p:childTnLst>
                                    <p:set>
                                      <p:cBhvr>
                                        <p:cTn id="65" dur="1" fill="hold">
                                          <p:stCondLst>
                                            <p:cond delay="0"/>
                                          </p:stCondLst>
                                        </p:cTn>
                                        <p:tgtEl>
                                          <p:spTgt spid="53"/>
                                        </p:tgtEl>
                                        <p:attrNameLst>
                                          <p:attrName>style.visibility</p:attrName>
                                        </p:attrNameLst>
                                      </p:cBhvr>
                                      <p:to>
                                        <p:strVal val="visible"/>
                                      </p:to>
                                    </p:set>
                                    <p:anim calcmode="lin" valueType="num">
                                      <p:cBhvr>
                                        <p:cTn id="66" dur="500" fill="hold"/>
                                        <p:tgtEl>
                                          <p:spTgt spid="53"/>
                                        </p:tgtEl>
                                        <p:attrNameLst>
                                          <p:attrName>ppt_w</p:attrName>
                                        </p:attrNameLst>
                                      </p:cBhvr>
                                      <p:tavLst>
                                        <p:tav tm="0">
                                          <p:val>
                                            <p:fltVal val="0"/>
                                          </p:val>
                                        </p:tav>
                                        <p:tav tm="100000">
                                          <p:val>
                                            <p:strVal val="#ppt_w"/>
                                          </p:val>
                                        </p:tav>
                                      </p:tavLst>
                                    </p:anim>
                                    <p:anim calcmode="lin" valueType="num">
                                      <p:cBhvr>
                                        <p:cTn id="67" dur="500" fill="hold"/>
                                        <p:tgtEl>
                                          <p:spTgt spid="53"/>
                                        </p:tgtEl>
                                        <p:attrNameLst>
                                          <p:attrName>ppt_h</p:attrName>
                                        </p:attrNameLst>
                                      </p:cBhvr>
                                      <p:tavLst>
                                        <p:tav tm="0">
                                          <p:val>
                                            <p:fltVal val="0"/>
                                          </p:val>
                                        </p:tav>
                                        <p:tav tm="100000">
                                          <p:val>
                                            <p:strVal val="#ppt_h"/>
                                          </p:val>
                                        </p:tav>
                                      </p:tavLst>
                                    </p:anim>
                                    <p:animEffect transition="in" filter="fade">
                                      <p:cBhvr>
                                        <p:cTn id="68" dur="500"/>
                                        <p:tgtEl>
                                          <p:spTgt spid="53"/>
                                        </p:tgtEl>
                                      </p:cBhvr>
                                    </p:animEffect>
                                  </p:childTnLst>
                                </p:cTn>
                              </p:par>
                              <p:par>
                                <p:cTn id="69" presetID="53" presetClass="entr" presetSubtype="16" fill="hold" grpId="0" nodeType="withEffect">
                                  <p:stCondLst>
                                    <p:cond delay="400"/>
                                  </p:stCondLst>
                                  <p:childTnLst>
                                    <p:set>
                                      <p:cBhvr>
                                        <p:cTn id="70" dur="1" fill="hold">
                                          <p:stCondLst>
                                            <p:cond delay="0"/>
                                          </p:stCondLst>
                                        </p:cTn>
                                        <p:tgtEl>
                                          <p:spTgt spid="54"/>
                                        </p:tgtEl>
                                        <p:attrNameLst>
                                          <p:attrName>style.visibility</p:attrName>
                                        </p:attrNameLst>
                                      </p:cBhvr>
                                      <p:to>
                                        <p:strVal val="visible"/>
                                      </p:to>
                                    </p:set>
                                    <p:anim calcmode="lin" valueType="num">
                                      <p:cBhvr>
                                        <p:cTn id="71" dur="500" fill="hold"/>
                                        <p:tgtEl>
                                          <p:spTgt spid="54"/>
                                        </p:tgtEl>
                                        <p:attrNameLst>
                                          <p:attrName>ppt_w</p:attrName>
                                        </p:attrNameLst>
                                      </p:cBhvr>
                                      <p:tavLst>
                                        <p:tav tm="0">
                                          <p:val>
                                            <p:fltVal val="0"/>
                                          </p:val>
                                        </p:tav>
                                        <p:tav tm="100000">
                                          <p:val>
                                            <p:strVal val="#ppt_w"/>
                                          </p:val>
                                        </p:tav>
                                      </p:tavLst>
                                    </p:anim>
                                    <p:anim calcmode="lin" valueType="num">
                                      <p:cBhvr>
                                        <p:cTn id="72" dur="500" fill="hold"/>
                                        <p:tgtEl>
                                          <p:spTgt spid="54"/>
                                        </p:tgtEl>
                                        <p:attrNameLst>
                                          <p:attrName>ppt_h</p:attrName>
                                        </p:attrNameLst>
                                      </p:cBhvr>
                                      <p:tavLst>
                                        <p:tav tm="0">
                                          <p:val>
                                            <p:fltVal val="0"/>
                                          </p:val>
                                        </p:tav>
                                        <p:tav tm="100000">
                                          <p:val>
                                            <p:strVal val="#ppt_h"/>
                                          </p:val>
                                        </p:tav>
                                      </p:tavLst>
                                    </p:anim>
                                    <p:animEffect transition="in" filter="fade">
                                      <p:cBhvr>
                                        <p:cTn id="73" dur="500"/>
                                        <p:tgtEl>
                                          <p:spTgt spid="54"/>
                                        </p:tgtEl>
                                      </p:cBhvr>
                                    </p:animEffect>
                                  </p:childTnLst>
                                </p:cTn>
                              </p:par>
                              <p:par>
                                <p:cTn id="74" presetID="53" presetClass="entr" presetSubtype="16" fill="hold" grpId="0" nodeType="withEffect">
                                  <p:stCondLst>
                                    <p:cond delay="400"/>
                                  </p:stCondLst>
                                  <p:childTnLst>
                                    <p:set>
                                      <p:cBhvr>
                                        <p:cTn id="75" dur="1" fill="hold">
                                          <p:stCondLst>
                                            <p:cond delay="0"/>
                                          </p:stCondLst>
                                        </p:cTn>
                                        <p:tgtEl>
                                          <p:spTgt spid="55"/>
                                        </p:tgtEl>
                                        <p:attrNameLst>
                                          <p:attrName>style.visibility</p:attrName>
                                        </p:attrNameLst>
                                      </p:cBhvr>
                                      <p:to>
                                        <p:strVal val="visible"/>
                                      </p:to>
                                    </p:set>
                                    <p:anim calcmode="lin" valueType="num">
                                      <p:cBhvr>
                                        <p:cTn id="76" dur="500" fill="hold"/>
                                        <p:tgtEl>
                                          <p:spTgt spid="55"/>
                                        </p:tgtEl>
                                        <p:attrNameLst>
                                          <p:attrName>ppt_w</p:attrName>
                                        </p:attrNameLst>
                                      </p:cBhvr>
                                      <p:tavLst>
                                        <p:tav tm="0">
                                          <p:val>
                                            <p:fltVal val="0"/>
                                          </p:val>
                                        </p:tav>
                                        <p:tav tm="100000">
                                          <p:val>
                                            <p:strVal val="#ppt_w"/>
                                          </p:val>
                                        </p:tav>
                                      </p:tavLst>
                                    </p:anim>
                                    <p:anim calcmode="lin" valueType="num">
                                      <p:cBhvr>
                                        <p:cTn id="77" dur="500" fill="hold"/>
                                        <p:tgtEl>
                                          <p:spTgt spid="55"/>
                                        </p:tgtEl>
                                        <p:attrNameLst>
                                          <p:attrName>ppt_h</p:attrName>
                                        </p:attrNameLst>
                                      </p:cBhvr>
                                      <p:tavLst>
                                        <p:tav tm="0">
                                          <p:val>
                                            <p:fltVal val="0"/>
                                          </p:val>
                                        </p:tav>
                                        <p:tav tm="100000">
                                          <p:val>
                                            <p:strVal val="#ppt_h"/>
                                          </p:val>
                                        </p:tav>
                                      </p:tavLst>
                                    </p:anim>
                                    <p:animEffect transition="in" filter="fade">
                                      <p:cBhvr>
                                        <p:cTn id="78" dur="500"/>
                                        <p:tgtEl>
                                          <p:spTgt spid="55"/>
                                        </p:tgtEl>
                                      </p:cBhvr>
                                    </p:animEffect>
                                  </p:childTnLst>
                                </p:cTn>
                              </p:par>
                              <p:par>
                                <p:cTn id="79" presetID="53" presetClass="entr" presetSubtype="16" fill="hold" grpId="0" nodeType="withEffect">
                                  <p:stCondLst>
                                    <p:cond delay="400"/>
                                  </p:stCondLst>
                                  <p:childTnLst>
                                    <p:set>
                                      <p:cBhvr>
                                        <p:cTn id="80" dur="1" fill="hold">
                                          <p:stCondLst>
                                            <p:cond delay="0"/>
                                          </p:stCondLst>
                                        </p:cTn>
                                        <p:tgtEl>
                                          <p:spTgt spid="56"/>
                                        </p:tgtEl>
                                        <p:attrNameLst>
                                          <p:attrName>style.visibility</p:attrName>
                                        </p:attrNameLst>
                                      </p:cBhvr>
                                      <p:to>
                                        <p:strVal val="visible"/>
                                      </p:to>
                                    </p:set>
                                    <p:anim calcmode="lin" valueType="num">
                                      <p:cBhvr>
                                        <p:cTn id="81" dur="500" fill="hold"/>
                                        <p:tgtEl>
                                          <p:spTgt spid="56"/>
                                        </p:tgtEl>
                                        <p:attrNameLst>
                                          <p:attrName>ppt_w</p:attrName>
                                        </p:attrNameLst>
                                      </p:cBhvr>
                                      <p:tavLst>
                                        <p:tav tm="0">
                                          <p:val>
                                            <p:fltVal val="0"/>
                                          </p:val>
                                        </p:tav>
                                        <p:tav tm="100000">
                                          <p:val>
                                            <p:strVal val="#ppt_w"/>
                                          </p:val>
                                        </p:tav>
                                      </p:tavLst>
                                    </p:anim>
                                    <p:anim calcmode="lin" valueType="num">
                                      <p:cBhvr>
                                        <p:cTn id="82" dur="500" fill="hold"/>
                                        <p:tgtEl>
                                          <p:spTgt spid="56"/>
                                        </p:tgtEl>
                                        <p:attrNameLst>
                                          <p:attrName>ppt_h</p:attrName>
                                        </p:attrNameLst>
                                      </p:cBhvr>
                                      <p:tavLst>
                                        <p:tav tm="0">
                                          <p:val>
                                            <p:fltVal val="0"/>
                                          </p:val>
                                        </p:tav>
                                        <p:tav tm="100000">
                                          <p:val>
                                            <p:strVal val="#ppt_h"/>
                                          </p:val>
                                        </p:tav>
                                      </p:tavLst>
                                    </p:anim>
                                    <p:animEffect transition="in" filter="fade">
                                      <p:cBhvr>
                                        <p:cTn id="8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2" grpId="0" animBg="1"/>
      <p:bldP spid="53" grpId="0" animBg="1"/>
      <p:bldP spid="54" grpId="0" animBg="1"/>
      <p:bldP spid="55" grpId="0" animBg="1"/>
      <p:bldP spid="5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96277B1A-69CA-4DD3-BA2E-13120097D92D}"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5139345" cy="461962"/>
            <a:chOff x="0" y="242888"/>
            <a:chExt cx="5140686" cy="461665"/>
          </a:xfrm>
        </p:grpSpPr>
        <p:sp>
          <p:nvSpPr>
            <p:cNvPr id="4" name="矩形 3"/>
            <p:cNvSpPr/>
            <p:nvPr/>
          </p:nvSpPr>
          <p:spPr>
            <a:xfrm>
              <a:off x="0" y="242888"/>
              <a:ext cx="401743"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4738943" cy="461368"/>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C. Patching DNNs via Unlearning</a:t>
              </a:r>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6" name="椭圆 5"/>
          <p:cNvSpPr/>
          <p:nvPr/>
        </p:nvSpPr>
        <p:spPr>
          <a:xfrm rot="247877">
            <a:off x="5138738" y="2255838"/>
            <a:ext cx="88900" cy="889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7" name="椭圆 6"/>
          <p:cNvSpPr/>
          <p:nvPr/>
        </p:nvSpPr>
        <p:spPr>
          <a:xfrm rot="10800000">
            <a:off x="3091061" y="3851275"/>
            <a:ext cx="190500"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8" name="椭圆 7"/>
          <p:cNvSpPr/>
          <p:nvPr/>
        </p:nvSpPr>
        <p:spPr>
          <a:xfrm rot="10800000">
            <a:off x="1244851" y="5688499"/>
            <a:ext cx="371475" cy="371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9" name="椭圆 8"/>
          <p:cNvSpPr/>
          <p:nvPr/>
        </p:nvSpPr>
        <p:spPr>
          <a:xfrm rot="10800000">
            <a:off x="7467433" y="6485114"/>
            <a:ext cx="192088" cy="1920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0" name="椭圆 9"/>
          <p:cNvSpPr/>
          <p:nvPr/>
        </p:nvSpPr>
        <p:spPr>
          <a:xfrm rot="10800000">
            <a:off x="1130551" y="2233613"/>
            <a:ext cx="485775" cy="4857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1" name="椭圆 10"/>
          <p:cNvSpPr/>
          <p:nvPr/>
        </p:nvSpPr>
        <p:spPr>
          <a:xfrm rot="10800000">
            <a:off x="10927766" y="549860"/>
            <a:ext cx="304800" cy="3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2" name="椭圆 11"/>
          <p:cNvSpPr/>
          <p:nvPr/>
        </p:nvSpPr>
        <p:spPr>
          <a:xfrm rot="10800000">
            <a:off x="6655886" y="310476"/>
            <a:ext cx="400050" cy="4000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rot="247877" flipH="1">
            <a:off x="5010119" y="6051736"/>
            <a:ext cx="96838" cy="984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4" name="椭圆 13"/>
          <p:cNvSpPr/>
          <p:nvPr/>
        </p:nvSpPr>
        <p:spPr>
          <a:xfrm rot="10800000">
            <a:off x="9990221" y="1810544"/>
            <a:ext cx="404813" cy="4048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5" name="椭圆 14"/>
          <p:cNvSpPr/>
          <p:nvPr/>
        </p:nvSpPr>
        <p:spPr>
          <a:xfrm rot="10800000">
            <a:off x="8300703" y="2719388"/>
            <a:ext cx="542925" cy="5429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32" name="椭圆 31"/>
          <p:cNvSpPr/>
          <p:nvPr/>
        </p:nvSpPr>
        <p:spPr>
          <a:xfrm rot="10800000">
            <a:off x="6435725" y="4362450"/>
            <a:ext cx="233363" cy="23336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3" name="椭圆 52"/>
          <p:cNvSpPr/>
          <p:nvPr/>
        </p:nvSpPr>
        <p:spPr>
          <a:xfrm rot="10800000">
            <a:off x="11118056" y="4041776"/>
            <a:ext cx="242888" cy="24288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4" name="椭圆 53"/>
          <p:cNvSpPr/>
          <p:nvPr/>
        </p:nvSpPr>
        <p:spPr>
          <a:xfrm rot="10800000">
            <a:off x="6507163" y="1381125"/>
            <a:ext cx="188912" cy="1889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5" name="椭圆 54"/>
          <p:cNvSpPr/>
          <p:nvPr/>
        </p:nvSpPr>
        <p:spPr>
          <a:xfrm rot="10800000">
            <a:off x="325438" y="938580"/>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6" name="椭圆 55"/>
          <p:cNvSpPr/>
          <p:nvPr/>
        </p:nvSpPr>
        <p:spPr>
          <a:xfrm rot="10800000">
            <a:off x="9441782" y="4912393"/>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8" name="矩形 17"/>
          <p:cNvSpPr/>
          <p:nvPr/>
        </p:nvSpPr>
        <p:spPr>
          <a:xfrm>
            <a:off x="401638" y="836617"/>
            <a:ext cx="10716418" cy="2750240"/>
          </a:xfrm>
          <a:prstGeom prst="rect">
            <a:avLst/>
          </a:prstGeom>
        </p:spPr>
        <p:txBody>
          <a:bodyPr wrap="square">
            <a:spAutoFit/>
          </a:bodyPr>
          <a:lstStyle/>
          <a:p>
            <a:pPr>
              <a:lnSpc>
                <a:spcPts val="3000"/>
              </a:lnSpc>
            </a:pPr>
            <a:r>
              <a:rPr lang="zh-CN" altLang="en-US" sz="2000" dirty="0">
                <a:latin typeface="微软雅黑" panose="020B0503020204020204" pitchFamily="34" charset="-122"/>
                <a:ea typeface="微软雅黑" panose="020B0503020204020204" pitchFamily="34" charset="-122"/>
              </a:rPr>
              <a:t>在所有模型中，我们都可以将攻击成功率降低到</a:t>
            </a:r>
            <a:r>
              <a:rPr lang="en-US" altLang="zh-CN" sz="2000" dirty="0">
                <a:latin typeface="微软雅黑" panose="020B0503020204020204" pitchFamily="34" charset="-122"/>
                <a:ea typeface="微软雅黑" panose="020B0503020204020204" pitchFamily="34" charset="-122"/>
              </a:rPr>
              <a:t>&lt;6.70%</a:t>
            </a:r>
            <a:r>
              <a:rPr lang="zh-CN" altLang="en-US" sz="2000" dirty="0">
                <a:latin typeface="微软雅黑" panose="020B0503020204020204" pitchFamily="34" charset="-122"/>
                <a:ea typeface="微软雅黑" panose="020B0503020204020204" pitchFamily="34" charset="-122"/>
              </a:rPr>
              <a:t>，而不会显著牺牲分类精度。分类准确率下降幅度最大的是</a:t>
            </a:r>
            <a:r>
              <a:rPr lang="en-US" altLang="zh-CN" sz="2000" dirty="0">
                <a:latin typeface="微软雅黑" panose="020B0503020204020204" pitchFamily="34" charset="-122"/>
                <a:ea typeface="微软雅黑" panose="020B0503020204020204" pitchFamily="34" charset="-122"/>
              </a:rPr>
              <a:t>GTSRB</a:t>
            </a:r>
            <a:r>
              <a:rPr lang="zh-CN" altLang="en-US" sz="2000" dirty="0">
                <a:latin typeface="微软雅黑" panose="020B0503020204020204" pitchFamily="34" charset="-122"/>
                <a:ea typeface="微软雅黑" panose="020B0503020204020204" pitchFamily="34" charset="-122"/>
              </a:rPr>
              <a:t>，仅</a:t>
            </a:r>
            <a:r>
              <a:rPr lang="en-US" altLang="zh-CN" sz="2000" dirty="0">
                <a:latin typeface="微软雅黑" panose="020B0503020204020204" pitchFamily="34" charset="-122"/>
                <a:ea typeface="微软雅黑" panose="020B0503020204020204" pitchFamily="34" charset="-122"/>
              </a:rPr>
              <a:t>3.6%</a:t>
            </a:r>
            <a:r>
              <a:rPr lang="zh-CN" altLang="en-US" sz="2000" dirty="0">
                <a:latin typeface="微软雅黑" panose="020B0503020204020204" pitchFamily="34" charset="-122"/>
                <a:ea typeface="微软雅黑" panose="020B0503020204020204" pitchFamily="34" charset="-122"/>
              </a:rPr>
              <a:t>。有趣的是，在某些模型中，特别是</a:t>
            </a:r>
            <a:r>
              <a:rPr lang="en-US" altLang="zh-CN" sz="2000" dirty="0">
                <a:latin typeface="微软雅黑" panose="020B0503020204020204" pitchFamily="34" charset="-122"/>
                <a:ea typeface="微软雅黑" panose="020B0503020204020204" pitchFamily="34" charset="-122"/>
              </a:rPr>
              <a:t>Trojan</a:t>
            </a:r>
            <a:r>
              <a:rPr lang="zh-CN" altLang="en-US" sz="2000" dirty="0">
                <a:latin typeface="微软雅黑" panose="020B0503020204020204" pitchFamily="34" charset="-122"/>
                <a:ea typeface="微软雅黑" panose="020B0503020204020204" pitchFamily="34" charset="-122"/>
              </a:rPr>
              <a:t>攻击模型中，经过修补后，分类精度有了提高。原始未受感染的</a:t>
            </a:r>
            <a:r>
              <a:rPr lang="en-US" altLang="zh-CN" sz="2000" dirty="0">
                <a:latin typeface="微软雅黑" panose="020B0503020204020204" pitchFamily="34" charset="-122"/>
                <a:ea typeface="微软雅黑" panose="020B0503020204020204" pitchFamily="34" charset="-122"/>
              </a:rPr>
              <a:t>Trojan</a:t>
            </a:r>
            <a:r>
              <a:rPr lang="zh-CN" altLang="en-US" sz="2000" dirty="0">
                <a:latin typeface="微软雅黑" panose="020B0503020204020204" pitchFamily="34" charset="-122"/>
                <a:ea typeface="微软雅黑" panose="020B0503020204020204" pitchFamily="34" charset="-122"/>
              </a:rPr>
              <a:t>攻击模型的分类准确率为</a:t>
            </a:r>
            <a:r>
              <a:rPr lang="en-US" altLang="zh-CN" sz="2000" dirty="0">
                <a:latin typeface="微软雅黑" panose="020B0503020204020204" pitchFamily="34" charset="-122"/>
                <a:ea typeface="微软雅黑" panose="020B0503020204020204" pitchFamily="34" charset="-122"/>
              </a:rPr>
              <a:t>77.2%(</a:t>
            </a:r>
            <a:r>
              <a:rPr lang="zh-CN" altLang="en-US" sz="2000" dirty="0">
                <a:latin typeface="微软雅黑" panose="020B0503020204020204" pitchFamily="34" charset="-122"/>
                <a:ea typeface="微软雅黑" panose="020B0503020204020204" pitchFamily="34" charset="-122"/>
              </a:rPr>
              <a:t>表中未给出</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，当后门被修补后，这一点就得到了改善。</a:t>
            </a:r>
            <a:endParaRPr lang="en-US" altLang="zh-CN" sz="2000" dirty="0">
              <a:latin typeface="微软雅黑" panose="020B0503020204020204" pitchFamily="34" charset="-122"/>
              <a:ea typeface="微软雅黑" panose="020B0503020204020204" pitchFamily="34" charset="-122"/>
            </a:endParaRPr>
          </a:p>
          <a:p>
            <a:pPr>
              <a:lnSpc>
                <a:spcPts val="3000"/>
              </a:lnSpc>
            </a:pPr>
            <a:r>
              <a:rPr lang="zh-CN" altLang="en-US" sz="2000" dirty="0">
                <a:latin typeface="微软雅黑" panose="020B0503020204020204" pitchFamily="34" charset="-122"/>
                <a:ea typeface="微软雅黑" panose="020B0503020204020204" pitchFamily="34" charset="-122"/>
              </a:rPr>
              <a:t>最后一栏的结果表明，对所有</a:t>
            </a:r>
            <a:r>
              <a:rPr lang="en-US" sz="2000" dirty="0" err="1">
                <a:latin typeface="微软雅黑" panose="020B0503020204020204" pitchFamily="34" charset="-122"/>
                <a:ea typeface="微软雅黑" panose="020B0503020204020204" pitchFamily="34" charset="-122"/>
              </a:rPr>
              <a:t>BadNets</a:t>
            </a:r>
            <a:r>
              <a:rPr lang="zh-CN" altLang="en-US" sz="2000" dirty="0">
                <a:latin typeface="微软雅黑" panose="020B0503020204020204" pitchFamily="34" charset="-122"/>
                <a:ea typeface="微软雅黑" panose="020B0503020204020204" pitchFamily="34" charset="-122"/>
              </a:rPr>
              <a:t>模型来说，</a:t>
            </a:r>
            <a:r>
              <a:rPr lang="en-US" altLang="zh-CN" sz="2000" dirty="0">
                <a:latin typeface="微软雅黑" panose="020B0503020204020204" pitchFamily="34" charset="-122"/>
                <a:ea typeface="微软雅黑" panose="020B0503020204020204" pitchFamily="34" charset="-122"/>
              </a:rPr>
              <a:t>Unlearning</a:t>
            </a:r>
            <a:r>
              <a:rPr lang="zh-CN" altLang="en-US" sz="2000" dirty="0">
                <a:latin typeface="微软雅黑" panose="020B0503020204020204" pitchFamily="34" charset="-122"/>
                <a:ea typeface="微软雅黑" panose="020B0503020204020204" pitchFamily="34" charset="-122"/>
              </a:rPr>
              <a:t>是无效的</a:t>
            </a:r>
            <a:r>
              <a:rPr 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攻击成功率仍然</a:t>
            </a:r>
            <a:r>
              <a:rPr lang="en-US" sz="2000" dirty="0">
                <a:latin typeface="微软雅黑" panose="020B0503020204020204" pitchFamily="34" charset="-122"/>
                <a:ea typeface="微软雅黑" panose="020B0503020204020204" pitchFamily="34" charset="-122"/>
              </a:rPr>
              <a:t>&gt;93.37%)</a:t>
            </a:r>
            <a:r>
              <a:rPr lang="zh-CN" altLang="en-US" sz="2000" dirty="0">
                <a:latin typeface="微软雅黑" panose="020B0503020204020204" pitchFamily="34" charset="-122"/>
                <a:ea typeface="微软雅黑" panose="020B0503020204020204" pitchFamily="34" charset="-122"/>
              </a:rPr>
              <a:t>，但是对于</a:t>
            </a:r>
            <a:r>
              <a:rPr lang="en-US" altLang="zh-CN" sz="2000" dirty="0">
                <a:latin typeface="微软雅黑" panose="020B0503020204020204" pitchFamily="34" charset="-122"/>
                <a:ea typeface="微软雅黑" panose="020B0503020204020204" pitchFamily="34" charset="-122"/>
              </a:rPr>
              <a:t>Trojan</a:t>
            </a:r>
            <a:r>
              <a:rPr lang="zh-CN" altLang="en-US" sz="2000" dirty="0">
                <a:latin typeface="微软雅黑" panose="020B0503020204020204" pitchFamily="34" charset="-122"/>
                <a:ea typeface="微软雅黑" panose="020B0503020204020204" pitchFamily="34" charset="-122"/>
              </a:rPr>
              <a:t>攻击模型来说，它是高效的，并且攻击木马</a:t>
            </a:r>
            <a:r>
              <a:rPr lang="en-US" altLang="zh-CN" sz="2000" dirty="0">
                <a:latin typeface="微软雅黑" panose="020B0503020204020204" pitchFamily="34" charset="-122"/>
                <a:ea typeface="微软雅黑" panose="020B0503020204020204" pitchFamily="34" charset="-122"/>
              </a:rPr>
              <a:t>Trojan </a:t>
            </a:r>
            <a:r>
              <a:rPr lang="en-US" sz="2000" dirty="0">
                <a:latin typeface="微软雅黑" panose="020B0503020204020204" pitchFamily="34" charset="-122"/>
                <a:ea typeface="微软雅黑" panose="020B0503020204020204" pitchFamily="34" charset="-122"/>
              </a:rPr>
              <a:t>Square</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Trojan Watermark</a:t>
            </a:r>
            <a:r>
              <a:rPr lang="zh-CN" altLang="en-US" sz="2000" dirty="0">
                <a:latin typeface="微软雅黑" panose="020B0503020204020204" pitchFamily="34" charset="-122"/>
                <a:ea typeface="微软雅黑" panose="020B0503020204020204" pitchFamily="34" charset="-122"/>
              </a:rPr>
              <a:t>的成功率分别下降到</a:t>
            </a:r>
            <a:r>
              <a:rPr lang="en-US" sz="2000" dirty="0">
                <a:latin typeface="微软雅黑" panose="020B0503020204020204" pitchFamily="34" charset="-122"/>
                <a:ea typeface="微软雅黑" panose="020B0503020204020204" pitchFamily="34" charset="-122"/>
              </a:rPr>
              <a:t>10.91%</a:t>
            </a:r>
            <a:r>
              <a:rPr lang="zh-CN" altLang="en-US" sz="2000" dirty="0">
                <a:latin typeface="微软雅黑" panose="020B0503020204020204" pitchFamily="34" charset="-122"/>
                <a:ea typeface="微软雅黑" panose="020B0503020204020204" pitchFamily="34" charset="-122"/>
              </a:rPr>
              <a:t>和</a:t>
            </a:r>
            <a:r>
              <a:rPr lang="en-US"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endParaRPr lang="en-US" sz="2000" dirty="0">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1"/>
          <a:stretch>
            <a:fillRect/>
          </a:stretch>
        </p:blipFill>
        <p:spPr>
          <a:xfrm>
            <a:off x="0" y="3782603"/>
            <a:ext cx="12301032" cy="253848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par>
                                <p:cTn id="49" presetID="53" presetClass="entr" presetSubtype="16" fill="hold" grpId="0" nodeType="withEffect">
                                  <p:stCondLst>
                                    <p:cond delay="20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fltVal val="0"/>
                                          </p:val>
                                        </p:tav>
                                        <p:tav tm="100000">
                                          <p:val>
                                            <p:strVal val="#ppt_w"/>
                                          </p:val>
                                        </p:tav>
                                      </p:tavLst>
                                    </p:anim>
                                    <p:anim calcmode="lin" valueType="num">
                                      <p:cBhvr>
                                        <p:cTn id="52" dur="500" fill="hold"/>
                                        <p:tgtEl>
                                          <p:spTgt spid="14"/>
                                        </p:tgtEl>
                                        <p:attrNameLst>
                                          <p:attrName>ppt_h</p:attrName>
                                        </p:attrNameLst>
                                      </p:cBhvr>
                                      <p:tavLst>
                                        <p:tav tm="0">
                                          <p:val>
                                            <p:fltVal val="0"/>
                                          </p:val>
                                        </p:tav>
                                        <p:tav tm="100000">
                                          <p:val>
                                            <p:strVal val="#ppt_h"/>
                                          </p:val>
                                        </p:tav>
                                      </p:tavLst>
                                    </p:anim>
                                    <p:animEffect transition="in" filter="fade">
                                      <p:cBhvr>
                                        <p:cTn id="53" dur="500"/>
                                        <p:tgtEl>
                                          <p:spTgt spid="14"/>
                                        </p:tgtEl>
                                      </p:cBhvr>
                                    </p:animEffect>
                                  </p:childTnLst>
                                </p:cTn>
                              </p:par>
                              <p:par>
                                <p:cTn id="54" presetID="53" presetClass="entr" presetSubtype="16" fill="hold" grpId="0" nodeType="withEffect">
                                  <p:stCondLst>
                                    <p:cond delay="20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par>
                                <p:cTn id="59" presetID="53" presetClass="entr" presetSubtype="16" fill="hold" grpId="0" nodeType="withEffect">
                                  <p:stCondLst>
                                    <p:cond delay="2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animEffect transition="in" filter="fade">
                                      <p:cBhvr>
                                        <p:cTn id="63" dur="500"/>
                                        <p:tgtEl>
                                          <p:spTgt spid="32"/>
                                        </p:tgtEl>
                                      </p:cBhvr>
                                    </p:animEffect>
                                  </p:childTnLst>
                                </p:cTn>
                              </p:par>
                              <p:par>
                                <p:cTn id="64" presetID="53" presetClass="entr" presetSubtype="16" fill="hold" grpId="0" nodeType="withEffect">
                                  <p:stCondLst>
                                    <p:cond delay="400"/>
                                  </p:stCondLst>
                                  <p:childTnLst>
                                    <p:set>
                                      <p:cBhvr>
                                        <p:cTn id="65" dur="1" fill="hold">
                                          <p:stCondLst>
                                            <p:cond delay="0"/>
                                          </p:stCondLst>
                                        </p:cTn>
                                        <p:tgtEl>
                                          <p:spTgt spid="53"/>
                                        </p:tgtEl>
                                        <p:attrNameLst>
                                          <p:attrName>style.visibility</p:attrName>
                                        </p:attrNameLst>
                                      </p:cBhvr>
                                      <p:to>
                                        <p:strVal val="visible"/>
                                      </p:to>
                                    </p:set>
                                    <p:anim calcmode="lin" valueType="num">
                                      <p:cBhvr>
                                        <p:cTn id="66" dur="500" fill="hold"/>
                                        <p:tgtEl>
                                          <p:spTgt spid="53"/>
                                        </p:tgtEl>
                                        <p:attrNameLst>
                                          <p:attrName>ppt_w</p:attrName>
                                        </p:attrNameLst>
                                      </p:cBhvr>
                                      <p:tavLst>
                                        <p:tav tm="0">
                                          <p:val>
                                            <p:fltVal val="0"/>
                                          </p:val>
                                        </p:tav>
                                        <p:tav tm="100000">
                                          <p:val>
                                            <p:strVal val="#ppt_w"/>
                                          </p:val>
                                        </p:tav>
                                      </p:tavLst>
                                    </p:anim>
                                    <p:anim calcmode="lin" valueType="num">
                                      <p:cBhvr>
                                        <p:cTn id="67" dur="500" fill="hold"/>
                                        <p:tgtEl>
                                          <p:spTgt spid="53"/>
                                        </p:tgtEl>
                                        <p:attrNameLst>
                                          <p:attrName>ppt_h</p:attrName>
                                        </p:attrNameLst>
                                      </p:cBhvr>
                                      <p:tavLst>
                                        <p:tav tm="0">
                                          <p:val>
                                            <p:fltVal val="0"/>
                                          </p:val>
                                        </p:tav>
                                        <p:tav tm="100000">
                                          <p:val>
                                            <p:strVal val="#ppt_h"/>
                                          </p:val>
                                        </p:tav>
                                      </p:tavLst>
                                    </p:anim>
                                    <p:animEffect transition="in" filter="fade">
                                      <p:cBhvr>
                                        <p:cTn id="68" dur="500"/>
                                        <p:tgtEl>
                                          <p:spTgt spid="53"/>
                                        </p:tgtEl>
                                      </p:cBhvr>
                                    </p:animEffect>
                                  </p:childTnLst>
                                </p:cTn>
                              </p:par>
                              <p:par>
                                <p:cTn id="69" presetID="53" presetClass="entr" presetSubtype="16" fill="hold" grpId="0" nodeType="withEffect">
                                  <p:stCondLst>
                                    <p:cond delay="400"/>
                                  </p:stCondLst>
                                  <p:childTnLst>
                                    <p:set>
                                      <p:cBhvr>
                                        <p:cTn id="70" dur="1" fill="hold">
                                          <p:stCondLst>
                                            <p:cond delay="0"/>
                                          </p:stCondLst>
                                        </p:cTn>
                                        <p:tgtEl>
                                          <p:spTgt spid="54"/>
                                        </p:tgtEl>
                                        <p:attrNameLst>
                                          <p:attrName>style.visibility</p:attrName>
                                        </p:attrNameLst>
                                      </p:cBhvr>
                                      <p:to>
                                        <p:strVal val="visible"/>
                                      </p:to>
                                    </p:set>
                                    <p:anim calcmode="lin" valueType="num">
                                      <p:cBhvr>
                                        <p:cTn id="71" dur="500" fill="hold"/>
                                        <p:tgtEl>
                                          <p:spTgt spid="54"/>
                                        </p:tgtEl>
                                        <p:attrNameLst>
                                          <p:attrName>ppt_w</p:attrName>
                                        </p:attrNameLst>
                                      </p:cBhvr>
                                      <p:tavLst>
                                        <p:tav tm="0">
                                          <p:val>
                                            <p:fltVal val="0"/>
                                          </p:val>
                                        </p:tav>
                                        <p:tav tm="100000">
                                          <p:val>
                                            <p:strVal val="#ppt_w"/>
                                          </p:val>
                                        </p:tav>
                                      </p:tavLst>
                                    </p:anim>
                                    <p:anim calcmode="lin" valueType="num">
                                      <p:cBhvr>
                                        <p:cTn id="72" dur="500" fill="hold"/>
                                        <p:tgtEl>
                                          <p:spTgt spid="54"/>
                                        </p:tgtEl>
                                        <p:attrNameLst>
                                          <p:attrName>ppt_h</p:attrName>
                                        </p:attrNameLst>
                                      </p:cBhvr>
                                      <p:tavLst>
                                        <p:tav tm="0">
                                          <p:val>
                                            <p:fltVal val="0"/>
                                          </p:val>
                                        </p:tav>
                                        <p:tav tm="100000">
                                          <p:val>
                                            <p:strVal val="#ppt_h"/>
                                          </p:val>
                                        </p:tav>
                                      </p:tavLst>
                                    </p:anim>
                                    <p:animEffect transition="in" filter="fade">
                                      <p:cBhvr>
                                        <p:cTn id="73" dur="500"/>
                                        <p:tgtEl>
                                          <p:spTgt spid="54"/>
                                        </p:tgtEl>
                                      </p:cBhvr>
                                    </p:animEffect>
                                  </p:childTnLst>
                                </p:cTn>
                              </p:par>
                              <p:par>
                                <p:cTn id="74" presetID="53" presetClass="entr" presetSubtype="16" fill="hold" grpId="0" nodeType="withEffect">
                                  <p:stCondLst>
                                    <p:cond delay="400"/>
                                  </p:stCondLst>
                                  <p:childTnLst>
                                    <p:set>
                                      <p:cBhvr>
                                        <p:cTn id="75" dur="1" fill="hold">
                                          <p:stCondLst>
                                            <p:cond delay="0"/>
                                          </p:stCondLst>
                                        </p:cTn>
                                        <p:tgtEl>
                                          <p:spTgt spid="55"/>
                                        </p:tgtEl>
                                        <p:attrNameLst>
                                          <p:attrName>style.visibility</p:attrName>
                                        </p:attrNameLst>
                                      </p:cBhvr>
                                      <p:to>
                                        <p:strVal val="visible"/>
                                      </p:to>
                                    </p:set>
                                    <p:anim calcmode="lin" valueType="num">
                                      <p:cBhvr>
                                        <p:cTn id="76" dur="500" fill="hold"/>
                                        <p:tgtEl>
                                          <p:spTgt spid="55"/>
                                        </p:tgtEl>
                                        <p:attrNameLst>
                                          <p:attrName>ppt_w</p:attrName>
                                        </p:attrNameLst>
                                      </p:cBhvr>
                                      <p:tavLst>
                                        <p:tav tm="0">
                                          <p:val>
                                            <p:fltVal val="0"/>
                                          </p:val>
                                        </p:tav>
                                        <p:tav tm="100000">
                                          <p:val>
                                            <p:strVal val="#ppt_w"/>
                                          </p:val>
                                        </p:tav>
                                      </p:tavLst>
                                    </p:anim>
                                    <p:anim calcmode="lin" valueType="num">
                                      <p:cBhvr>
                                        <p:cTn id="77" dur="500" fill="hold"/>
                                        <p:tgtEl>
                                          <p:spTgt spid="55"/>
                                        </p:tgtEl>
                                        <p:attrNameLst>
                                          <p:attrName>ppt_h</p:attrName>
                                        </p:attrNameLst>
                                      </p:cBhvr>
                                      <p:tavLst>
                                        <p:tav tm="0">
                                          <p:val>
                                            <p:fltVal val="0"/>
                                          </p:val>
                                        </p:tav>
                                        <p:tav tm="100000">
                                          <p:val>
                                            <p:strVal val="#ppt_h"/>
                                          </p:val>
                                        </p:tav>
                                      </p:tavLst>
                                    </p:anim>
                                    <p:animEffect transition="in" filter="fade">
                                      <p:cBhvr>
                                        <p:cTn id="78" dur="500"/>
                                        <p:tgtEl>
                                          <p:spTgt spid="55"/>
                                        </p:tgtEl>
                                      </p:cBhvr>
                                    </p:animEffect>
                                  </p:childTnLst>
                                </p:cTn>
                              </p:par>
                              <p:par>
                                <p:cTn id="79" presetID="53" presetClass="entr" presetSubtype="16" fill="hold" grpId="0" nodeType="withEffect">
                                  <p:stCondLst>
                                    <p:cond delay="400"/>
                                  </p:stCondLst>
                                  <p:childTnLst>
                                    <p:set>
                                      <p:cBhvr>
                                        <p:cTn id="80" dur="1" fill="hold">
                                          <p:stCondLst>
                                            <p:cond delay="0"/>
                                          </p:stCondLst>
                                        </p:cTn>
                                        <p:tgtEl>
                                          <p:spTgt spid="56"/>
                                        </p:tgtEl>
                                        <p:attrNameLst>
                                          <p:attrName>style.visibility</p:attrName>
                                        </p:attrNameLst>
                                      </p:cBhvr>
                                      <p:to>
                                        <p:strVal val="visible"/>
                                      </p:to>
                                    </p:set>
                                    <p:anim calcmode="lin" valueType="num">
                                      <p:cBhvr>
                                        <p:cTn id="81" dur="500" fill="hold"/>
                                        <p:tgtEl>
                                          <p:spTgt spid="56"/>
                                        </p:tgtEl>
                                        <p:attrNameLst>
                                          <p:attrName>ppt_w</p:attrName>
                                        </p:attrNameLst>
                                      </p:cBhvr>
                                      <p:tavLst>
                                        <p:tav tm="0">
                                          <p:val>
                                            <p:fltVal val="0"/>
                                          </p:val>
                                        </p:tav>
                                        <p:tav tm="100000">
                                          <p:val>
                                            <p:strVal val="#ppt_w"/>
                                          </p:val>
                                        </p:tav>
                                      </p:tavLst>
                                    </p:anim>
                                    <p:anim calcmode="lin" valueType="num">
                                      <p:cBhvr>
                                        <p:cTn id="82" dur="500" fill="hold"/>
                                        <p:tgtEl>
                                          <p:spTgt spid="56"/>
                                        </p:tgtEl>
                                        <p:attrNameLst>
                                          <p:attrName>ppt_h</p:attrName>
                                        </p:attrNameLst>
                                      </p:cBhvr>
                                      <p:tavLst>
                                        <p:tav tm="0">
                                          <p:val>
                                            <p:fltVal val="0"/>
                                          </p:val>
                                        </p:tav>
                                        <p:tav tm="100000">
                                          <p:val>
                                            <p:strVal val="#ppt_h"/>
                                          </p:val>
                                        </p:tav>
                                      </p:tavLst>
                                    </p:anim>
                                    <p:animEffect transition="in" filter="fade">
                                      <p:cBhvr>
                                        <p:cTn id="8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2" grpId="0" animBg="1"/>
      <p:bldP spid="53" grpId="0" animBg="1"/>
      <p:bldP spid="54" grpId="0" animBg="1"/>
      <p:bldP spid="55" grpId="0" animBg="1"/>
      <p:bldP spid="5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rot="11047877" flipH="1">
            <a:off x="100013" y="4859338"/>
            <a:ext cx="87312" cy="857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rot="11047877" flipH="1">
            <a:off x="-920750" y="4854575"/>
            <a:ext cx="265112" cy="2651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椭圆 9"/>
          <p:cNvSpPr/>
          <p:nvPr/>
        </p:nvSpPr>
        <p:spPr>
          <a:xfrm>
            <a:off x="1003300" y="4016375"/>
            <a:ext cx="314325" cy="3127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椭圆 10"/>
          <p:cNvSpPr/>
          <p:nvPr/>
        </p:nvSpPr>
        <p:spPr>
          <a:xfrm flipV="1">
            <a:off x="404813" y="4924425"/>
            <a:ext cx="241300" cy="2413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椭圆 11"/>
          <p:cNvSpPr/>
          <p:nvPr/>
        </p:nvSpPr>
        <p:spPr>
          <a:xfrm>
            <a:off x="1490663" y="4329113"/>
            <a:ext cx="169862" cy="1698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a:off x="1027113" y="4818063"/>
            <a:ext cx="169862" cy="1698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椭圆 13"/>
          <p:cNvSpPr/>
          <p:nvPr/>
        </p:nvSpPr>
        <p:spPr>
          <a:xfrm>
            <a:off x="95250" y="5988050"/>
            <a:ext cx="169863" cy="1698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椭圆 17"/>
          <p:cNvSpPr/>
          <p:nvPr/>
        </p:nvSpPr>
        <p:spPr>
          <a:xfrm>
            <a:off x="-120650" y="5302250"/>
            <a:ext cx="153988" cy="1555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椭圆 18"/>
          <p:cNvSpPr/>
          <p:nvPr/>
        </p:nvSpPr>
        <p:spPr>
          <a:xfrm>
            <a:off x="-587375" y="6169025"/>
            <a:ext cx="688975" cy="688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椭圆 21"/>
          <p:cNvSpPr/>
          <p:nvPr/>
        </p:nvSpPr>
        <p:spPr>
          <a:xfrm>
            <a:off x="527050" y="5695950"/>
            <a:ext cx="327025" cy="3286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椭圆 24"/>
          <p:cNvSpPr/>
          <p:nvPr/>
        </p:nvSpPr>
        <p:spPr>
          <a:xfrm>
            <a:off x="1371600" y="5073650"/>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椭圆 25"/>
          <p:cNvSpPr/>
          <p:nvPr/>
        </p:nvSpPr>
        <p:spPr>
          <a:xfrm>
            <a:off x="673100" y="6208713"/>
            <a:ext cx="258763" cy="2587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椭圆 27"/>
          <p:cNvSpPr/>
          <p:nvPr/>
        </p:nvSpPr>
        <p:spPr>
          <a:xfrm flipH="1">
            <a:off x="1524000" y="3427413"/>
            <a:ext cx="279400" cy="279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p:cNvSpPr/>
          <p:nvPr/>
        </p:nvSpPr>
        <p:spPr>
          <a:xfrm>
            <a:off x="723900" y="5156200"/>
            <a:ext cx="339725" cy="3413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椭圆 30"/>
          <p:cNvSpPr/>
          <p:nvPr/>
        </p:nvSpPr>
        <p:spPr>
          <a:xfrm>
            <a:off x="1362075" y="4584700"/>
            <a:ext cx="339725" cy="3397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flipV="1">
            <a:off x="688975" y="4522788"/>
            <a:ext cx="171450" cy="1730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椭圆 3"/>
          <p:cNvSpPr/>
          <p:nvPr/>
        </p:nvSpPr>
        <p:spPr>
          <a:xfrm rot="10552123" flipH="1" flipV="1">
            <a:off x="2686050" y="5802313"/>
            <a:ext cx="109538" cy="109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椭圆 5"/>
          <p:cNvSpPr/>
          <p:nvPr/>
        </p:nvSpPr>
        <p:spPr>
          <a:xfrm rot="10552123" flipH="1">
            <a:off x="3457575" y="6396038"/>
            <a:ext cx="282575" cy="284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椭圆 8"/>
          <p:cNvSpPr/>
          <p:nvPr/>
        </p:nvSpPr>
        <p:spPr>
          <a:xfrm flipH="1">
            <a:off x="3787775" y="6581775"/>
            <a:ext cx="169863" cy="1698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a:xfrm flipH="1">
            <a:off x="3346450" y="5924550"/>
            <a:ext cx="344488" cy="3444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椭圆 16"/>
          <p:cNvSpPr/>
          <p:nvPr/>
        </p:nvSpPr>
        <p:spPr>
          <a:xfrm flipH="1">
            <a:off x="3910013" y="6184900"/>
            <a:ext cx="215900" cy="2159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椭圆 20"/>
          <p:cNvSpPr/>
          <p:nvPr/>
        </p:nvSpPr>
        <p:spPr>
          <a:xfrm flipH="1">
            <a:off x="2974975" y="6581775"/>
            <a:ext cx="227013" cy="2254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椭圆 22"/>
          <p:cNvSpPr/>
          <p:nvPr/>
        </p:nvSpPr>
        <p:spPr>
          <a:xfrm flipH="1">
            <a:off x="2906713" y="6115050"/>
            <a:ext cx="276225" cy="2762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椭圆 23"/>
          <p:cNvSpPr/>
          <p:nvPr/>
        </p:nvSpPr>
        <p:spPr>
          <a:xfrm flipH="1">
            <a:off x="4017963" y="6508750"/>
            <a:ext cx="344487" cy="3444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椭圆 26"/>
          <p:cNvSpPr/>
          <p:nvPr/>
        </p:nvSpPr>
        <p:spPr>
          <a:xfrm rot="10552123">
            <a:off x="3575050" y="5737225"/>
            <a:ext cx="85725" cy="873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椭圆 28"/>
          <p:cNvSpPr/>
          <p:nvPr/>
        </p:nvSpPr>
        <p:spPr>
          <a:xfrm flipH="1">
            <a:off x="2949575" y="5426075"/>
            <a:ext cx="400050" cy="40163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椭圆 32"/>
          <p:cNvSpPr/>
          <p:nvPr/>
        </p:nvSpPr>
        <p:spPr>
          <a:xfrm flipH="1">
            <a:off x="3808413" y="5819775"/>
            <a:ext cx="257175" cy="2571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椭圆 33"/>
          <p:cNvSpPr/>
          <p:nvPr/>
        </p:nvSpPr>
        <p:spPr>
          <a:xfrm>
            <a:off x="1127125" y="5594350"/>
            <a:ext cx="169863" cy="1698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椭圆 34"/>
          <p:cNvSpPr/>
          <p:nvPr/>
        </p:nvSpPr>
        <p:spPr>
          <a:xfrm flipV="1">
            <a:off x="1176338" y="6140450"/>
            <a:ext cx="171450" cy="1714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椭圆 37"/>
          <p:cNvSpPr/>
          <p:nvPr/>
        </p:nvSpPr>
        <p:spPr>
          <a:xfrm>
            <a:off x="1946275" y="5840413"/>
            <a:ext cx="466725" cy="4651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椭圆 39"/>
          <p:cNvSpPr/>
          <p:nvPr/>
        </p:nvSpPr>
        <p:spPr>
          <a:xfrm>
            <a:off x="2179638" y="4979988"/>
            <a:ext cx="298450" cy="2984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椭圆 40"/>
          <p:cNvSpPr/>
          <p:nvPr/>
        </p:nvSpPr>
        <p:spPr>
          <a:xfrm>
            <a:off x="1922463" y="4025900"/>
            <a:ext cx="169862" cy="1698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椭圆 41"/>
          <p:cNvSpPr/>
          <p:nvPr/>
        </p:nvSpPr>
        <p:spPr>
          <a:xfrm rot="10552123">
            <a:off x="2305050" y="5503863"/>
            <a:ext cx="87313" cy="87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椭圆 42"/>
          <p:cNvSpPr/>
          <p:nvPr/>
        </p:nvSpPr>
        <p:spPr>
          <a:xfrm flipH="1">
            <a:off x="1914525" y="6599238"/>
            <a:ext cx="276225" cy="2746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椭圆 43"/>
          <p:cNvSpPr/>
          <p:nvPr/>
        </p:nvSpPr>
        <p:spPr>
          <a:xfrm rot="10552123">
            <a:off x="1365250" y="6551613"/>
            <a:ext cx="87313" cy="87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椭圆 44"/>
          <p:cNvSpPr/>
          <p:nvPr/>
        </p:nvSpPr>
        <p:spPr>
          <a:xfrm>
            <a:off x="160338" y="6594475"/>
            <a:ext cx="258762" cy="2587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椭圆 45"/>
          <p:cNvSpPr/>
          <p:nvPr/>
        </p:nvSpPr>
        <p:spPr>
          <a:xfrm>
            <a:off x="2327275" y="6249988"/>
            <a:ext cx="327025" cy="3270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椭圆 46"/>
          <p:cNvSpPr/>
          <p:nvPr/>
        </p:nvSpPr>
        <p:spPr>
          <a:xfrm>
            <a:off x="230188" y="5497513"/>
            <a:ext cx="171450" cy="1698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椭圆 47"/>
          <p:cNvSpPr/>
          <p:nvPr/>
        </p:nvSpPr>
        <p:spPr>
          <a:xfrm>
            <a:off x="2906713" y="4906963"/>
            <a:ext cx="314325" cy="3143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椭圆 48"/>
          <p:cNvSpPr/>
          <p:nvPr/>
        </p:nvSpPr>
        <p:spPr>
          <a:xfrm>
            <a:off x="850900" y="6700838"/>
            <a:ext cx="314325" cy="314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椭圆 49"/>
          <p:cNvSpPr/>
          <p:nvPr/>
        </p:nvSpPr>
        <p:spPr>
          <a:xfrm>
            <a:off x="1593850" y="5600700"/>
            <a:ext cx="314325" cy="3127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椭圆 51"/>
          <p:cNvSpPr/>
          <p:nvPr/>
        </p:nvSpPr>
        <p:spPr>
          <a:xfrm>
            <a:off x="2584450" y="5278438"/>
            <a:ext cx="312738" cy="3127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椭圆 52"/>
          <p:cNvSpPr/>
          <p:nvPr/>
        </p:nvSpPr>
        <p:spPr>
          <a:xfrm>
            <a:off x="2270125" y="4503738"/>
            <a:ext cx="314325" cy="314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椭圆 53"/>
          <p:cNvSpPr/>
          <p:nvPr/>
        </p:nvSpPr>
        <p:spPr>
          <a:xfrm>
            <a:off x="1939925" y="4519613"/>
            <a:ext cx="169863" cy="1698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椭圆 54"/>
          <p:cNvSpPr/>
          <p:nvPr/>
        </p:nvSpPr>
        <p:spPr>
          <a:xfrm flipH="1">
            <a:off x="4457700" y="6438900"/>
            <a:ext cx="171450" cy="1698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椭圆 55"/>
          <p:cNvSpPr/>
          <p:nvPr/>
        </p:nvSpPr>
        <p:spPr>
          <a:xfrm flipH="1">
            <a:off x="4953000" y="6680200"/>
            <a:ext cx="215900" cy="2174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任意多边形 2"/>
          <p:cNvSpPr/>
          <p:nvPr/>
        </p:nvSpPr>
        <p:spPr bwMode="auto">
          <a:xfrm rot="13500000" flipH="1">
            <a:off x="349250" y="260350"/>
            <a:ext cx="2603500" cy="2603500"/>
          </a:xfrm>
          <a:custGeom>
            <a:avLst/>
            <a:gdLst>
              <a:gd name="connsiteX0" fmla="*/ 650363 w 4518605"/>
              <a:gd name="connsiteY0" fmla="*/ 3854920 h 4518605"/>
              <a:gd name="connsiteX1" fmla="*/ 657342 w 4518605"/>
              <a:gd name="connsiteY1" fmla="*/ 3861263 h 4518605"/>
              <a:gd name="connsiteX2" fmla="*/ 663685 w 4518605"/>
              <a:gd name="connsiteY2" fmla="*/ 3868242 h 4518605"/>
              <a:gd name="connsiteX3" fmla="*/ 664321 w 4518605"/>
              <a:gd name="connsiteY3" fmla="*/ 3867606 h 4518605"/>
              <a:gd name="connsiteX4" fmla="*/ 811278 w 4518605"/>
              <a:gd name="connsiteY4" fmla="*/ 4001169 h 4518605"/>
              <a:gd name="connsiteX5" fmla="*/ 2252641 w 4518605"/>
              <a:gd name="connsiteY5" fmla="*/ 4518605 h 4518605"/>
              <a:gd name="connsiteX6" fmla="*/ 4518605 w 4518605"/>
              <a:gd name="connsiteY6" fmla="*/ 2252641 h 4518605"/>
              <a:gd name="connsiteX7" fmla="*/ 4341017 w 4518605"/>
              <a:gd name="connsiteY7" fmla="*/ 234852 h 4518605"/>
              <a:gd name="connsiteX8" fmla="*/ 4376100 w 4518605"/>
              <a:gd name="connsiteY8" fmla="*/ 155826 h 4518605"/>
              <a:gd name="connsiteX9" fmla="*/ 4410691 w 4518605"/>
              <a:gd name="connsiteY9" fmla="*/ 121235 h 4518605"/>
              <a:gd name="connsiteX10" fmla="*/ 4386735 w 4518605"/>
              <a:gd name="connsiteY10" fmla="*/ 131870 h 4518605"/>
              <a:gd name="connsiteX11" fmla="*/ 4397370 w 4518605"/>
              <a:gd name="connsiteY11" fmla="*/ 107914 h 4518605"/>
              <a:gd name="connsiteX12" fmla="*/ 4362779 w 4518605"/>
              <a:gd name="connsiteY12" fmla="*/ 142505 h 4518605"/>
              <a:gd name="connsiteX13" fmla="*/ 4283753 w 4518605"/>
              <a:gd name="connsiteY13" fmla="*/ 177588 h 4518605"/>
              <a:gd name="connsiteX14" fmla="*/ 2265964 w 4518605"/>
              <a:gd name="connsiteY14" fmla="*/ 0 h 4518605"/>
              <a:gd name="connsiteX15" fmla="*/ 0 w 4518605"/>
              <a:gd name="connsiteY15" fmla="*/ 2265964 h 4518605"/>
              <a:gd name="connsiteX16" fmla="*/ 517436 w 4518605"/>
              <a:gd name="connsiteY16" fmla="*/ 3707327 h 4518605"/>
              <a:gd name="connsiteX17" fmla="*/ 650999 w 4518605"/>
              <a:gd name="connsiteY17" fmla="*/ 3854284 h 451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18605" h="4518605">
                <a:moveTo>
                  <a:pt x="650363" y="3854920"/>
                </a:moveTo>
                <a:lnTo>
                  <a:pt x="657342" y="3861263"/>
                </a:lnTo>
                <a:lnTo>
                  <a:pt x="663685" y="3868242"/>
                </a:lnTo>
                <a:lnTo>
                  <a:pt x="664321" y="3867606"/>
                </a:lnTo>
                <a:lnTo>
                  <a:pt x="811278" y="4001169"/>
                </a:lnTo>
                <a:cubicBezTo>
                  <a:pt x="1202970" y="4324422"/>
                  <a:pt x="1705128" y="4518605"/>
                  <a:pt x="2252641" y="4518605"/>
                </a:cubicBezTo>
                <a:cubicBezTo>
                  <a:pt x="3504098" y="4518605"/>
                  <a:pt x="4518605" y="3504098"/>
                  <a:pt x="4518605" y="2252641"/>
                </a:cubicBezTo>
                <a:cubicBezTo>
                  <a:pt x="4518605" y="1544527"/>
                  <a:pt x="4104232" y="871931"/>
                  <a:pt x="4341017" y="234852"/>
                </a:cubicBezTo>
                <a:lnTo>
                  <a:pt x="4376100" y="155826"/>
                </a:lnTo>
                <a:lnTo>
                  <a:pt x="4410691" y="121235"/>
                </a:lnTo>
                <a:lnTo>
                  <a:pt x="4386735" y="131870"/>
                </a:lnTo>
                <a:lnTo>
                  <a:pt x="4397370" y="107914"/>
                </a:lnTo>
                <a:lnTo>
                  <a:pt x="4362779" y="142505"/>
                </a:lnTo>
                <a:lnTo>
                  <a:pt x="4283753" y="177588"/>
                </a:lnTo>
                <a:cubicBezTo>
                  <a:pt x="3646674" y="414373"/>
                  <a:pt x="2974078" y="0"/>
                  <a:pt x="2265964" y="0"/>
                </a:cubicBezTo>
                <a:cubicBezTo>
                  <a:pt x="1014507" y="0"/>
                  <a:pt x="0" y="1014507"/>
                  <a:pt x="0" y="2265964"/>
                </a:cubicBezTo>
                <a:cubicBezTo>
                  <a:pt x="0" y="2813477"/>
                  <a:pt x="194183" y="3315635"/>
                  <a:pt x="517436" y="3707327"/>
                </a:cubicBezTo>
                <a:lnTo>
                  <a:pt x="650999" y="38542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cxnSp>
        <p:nvCxnSpPr>
          <p:cNvPr id="59" name="直接连接符 58"/>
          <p:cNvCxnSpPr/>
          <p:nvPr/>
        </p:nvCxnSpPr>
        <p:spPr bwMode="auto">
          <a:xfrm>
            <a:off x="723900" y="1346200"/>
            <a:ext cx="18716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9783" name="文本框 59"/>
          <p:cNvSpPr txBox="1">
            <a:spLocks noChangeArrowheads="1"/>
          </p:cNvSpPr>
          <p:nvPr/>
        </p:nvSpPr>
        <p:spPr bwMode="auto">
          <a:xfrm>
            <a:off x="706716" y="1362378"/>
            <a:ext cx="1888567" cy="40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dist" eaLnBrk="1" hangingPunct="1">
              <a:lnSpc>
                <a:spcPct val="100000"/>
              </a:lnSpc>
              <a:spcBef>
                <a:spcPct val="0"/>
              </a:spcBef>
              <a:buFontTx/>
              <a:buNone/>
            </a:pPr>
            <a:r>
              <a:rPr lang="en-US" altLang="zh-CN" sz="2000" dirty="0">
                <a:solidFill>
                  <a:schemeClr val="bg1"/>
                </a:solidFill>
                <a:latin typeface="Century Gothic" panose="020B0502020202020204" pitchFamily="34" charset="0"/>
                <a:ea typeface="方正清刻本悦宋简体" pitchFamily="2" charset="-122"/>
              </a:rPr>
              <a:t>CONCLUSION</a:t>
            </a:r>
            <a:endParaRPr lang="zh-CN" altLang="en-US" sz="2000" dirty="0">
              <a:solidFill>
                <a:schemeClr val="bg1"/>
              </a:solidFill>
              <a:latin typeface="Century Gothic" panose="020B0502020202020204" pitchFamily="34" charset="0"/>
              <a:ea typeface="方正清刻本悦宋简体" pitchFamily="2" charset="-122"/>
            </a:endParaRPr>
          </a:p>
        </p:txBody>
      </p:sp>
      <p:grpSp>
        <p:nvGrpSpPr>
          <p:cNvPr id="29746" name="组合 105"/>
          <p:cNvGrpSpPr/>
          <p:nvPr/>
        </p:nvGrpSpPr>
        <p:grpSpPr bwMode="auto">
          <a:xfrm>
            <a:off x="3636963" y="638344"/>
            <a:ext cx="8596520" cy="5070501"/>
            <a:chOff x="3636300" y="200960"/>
            <a:chExt cx="8596445" cy="5069121"/>
          </a:xfrm>
        </p:grpSpPr>
        <p:grpSp>
          <p:nvGrpSpPr>
            <p:cNvPr id="29748" name="组合 73"/>
            <p:cNvGrpSpPr/>
            <p:nvPr/>
          </p:nvGrpSpPr>
          <p:grpSpPr bwMode="auto">
            <a:xfrm>
              <a:off x="3636300" y="200960"/>
              <a:ext cx="1257289" cy="1439378"/>
              <a:chOff x="4838928" y="200960"/>
              <a:chExt cx="1257289" cy="1439378"/>
            </a:xfrm>
          </p:grpSpPr>
          <p:grpSp>
            <p:nvGrpSpPr>
              <p:cNvPr id="29777" name="组合 70"/>
              <p:cNvGrpSpPr/>
              <p:nvPr/>
            </p:nvGrpSpPr>
            <p:grpSpPr bwMode="auto">
              <a:xfrm>
                <a:off x="4838928" y="200960"/>
                <a:ext cx="1257289" cy="1439378"/>
                <a:chOff x="4838928" y="200960"/>
                <a:chExt cx="1257289" cy="1439378"/>
              </a:xfrm>
            </p:grpSpPr>
            <p:sp>
              <p:nvSpPr>
                <p:cNvPr id="65" name="椭圆 64"/>
                <p:cNvSpPr/>
                <p:nvPr/>
              </p:nvSpPr>
              <p:spPr>
                <a:xfrm>
                  <a:off x="4953227" y="200960"/>
                  <a:ext cx="1142990" cy="114427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70" name="图片 69"/>
                <p:cNvPicPr>
                  <a:picLocks noChangeAspect="1"/>
                </p:cNvPicPr>
                <p:nvPr/>
              </p:nvPicPr>
              <p:blipFill>
                <a:blip r:embed="rId1"/>
                <a:srcRect l="43447" t="18711" r="10242" b="14206"/>
                <a:stretch>
                  <a:fillRect/>
                </a:stretch>
              </p:blipFill>
              <p:spPr>
                <a:xfrm rot="2547619">
                  <a:off x="4838928" y="620461"/>
                  <a:ext cx="1019877" cy="1019877"/>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sp>
            <p:nvSpPr>
              <p:cNvPr id="29778" name="文本框 71"/>
              <p:cNvSpPr txBox="1">
                <a:spLocks noChangeArrowheads="1"/>
              </p:cNvSpPr>
              <p:nvPr/>
            </p:nvSpPr>
            <p:spPr bwMode="auto">
              <a:xfrm>
                <a:off x="5072974" y="498989"/>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zh-CN" altLang="en-US" dirty="0">
                    <a:solidFill>
                      <a:schemeClr val="bg1"/>
                    </a:solidFill>
                  </a:rPr>
                  <a:t>验证</a:t>
                </a:r>
                <a:endParaRPr lang="zh-CN" altLang="en-US" dirty="0">
                  <a:solidFill>
                    <a:schemeClr val="bg1"/>
                  </a:solidFill>
                </a:endParaRPr>
              </a:p>
            </p:txBody>
          </p:sp>
        </p:grpSp>
        <p:grpSp>
          <p:nvGrpSpPr>
            <p:cNvPr id="29749" name="组合 74"/>
            <p:cNvGrpSpPr/>
            <p:nvPr/>
          </p:nvGrpSpPr>
          <p:grpSpPr bwMode="auto">
            <a:xfrm>
              <a:off x="3750599" y="1284700"/>
              <a:ext cx="8032750" cy="2861542"/>
              <a:chOff x="4953227" y="-433041"/>
              <a:chExt cx="8032750" cy="2861542"/>
            </a:xfrm>
          </p:grpSpPr>
          <p:grpSp>
            <p:nvGrpSpPr>
              <p:cNvPr id="29772" name="组合 75"/>
              <p:cNvGrpSpPr/>
              <p:nvPr/>
            </p:nvGrpSpPr>
            <p:grpSpPr bwMode="auto">
              <a:xfrm>
                <a:off x="4953227" y="-8065"/>
                <a:ext cx="1306891" cy="1523017"/>
                <a:chOff x="4953227" y="-8065"/>
                <a:chExt cx="1306891" cy="1523017"/>
              </a:xfrm>
            </p:grpSpPr>
            <p:sp>
              <p:nvSpPr>
                <p:cNvPr id="79" name="椭圆 78"/>
                <p:cNvSpPr/>
                <p:nvPr/>
              </p:nvSpPr>
              <p:spPr>
                <a:xfrm>
                  <a:off x="4953227" y="-8065"/>
                  <a:ext cx="1146165" cy="11442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80" name="图片 79"/>
                <p:cNvPicPr>
                  <a:picLocks noChangeAspect="1"/>
                </p:cNvPicPr>
                <p:nvPr/>
              </p:nvPicPr>
              <p:blipFill>
                <a:blip r:embed="rId1"/>
                <a:srcRect l="43447" t="18711" r="10242" b="14206"/>
                <a:stretch>
                  <a:fillRect/>
                </a:stretch>
              </p:blipFill>
              <p:spPr>
                <a:xfrm rot="2547619">
                  <a:off x="5240241" y="495075"/>
                  <a:ext cx="1019877" cy="1019877"/>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sp>
            <p:nvSpPr>
              <p:cNvPr id="29773" name="文本框 76"/>
              <p:cNvSpPr txBox="1">
                <a:spLocks noChangeArrowheads="1"/>
              </p:cNvSpPr>
              <p:nvPr/>
            </p:nvSpPr>
            <p:spPr bwMode="auto">
              <a:xfrm>
                <a:off x="5072976" y="322575"/>
                <a:ext cx="902804" cy="523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zh-CN" altLang="en-US" dirty="0">
                    <a:solidFill>
                      <a:schemeClr val="bg1"/>
                    </a:solidFill>
                  </a:rPr>
                  <a:t>差异</a:t>
                </a:r>
                <a:endParaRPr lang="zh-CN" altLang="en-US" dirty="0">
                  <a:solidFill>
                    <a:schemeClr val="bg1"/>
                  </a:solidFill>
                </a:endParaRPr>
              </a:p>
            </p:txBody>
          </p:sp>
          <p:sp>
            <p:nvSpPr>
              <p:cNvPr id="78" name="文本框 77"/>
              <p:cNvSpPr txBox="1"/>
              <p:nvPr/>
            </p:nvSpPr>
            <p:spPr>
              <a:xfrm>
                <a:off x="6257687" y="-433041"/>
                <a:ext cx="6728290" cy="2861542"/>
              </a:xfrm>
              <a:prstGeom prst="rect">
                <a:avLst/>
              </a:prstGeom>
              <a:noFill/>
            </p:spPr>
            <p:txBody>
              <a:bodyPr wrap="square">
                <a:spAutoFit/>
              </a:bodyPr>
              <a:lstStyle/>
              <a:p>
                <a:pPr eaLnBrk="1" fontAlgn="auto" hangingPunct="1">
                  <a:spcBef>
                    <a:spcPts val="0"/>
                  </a:spcBef>
                  <a:spcAft>
                    <a:spcPts val="0"/>
                  </a:spcAft>
                  <a:defRPr/>
                </a:pPr>
                <a:r>
                  <a:rPr lang="zh-CN" altLang="en-US" sz="2000" dirty="0">
                    <a:latin typeface="微软雅黑" panose="020B0503020204020204" pitchFamily="34" charset="-122"/>
                    <a:ea typeface="微软雅黑" panose="020B0503020204020204" pitchFamily="34" charset="-122"/>
                  </a:rPr>
                  <a:t>两种后门注射方法之间的显著差异：触发驱动的具有完全访问模型训练的</a:t>
                </a:r>
                <a:r>
                  <a:rPr lang="en-US" sz="2000" dirty="0" err="1">
                    <a:latin typeface="微软雅黑" panose="020B0503020204020204" pitchFamily="34" charset="-122"/>
                    <a:ea typeface="微软雅黑" panose="020B0503020204020204" pitchFamily="34" charset="-122"/>
                  </a:rPr>
                  <a:t>Badnet</a:t>
                </a:r>
                <a:r>
                  <a:rPr lang="zh-CN" altLang="en-US" sz="2000" dirty="0">
                    <a:latin typeface="微软雅黑" panose="020B0503020204020204" pitchFamily="34" charset="-122"/>
                    <a:ea typeface="微软雅黑" panose="020B0503020204020204" pitchFamily="34" charset="-122"/>
                  </a:rPr>
                  <a:t>端对端攻击和神经元驱动的无需访问模型训练的</a:t>
                </a:r>
                <a:r>
                  <a:rPr lang="en-US" sz="2000" dirty="0">
                    <a:latin typeface="微软雅黑" panose="020B0503020204020204" pitchFamily="34" charset="-122"/>
                    <a:ea typeface="微软雅黑" panose="020B0503020204020204" pitchFamily="34" charset="-122"/>
                  </a:rPr>
                  <a:t>Trojan Attack</a:t>
                </a:r>
                <a:r>
                  <a:rPr lang="zh-CN" altLang="en-US" sz="2000" dirty="0">
                    <a:latin typeface="微软雅黑" panose="020B0503020204020204" pitchFamily="34" charset="-122"/>
                    <a:ea typeface="微软雅黑" panose="020B0503020204020204" pitchFamily="34" charset="-122"/>
                  </a:rPr>
                  <a:t>。发现</a:t>
                </a:r>
                <a:r>
                  <a:rPr lang="en-US" sz="2000" dirty="0">
                    <a:latin typeface="微软雅黑" panose="020B0503020204020204" pitchFamily="34" charset="-122"/>
                    <a:ea typeface="微软雅黑" panose="020B0503020204020204" pitchFamily="34" charset="-122"/>
                  </a:rPr>
                  <a:t>Trojan Attack</a:t>
                </a:r>
                <a:r>
                  <a:rPr lang="zh-CN" altLang="en-US" sz="2000" dirty="0">
                    <a:latin typeface="微软雅黑" panose="020B0503020204020204" pitchFamily="34" charset="-122"/>
                    <a:ea typeface="微软雅黑" panose="020B0503020204020204" pitchFamily="34" charset="-122"/>
                  </a:rPr>
                  <a:t>注入方法通常会增加不必要的扰动，并给非目标神经元带来不可预测的变化。这使得他们的触发更难反向工程，并使他们对过滤和神经元修剪更具抵抗力。但是对特定神经元的关注使他们对通过</a:t>
                </a:r>
                <a:r>
                  <a:rPr lang="en-US" sz="2000" dirty="0">
                    <a:latin typeface="微软雅黑" panose="020B0503020204020204" pitchFamily="34" charset="-122"/>
                    <a:ea typeface="微软雅黑" panose="020B0503020204020204" pitchFamily="34" charset="-122"/>
                  </a:rPr>
                  <a:t>unlearning</a:t>
                </a:r>
                <a:r>
                  <a:rPr lang="zh-CN" altLang="en-US" sz="2000" dirty="0">
                    <a:latin typeface="微软雅黑" panose="020B0503020204020204" pitchFamily="34" charset="-122"/>
                    <a:ea typeface="微软雅黑" panose="020B0503020204020204" pitchFamily="34" charset="-122"/>
                  </a:rPr>
                  <a:t>的缓解极为敏感。相反，</a:t>
                </a:r>
                <a:r>
                  <a:rPr lang="en-US" altLang="zh-CN" sz="2000" dirty="0" err="1">
                    <a:latin typeface="微软雅黑" panose="020B0503020204020204" pitchFamily="34" charset="-122"/>
                    <a:ea typeface="微软雅黑" panose="020B0503020204020204" pitchFamily="34" charset="-122"/>
                  </a:rPr>
                  <a:t>B</a:t>
                </a:r>
                <a:r>
                  <a:rPr lang="en-US" sz="2000" dirty="0" err="1">
                    <a:latin typeface="微软雅黑" panose="020B0503020204020204" pitchFamily="34" charset="-122"/>
                    <a:ea typeface="微软雅黑" panose="020B0503020204020204" pitchFamily="34" charset="-122"/>
                  </a:rPr>
                  <a:t>adnet</a:t>
                </a:r>
                <a:r>
                  <a:rPr lang="zh-CN" altLang="en-US" sz="2000" dirty="0">
                    <a:latin typeface="微软雅黑" panose="020B0503020204020204" pitchFamily="34" charset="-122"/>
                    <a:ea typeface="微软雅黑" panose="020B0503020204020204" pitchFamily="34" charset="-122"/>
                  </a:rPr>
                  <a:t>向神经元引入了更可预测的变化，并且通过神经元修剪可以更容易地进行逆向工程、过滤和减轻。</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29751" name="组合 96"/>
            <p:cNvGrpSpPr/>
            <p:nvPr/>
          </p:nvGrpSpPr>
          <p:grpSpPr bwMode="auto">
            <a:xfrm>
              <a:off x="3749884" y="3927765"/>
              <a:ext cx="8482861" cy="1342316"/>
              <a:chOff x="4952512" y="489637"/>
              <a:chExt cx="8482861" cy="1342316"/>
            </a:xfrm>
          </p:grpSpPr>
          <p:grpSp>
            <p:nvGrpSpPr>
              <p:cNvPr id="29752" name="组合 97"/>
              <p:cNvGrpSpPr/>
              <p:nvPr/>
            </p:nvGrpSpPr>
            <p:grpSpPr bwMode="auto">
              <a:xfrm>
                <a:off x="4952512" y="489637"/>
                <a:ext cx="1307606" cy="1143737"/>
                <a:chOff x="4952512" y="489637"/>
                <a:chExt cx="1307606" cy="1143737"/>
              </a:xfrm>
            </p:grpSpPr>
            <p:sp>
              <p:nvSpPr>
                <p:cNvPr id="101" name="椭圆 100"/>
                <p:cNvSpPr/>
                <p:nvPr/>
              </p:nvSpPr>
              <p:spPr>
                <a:xfrm>
                  <a:off x="4953227" y="489098"/>
                  <a:ext cx="1146165" cy="11442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02" name="图片 101"/>
                <p:cNvPicPr>
                  <a:picLocks noChangeAspect="1"/>
                </p:cNvPicPr>
                <p:nvPr/>
              </p:nvPicPr>
              <p:blipFill>
                <a:blip r:embed="rId1"/>
                <a:srcRect l="43447" t="18711" r="10242" b="14206"/>
                <a:stretch>
                  <a:fillRect/>
                </a:stretch>
              </p:blipFill>
              <p:spPr>
                <a:xfrm rot="2547619">
                  <a:off x="5240241" y="495075"/>
                  <a:ext cx="1019877" cy="1019877"/>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sp>
            <p:nvSpPr>
              <p:cNvPr id="29753" name="文本框 98"/>
              <p:cNvSpPr txBox="1">
                <a:spLocks noChangeArrowheads="1"/>
              </p:cNvSpPr>
              <p:nvPr/>
            </p:nvSpPr>
            <p:spPr bwMode="auto">
              <a:xfrm>
                <a:off x="5072974" y="771629"/>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zh-CN" altLang="en-US" dirty="0">
                    <a:solidFill>
                      <a:schemeClr val="bg1"/>
                    </a:solidFill>
                  </a:rPr>
                  <a:t>局限</a:t>
                </a:r>
                <a:endParaRPr lang="zh-CN" altLang="en-US" dirty="0">
                  <a:solidFill>
                    <a:schemeClr val="bg1"/>
                  </a:solidFill>
                </a:endParaRPr>
              </a:p>
            </p:txBody>
          </p:sp>
          <p:sp>
            <p:nvSpPr>
              <p:cNvPr id="100" name="文本框 99"/>
              <p:cNvSpPr txBox="1"/>
              <p:nvPr/>
            </p:nvSpPr>
            <p:spPr>
              <a:xfrm>
                <a:off x="6296448" y="816566"/>
                <a:ext cx="7138925" cy="1015387"/>
              </a:xfrm>
              <a:prstGeom prst="rect">
                <a:avLst/>
              </a:prstGeom>
              <a:noFill/>
            </p:spPr>
            <p:txBody>
              <a:bodyPr>
                <a:spAutoFit/>
              </a:bodyPr>
              <a:lstStyle/>
              <a:p>
                <a:pPr eaLnBrk="1" fontAlgn="auto" hangingPunct="1">
                  <a:spcBef>
                    <a:spcPts val="0"/>
                  </a:spcBef>
                  <a:spcAft>
                    <a:spcPts val="0"/>
                  </a:spcAft>
                  <a:defRPr/>
                </a:pPr>
                <a:r>
                  <a:rPr lang="zh-CN" altLang="en-US" sz="2000" dirty="0">
                    <a:latin typeface="微软雅黑" panose="020B0503020204020204" pitchFamily="34" charset="-122"/>
                    <a:ea typeface="微软雅黑" panose="020B0503020204020204" pitchFamily="34" charset="-122"/>
                  </a:rPr>
                  <a:t>首先是超越当前视觉领域的泛化问题。我们的高级直觉和检测</a:t>
                </a:r>
                <a:r>
                  <a:rPr 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缓解方法的设计可以是可概括的：检测的直觉是受感染的标签比未受感染的标签更加脆弱，而这应该是域无关的。</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sp>
        <p:nvSpPr>
          <p:cNvPr id="2" name="文本框 1"/>
          <p:cNvSpPr txBox="1"/>
          <p:nvPr/>
        </p:nvSpPr>
        <p:spPr>
          <a:xfrm>
            <a:off x="1148297" y="686812"/>
            <a:ext cx="1005403" cy="584775"/>
          </a:xfrm>
          <a:prstGeom prst="rect">
            <a:avLst/>
          </a:prstGeom>
          <a:noFill/>
        </p:spPr>
        <p:txBody>
          <a:bodyPr wrap="none" rtlCol="0">
            <a:spAutoFit/>
          </a:bodyPr>
          <a:lstStyle/>
          <a:p>
            <a:r>
              <a:rPr lang="zh-CN" altLang="en-US" sz="3200" dirty="0">
                <a:solidFill>
                  <a:schemeClr val="bg1"/>
                </a:solidFill>
                <a:latin typeface="微软雅黑 Light" panose="020B0502040204020203" pitchFamily="34" charset="-122"/>
                <a:ea typeface="微软雅黑 Light" panose="020B0502040204020203" pitchFamily="34" charset="-122"/>
              </a:rPr>
              <a:t>结论</a:t>
            </a:r>
            <a:endParaRPr lang="en-US" sz="3200" dirty="0">
              <a:solidFill>
                <a:schemeClr val="bg1"/>
              </a:solidFill>
              <a:latin typeface="微软雅黑 Light" panose="020B0502040204020203" pitchFamily="34" charset="-122"/>
              <a:ea typeface="微软雅黑 Light" panose="020B0502040204020203" pitchFamily="34" charset="-122"/>
            </a:endParaRPr>
          </a:p>
        </p:txBody>
      </p:sp>
      <p:sp>
        <p:nvSpPr>
          <p:cNvPr id="5" name="文本框 4"/>
          <p:cNvSpPr txBox="1"/>
          <p:nvPr/>
        </p:nvSpPr>
        <p:spPr>
          <a:xfrm>
            <a:off x="5055734" y="825869"/>
            <a:ext cx="621651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验证了在深层神经网络上抵御后门</a:t>
            </a:r>
            <a:r>
              <a:rPr 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Trojan</a:t>
            </a:r>
            <a:r>
              <a:rPr 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攻击的强大和通用的检测和缓解工具。</a:t>
            </a:r>
            <a:endParaRPr lang="en-US" sz="2000" dirty="0">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椭圆 85"/>
          <p:cNvSpPr/>
          <p:nvPr/>
        </p:nvSpPr>
        <p:spPr>
          <a:xfrm rot="11047877" flipV="1">
            <a:off x="8308975" y="5719763"/>
            <a:ext cx="176213" cy="1762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8" name="椭圆 87"/>
          <p:cNvSpPr/>
          <p:nvPr/>
        </p:nvSpPr>
        <p:spPr>
          <a:xfrm rot="11047877">
            <a:off x="3890963" y="5235575"/>
            <a:ext cx="123825" cy="1238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9" name="椭圆 88"/>
          <p:cNvSpPr/>
          <p:nvPr/>
        </p:nvSpPr>
        <p:spPr>
          <a:xfrm rot="11047877">
            <a:off x="4294188" y="6721475"/>
            <a:ext cx="123825" cy="1238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0" name="椭圆 89"/>
          <p:cNvSpPr/>
          <p:nvPr/>
        </p:nvSpPr>
        <p:spPr>
          <a:xfrm rot="11047877">
            <a:off x="8826500" y="5873750"/>
            <a:ext cx="127000" cy="127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椭圆 90"/>
          <p:cNvSpPr/>
          <p:nvPr/>
        </p:nvSpPr>
        <p:spPr>
          <a:xfrm rot="11047877">
            <a:off x="7078663" y="6456363"/>
            <a:ext cx="452437" cy="4524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 name="椭圆 91"/>
          <p:cNvSpPr/>
          <p:nvPr/>
        </p:nvSpPr>
        <p:spPr>
          <a:xfrm rot="11047877" flipH="1">
            <a:off x="8724900" y="4476750"/>
            <a:ext cx="138113" cy="1381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3" name="椭圆 92"/>
          <p:cNvSpPr/>
          <p:nvPr/>
        </p:nvSpPr>
        <p:spPr>
          <a:xfrm rot="11047877" flipH="1">
            <a:off x="4899025" y="6496050"/>
            <a:ext cx="139700" cy="1381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4" name="椭圆 93"/>
          <p:cNvSpPr/>
          <p:nvPr/>
        </p:nvSpPr>
        <p:spPr>
          <a:xfrm rot="11047877" flipH="1">
            <a:off x="7996238" y="4240213"/>
            <a:ext cx="422275" cy="4222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5" name="椭圆 94"/>
          <p:cNvSpPr/>
          <p:nvPr/>
        </p:nvSpPr>
        <p:spPr>
          <a:xfrm>
            <a:off x="55563" y="3451225"/>
            <a:ext cx="519112" cy="5191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6" name="椭圆 95"/>
          <p:cNvSpPr/>
          <p:nvPr/>
        </p:nvSpPr>
        <p:spPr>
          <a:xfrm>
            <a:off x="6731000" y="6753225"/>
            <a:ext cx="271463" cy="2714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8" name="椭圆 97"/>
          <p:cNvSpPr/>
          <p:nvPr/>
        </p:nvSpPr>
        <p:spPr>
          <a:xfrm>
            <a:off x="10213975" y="3238500"/>
            <a:ext cx="501650" cy="5000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9" name="椭圆 98"/>
          <p:cNvSpPr/>
          <p:nvPr/>
        </p:nvSpPr>
        <p:spPr>
          <a:xfrm flipV="1">
            <a:off x="10110788" y="4351338"/>
            <a:ext cx="384175" cy="3841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0" name="椭圆 99"/>
          <p:cNvSpPr/>
          <p:nvPr/>
        </p:nvSpPr>
        <p:spPr>
          <a:xfrm flipV="1">
            <a:off x="4464050" y="5535613"/>
            <a:ext cx="384175" cy="3841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1" name="椭圆 100"/>
          <p:cNvSpPr/>
          <p:nvPr/>
        </p:nvSpPr>
        <p:spPr>
          <a:xfrm>
            <a:off x="1817688" y="6245225"/>
            <a:ext cx="471487" cy="471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2" name="椭圆 101"/>
          <p:cNvSpPr/>
          <p:nvPr/>
        </p:nvSpPr>
        <p:spPr>
          <a:xfrm>
            <a:off x="11842750" y="3402013"/>
            <a:ext cx="271463" cy="2714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3" name="椭圆 102"/>
          <p:cNvSpPr/>
          <p:nvPr/>
        </p:nvSpPr>
        <p:spPr>
          <a:xfrm>
            <a:off x="11102975" y="4179888"/>
            <a:ext cx="269875" cy="271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4" name="椭圆 103"/>
          <p:cNvSpPr/>
          <p:nvPr/>
        </p:nvSpPr>
        <p:spPr>
          <a:xfrm>
            <a:off x="9615488" y="6046788"/>
            <a:ext cx="271462" cy="271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5" name="椭圆 104"/>
          <p:cNvSpPr/>
          <p:nvPr/>
        </p:nvSpPr>
        <p:spPr>
          <a:xfrm>
            <a:off x="2860675" y="6430963"/>
            <a:ext cx="549275" cy="549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6" name="椭圆 105"/>
          <p:cNvSpPr/>
          <p:nvPr/>
        </p:nvSpPr>
        <p:spPr>
          <a:xfrm>
            <a:off x="7159625" y="5703888"/>
            <a:ext cx="549275" cy="549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7" name="椭圆 106"/>
          <p:cNvSpPr/>
          <p:nvPr/>
        </p:nvSpPr>
        <p:spPr>
          <a:xfrm>
            <a:off x="9618663" y="2452688"/>
            <a:ext cx="282575" cy="285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8" name="椭圆 107"/>
          <p:cNvSpPr/>
          <p:nvPr/>
        </p:nvSpPr>
        <p:spPr>
          <a:xfrm>
            <a:off x="169863" y="4748213"/>
            <a:ext cx="550862" cy="549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9" name="椭圆 108"/>
          <p:cNvSpPr/>
          <p:nvPr/>
        </p:nvSpPr>
        <p:spPr>
          <a:xfrm flipH="1">
            <a:off x="1428750" y="5278438"/>
            <a:ext cx="368300" cy="3683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椭圆 109"/>
          <p:cNvSpPr/>
          <p:nvPr/>
        </p:nvSpPr>
        <p:spPr>
          <a:xfrm>
            <a:off x="3117850" y="5554663"/>
            <a:ext cx="608013" cy="608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椭圆 110"/>
          <p:cNvSpPr/>
          <p:nvPr/>
        </p:nvSpPr>
        <p:spPr>
          <a:xfrm>
            <a:off x="6462713" y="6118225"/>
            <a:ext cx="344487" cy="3460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2" name="椭圆 111"/>
          <p:cNvSpPr/>
          <p:nvPr/>
        </p:nvSpPr>
        <p:spPr>
          <a:xfrm>
            <a:off x="8501063" y="5019675"/>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3" name="椭圆 112"/>
          <p:cNvSpPr/>
          <p:nvPr/>
        </p:nvSpPr>
        <p:spPr>
          <a:xfrm>
            <a:off x="8526463" y="6335713"/>
            <a:ext cx="1100137" cy="11001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5" name="椭圆 114"/>
          <p:cNvSpPr/>
          <p:nvPr/>
        </p:nvSpPr>
        <p:spPr>
          <a:xfrm>
            <a:off x="5118100" y="6583363"/>
            <a:ext cx="728663" cy="7286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7" name="椭圆 116"/>
          <p:cNvSpPr/>
          <p:nvPr/>
        </p:nvSpPr>
        <p:spPr>
          <a:xfrm flipH="1">
            <a:off x="3421063" y="4489450"/>
            <a:ext cx="309562" cy="3111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8" name="椭圆 117"/>
          <p:cNvSpPr/>
          <p:nvPr/>
        </p:nvSpPr>
        <p:spPr>
          <a:xfrm>
            <a:off x="9518650" y="5357813"/>
            <a:ext cx="350838" cy="3524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9" name="椭圆 118"/>
          <p:cNvSpPr/>
          <p:nvPr/>
        </p:nvSpPr>
        <p:spPr>
          <a:xfrm>
            <a:off x="7937500" y="6753225"/>
            <a:ext cx="361950" cy="36036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0" name="椭圆 119"/>
          <p:cNvSpPr/>
          <p:nvPr/>
        </p:nvSpPr>
        <p:spPr>
          <a:xfrm>
            <a:off x="10304463" y="5583238"/>
            <a:ext cx="522287" cy="5222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1" name="椭圆 120"/>
          <p:cNvSpPr/>
          <p:nvPr/>
        </p:nvSpPr>
        <p:spPr>
          <a:xfrm flipH="1">
            <a:off x="5786438" y="6280150"/>
            <a:ext cx="315912" cy="3159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 name="椭圆 121"/>
          <p:cNvSpPr/>
          <p:nvPr/>
        </p:nvSpPr>
        <p:spPr>
          <a:xfrm flipH="1">
            <a:off x="787400" y="4184650"/>
            <a:ext cx="415925" cy="4175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3" name="椭圆 122"/>
          <p:cNvSpPr/>
          <p:nvPr/>
        </p:nvSpPr>
        <p:spPr>
          <a:xfrm rot="11047877">
            <a:off x="4237038" y="6276975"/>
            <a:ext cx="123825" cy="1238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6" name="椭圆 125"/>
          <p:cNvSpPr/>
          <p:nvPr/>
        </p:nvSpPr>
        <p:spPr>
          <a:xfrm>
            <a:off x="4870450" y="5681663"/>
            <a:ext cx="669925" cy="6699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7" name="椭圆 126"/>
          <p:cNvSpPr/>
          <p:nvPr/>
        </p:nvSpPr>
        <p:spPr>
          <a:xfrm>
            <a:off x="7967663" y="6008688"/>
            <a:ext cx="439737" cy="4397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8" name="椭圆 127"/>
          <p:cNvSpPr/>
          <p:nvPr/>
        </p:nvSpPr>
        <p:spPr>
          <a:xfrm>
            <a:off x="6088063" y="6635750"/>
            <a:ext cx="549275" cy="549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9" name="椭圆 128"/>
          <p:cNvSpPr/>
          <p:nvPr/>
        </p:nvSpPr>
        <p:spPr>
          <a:xfrm>
            <a:off x="11652250" y="4589463"/>
            <a:ext cx="728663" cy="7302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0" name="椭圆 129"/>
          <p:cNvSpPr/>
          <p:nvPr/>
        </p:nvSpPr>
        <p:spPr>
          <a:xfrm>
            <a:off x="10537825" y="6399213"/>
            <a:ext cx="412750" cy="412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1" name="椭圆 130"/>
          <p:cNvSpPr/>
          <p:nvPr/>
        </p:nvSpPr>
        <p:spPr>
          <a:xfrm>
            <a:off x="465138" y="5934075"/>
            <a:ext cx="730250" cy="7286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 name="椭圆 132"/>
          <p:cNvSpPr/>
          <p:nvPr/>
        </p:nvSpPr>
        <p:spPr>
          <a:xfrm>
            <a:off x="4124325" y="5864225"/>
            <a:ext cx="282575" cy="2841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4" name="椭圆 133"/>
          <p:cNvSpPr/>
          <p:nvPr/>
        </p:nvSpPr>
        <p:spPr>
          <a:xfrm rot="11047877" flipH="1">
            <a:off x="7205663" y="5405438"/>
            <a:ext cx="138112" cy="1381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5" name="椭圆 134"/>
          <p:cNvSpPr/>
          <p:nvPr/>
        </p:nvSpPr>
        <p:spPr>
          <a:xfrm>
            <a:off x="3779838" y="6300788"/>
            <a:ext cx="990600" cy="990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6" name="椭圆 135"/>
          <p:cNvSpPr/>
          <p:nvPr/>
        </p:nvSpPr>
        <p:spPr>
          <a:xfrm>
            <a:off x="1812925" y="3538538"/>
            <a:ext cx="490538" cy="490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1" name="椭圆 210"/>
          <p:cNvSpPr/>
          <p:nvPr/>
        </p:nvSpPr>
        <p:spPr>
          <a:xfrm flipH="1">
            <a:off x="11687175" y="2138363"/>
            <a:ext cx="444500" cy="444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2" name="椭圆 211"/>
          <p:cNvSpPr/>
          <p:nvPr/>
        </p:nvSpPr>
        <p:spPr>
          <a:xfrm>
            <a:off x="-434975" y="2360613"/>
            <a:ext cx="627063" cy="6286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3" name="椭圆 212"/>
          <p:cNvSpPr/>
          <p:nvPr/>
        </p:nvSpPr>
        <p:spPr>
          <a:xfrm flipH="1">
            <a:off x="2444750" y="2798763"/>
            <a:ext cx="266700" cy="2682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4" name="椭圆 213"/>
          <p:cNvSpPr/>
          <p:nvPr/>
        </p:nvSpPr>
        <p:spPr>
          <a:xfrm rot="11047877" flipV="1">
            <a:off x="9999663" y="1350963"/>
            <a:ext cx="149225" cy="1492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5" name="椭圆 214"/>
          <p:cNvSpPr/>
          <p:nvPr/>
        </p:nvSpPr>
        <p:spPr>
          <a:xfrm flipH="1">
            <a:off x="2636838" y="4654550"/>
            <a:ext cx="601662" cy="6000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6" name="椭圆 215"/>
          <p:cNvSpPr/>
          <p:nvPr/>
        </p:nvSpPr>
        <p:spPr>
          <a:xfrm>
            <a:off x="2490788" y="5783263"/>
            <a:ext cx="382587" cy="3825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7" name="椭圆 216"/>
          <p:cNvSpPr/>
          <p:nvPr/>
        </p:nvSpPr>
        <p:spPr>
          <a:xfrm>
            <a:off x="7702550" y="4910138"/>
            <a:ext cx="638175" cy="6381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8" name="椭圆 217"/>
          <p:cNvSpPr/>
          <p:nvPr/>
        </p:nvSpPr>
        <p:spPr>
          <a:xfrm>
            <a:off x="9159875" y="4476750"/>
            <a:ext cx="541338" cy="5429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9" name="椭圆 218"/>
          <p:cNvSpPr/>
          <p:nvPr/>
        </p:nvSpPr>
        <p:spPr>
          <a:xfrm>
            <a:off x="11637963" y="3808413"/>
            <a:ext cx="541337" cy="5429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0" name="椭圆 219"/>
          <p:cNvSpPr/>
          <p:nvPr/>
        </p:nvSpPr>
        <p:spPr>
          <a:xfrm flipV="1">
            <a:off x="9682163" y="3733800"/>
            <a:ext cx="274637" cy="2762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1" name="椭圆 220"/>
          <p:cNvSpPr/>
          <p:nvPr/>
        </p:nvSpPr>
        <p:spPr>
          <a:xfrm>
            <a:off x="6561138" y="5537200"/>
            <a:ext cx="409575" cy="4095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6" name="图片 195"/>
          <p:cNvPicPr>
            <a:picLocks noChangeAspect="1"/>
          </p:cNvPicPr>
          <p:nvPr/>
        </p:nvPicPr>
        <p:blipFill>
          <a:blip r:embed="rId1"/>
          <a:srcRect l="36905" t="33759" r="32570" b="22025"/>
          <a:stretch>
            <a:fillRect/>
          </a:stretch>
        </p:blipFill>
        <p:spPr>
          <a:xfrm rot="1501864">
            <a:off x="7973266" y="1354132"/>
            <a:ext cx="407562" cy="407562"/>
          </a:xfrm>
          <a:custGeom>
            <a:avLst/>
            <a:gdLst>
              <a:gd name="connsiteX0" fmla="*/ 588998 w 1177996"/>
              <a:gd name="connsiteY0" fmla="*/ 0 h 1177994"/>
              <a:gd name="connsiteX1" fmla="*/ 1177996 w 1177996"/>
              <a:gd name="connsiteY1" fmla="*/ 588997 h 1177994"/>
              <a:gd name="connsiteX2" fmla="*/ 588998 w 1177996"/>
              <a:gd name="connsiteY2" fmla="*/ 1177994 h 1177994"/>
              <a:gd name="connsiteX3" fmla="*/ 0 w 1177996"/>
              <a:gd name="connsiteY3" fmla="*/ 588997 h 1177994"/>
              <a:gd name="connsiteX4" fmla="*/ 588998 w 1177996"/>
              <a:gd name="connsiteY4" fmla="*/ 0 h 1177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7996" h="1177994">
                <a:moveTo>
                  <a:pt x="588998" y="0"/>
                </a:moveTo>
                <a:cubicBezTo>
                  <a:pt x="914293" y="0"/>
                  <a:pt x="1177996" y="263703"/>
                  <a:pt x="1177996" y="588997"/>
                </a:cubicBezTo>
                <a:cubicBezTo>
                  <a:pt x="1177996" y="914291"/>
                  <a:pt x="914293" y="1177994"/>
                  <a:pt x="588998" y="1177994"/>
                </a:cubicBezTo>
                <a:cubicBezTo>
                  <a:pt x="263703" y="1177994"/>
                  <a:pt x="0" y="914291"/>
                  <a:pt x="0" y="588997"/>
                </a:cubicBezTo>
                <a:cubicBezTo>
                  <a:pt x="0" y="263703"/>
                  <a:pt x="263703" y="0"/>
                  <a:pt x="588998" y="0"/>
                </a:cubicBezTo>
                <a:close/>
              </a:path>
            </a:pathLst>
          </a:custGeom>
        </p:spPr>
      </p:pic>
      <p:sp>
        <p:nvSpPr>
          <p:cNvPr id="197" name="椭圆 196"/>
          <p:cNvSpPr/>
          <p:nvPr/>
        </p:nvSpPr>
        <p:spPr>
          <a:xfrm>
            <a:off x="11261725" y="5419725"/>
            <a:ext cx="271463" cy="2714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8" name="椭圆 197"/>
          <p:cNvSpPr/>
          <p:nvPr/>
        </p:nvSpPr>
        <p:spPr>
          <a:xfrm flipV="1">
            <a:off x="11339513" y="6289675"/>
            <a:ext cx="276225" cy="2746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 name="组合 2"/>
          <p:cNvGrpSpPr/>
          <p:nvPr/>
        </p:nvGrpSpPr>
        <p:grpSpPr bwMode="auto">
          <a:xfrm>
            <a:off x="3590955" y="273020"/>
            <a:ext cx="5072002" cy="6035705"/>
            <a:chOff x="3565662" y="300100"/>
            <a:chExt cx="5070953" cy="6036274"/>
          </a:xfrm>
        </p:grpSpPr>
        <p:sp>
          <p:nvSpPr>
            <p:cNvPr id="210" name="任意多边形 209"/>
            <p:cNvSpPr/>
            <p:nvPr/>
          </p:nvSpPr>
          <p:spPr>
            <a:xfrm rot="13500000" flipH="1">
              <a:off x="3565632" y="300130"/>
              <a:ext cx="5071014" cy="5070953"/>
            </a:xfrm>
            <a:custGeom>
              <a:avLst/>
              <a:gdLst>
                <a:gd name="connsiteX0" fmla="*/ 650363 w 4518605"/>
                <a:gd name="connsiteY0" fmla="*/ 3854920 h 4518605"/>
                <a:gd name="connsiteX1" fmla="*/ 657342 w 4518605"/>
                <a:gd name="connsiteY1" fmla="*/ 3861263 h 4518605"/>
                <a:gd name="connsiteX2" fmla="*/ 663685 w 4518605"/>
                <a:gd name="connsiteY2" fmla="*/ 3868242 h 4518605"/>
                <a:gd name="connsiteX3" fmla="*/ 664321 w 4518605"/>
                <a:gd name="connsiteY3" fmla="*/ 3867606 h 4518605"/>
                <a:gd name="connsiteX4" fmla="*/ 811278 w 4518605"/>
                <a:gd name="connsiteY4" fmla="*/ 4001169 h 4518605"/>
                <a:gd name="connsiteX5" fmla="*/ 2252641 w 4518605"/>
                <a:gd name="connsiteY5" fmla="*/ 4518605 h 4518605"/>
                <a:gd name="connsiteX6" fmla="*/ 4518605 w 4518605"/>
                <a:gd name="connsiteY6" fmla="*/ 2252641 h 4518605"/>
                <a:gd name="connsiteX7" fmla="*/ 4341017 w 4518605"/>
                <a:gd name="connsiteY7" fmla="*/ 234852 h 4518605"/>
                <a:gd name="connsiteX8" fmla="*/ 4376100 w 4518605"/>
                <a:gd name="connsiteY8" fmla="*/ 155826 h 4518605"/>
                <a:gd name="connsiteX9" fmla="*/ 4410691 w 4518605"/>
                <a:gd name="connsiteY9" fmla="*/ 121235 h 4518605"/>
                <a:gd name="connsiteX10" fmla="*/ 4386735 w 4518605"/>
                <a:gd name="connsiteY10" fmla="*/ 131870 h 4518605"/>
                <a:gd name="connsiteX11" fmla="*/ 4397370 w 4518605"/>
                <a:gd name="connsiteY11" fmla="*/ 107914 h 4518605"/>
                <a:gd name="connsiteX12" fmla="*/ 4362779 w 4518605"/>
                <a:gd name="connsiteY12" fmla="*/ 142505 h 4518605"/>
                <a:gd name="connsiteX13" fmla="*/ 4283753 w 4518605"/>
                <a:gd name="connsiteY13" fmla="*/ 177588 h 4518605"/>
                <a:gd name="connsiteX14" fmla="*/ 2265964 w 4518605"/>
                <a:gd name="connsiteY14" fmla="*/ 0 h 4518605"/>
                <a:gd name="connsiteX15" fmla="*/ 0 w 4518605"/>
                <a:gd name="connsiteY15" fmla="*/ 2265964 h 4518605"/>
                <a:gd name="connsiteX16" fmla="*/ 517436 w 4518605"/>
                <a:gd name="connsiteY16" fmla="*/ 3707327 h 4518605"/>
                <a:gd name="connsiteX17" fmla="*/ 650999 w 4518605"/>
                <a:gd name="connsiteY17" fmla="*/ 3854284 h 451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18605" h="4518605">
                  <a:moveTo>
                    <a:pt x="650363" y="3854920"/>
                  </a:moveTo>
                  <a:lnTo>
                    <a:pt x="657342" y="3861263"/>
                  </a:lnTo>
                  <a:lnTo>
                    <a:pt x="663685" y="3868242"/>
                  </a:lnTo>
                  <a:lnTo>
                    <a:pt x="664321" y="3867606"/>
                  </a:lnTo>
                  <a:lnTo>
                    <a:pt x="811278" y="4001169"/>
                  </a:lnTo>
                  <a:cubicBezTo>
                    <a:pt x="1202970" y="4324422"/>
                    <a:pt x="1705128" y="4518605"/>
                    <a:pt x="2252641" y="4518605"/>
                  </a:cubicBezTo>
                  <a:cubicBezTo>
                    <a:pt x="3504098" y="4518605"/>
                    <a:pt x="4518605" y="3504098"/>
                    <a:pt x="4518605" y="2252641"/>
                  </a:cubicBezTo>
                  <a:cubicBezTo>
                    <a:pt x="4518605" y="1544527"/>
                    <a:pt x="4104232" y="871931"/>
                    <a:pt x="4341017" y="234852"/>
                  </a:cubicBezTo>
                  <a:lnTo>
                    <a:pt x="4376100" y="155826"/>
                  </a:lnTo>
                  <a:lnTo>
                    <a:pt x="4410691" y="121235"/>
                  </a:lnTo>
                  <a:lnTo>
                    <a:pt x="4386735" y="131870"/>
                  </a:lnTo>
                  <a:lnTo>
                    <a:pt x="4397370" y="107914"/>
                  </a:lnTo>
                  <a:lnTo>
                    <a:pt x="4362779" y="142505"/>
                  </a:lnTo>
                  <a:lnTo>
                    <a:pt x="4283753" y="177588"/>
                  </a:lnTo>
                  <a:cubicBezTo>
                    <a:pt x="3646674" y="414373"/>
                    <a:pt x="2974078" y="0"/>
                    <a:pt x="2265964" y="0"/>
                  </a:cubicBezTo>
                  <a:cubicBezTo>
                    <a:pt x="1014507" y="0"/>
                    <a:pt x="0" y="1014507"/>
                    <a:pt x="0" y="2265964"/>
                  </a:cubicBezTo>
                  <a:cubicBezTo>
                    <a:pt x="0" y="2813477"/>
                    <a:pt x="194183" y="3315635"/>
                    <a:pt x="517436" y="3707327"/>
                  </a:cubicBezTo>
                  <a:lnTo>
                    <a:pt x="650999" y="38542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cxnSp>
          <p:nvCxnSpPr>
            <p:cNvPr id="225" name="直接连接符 224"/>
            <p:cNvCxnSpPr/>
            <p:nvPr/>
          </p:nvCxnSpPr>
          <p:spPr>
            <a:xfrm>
              <a:off x="3759267" y="2427581"/>
              <a:ext cx="4637716"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8738" name="文本框 226"/>
            <p:cNvSpPr txBox="1">
              <a:spLocks noChangeArrowheads="1"/>
            </p:cNvSpPr>
            <p:nvPr/>
          </p:nvSpPr>
          <p:spPr bwMode="auto">
            <a:xfrm>
              <a:off x="3705810" y="1946236"/>
              <a:ext cx="1175079" cy="46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Tx/>
                <a:buNone/>
              </a:pPr>
              <a:r>
                <a:rPr lang="en-US" altLang="zh-CN" sz="2400" dirty="0">
                  <a:solidFill>
                    <a:schemeClr val="bg1"/>
                  </a:solidFill>
                  <a:latin typeface="Century Gothic" panose="020B0502020202020204" pitchFamily="34" charset="0"/>
                </a:rPr>
                <a:t>Thanks</a:t>
              </a:r>
              <a:endParaRPr lang="zh-CN" altLang="en-US" sz="2400" dirty="0">
                <a:solidFill>
                  <a:schemeClr val="bg1"/>
                </a:solidFill>
                <a:latin typeface="Century Gothic" panose="020B0502020202020204" pitchFamily="34" charset="0"/>
              </a:endParaRPr>
            </a:p>
          </p:txBody>
        </p:sp>
        <p:cxnSp>
          <p:nvCxnSpPr>
            <p:cNvPr id="229" name="直接连接符 228"/>
            <p:cNvCxnSpPr/>
            <p:nvPr/>
          </p:nvCxnSpPr>
          <p:spPr>
            <a:xfrm>
              <a:off x="3759267" y="2462509"/>
              <a:ext cx="2688669"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3759267" y="3448440"/>
              <a:ext cx="4637716"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6939959" y="3511946"/>
              <a:ext cx="1457024"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349" name="图片 348"/>
            <p:cNvPicPr>
              <a:picLocks noChangeAspect="1"/>
            </p:cNvPicPr>
            <p:nvPr/>
          </p:nvPicPr>
          <p:blipFill>
            <a:blip r:embed="rId1"/>
            <a:srcRect l="35176"/>
            <a:stretch>
              <a:fillRect/>
            </a:stretch>
          </p:blipFill>
          <p:spPr>
            <a:xfrm>
              <a:off x="3775670" y="3572820"/>
              <a:ext cx="2276311" cy="2763554"/>
            </a:xfrm>
            <a:custGeom>
              <a:avLst/>
              <a:gdLst>
                <a:gd name="connsiteX0" fmla="*/ 0 w 2501639"/>
                <a:gd name="connsiteY0" fmla="*/ 0 h 3037113"/>
                <a:gd name="connsiteX1" fmla="*/ 2501639 w 2501639"/>
                <a:gd name="connsiteY1" fmla="*/ 0 h 3037113"/>
                <a:gd name="connsiteX2" fmla="*/ 2501639 w 2501639"/>
                <a:gd name="connsiteY2" fmla="*/ 3031844 h 3037113"/>
                <a:gd name="connsiteX3" fmla="*/ 2499610 w 2501639"/>
                <a:gd name="connsiteY3" fmla="*/ 3037113 h 3037113"/>
                <a:gd name="connsiteX4" fmla="*/ 2494398 w 2501639"/>
                <a:gd name="connsiteY4" fmla="*/ 3037113 h 3037113"/>
                <a:gd name="connsiteX5" fmla="*/ 2494398 w 2501639"/>
                <a:gd name="connsiteY5" fmla="*/ 2995749 h 3037113"/>
                <a:gd name="connsiteX6" fmla="*/ 2459527 w 2501639"/>
                <a:gd name="connsiteY6" fmla="*/ 2905197 h 3037113"/>
                <a:gd name="connsiteX7" fmla="*/ 717381 w 2501639"/>
                <a:gd name="connsiteY7" fmla="*/ 1444903 h 3037113"/>
                <a:gd name="connsiteX8" fmla="*/ 19111 w 2501639"/>
                <a:gd name="connsiteY8" fmla="*/ 132437 h 303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1639" h="3037113">
                  <a:moveTo>
                    <a:pt x="0" y="0"/>
                  </a:moveTo>
                  <a:lnTo>
                    <a:pt x="2501639" y="0"/>
                  </a:lnTo>
                  <a:lnTo>
                    <a:pt x="2501639" y="3031844"/>
                  </a:lnTo>
                  <a:lnTo>
                    <a:pt x="2499610" y="3037113"/>
                  </a:lnTo>
                  <a:lnTo>
                    <a:pt x="2494398" y="3037113"/>
                  </a:lnTo>
                  <a:lnTo>
                    <a:pt x="2494398" y="2995749"/>
                  </a:lnTo>
                  <a:lnTo>
                    <a:pt x="2459527" y="2905197"/>
                  </a:lnTo>
                  <a:cubicBezTo>
                    <a:pt x="2141873" y="2211741"/>
                    <a:pt x="1279306" y="2006828"/>
                    <a:pt x="717381" y="1444903"/>
                  </a:cubicBezTo>
                  <a:cubicBezTo>
                    <a:pt x="344970" y="1072492"/>
                    <a:pt x="112213" y="613311"/>
                    <a:pt x="19111" y="132437"/>
                  </a:cubicBezTo>
                  <a:close/>
                </a:path>
              </a:pathLst>
            </a:custGeom>
          </p:spPr>
        </p:pic>
      </p:grpSp>
      <p:sp>
        <p:nvSpPr>
          <p:cNvPr id="201" name="椭圆 200"/>
          <p:cNvSpPr/>
          <p:nvPr/>
        </p:nvSpPr>
        <p:spPr>
          <a:xfrm>
            <a:off x="8102600" y="1300163"/>
            <a:ext cx="477838" cy="47783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2" name="椭圆 221"/>
          <p:cNvSpPr/>
          <p:nvPr/>
        </p:nvSpPr>
        <p:spPr>
          <a:xfrm>
            <a:off x="3444875" y="3463925"/>
            <a:ext cx="676275" cy="6778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4356100" y="2443681"/>
            <a:ext cx="3816397" cy="923330"/>
          </a:xfrm>
          <a:prstGeom prst="rect">
            <a:avLst/>
          </a:prstGeom>
          <a:noFill/>
        </p:spPr>
        <p:txBody>
          <a:bodyPr wrap="square" rtlCol="0">
            <a:spAutoFit/>
          </a:bodyPr>
          <a:lstStyle/>
          <a:p>
            <a:r>
              <a:rPr lang="zh-CN" altLang="en-US" sz="5400" dirty="0">
                <a:solidFill>
                  <a:schemeClr val="bg1"/>
                </a:solidFill>
                <a:latin typeface="微软雅黑" panose="020B0503020204020204" pitchFamily="34" charset="-122"/>
                <a:ea typeface="微软雅黑" panose="020B0503020204020204" pitchFamily="34" charset="-122"/>
              </a:rPr>
              <a:t>谢 谢 大 家</a:t>
            </a:r>
            <a:endParaRPr lang="en-US" sz="5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anim calcmode="lin" valueType="num">
                                      <p:cBhvr>
                                        <p:cTn id="8" dur="500" fill="hold"/>
                                        <p:tgtEl>
                                          <p:spTgt spid="86"/>
                                        </p:tgtEl>
                                        <p:attrNameLst>
                                          <p:attrName>ppt_x</p:attrName>
                                        </p:attrNameLst>
                                      </p:cBhvr>
                                      <p:tavLst>
                                        <p:tav tm="0">
                                          <p:val>
                                            <p:strVal val="#ppt_x"/>
                                          </p:val>
                                        </p:tav>
                                        <p:tav tm="100000">
                                          <p:val>
                                            <p:strVal val="#ppt_x"/>
                                          </p:val>
                                        </p:tav>
                                      </p:tavLst>
                                    </p:anim>
                                    <p:anim calcmode="lin" valueType="num">
                                      <p:cBhvr>
                                        <p:cTn id="9" dur="500" fill="hold"/>
                                        <p:tgtEl>
                                          <p:spTgt spid="8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fade">
                                      <p:cBhvr>
                                        <p:cTn id="12" dur="500"/>
                                        <p:tgtEl>
                                          <p:spTgt spid="88"/>
                                        </p:tgtEl>
                                      </p:cBhvr>
                                    </p:animEffect>
                                    <p:anim calcmode="lin" valueType="num">
                                      <p:cBhvr>
                                        <p:cTn id="13" dur="500" fill="hold"/>
                                        <p:tgtEl>
                                          <p:spTgt spid="88"/>
                                        </p:tgtEl>
                                        <p:attrNameLst>
                                          <p:attrName>ppt_x</p:attrName>
                                        </p:attrNameLst>
                                      </p:cBhvr>
                                      <p:tavLst>
                                        <p:tav tm="0">
                                          <p:val>
                                            <p:strVal val="#ppt_x"/>
                                          </p:val>
                                        </p:tav>
                                        <p:tav tm="100000">
                                          <p:val>
                                            <p:strVal val="#ppt_x"/>
                                          </p:val>
                                        </p:tav>
                                      </p:tavLst>
                                    </p:anim>
                                    <p:anim calcmode="lin" valueType="num">
                                      <p:cBhvr>
                                        <p:cTn id="14" dur="500" fill="hold"/>
                                        <p:tgtEl>
                                          <p:spTgt spid="8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fade">
                                      <p:cBhvr>
                                        <p:cTn id="17" dur="500"/>
                                        <p:tgtEl>
                                          <p:spTgt spid="89"/>
                                        </p:tgtEl>
                                      </p:cBhvr>
                                    </p:animEffect>
                                    <p:anim calcmode="lin" valueType="num">
                                      <p:cBhvr>
                                        <p:cTn id="18" dur="500" fill="hold"/>
                                        <p:tgtEl>
                                          <p:spTgt spid="89"/>
                                        </p:tgtEl>
                                        <p:attrNameLst>
                                          <p:attrName>ppt_x</p:attrName>
                                        </p:attrNameLst>
                                      </p:cBhvr>
                                      <p:tavLst>
                                        <p:tav tm="0">
                                          <p:val>
                                            <p:strVal val="#ppt_x"/>
                                          </p:val>
                                        </p:tav>
                                        <p:tav tm="100000">
                                          <p:val>
                                            <p:strVal val="#ppt_x"/>
                                          </p:val>
                                        </p:tav>
                                      </p:tavLst>
                                    </p:anim>
                                    <p:anim calcmode="lin" valueType="num">
                                      <p:cBhvr>
                                        <p:cTn id="19" dur="500" fill="hold"/>
                                        <p:tgtEl>
                                          <p:spTgt spid="8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500"/>
                                        <p:tgtEl>
                                          <p:spTgt spid="90"/>
                                        </p:tgtEl>
                                      </p:cBhvr>
                                    </p:animEffect>
                                    <p:anim calcmode="lin" valueType="num">
                                      <p:cBhvr>
                                        <p:cTn id="23" dur="500" fill="hold"/>
                                        <p:tgtEl>
                                          <p:spTgt spid="90"/>
                                        </p:tgtEl>
                                        <p:attrNameLst>
                                          <p:attrName>ppt_x</p:attrName>
                                        </p:attrNameLst>
                                      </p:cBhvr>
                                      <p:tavLst>
                                        <p:tav tm="0">
                                          <p:val>
                                            <p:strVal val="#ppt_x"/>
                                          </p:val>
                                        </p:tav>
                                        <p:tav tm="100000">
                                          <p:val>
                                            <p:strVal val="#ppt_x"/>
                                          </p:val>
                                        </p:tav>
                                      </p:tavLst>
                                    </p:anim>
                                    <p:anim calcmode="lin" valueType="num">
                                      <p:cBhvr>
                                        <p:cTn id="24" dur="500" fill="hold"/>
                                        <p:tgtEl>
                                          <p:spTgt spid="9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fade">
                                      <p:cBhvr>
                                        <p:cTn id="27" dur="500"/>
                                        <p:tgtEl>
                                          <p:spTgt spid="91"/>
                                        </p:tgtEl>
                                      </p:cBhvr>
                                    </p:animEffect>
                                    <p:anim calcmode="lin" valueType="num">
                                      <p:cBhvr>
                                        <p:cTn id="28" dur="500" fill="hold"/>
                                        <p:tgtEl>
                                          <p:spTgt spid="91"/>
                                        </p:tgtEl>
                                        <p:attrNameLst>
                                          <p:attrName>ppt_x</p:attrName>
                                        </p:attrNameLst>
                                      </p:cBhvr>
                                      <p:tavLst>
                                        <p:tav tm="0">
                                          <p:val>
                                            <p:strVal val="#ppt_x"/>
                                          </p:val>
                                        </p:tav>
                                        <p:tav tm="100000">
                                          <p:val>
                                            <p:strVal val="#ppt_x"/>
                                          </p:val>
                                        </p:tav>
                                      </p:tavLst>
                                    </p:anim>
                                    <p:anim calcmode="lin" valueType="num">
                                      <p:cBhvr>
                                        <p:cTn id="29" dur="500" fill="hold"/>
                                        <p:tgtEl>
                                          <p:spTgt spid="9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fade">
                                      <p:cBhvr>
                                        <p:cTn id="32" dur="500"/>
                                        <p:tgtEl>
                                          <p:spTgt spid="92"/>
                                        </p:tgtEl>
                                      </p:cBhvr>
                                    </p:animEffect>
                                    <p:anim calcmode="lin" valueType="num">
                                      <p:cBhvr>
                                        <p:cTn id="33" dur="500" fill="hold"/>
                                        <p:tgtEl>
                                          <p:spTgt spid="92"/>
                                        </p:tgtEl>
                                        <p:attrNameLst>
                                          <p:attrName>ppt_x</p:attrName>
                                        </p:attrNameLst>
                                      </p:cBhvr>
                                      <p:tavLst>
                                        <p:tav tm="0">
                                          <p:val>
                                            <p:strVal val="#ppt_x"/>
                                          </p:val>
                                        </p:tav>
                                        <p:tav tm="100000">
                                          <p:val>
                                            <p:strVal val="#ppt_x"/>
                                          </p:val>
                                        </p:tav>
                                      </p:tavLst>
                                    </p:anim>
                                    <p:anim calcmode="lin" valueType="num">
                                      <p:cBhvr>
                                        <p:cTn id="34" dur="500" fill="hold"/>
                                        <p:tgtEl>
                                          <p:spTgt spid="9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anim calcmode="lin" valueType="num">
                                      <p:cBhvr>
                                        <p:cTn id="38" dur="500" fill="hold"/>
                                        <p:tgtEl>
                                          <p:spTgt spid="93"/>
                                        </p:tgtEl>
                                        <p:attrNameLst>
                                          <p:attrName>ppt_x</p:attrName>
                                        </p:attrNameLst>
                                      </p:cBhvr>
                                      <p:tavLst>
                                        <p:tav tm="0">
                                          <p:val>
                                            <p:strVal val="#ppt_x"/>
                                          </p:val>
                                        </p:tav>
                                        <p:tav tm="100000">
                                          <p:val>
                                            <p:strVal val="#ppt_x"/>
                                          </p:val>
                                        </p:tav>
                                      </p:tavLst>
                                    </p:anim>
                                    <p:anim calcmode="lin" valueType="num">
                                      <p:cBhvr>
                                        <p:cTn id="39" dur="500" fill="hold"/>
                                        <p:tgtEl>
                                          <p:spTgt spid="9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500"/>
                                        <p:tgtEl>
                                          <p:spTgt spid="94"/>
                                        </p:tgtEl>
                                      </p:cBhvr>
                                    </p:animEffect>
                                    <p:anim calcmode="lin" valueType="num">
                                      <p:cBhvr>
                                        <p:cTn id="43" dur="500" fill="hold"/>
                                        <p:tgtEl>
                                          <p:spTgt spid="94"/>
                                        </p:tgtEl>
                                        <p:attrNameLst>
                                          <p:attrName>ppt_x</p:attrName>
                                        </p:attrNameLst>
                                      </p:cBhvr>
                                      <p:tavLst>
                                        <p:tav tm="0">
                                          <p:val>
                                            <p:strVal val="#ppt_x"/>
                                          </p:val>
                                        </p:tav>
                                        <p:tav tm="100000">
                                          <p:val>
                                            <p:strVal val="#ppt_x"/>
                                          </p:val>
                                        </p:tav>
                                      </p:tavLst>
                                    </p:anim>
                                    <p:anim calcmode="lin" valueType="num">
                                      <p:cBhvr>
                                        <p:cTn id="44" dur="500" fill="hold"/>
                                        <p:tgtEl>
                                          <p:spTgt spid="9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00"/>
                                  </p:stCondLst>
                                  <p:childTnLst>
                                    <p:set>
                                      <p:cBhvr>
                                        <p:cTn id="46" dur="1" fill="hold">
                                          <p:stCondLst>
                                            <p:cond delay="0"/>
                                          </p:stCondLst>
                                        </p:cTn>
                                        <p:tgtEl>
                                          <p:spTgt spid="95"/>
                                        </p:tgtEl>
                                        <p:attrNameLst>
                                          <p:attrName>style.visibility</p:attrName>
                                        </p:attrNameLst>
                                      </p:cBhvr>
                                      <p:to>
                                        <p:strVal val="visible"/>
                                      </p:to>
                                    </p:set>
                                    <p:animEffect transition="in" filter="fade">
                                      <p:cBhvr>
                                        <p:cTn id="47" dur="500"/>
                                        <p:tgtEl>
                                          <p:spTgt spid="95"/>
                                        </p:tgtEl>
                                      </p:cBhvr>
                                    </p:animEffect>
                                    <p:anim calcmode="lin" valueType="num">
                                      <p:cBhvr>
                                        <p:cTn id="48" dur="500" fill="hold"/>
                                        <p:tgtEl>
                                          <p:spTgt spid="95"/>
                                        </p:tgtEl>
                                        <p:attrNameLst>
                                          <p:attrName>ppt_x</p:attrName>
                                        </p:attrNameLst>
                                      </p:cBhvr>
                                      <p:tavLst>
                                        <p:tav tm="0">
                                          <p:val>
                                            <p:strVal val="#ppt_x"/>
                                          </p:val>
                                        </p:tav>
                                        <p:tav tm="100000">
                                          <p:val>
                                            <p:strVal val="#ppt_x"/>
                                          </p:val>
                                        </p:tav>
                                      </p:tavLst>
                                    </p:anim>
                                    <p:anim calcmode="lin" valueType="num">
                                      <p:cBhvr>
                                        <p:cTn id="49" dur="500" fill="hold"/>
                                        <p:tgtEl>
                                          <p:spTgt spid="9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00"/>
                                  </p:stCondLst>
                                  <p:childTnLst>
                                    <p:set>
                                      <p:cBhvr>
                                        <p:cTn id="51" dur="1" fill="hold">
                                          <p:stCondLst>
                                            <p:cond delay="0"/>
                                          </p:stCondLst>
                                        </p:cTn>
                                        <p:tgtEl>
                                          <p:spTgt spid="96"/>
                                        </p:tgtEl>
                                        <p:attrNameLst>
                                          <p:attrName>style.visibility</p:attrName>
                                        </p:attrNameLst>
                                      </p:cBhvr>
                                      <p:to>
                                        <p:strVal val="visible"/>
                                      </p:to>
                                    </p:set>
                                    <p:animEffect transition="in" filter="fade">
                                      <p:cBhvr>
                                        <p:cTn id="52" dur="500"/>
                                        <p:tgtEl>
                                          <p:spTgt spid="96"/>
                                        </p:tgtEl>
                                      </p:cBhvr>
                                    </p:animEffect>
                                    <p:anim calcmode="lin" valueType="num">
                                      <p:cBhvr>
                                        <p:cTn id="53" dur="500" fill="hold"/>
                                        <p:tgtEl>
                                          <p:spTgt spid="96"/>
                                        </p:tgtEl>
                                        <p:attrNameLst>
                                          <p:attrName>ppt_x</p:attrName>
                                        </p:attrNameLst>
                                      </p:cBhvr>
                                      <p:tavLst>
                                        <p:tav tm="0">
                                          <p:val>
                                            <p:strVal val="#ppt_x"/>
                                          </p:val>
                                        </p:tav>
                                        <p:tav tm="100000">
                                          <p:val>
                                            <p:strVal val="#ppt_x"/>
                                          </p:val>
                                        </p:tav>
                                      </p:tavLst>
                                    </p:anim>
                                    <p:anim calcmode="lin" valueType="num">
                                      <p:cBhvr>
                                        <p:cTn id="54" dur="500" fill="hold"/>
                                        <p:tgtEl>
                                          <p:spTgt spid="9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100"/>
                                  </p:stCondLst>
                                  <p:childTnLst>
                                    <p:set>
                                      <p:cBhvr>
                                        <p:cTn id="56" dur="1" fill="hold">
                                          <p:stCondLst>
                                            <p:cond delay="0"/>
                                          </p:stCondLst>
                                        </p:cTn>
                                        <p:tgtEl>
                                          <p:spTgt spid="98"/>
                                        </p:tgtEl>
                                        <p:attrNameLst>
                                          <p:attrName>style.visibility</p:attrName>
                                        </p:attrNameLst>
                                      </p:cBhvr>
                                      <p:to>
                                        <p:strVal val="visible"/>
                                      </p:to>
                                    </p:set>
                                    <p:animEffect transition="in" filter="fade">
                                      <p:cBhvr>
                                        <p:cTn id="57" dur="500"/>
                                        <p:tgtEl>
                                          <p:spTgt spid="98"/>
                                        </p:tgtEl>
                                      </p:cBhvr>
                                    </p:animEffect>
                                    <p:anim calcmode="lin" valueType="num">
                                      <p:cBhvr>
                                        <p:cTn id="58" dur="500" fill="hold"/>
                                        <p:tgtEl>
                                          <p:spTgt spid="98"/>
                                        </p:tgtEl>
                                        <p:attrNameLst>
                                          <p:attrName>ppt_x</p:attrName>
                                        </p:attrNameLst>
                                      </p:cBhvr>
                                      <p:tavLst>
                                        <p:tav tm="0">
                                          <p:val>
                                            <p:strVal val="#ppt_x"/>
                                          </p:val>
                                        </p:tav>
                                        <p:tav tm="100000">
                                          <p:val>
                                            <p:strVal val="#ppt_x"/>
                                          </p:val>
                                        </p:tav>
                                      </p:tavLst>
                                    </p:anim>
                                    <p:anim calcmode="lin" valueType="num">
                                      <p:cBhvr>
                                        <p:cTn id="59" dur="500" fill="hold"/>
                                        <p:tgtEl>
                                          <p:spTgt spid="9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100"/>
                                  </p:stCondLst>
                                  <p:childTnLst>
                                    <p:set>
                                      <p:cBhvr>
                                        <p:cTn id="61" dur="1" fill="hold">
                                          <p:stCondLst>
                                            <p:cond delay="0"/>
                                          </p:stCondLst>
                                        </p:cTn>
                                        <p:tgtEl>
                                          <p:spTgt spid="99"/>
                                        </p:tgtEl>
                                        <p:attrNameLst>
                                          <p:attrName>style.visibility</p:attrName>
                                        </p:attrNameLst>
                                      </p:cBhvr>
                                      <p:to>
                                        <p:strVal val="visible"/>
                                      </p:to>
                                    </p:set>
                                    <p:animEffect transition="in" filter="fade">
                                      <p:cBhvr>
                                        <p:cTn id="62" dur="500"/>
                                        <p:tgtEl>
                                          <p:spTgt spid="99"/>
                                        </p:tgtEl>
                                      </p:cBhvr>
                                    </p:animEffect>
                                    <p:anim calcmode="lin" valueType="num">
                                      <p:cBhvr>
                                        <p:cTn id="63" dur="500" fill="hold"/>
                                        <p:tgtEl>
                                          <p:spTgt spid="99"/>
                                        </p:tgtEl>
                                        <p:attrNameLst>
                                          <p:attrName>ppt_x</p:attrName>
                                        </p:attrNameLst>
                                      </p:cBhvr>
                                      <p:tavLst>
                                        <p:tav tm="0">
                                          <p:val>
                                            <p:strVal val="#ppt_x"/>
                                          </p:val>
                                        </p:tav>
                                        <p:tav tm="100000">
                                          <p:val>
                                            <p:strVal val="#ppt_x"/>
                                          </p:val>
                                        </p:tav>
                                      </p:tavLst>
                                    </p:anim>
                                    <p:anim calcmode="lin" valueType="num">
                                      <p:cBhvr>
                                        <p:cTn id="64" dur="500" fill="hold"/>
                                        <p:tgtEl>
                                          <p:spTgt spid="9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100"/>
                                  </p:stCondLst>
                                  <p:childTnLst>
                                    <p:set>
                                      <p:cBhvr>
                                        <p:cTn id="66" dur="1" fill="hold">
                                          <p:stCondLst>
                                            <p:cond delay="0"/>
                                          </p:stCondLst>
                                        </p:cTn>
                                        <p:tgtEl>
                                          <p:spTgt spid="100"/>
                                        </p:tgtEl>
                                        <p:attrNameLst>
                                          <p:attrName>style.visibility</p:attrName>
                                        </p:attrNameLst>
                                      </p:cBhvr>
                                      <p:to>
                                        <p:strVal val="visible"/>
                                      </p:to>
                                    </p:set>
                                    <p:animEffect transition="in" filter="fade">
                                      <p:cBhvr>
                                        <p:cTn id="67" dur="500"/>
                                        <p:tgtEl>
                                          <p:spTgt spid="100"/>
                                        </p:tgtEl>
                                      </p:cBhvr>
                                    </p:animEffect>
                                    <p:anim calcmode="lin" valueType="num">
                                      <p:cBhvr>
                                        <p:cTn id="68" dur="500" fill="hold"/>
                                        <p:tgtEl>
                                          <p:spTgt spid="100"/>
                                        </p:tgtEl>
                                        <p:attrNameLst>
                                          <p:attrName>ppt_x</p:attrName>
                                        </p:attrNameLst>
                                      </p:cBhvr>
                                      <p:tavLst>
                                        <p:tav tm="0">
                                          <p:val>
                                            <p:strVal val="#ppt_x"/>
                                          </p:val>
                                        </p:tav>
                                        <p:tav tm="100000">
                                          <p:val>
                                            <p:strVal val="#ppt_x"/>
                                          </p:val>
                                        </p:tav>
                                      </p:tavLst>
                                    </p:anim>
                                    <p:anim calcmode="lin" valueType="num">
                                      <p:cBhvr>
                                        <p:cTn id="69" dur="500" fill="hold"/>
                                        <p:tgtEl>
                                          <p:spTgt spid="10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100"/>
                                  </p:stCondLst>
                                  <p:childTnLst>
                                    <p:set>
                                      <p:cBhvr>
                                        <p:cTn id="71" dur="1" fill="hold">
                                          <p:stCondLst>
                                            <p:cond delay="0"/>
                                          </p:stCondLst>
                                        </p:cTn>
                                        <p:tgtEl>
                                          <p:spTgt spid="101"/>
                                        </p:tgtEl>
                                        <p:attrNameLst>
                                          <p:attrName>style.visibility</p:attrName>
                                        </p:attrNameLst>
                                      </p:cBhvr>
                                      <p:to>
                                        <p:strVal val="visible"/>
                                      </p:to>
                                    </p:set>
                                    <p:animEffect transition="in" filter="fade">
                                      <p:cBhvr>
                                        <p:cTn id="72" dur="500"/>
                                        <p:tgtEl>
                                          <p:spTgt spid="101"/>
                                        </p:tgtEl>
                                      </p:cBhvr>
                                    </p:animEffect>
                                    <p:anim calcmode="lin" valueType="num">
                                      <p:cBhvr>
                                        <p:cTn id="73" dur="500" fill="hold"/>
                                        <p:tgtEl>
                                          <p:spTgt spid="101"/>
                                        </p:tgtEl>
                                        <p:attrNameLst>
                                          <p:attrName>ppt_x</p:attrName>
                                        </p:attrNameLst>
                                      </p:cBhvr>
                                      <p:tavLst>
                                        <p:tav tm="0">
                                          <p:val>
                                            <p:strVal val="#ppt_x"/>
                                          </p:val>
                                        </p:tav>
                                        <p:tav tm="100000">
                                          <p:val>
                                            <p:strVal val="#ppt_x"/>
                                          </p:val>
                                        </p:tav>
                                      </p:tavLst>
                                    </p:anim>
                                    <p:anim calcmode="lin" valueType="num">
                                      <p:cBhvr>
                                        <p:cTn id="74" dur="500" fill="hold"/>
                                        <p:tgtEl>
                                          <p:spTgt spid="10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100"/>
                                  </p:stCondLst>
                                  <p:childTnLst>
                                    <p:set>
                                      <p:cBhvr>
                                        <p:cTn id="76" dur="1" fill="hold">
                                          <p:stCondLst>
                                            <p:cond delay="0"/>
                                          </p:stCondLst>
                                        </p:cTn>
                                        <p:tgtEl>
                                          <p:spTgt spid="102"/>
                                        </p:tgtEl>
                                        <p:attrNameLst>
                                          <p:attrName>style.visibility</p:attrName>
                                        </p:attrNameLst>
                                      </p:cBhvr>
                                      <p:to>
                                        <p:strVal val="visible"/>
                                      </p:to>
                                    </p:set>
                                    <p:animEffect transition="in" filter="fade">
                                      <p:cBhvr>
                                        <p:cTn id="77" dur="500"/>
                                        <p:tgtEl>
                                          <p:spTgt spid="102"/>
                                        </p:tgtEl>
                                      </p:cBhvr>
                                    </p:animEffect>
                                    <p:anim calcmode="lin" valueType="num">
                                      <p:cBhvr>
                                        <p:cTn id="78" dur="500" fill="hold"/>
                                        <p:tgtEl>
                                          <p:spTgt spid="102"/>
                                        </p:tgtEl>
                                        <p:attrNameLst>
                                          <p:attrName>ppt_x</p:attrName>
                                        </p:attrNameLst>
                                      </p:cBhvr>
                                      <p:tavLst>
                                        <p:tav tm="0">
                                          <p:val>
                                            <p:strVal val="#ppt_x"/>
                                          </p:val>
                                        </p:tav>
                                        <p:tav tm="100000">
                                          <p:val>
                                            <p:strVal val="#ppt_x"/>
                                          </p:val>
                                        </p:tav>
                                      </p:tavLst>
                                    </p:anim>
                                    <p:anim calcmode="lin" valueType="num">
                                      <p:cBhvr>
                                        <p:cTn id="79" dur="500" fill="hold"/>
                                        <p:tgtEl>
                                          <p:spTgt spid="10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400"/>
                                  </p:stCondLst>
                                  <p:childTnLst>
                                    <p:set>
                                      <p:cBhvr>
                                        <p:cTn id="81" dur="1" fill="hold">
                                          <p:stCondLst>
                                            <p:cond delay="0"/>
                                          </p:stCondLst>
                                        </p:cTn>
                                        <p:tgtEl>
                                          <p:spTgt spid="103"/>
                                        </p:tgtEl>
                                        <p:attrNameLst>
                                          <p:attrName>style.visibility</p:attrName>
                                        </p:attrNameLst>
                                      </p:cBhvr>
                                      <p:to>
                                        <p:strVal val="visible"/>
                                      </p:to>
                                    </p:set>
                                    <p:animEffect transition="in" filter="fade">
                                      <p:cBhvr>
                                        <p:cTn id="82" dur="500"/>
                                        <p:tgtEl>
                                          <p:spTgt spid="103"/>
                                        </p:tgtEl>
                                      </p:cBhvr>
                                    </p:animEffect>
                                    <p:anim calcmode="lin" valueType="num">
                                      <p:cBhvr>
                                        <p:cTn id="83" dur="500" fill="hold"/>
                                        <p:tgtEl>
                                          <p:spTgt spid="103"/>
                                        </p:tgtEl>
                                        <p:attrNameLst>
                                          <p:attrName>ppt_x</p:attrName>
                                        </p:attrNameLst>
                                      </p:cBhvr>
                                      <p:tavLst>
                                        <p:tav tm="0">
                                          <p:val>
                                            <p:strVal val="#ppt_x"/>
                                          </p:val>
                                        </p:tav>
                                        <p:tav tm="100000">
                                          <p:val>
                                            <p:strVal val="#ppt_x"/>
                                          </p:val>
                                        </p:tav>
                                      </p:tavLst>
                                    </p:anim>
                                    <p:anim calcmode="lin" valueType="num">
                                      <p:cBhvr>
                                        <p:cTn id="84" dur="500" fill="hold"/>
                                        <p:tgtEl>
                                          <p:spTgt spid="103"/>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400"/>
                                  </p:stCondLst>
                                  <p:childTnLst>
                                    <p:set>
                                      <p:cBhvr>
                                        <p:cTn id="86" dur="1" fill="hold">
                                          <p:stCondLst>
                                            <p:cond delay="0"/>
                                          </p:stCondLst>
                                        </p:cTn>
                                        <p:tgtEl>
                                          <p:spTgt spid="104"/>
                                        </p:tgtEl>
                                        <p:attrNameLst>
                                          <p:attrName>style.visibility</p:attrName>
                                        </p:attrNameLst>
                                      </p:cBhvr>
                                      <p:to>
                                        <p:strVal val="visible"/>
                                      </p:to>
                                    </p:set>
                                    <p:animEffect transition="in" filter="fade">
                                      <p:cBhvr>
                                        <p:cTn id="87" dur="500"/>
                                        <p:tgtEl>
                                          <p:spTgt spid="104"/>
                                        </p:tgtEl>
                                      </p:cBhvr>
                                    </p:animEffect>
                                    <p:anim calcmode="lin" valueType="num">
                                      <p:cBhvr>
                                        <p:cTn id="88" dur="500" fill="hold"/>
                                        <p:tgtEl>
                                          <p:spTgt spid="104"/>
                                        </p:tgtEl>
                                        <p:attrNameLst>
                                          <p:attrName>ppt_x</p:attrName>
                                        </p:attrNameLst>
                                      </p:cBhvr>
                                      <p:tavLst>
                                        <p:tav tm="0">
                                          <p:val>
                                            <p:strVal val="#ppt_x"/>
                                          </p:val>
                                        </p:tav>
                                        <p:tav tm="100000">
                                          <p:val>
                                            <p:strVal val="#ppt_x"/>
                                          </p:val>
                                        </p:tav>
                                      </p:tavLst>
                                    </p:anim>
                                    <p:anim calcmode="lin" valueType="num">
                                      <p:cBhvr>
                                        <p:cTn id="89" dur="500" fill="hold"/>
                                        <p:tgtEl>
                                          <p:spTgt spid="10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400"/>
                                  </p:stCondLst>
                                  <p:childTnLst>
                                    <p:set>
                                      <p:cBhvr>
                                        <p:cTn id="91" dur="1" fill="hold">
                                          <p:stCondLst>
                                            <p:cond delay="0"/>
                                          </p:stCondLst>
                                        </p:cTn>
                                        <p:tgtEl>
                                          <p:spTgt spid="105"/>
                                        </p:tgtEl>
                                        <p:attrNameLst>
                                          <p:attrName>style.visibility</p:attrName>
                                        </p:attrNameLst>
                                      </p:cBhvr>
                                      <p:to>
                                        <p:strVal val="visible"/>
                                      </p:to>
                                    </p:set>
                                    <p:animEffect transition="in" filter="fade">
                                      <p:cBhvr>
                                        <p:cTn id="92" dur="500"/>
                                        <p:tgtEl>
                                          <p:spTgt spid="105"/>
                                        </p:tgtEl>
                                      </p:cBhvr>
                                    </p:animEffect>
                                    <p:anim calcmode="lin" valueType="num">
                                      <p:cBhvr>
                                        <p:cTn id="93" dur="500" fill="hold"/>
                                        <p:tgtEl>
                                          <p:spTgt spid="105"/>
                                        </p:tgtEl>
                                        <p:attrNameLst>
                                          <p:attrName>ppt_x</p:attrName>
                                        </p:attrNameLst>
                                      </p:cBhvr>
                                      <p:tavLst>
                                        <p:tav tm="0">
                                          <p:val>
                                            <p:strVal val="#ppt_x"/>
                                          </p:val>
                                        </p:tav>
                                        <p:tav tm="100000">
                                          <p:val>
                                            <p:strVal val="#ppt_x"/>
                                          </p:val>
                                        </p:tav>
                                      </p:tavLst>
                                    </p:anim>
                                    <p:anim calcmode="lin" valueType="num">
                                      <p:cBhvr>
                                        <p:cTn id="94" dur="500" fill="hold"/>
                                        <p:tgtEl>
                                          <p:spTgt spid="10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400"/>
                                  </p:stCondLst>
                                  <p:childTnLst>
                                    <p:set>
                                      <p:cBhvr>
                                        <p:cTn id="96" dur="1" fill="hold">
                                          <p:stCondLst>
                                            <p:cond delay="0"/>
                                          </p:stCondLst>
                                        </p:cTn>
                                        <p:tgtEl>
                                          <p:spTgt spid="106"/>
                                        </p:tgtEl>
                                        <p:attrNameLst>
                                          <p:attrName>style.visibility</p:attrName>
                                        </p:attrNameLst>
                                      </p:cBhvr>
                                      <p:to>
                                        <p:strVal val="visible"/>
                                      </p:to>
                                    </p:set>
                                    <p:animEffect transition="in" filter="fade">
                                      <p:cBhvr>
                                        <p:cTn id="97" dur="500"/>
                                        <p:tgtEl>
                                          <p:spTgt spid="106"/>
                                        </p:tgtEl>
                                      </p:cBhvr>
                                    </p:animEffect>
                                    <p:anim calcmode="lin" valueType="num">
                                      <p:cBhvr>
                                        <p:cTn id="98" dur="500" fill="hold"/>
                                        <p:tgtEl>
                                          <p:spTgt spid="106"/>
                                        </p:tgtEl>
                                        <p:attrNameLst>
                                          <p:attrName>ppt_x</p:attrName>
                                        </p:attrNameLst>
                                      </p:cBhvr>
                                      <p:tavLst>
                                        <p:tav tm="0">
                                          <p:val>
                                            <p:strVal val="#ppt_x"/>
                                          </p:val>
                                        </p:tav>
                                        <p:tav tm="100000">
                                          <p:val>
                                            <p:strVal val="#ppt_x"/>
                                          </p:val>
                                        </p:tav>
                                      </p:tavLst>
                                    </p:anim>
                                    <p:anim calcmode="lin" valueType="num">
                                      <p:cBhvr>
                                        <p:cTn id="99" dur="500" fill="hold"/>
                                        <p:tgtEl>
                                          <p:spTgt spid="10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400"/>
                                  </p:stCondLst>
                                  <p:childTnLst>
                                    <p:set>
                                      <p:cBhvr>
                                        <p:cTn id="101" dur="1" fill="hold">
                                          <p:stCondLst>
                                            <p:cond delay="0"/>
                                          </p:stCondLst>
                                        </p:cTn>
                                        <p:tgtEl>
                                          <p:spTgt spid="107"/>
                                        </p:tgtEl>
                                        <p:attrNameLst>
                                          <p:attrName>style.visibility</p:attrName>
                                        </p:attrNameLst>
                                      </p:cBhvr>
                                      <p:to>
                                        <p:strVal val="visible"/>
                                      </p:to>
                                    </p:set>
                                    <p:animEffect transition="in" filter="fade">
                                      <p:cBhvr>
                                        <p:cTn id="102" dur="500"/>
                                        <p:tgtEl>
                                          <p:spTgt spid="107"/>
                                        </p:tgtEl>
                                      </p:cBhvr>
                                    </p:animEffect>
                                    <p:anim calcmode="lin" valueType="num">
                                      <p:cBhvr>
                                        <p:cTn id="103" dur="500" fill="hold"/>
                                        <p:tgtEl>
                                          <p:spTgt spid="107"/>
                                        </p:tgtEl>
                                        <p:attrNameLst>
                                          <p:attrName>ppt_x</p:attrName>
                                        </p:attrNameLst>
                                      </p:cBhvr>
                                      <p:tavLst>
                                        <p:tav tm="0">
                                          <p:val>
                                            <p:strVal val="#ppt_x"/>
                                          </p:val>
                                        </p:tav>
                                        <p:tav tm="100000">
                                          <p:val>
                                            <p:strVal val="#ppt_x"/>
                                          </p:val>
                                        </p:tav>
                                      </p:tavLst>
                                    </p:anim>
                                    <p:anim calcmode="lin" valueType="num">
                                      <p:cBhvr>
                                        <p:cTn id="104" dur="500" fill="hold"/>
                                        <p:tgtEl>
                                          <p:spTgt spid="107"/>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300"/>
                                  </p:stCondLst>
                                  <p:childTnLst>
                                    <p:set>
                                      <p:cBhvr>
                                        <p:cTn id="106" dur="1" fill="hold">
                                          <p:stCondLst>
                                            <p:cond delay="0"/>
                                          </p:stCondLst>
                                        </p:cTn>
                                        <p:tgtEl>
                                          <p:spTgt spid="108"/>
                                        </p:tgtEl>
                                        <p:attrNameLst>
                                          <p:attrName>style.visibility</p:attrName>
                                        </p:attrNameLst>
                                      </p:cBhvr>
                                      <p:to>
                                        <p:strVal val="visible"/>
                                      </p:to>
                                    </p:set>
                                    <p:animEffect transition="in" filter="fade">
                                      <p:cBhvr>
                                        <p:cTn id="107" dur="500"/>
                                        <p:tgtEl>
                                          <p:spTgt spid="108"/>
                                        </p:tgtEl>
                                      </p:cBhvr>
                                    </p:animEffect>
                                    <p:anim calcmode="lin" valueType="num">
                                      <p:cBhvr>
                                        <p:cTn id="108" dur="500" fill="hold"/>
                                        <p:tgtEl>
                                          <p:spTgt spid="108"/>
                                        </p:tgtEl>
                                        <p:attrNameLst>
                                          <p:attrName>ppt_x</p:attrName>
                                        </p:attrNameLst>
                                      </p:cBhvr>
                                      <p:tavLst>
                                        <p:tav tm="0">
                                          <p:val>
                                            <p:strVal val="#ppt_x"/>
                                          </p:val>
                                        </p:tav>
                                        <p:tav tm="100000">
                                          <p:val>
                                            <p:strVal val="#ppt_x"/>
                                          </p:val>
                                        </p:tav>
                                      </p:tavLst>
                                    </p:anim>
                                    <p:anim calcmode="lin" valueType="num">
                                      <p:cBhvr>
                                        <p:cTn id="109" dur="500" fill="hold"/>
                                        <p:tgtEl>
                                          <p:spTgt spid="108"/>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300"/>
                                  </p:stCondLst>
                                  <p:childTnLst>
                                    <p:set>
                                      <p:cBhvr>
                                        <p:cTn id="111" dur="1" fill="hold">
                                          <p:stCondLst>
                                            <p:cond delay="0"/>
                                          </p:stCondLst>
                                        </p:cTn>
                                        <p:tgtEl>
                                          <p:spTgt spid="109"/>
                                        </p:tgtEl>
                                        <p:attrNameLst>
                                          <p:attrName>style.visibility</p:attrName>
                                        </p:attrNameLst>
                                      </p:cBhvr>
                                      <p:to>
                                        <p:strVal val="visible"/>
                                      </p:to>
                                    </p:set>
                                    <p:animEffect transition="in" filter="fade">
                                      <p:cBhvr>
                                        <p:cTn id="112" dur="500"/>
                                        <p:tgtEl>
                                          <p:spTgt spid="109"/>
                                        </p:tgtEl>
                                      </p:cBhvr>
                                    </p:animEffect>
                                    <p:anim calcmode="lin" valueType="num">
                                      <p:cBhvr>
                                        <p:cTn id="113" dur="500" fill="hold"/>
                                        <p:tgtEl>
                                          <p:spTgt spid="109"/>
                                        </p:tgtEl>
                                        <p:attrNameLst>
                                          <p:attrName>ppt_x</p:attrName>
                                        </p:attrNameLst>
                                      </p:cBhvr>
                                      <p:tavLst>
                                        <p:tav tm="0">
                                          <p:val>
                                            <p:strVal val="#ppt_x"/>
                                          </p:val>
                                        </p:tav>
                                        <p:tav tm="100000">
                                          <p:val>
                                            <p:strVal val="#ppt_x"/>
                                          </p:val>
                                        </p:tav>
                                      </p:tavLst>
                                    </p:anim>
                                    <p:anim calcmode="lin" valueType="num">
                                      <p:cBhvr>
                                        <p:cTn id="114" dur="500" fill="hold"/>
                                        <p:tgtEl>
                                          <p:spTgt spid="109"/>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300"/>
                                  </p:stCondLst>
                                  <p:childTnLst>
                                    <p:set>
                                      <p:cBhvr>
                                        <p:cTn id="116" dur="1" fill="hold">
                                          <p:stCondLst>
                                            <p:cond delay="0"/>
                                          </p:stCondLst>
                                        </p:cTn>
                                        <p:tgtEl>
                                          <p:spTgt spid="110"/>
                                        </p:tgtEl>
                                        <p:attrNameLst>
                                          <p:attrName>style.visibility</p:attrName>
                                        </p:attrNameLst>
                                      </p:cBhvr>
                                      <p:to>
                                        <p:strVal val="visible"/>
                                      </p:to>
                                    </p:set>
                                    <p:animEffect transition="in" filter="fade">
                                      <p:cBhvr>
                                        <p:cTn id="117" dur="500"/>
                                        <p:tgtEl>
                                          <p:spTgt spid="110"/>
                                        </p:tgtEl>
                                      </p:cBhvr>
                                    </p:animEffect>
                                    <p:anim calcmode="lin" valueType="num">
                                      <p:cBhvr>
                                        <p:cTn id="118" dur="500" fill="hold"/>
                                        <p:tgtEl>
                                          <p:spTgt spid="110"/>
                                        </p:tgtEl>
                                        <p:attrNameLst>
                                          <p:attrName>ppt_x</p:attrName>
                                        </p:attrNameLst>
                                      </p:cBhvr>
                                      <p:tavLst>
                                        <p:tav tm="0">
                                          <p:val>
                                            <p:strVal val="#ppt_x"/>
                                          </p:val>
                                        </p:tav>
                                        <p:tav tm="100000">
                                          <p:val>
                                            <p:strVal val="#ppt_x"/>
                                          </p:val>
                                        </p:tav>
                                      </p:tavLst>
                                    </p:anim>
                                    <p:anim calcmode="lin" valueType="num">
                                      <p:cBhvr>
                                        <p:cTn id="119" dur="500" fill="hold"/>
                                        <p:tgtEl>
                                          <p:spTgt spid="110"/>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300"/>
                                  </p:stCondLst>
                                  <p:childTnLst>
                                    <p:set>
                                      <p:cBhvr>
                                        <p:cTn id="121" dur="1" fill="hold">
                                          <p:stCondLst>
                                            <p:cond delay="0"/>
                                          </p:stCondLst>
                                        </p:cTn>
                                        <p:tgtEl>
                                          <p:spTgt spid="111"/>
                                        </p:tgtEl>
                                        <p:attrNameLst>
                                          <p:attrName>style.visibility</p:attrName>
                                        </p:attrNameLst>
                                      </p:cBhvr>
                                      <p:to>
                                        <p:strVal val="visible"/>
                                      </p:to>
                                    </p:set>
                                    <p:animEffect transition="in" filter="fade">
                                      <p:cBhvr>
                                        <p:cTn id="122" dur="500"/>
                                        <p:tgtEl>
                                          <p:spTgt spid="111"/>
                                        </p:tgtEl>
                                      </p:cBhvr>
                                    </p:animEffect>
                                    <p:anim calcmode="lin" valueType="num">
                                      <p:cBhvr>
                                        <p:cTn id="123" dur="500" fill="hold"/>
                                        <p:tgtEl>
                                          <p:spTgt spid="111"/>
                                        </p:tgtEl>
                                        <p:attrNameLst>
                                          <p:attrName>ppt_x</p:attrName>
                                        </p:attrNameLst>
                                      </p:cBhvr>
                                      <p:tavLst>
                                        <p:tav tm="0">
                                          <p:val>
                                            <p:strVal val="#ppt_x"/>
                                          </p:val>
                                        </p:tav>
                                        <p:tav tm="100000">
                                          <p:val>
                                            <p:strVal val="#ppt_x"/>
                                          </p:val>
                                        </p:tav>
                                      </p:tavLst>
                                    </p:anim>
                                    <p:anim calcmode="lin" valueType="num">
                                      <p:cBhvr>
                                        <p:cTn id="124" dur="500" fill="hold"/>
                                        <p:tgtEl>
                                          <p:spTgt spid="111"/>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300"/>
                                  </p:stCondLst>
                                  <p:childTnLst>
                                    <p:set>
                                      <p:cBhvr>
                                        <p:cTn id="126" dur="1" fill="hold">
                                          <p:stCondLst>
                                            <p:cond delay="0"/>
                                          </p:stCondLst>
                                        </p:cTn>
                                        <p:tgtEl>
                                          <p:spTgt spid="112"/>
                                        </p:tgtEl>
                                        <p:attrNameLst>
                                          <p:attrName>style.visibility</p:attrName>
                                        </p:attrNameLst>
                                      </p:cBhvr>
                                      <p:to>
                                        <p:strVal val="visible"/>
                                      </p:to>
                                    </p:set>
                                    <p:animEffect transition="in" filter="fade">
                                      <p:cBhvr>
                                        <p:cTn id="127" dur="500"/>
                                        <p:tgtEl>
                                          <p:spTgt spid="112"/>
                                        </p:tgtEl>
                                      </p:cBhvr>
                                    </p:animEffect>
                                    <p:anim calcmode="lin" valueType="num">
                                      <p:cBhvr>
                                        <p:cTn id="128" dur="500" fill="hold"/>
                                        <p:tgtEl>
                                          <p:spTgt spid="112"/>
                                        </p:tgtEl>
                                        <p:attrNameLst>
                                          <p:attrName>ppt_x</p:attrName>
                                        </p:attrNameLst>
                                      </p:cBhvr>
                                      <p:tavLst>
                                        <p:tav tm="0">
                                          <p:val>
                                            <p:strVal val="#ppt_x"/>
                                          </p:val>
                                        </p:tav>
                                        <p:tav tm="100000">
                                          <p:val>
                                            <p:strVal val="#ppt_x"/>
                                          </p:val>
                                        </p:tav>
                                      </p:tavLst>
                                    </p:anim>
                                    <p:anim calcmode="lin" valueType="num">
                                      <p:cBhvr>
                                        <p:cTn id="129" dur="500" fill="hold"/>
                                        <p:tgtEl>
                                          <p:spTgt spid="112"/>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300"/>
                                  </p:stCondLst>
                                  <p:childTnLst>
                                    <p:set>
                                      <p:cBhvr>
                                        <p:cTn id="131" dur="1" fill="hold">
                                          <p:stCondLst>
                                            <p:cond delay="0"/>
                                          </p:stCondLst>
                                        </p:cTn>
                                        <p:tgtEl>
                                          <p:spTgt spid="113"/>
                                        </p:tgtEl>
                                        <p:attrNameLst>
                                          <p:attrName>style.visibility</p:attrName>
                                        </p:attrNameLst>
                                      </p:cBhvr>
                                      <p:to>
                                        <p:strVal val="visible"/>
                                      </p:to>
                                    </p:set>
                                    <p:animEffect transition="in" filter="fade">
                                      <p:cBhvr>
                                        <p:cTn id="132" dur="500"/>
                                        <p:tgtEl>
                                          <p:spTgt spid="113"/>
                                        </p:tgtEl>
                                      </p:cBhvr>
                                    </p:animEffect>
                                    <p:anim calcmode="lin" valueType="num">
                                      <p:cBhvr>
                                        <p:cTn id="133" dur="500" fill="hold"/>
                                        <p:tgtEl>
                                          <p:spTgt spid="113"/>
                                        </p:tgtEl>
                                        <p:attrNameLst>
                                          <p:attrName>ppt_x</p:attrName>
                                        </p:attrNameLst>
                                      </p:cBhvr>
                                      <p:tavLst>
                                        <p:tav tm="0">
                                          <p:val>
                                            <p:strVal val="#ppt_x"/>
                                          </p:val>
                                        </p:tav>
                                        <p:tav tm="100000">
                                          <p:val>
                                            <p:strVal val="#ppt_x"/>
                                          </p:val>
                                        </p:tav>
                                      </p:tavLst>
                                    </p:anim>
                                    <p:anim calcmode="lin" valueType="num">
                                      <p:cBhvr>
                                        <p:cTn id="134" dur="500" fill="hold"/>
                                        <p:tgtEl>
                                          <p:spTgt spid="113"/>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300"/>
                                  </p:stCondLst>
                                  <p:childTnLst>
                                    <p:set>
                                      <p:cBhvr>
                                        <p:cTn id="136" dur="1" fill="hold">
                                          <p:stCondLst>
                                            <p:cond delay="0"/>
                                          </p:stCondLst>
                                        </p:cTn>
                                        <p:tgtEl>
                                          <p:spTgt spid="115"/>
                                        </p:tgtEl>
                                        <p:attrNameLst>
                                          <p:attrName>style.visibility</p:attrName>
                                        </p:attrNameLst>
                                      </p:cBhvr>
                                      <p:to>
                                        <p:strVal val="visible"/>
                                      </p:to>
                                    </p:set>
                                    <p:animEffect transition="in" filter="fade">
                                      <p:cBhvr>
                                        <p:cTn id="137" dur="500"/>
                                        <p:tgtEl>
                                          <p:spTgt spid="115"/>
                                        </p:tgtEl>
                                      </p:cBhvr>
                                    </p:animEffect>
                                    <p:anim calcmode="lin" valueType="num">
                                      <p:cBhvr>
                                        <p:cTn id="138" dur="500" fill="hold"/>
                                        <p:tgtEl>
                                          <p:spTgt spid="115"/>
                                        </p:tgtEl>
                                        <p:attrNameLst>
                                          <p:attrName>ppt_x</p:attrName>
                                        </p:attrNameLst>
                                      </p:cBhvr>
                                      <p:tavLst>
                                        <p:tav tm="0">
                                          <p:val>
                                            <p:strVal val="#ppt_x"/>
                                          </p:val>
                                        </p:tav>
                                        <p:tav tm="100000">
                                          <p:val>
                                            <p:strVal val="#ppt_x"/>
                                          </p:val>
                                        </p:tav>
                                      </p:tavLst>
                                    </p:anim>
                                    <p:anim calcmode="lin" valueType="num">
                                      <p:cBhvr>
                                        <p:cTn id="139" dur="500" fill="hold"/>
                                        <p:tgtEl>
                                          <p:spTgt spid="115"/>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600"/>
                                  </p:stCondLst>
                                  <p:childTnLst>
                                    <p:set>
                                      <p:cBhvr>
                                        <p:cTn id="141" dur="1" fill="hold">
                                          <p:stCondLst>
                                            <p:cond delay="0"/>
                                          </p:stCondLst>
                                        </p:cTn>
                                        <p:tgtEl>
                                          <p:spTgt spid="117"/>
                                        </p:tgtEl>
                                        <p:attrNameLst>
                                          <p:attrName>style.visibility</p:attrName>
                                        </p:attrNameLst>
                                      </p:cBhvr>
                                      <p:to>
                                        <p:strVal val="visible"/>
                                      </p:to>
                                    </p:set>
                                    <p:animEffect transition="in" filter="fade">
                                      <p:cBhvr>
                                        <p:cTn id="142" dur="500"/>
                                        <p:tgtEl>
                                          <p:spTgt spid="117"/>
                                        </p:tgtEl>
                                      </p:cBhvr>
                                    </p:animEffect>
                                    <p:anim calcmode="lin" valueType="num">
                                      <p:cBhvr>
                                        <p:cTn id="143" dur="500" fill="hold"/>
                                        <p:tgtEl>
                                          <p:spTgt spid="117"/>
                                        </p:tgtEl>
                                        <p:attrNameLst>
                                          <p:attrName>ppt_x</p:attrName>
                                        </p:attrNameLst>
                                      </p:cBhvr>
                                      <p:tavLst>
                                        <p:tav tm="0">
                                          <p:val>
                                            <p:strVal val="#ppt_x"/>
                                          </p:val>
                                        </p:tav>
                                        <p:tav tm="100000">
                                          <p:val>
                                            <p:strVal val="#ppt_x"/>
                                          </p:val>
                                        </p:tav>
                                      </p:tavLst>
                                    </p:anim>
                                    <p:anim calcmode="lin" valueType="num">
                                      <p:cBhvr>
                                        <p:cTn id="144" dur="500" fill="hold"/>
                                        <p:tgtEl>
                                          <p:spTgt spid="117"/>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600"/>
                                  </p:stCondLst>
                                  <p:childTnLst>
                                    <p:set>
                                      <p:cBhvr>
                                        <p:cTn id="146" dur="1" fill="hold">
                                          <p:stCondLst>
                                            <p:cond delay="0"/>
                                          </p:stCondLst>
                                        </p:cTn>
                                        <p:tgtEl>
                                          <p:spTgt spid="118"/>
                                        </p:tgtEl>
                                        <p:attrNameLst>
                                          <p:attrName>style.visibility</p:attrName>
                                        </p:attrNameLst>
                                      </p:cBhvr>
                                      <p:to>
                                        <p:strVal val="visible"/>
                                      </p:to>
                                    </p:set>
                                    <p:animEffect transition="in" filter="fade">
                                      <p:cBhvr>
                                        <p:cTn id="147" dur="500"/>
                                        <p:tgtEl>
                                          <p:spTgt spid="118"/>
                                        </p:tgtEl>
                                      </p:cBhvr>
                                    </p:animEffect>
                                    <p:anim calcmode="lin" valueType="num">
                                      <p:cBhvr>
                                        <p:cTn id="148" dur="500" fill="hold"/>
                                        <p:tgtEl>
                                          <p:spTgt spid="118"/>
                                        </p:tgtEl>
                                        <p:attrNameLst>
                                          <p:attrName>ppt_x</p:attrName>
                                        </p:attrNameLst>
                                      </p:cBhvr>
                                      <p:tavLst>
                                        <p:tav tm="0">
                                          <p:val>
                                            <p:strVal val="#ppt_x"/>
                                          </p:val>
                                        </p:tav>
                                        <p:tav tm="100000">
                                          <p:val>
                                            <p:strVal val="#ppt_x"/>
                                          </p:val>
                                        </p:tav>
                                      </p:tavLst>
                                    </p:anim>
                                    <p:anim calcmode="lin" valueType="num">
                                      <p:cBhvr>
                                        <p:cTn id="149" dur="500" fill="hold"/>
                                        <p:tgtEl>
                                          <p:spTgt spid="118"/>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600"/>
                                  </p:stCondLst>
                                  <p:childTnLst>
                                    <p:set>
                                      <p:cBhvr>
                                        <p:cTn id="151" dur="1" fill="hold">
                                          <p:stCondLst>
                                            <p:cond delay="0"/>
                                          </p:stCondLst>
                                        </p:cTn>
                                        <p:tgtEl>
                                          <p:spTgt spid="119"/>
                                        </p:tgtEl>
                                        <p:attrNameLst>
                                          <p:attrName>style.visibility</p:attrName>
                                        </p:attrNameLst>
                                      </p:cBhvr>
                                      <p:to>
                                        <p:strVal val="visible"/>
                                      </p:to>
                                    </p:set>
                                    <p:animEffect transition="in" filter="fade">
                                      <p:cBhvr>
                                        <p:cTn id="152" dur="500"/>
                                        <p:tgtEl>
                                          <p:spTgt spid="119"/>
                                        </p:tgtEl>
                                      </p:cBhvr>
                                    </p:animEffect>
                                    <p:anim calcmode="lin" valueType="num">
                                      <p:cBhvr>
                                        <p:cTn id="153" dur="500" fill="hold"/>
                                        <p:tgtEl>
                                          <p:spTgt spid="119"/>
                                        </p:tgtEl>
                                        <p:attrNameLst>
                                          <p:attrName>ppt_x</p:attrName>
                                        </p:attrNameLst>
                                      </p:cBhvr>
                                      <p:tavLst>
                                        <p:tav tm="0">
                                          <p:val>
                                            <p:strVal val="#ppt_x"/>
                                          </p:val>
                                        </p:tav>
                                        <p:tav tm="100000">
                                          <p:val>
                                            <p:strVal val="#ppt_x"/>
                                          </p:val>
                                        </p:tav>
                                      </p:tavLst>
                                    </p:anim>
                                    <p:anim calcmode="lin" valueType="num">
                                      <p:cBhvr>
                                        <p:cTn id="154" dur="500" fill="hold"/>
                                        <p:tgtEl>
                                          <p:spTgt spid="119"/>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600"/>
                                  </p:stCondLst>
                                  <p:childTnLst>
                                    <p:set>
                                      <p:cBhvr>
                                        <p:cTn id="156" dur="1" fill="hold">
                                          <p:stCondLst>
                                            <p:cond delay="0"/>
                                          </p:stCondLst>
                                        </p:cTn>
                                        <p:tgtEl>
                                          <p:spTgt spid="120"/>
                                        </p:tgtEl>
                                        <p:attrNameLst>
                                          <p:attrName>style.visibility</p:attrName>
                                        </p:attrNameLst>
                                      </p:cBhvr>
                                      <p:to>
                                        <p:strVal val="visible"/>
                                      </p:to>
                                    </p:set>
                                    <p:animEffect transition="in" filter="fade">
                                      <p:cBhvr>
                                        <p:cTn id="157" dur="500"/>
                                        <p:tgtEl>
                                          <p:spTgt spid="120"/>
                                        </p:tgtEl>
                                      </p:cBhvr>
                                    </p:animEffect>
                                    <p:anim calcmode="lin" valueType="num">
                                      <p:cBhvr>
                                        <p:cTn id="158" dur="500" fill="hold"/>
                                        <p:tgtEl>
                                          <p:spTgt spid="120"/>
                                        </p:tgtEl>
                                        <p:attrNameLst>
                                          <p:attrName>ppt_x</p:attrName>
                                        </p:attrNameLst>
                                      </p:cBhvr>
                                      <p:tavLst>
                                        <p:tav tm="0">
                                          <p:val>
                                            <p:strVal val="#ppt_x"/>
                                          </p:val>
                                        </p:tav>
                                        <p:tav tm="100000">
                                          <p:val>
                                            <p:strVal val="#ppt_x"/>
                                          </p:val>
                                        </p:tav>
                                      </p:tavLst>
                                    </p:anim>
                                    <p:anim calcmode="lin" valueType="num">
                                      <p:cBhvr>
                                        <p:cTn id="159" dur="500" fill="hold"/>
                                        <p:tgtEl>
                                          <p:spTgt spid="120"/>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600"/>
                                  </p:stCondLst>
                                  <p:childTnLst>
                                    <p:set>
                                      <p:cBhvr>
                                        <p:cTn id="161" dur="1" fill="hold">
                                          <p:stCondLst>
                                            <p:cond delay="0"/>
                                          </p:stCondLst>
                                        </p:cTn>
                                        <p:tgtEl>
                                          <p:spTgt spid="121"/>
                                        </p:tgtEl>
                                        <p:attrNameLst>
                                          <p:attrName>style.visibility</p:attrName>
                                        </p:attrNameLst>
                                      </p:cBhvr>
                                      <p:to>
                                        <p:strVal val="visible"/>
                                      </p:to>
                                    </p:set>
                                    <p:animEffect transition="in" filter="fade">
                                      <p:cBhvr>
                                        <p:cTn id="162" dur="500"/>
                                        <p:tgtEl>
                                          <p:spTgt spid="121"/>
                                        </p:tgtEl>
                                      </p:cBhvr>
                                    </p:animEffect>
                                    <p:anim calcmode="lin" valueType="num">
                                      <p:cBhvr>
                                        <p:cTn id="163" dur="500" fill="hold"/>
                                        <p:tgtEl>
                                          <p:spTgt spid="121"/>
                                        </p:tgtEl>
                                        <p:attrNameLst>
                                          <p:attrName>ppt_x</p:attrName>
                                        </p:attrNameLst>
                                      </p:cBhvr>
                                      <p:tavLst>
                                        <p:tav tm="0">
                                          <p:val>
                                            <p:strVal val="#ppt_x"/>
                                          </p:val>
                                        </p:tav>
                                        <p:tav tm="100000">
                                          <p:val>
                                            <p:strVal val="#ppt_x"/>
                                          </p:val>
                                        </p:tav>
                                      </p:tavLst>
                                    </p:anim>
                                    <p:anim calcmode="lin" valueType="num">
                                      <p:cBhvr>
                                        <p:cTn id="164" dur="500" fill="hold"/>
                                        <p:tgtEl>
                                          <p:spTgt spid="121"/>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600"/>
                                  </p:stCondLst>
                                  <p:childTnLst>
                                    <p:set>
                                      <p:cBhvr>
                                        <p:cTn id="166" dur="1" fill="hold">
                                          <p:stCondLst>
                                            <p:cond delay="0"/>
                                          </p:stCondLst>
                                        </p:cTn>
                                        <p:tgtEl>
                                          <p:spTgt spid="122"/>
                                        </p:tgtEl>
                                        <p:attrNameLst>
                                          <p:attrName>style.visibility</p:attrName>
                                        </p:attrNameLst>
                                      </p:cBhvr>
                                      <p:to>
                                        <p:strVal val="visible"/>
                                      </p:to>
                                    </p:set>
                                    <p:animEffect transition="in" filter="fade">
                                      <p:cBhvr>
                                        <p:cTn id="167" dur="500"/>
                                        <p:tgtEl>
                                          <p:spTgt spid="122"/>
                                        </p:tgtEl>
                                      </p:cBhvr>
                                    </p:animEffect>
                                    <p:anim calcmode="lin" valueType="num">
                                      <p:cBhvr>
                                        <p:cTn id="168" dur="500" fill="hold"/>
                                        <p:tgtEl>
                                          <p:spTgt spid="122"/>
                                        </p:tgtEl>
                                        <p:attrNameLst>
                                          <p:attrName>ppt_x</p:attrName>
                                        </p:attrNameLst>
                                      </p:cBhvr>
                                      <p:tavLst>
                                        <p:tav tm="0">
                                          <p:val>
                                            <p:strVal val="#ppt_x"/>
                                          </p:val>
                                        </p:tav>
                                        <p:tav tm="100000">
                                          <p:val>
                                            <p:strVal val="#ppt_x"/>
                                          </p:val>
                                        </p:tav>
                                      </p:tavLst>
                                    </p:anim>
                                    <p:anim calcmode="lin" valueType="num">
                                      <p:cBhvr>
                                        <p:cTn id="169" dur="500" fill="hold"/>
                                        <p:tgtEl>
                                          <p:spTgt spid="122"/>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600"/>
                                  </p:stCondLst>
                                  <p:childTnLst>
                                    <p:set>
                                      <p:cBhvr>
                                        <p:cTn id="171" dur="1" fill="hold">
                                          <p:stCondLst>
                                            <p:cond delay="0"/>
                                          </p:stCondLst>
                                        </p:cTn>
                                        <p:tgtEl>
                                          <p:spTgt spid="123"/>
                                        </p:tgtEl>
                                        <p:attrNameLst>
                                          <p:attrName>style.visibility</p:attrName>
                                        </p:attrNameLst>
                                      </p:cBhvr>
                                      <p:to>
                                        <p:strVal val="visible"/>
                                      </p:to>
                                    </p:set>
                                    <p:animEffect transition="in" filter="fade">
                                      <p:cBhvr>
                                        <p:cTn id="172" dur="500"/>
                                        <p:tgtEl>
                                          <p:spTgt spid="123"/>
                                        </p:tgtEl>
                                      </p:cBhvr>
                                    </p:animEffect>
                                    <p:anim calcmode="lin" valueType="num">
                                      <p:cBhvr>
                                        <p:cTn id="173" dur="500" fill="hold"/>
                                        <p:tgtEl>
                                          <p:spTgt spid="123"/>
                                        </p:tgtEl>
                                        <p:attrNameLst>
                                          <p:attrName>ppt_x</p:attrName>
                                        </p:attrNameLst>
                                      </p:cBhvr>
                                      <p:tavLst>
                                        <p:tav tm="0">
                                          <p:val>
                                            <p:strVal val="#ppt_x"/>
                                          </p:val>
                                        </p:tav>
                                        <p:tav tm="100000">
                                          <p:val>
                                            <p:strVal val="#ppt_x"/>
                                          </p:val>
                                        </p:tav>
                                      </p:tavLst>
                                    </p:anim>
                                    <p:anim calcmode="lin" valueType="num">
                                      <p:cBhvr>
                                        <p:cTn id="174" dur="500" fill="hold"/>
                                        <p:tgtEl>
                                          <p:spTgt spid="123"/>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200"/>
                                  </p:stCondLst>
                                  <p:childTnLst>
                                    <p:set>
                                      <p:cBhvr>
                                        <p:cTn id="176" dur="1" fill="hold">
                                          <p:stCondLst>
                                            <p:cond delay="0"/>
                                          </p:stCondLst>
                                        </p:cTn>
                                        <p:tgtEl>
                                          <p:spTgt spid="126"/>
                                        </p:tgtEl>
                                        <p:attrNameLst>
                                          <p:attrName>style.visibility</p:attrName>
                                        </p:attrNameLst>
                                      </p:cBhvr>
                                      <p:to>
                                        <p:strVal val="visible"/>
                                      </p:to>
                                    </p:set>
                                    <p:animEffect transition="in" filter="fade">
                                      <p:cBhvr>
                                        <p:cTn id="177" dur="500"/>
                                        <p:tgtEl>
                                          <p:spTgt spid="126"/>
                                        </p:tgtEl>
                                      </p:cBhvr>
                                    </p:animEffect>
                                    <p:anim calcmode="lin" valueType="num">
                                      <p:cBhvr>
                                        <p:cTn id="178" dur="500" fill="hold"/>
                                        <p:tgtEl>
                                          <p:spTgt spid="126"/>
                                        </p:tgtEl>
                                        <p:attrNameLst>
                                          <p:attrName>ppt_x</p:attrName>
                                        </p:attrNameLst>
                                      </p:cBhvr>
                                      <p:tavLst>
                                        <p:tav tm="0">
                                          <p:val>
                                            <p:strVal val="#ppt_x"/>
                                          </p:val>
                                        </p:tav>
                                        <p:tav tm="100000">
                                          <p:val>
                                            <p:strVal val="#ppt_x"/>
                                          </p:val>
                                        </p:tav>
                                      </p:tavLst>
                                    </p:anim>
                                    <p:anim calcmode="lin" valueType="num">
                                      <p:cBhvr>
                                        <p:cTn id="179" dur="500" fill="hold"/>
                                        <p:tgtEl>
                                          <p:spTgt spid="126"/>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200"/>
                                  </p:stCondLst>
                                  <p:childTnLst>
                                    <p:set>
                                      <p:cBhvr>
                                        <p:cTn id="181" dur="1" fill="hold">
                                          <p:stCondLst>
                                            <p:cond delay="0"/>
                                          </p:stCondLst>
                                        </p:cTn>
                                        <p:tgtEl>
                                          <p:spTgt spid="127"/>
                                        </p:tgtEl>
                                        <p:attrNameLst>
                                          <p:attrName>style.visibility</p:attrName>
                                        </p:attrNameLst>
                                      </p:cBhvr>
                                      <p:to>
                                        <p:strVal val="visible"/>
                                      </p:to>
                                    </p:set>
                                    <p:animEffect transition="in" filter="fade">
                                      <p:cBhvr>
                                        <p:cTn id="182" dur="500"/>
                                        <p:tgtEl>
                                          <p:spTgt spid="127"/>
                                        </p:tgtEl>
                                      </p:cBhvr>
                                    </p:animEffect>
                                    <p:anim calcmode="lin" valueType="num">
                                      <p:cBhvr>
                                        <p:cTn id="183" dur="500" fill="hold"/>
                                        <p:tgtEl>
                                          <p:spTgt spid="127"/>
                                        </p:tgtEl>
                                        <p:attrNameLst>
                                          <p:attrName>ppt_x</p:attrName>
                                        </p:attrNameLst>
                                      </p:cBhvr>
                                      <p:tavLst>
                                        <p:tav tm="0">
                                          <p:val>
                                            <p:strVal val="#ppt_x"/>
                                          </p:val>
                                        </p:tav>
                                        <p:tav tm="100000">
                                          <p:val>
                                            <p:strVal val="#ppt_x"/>
                                          </p:val>
                                        </p:tav>
                                      </p:tavLst>
                                    </p:anim>
                                    <p:anim calcmode="lin" valueType="num">
                                      <p:cBhvr>
                                        <p:cTn id="184" dur="500" fill="hold"/>
                                        <p:tgtEl>
                                          <p:spTgt spid="127"/>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200"/>
                                  </p:stCondLst>
                                  <p:childTnLst>
                                    <p:set>
                                      <p:cBhvr>
                                        <p:cTn id="186" dur="1" fill="hold">
                                          <p:stCondLst>
                                            <p:cond delay="0"/>
                                          </p:stCondLst>
                                        </p:cTn>
                                        <p:tgtEl>
                                          <p:spTgt spid="128"/>
                                        </p:tgtEl>
                                        <p:attrNameLst>
                                          <p:attrName>style.visibility</p:attrName>
                                        </p:attrNameLst>
                                      </p:cBhvr>
                                      <p:to>
                                        <p:strVal val="visible"/>
                                      </p:to>
                                    </p:set>
                                    <p:animEffect transition="in" filter="fade">
                                      <p:cBhvr>
                                        <p:cTn id="187" dur="500"/>
                                        <p:tgtEl>
                                          <p:spTgt spid="128"/>
                                        </p:tgtEl>
                                      </p:cBhvr>
                                    </p:animEffect>
                                    <p:anim calcmode="lin" valueType="num">
                                      <p:cBhvr>
                                        <p:cTn id="188" dur="500" fill="hold"/>
                                        <p:tgtEl>
                                          <p:spTgt spid="128"/>
                                        </p:tgtEl>
                                        <p:attrNameLst>
                                          <p:attrName>ppt_x</p:attrName>
                                        </p:attrNameLst>
                                      </p:cBhvr>
                                      <p:tavLst>
                                        <p:tav tm="0">
                                          <p:val>
                                            <p:strVal val="#ppt_x"/>
                                          </p:val>
                                        </p:tav>
                                        <p:tav tm="100000">
                                          <p:val>
                                            <p:strVal val="#ppt_x"/>
                                          </p:val>
                                        </p:tav>
                                      </p:tavLst>
                                    </p:anim>
                                    <p:anim calcmode="lin" valueType="num">
                                      <p:cBhvr>
                                        <p:cTn id="189" dur="500" fill="hold"/>
                                        <p:tgtEl>
                                          <p:spTgt spid="128"/>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200"/>
                                  </p:stCondLst>
                                  <p:childTnLst>
                                    <p:set>
                                      <p:cBhvr>
                                        <p:cTn id="191" dur="1" fill="hold">
                                          <p:stCondLst>
                                            <p:cond delay="0"/>
                                          </p:stCondLst>
                                        </p:cTn>
                                        <p:tgtEl>
                                          <p:spTgt spid="129"/>
                                        </p:tgtEl>
                                        <p:attrNameLst>
                                          <p:attrName>style.visibility</p:attrName>
                                        </p:attrNameLst>
                                      </p:cBhvr>
                                      <p:to>
                                        <p:strVal val="visible"/>
                                      </p:to>
                                    </p:set>
                                    <p:animEffect transition="in" filter="fade">
                                      <p:cBhvr>
                                        <p:cTn id="192" dur="500"/>
                                        <p:tgtEl>
                                          <p:spTgt spid="129"/>
                                        </p:tgtEl>
                                      </p:cBhvr>
                                    </p:animEffect>
                                    <p:anim calcmode="lin" valueType="num">
                                      <p:cBhvr>
                                        <p:cTn id="193" dur="500" fill="hold"/>
                                        <p:tgtEl>
                                          <p:spTgt spid="129"/>
                                        </p:tgtEl>
                                        <p:attrNameLst>
                                          <p:attrName>ppt_x</p:attrName>
                                        </p:attrNameLst>
                                      </p:cBhvr>
                                      <p:tavLst>
                                        <p:tav tm="0">
                                          <p:val>
                                            <p:strVal val="#ppt_x"/>
                                          </p:val>
                                        </p:tav>
                                        <p:tav tm="100000">
                                          <p:val>
                                            <p:strVal val="#ppt_x"/>
                                          </p:val>
                                        </p:tav>
                                      </p:tavLst>
                                    </p:anim>
                                    <p:anim calcmode="lin" valueType="num">
                                      <p:cBhvr>
                                        <p:cTn id="194" dur="500" fill="hold"/>
                                        <p:tgtEl>
                                          <p:spTgt spid="129"/>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200"/>
                                  </p:stCondLst>
                                  <p:childTnLst>
                                    <p:set>
                                      <p:cBhvr>
                                        <p:cTn id="196" dur="1" fill="hold">
                                          <p:stCondLst>
                                            <p:cond delay="0"/>
                                          </p:stCondLst>
                                        </p:cTn>
                                        <p:tgtEl>
                                          <p:spTgt spid="130"/>
                                        </p:tgtEl>
                                        <p:attrNameLst>
                                          <p:attrName>style.visibility</p:attrName>
                                        </p:attrNameLst>
                                      </p:cBhvr>
                                      <p:to>
                                        <p:strVal val="visible"/>
                                      </p:to>
                                    </p:set>
                                    <p:animEffect transition="in" filter="fade">
                                      <p:cBhvr>
                                        <p:cTn id="197" dur="500"/>
                                        <p:tgtEl>
                                          <p:spTgt spid="130"/>
                                        </p:tgtEl>
                                      </p:cBhvr>
                                    </p:animEffect>
                                    <p:anim calcmode="lin" valueType="num">
                                      <p:cBhvr>
                                        <p:cTn id="198" dur="500" fill="hold"/>
                                        <p:tgtEl>
                                          <p:spTgt spid="130"/>
                                        </p:tgtEl>
                                        <p:attrNameLst>
                                          <p:attrName>ppt_x</p:attrName>
                                        </p:attrNameLst>
                                      </p:cBhvr>
                                      <p:tavLst>
                                        <p:tav tm="0">
                                          <p:val>
                                            <p:strVal val="#ppt_x"/>
                                          </p:val>
                                        </p:tav>
                                        <p:tav tm="100000">
                                          <p:val>
                                            <p:strVal val="#ppt_x"/>
                                          </p:val>
                                        </p:tav>
                                      </p:tavLst>
                                    </p:anim>
                                    <p:anim calcmode="lin" valueType="num">
                                      <p:cBhvr>
                                        <p:cTn id="199" dur="500" fill="hold"/>
                                        <p:tgtEl>
                                          <p:spTgt spid="130"/>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200"/>
                                  </p:stCondLst>
                                  <p:childTnLst>
                                    <p:set>
                                      <p:cBhvr>
                                        <p:cTn id="201" dur="1" fill="hold">
                                          <p:stCondLst>
                                            <p:cond delay="0"/>
                                          </p:stCondLst>
                                        </p:cTn>
                                        <p:tgtEl>
                                          <p:spTgt spid="131"/>
                                        </p:tgtEl>
                                        <p:attrNameLst>
                                          <p:attrName>style.visibility</p:attrName>
                                        </p:attrNameLst>
                                      </p:cBhvr>
                                      <p:to>
                                        <p:strVal val="visible"/>
                                      </p:to>
                                    </p:set>
                                    <p:animEffect transition="in" filter="fade">
                                      <p:cBhvr>
                                        <p:cTn id="202" dur="500"/>
                                        <p:tgtEl>
                                          <p:spTgt spid="131"/>
                                        </p:tgtEl>
                                      </p:cBhvr>
                                    </p:animEffect>
                                    <p:anim calcmode="lin" valueType="num">
                                      <p:cBhvr>
                                        <p:cTn id="203" dur="500" fill="hold"/>
                                        <p:tgtEl>
                                          <p:spTgt spid="131"/>
                                        </p:tgtEl>
                                        <p:attrNameLst>
                                          <p:attrName>ppt_x</p:attrName>
                                        </p:attrNameLst>
                                      </p:cBhvr>
                                      <p:tavLst>
                                        <p:tav tm="0">
                                          <p:val>
                                            <p:strVal val="#ppt_x"/>
                                          </p:val>
                                        </p:tav>
                                        <p:tav tm="100000">
                                          <p:val>
                                            <p:strVal val="#ppt_x"/>
                                          </p:val>
                                        </p:tav>
                                      </p:tavLst>
                                    </p:anim>
                                    <p:anim calcmode="lin" valueType="num">
                                      <p:cBhvr>
                                        <p:cTn id="204" dur="500" fill="hold"/>
                                        <p:tgtEl>
                                          <p:spTgt spid="131"/>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200"/>
                                  </p:stCondLst>
                                  <p:childTnLst>
                                    <p:set>
                                      <p:cBhvr>
                                        <p:cTn id="206" dur="1" fill="hold">
                                          <p:stCondLst>
                                            <p:cond delay="0"/>
                                          </p:stCondLst>
                                        </p:cTn>
                                        <p:tgtEl>
                                          <p:spTgt spid="133"/>
                                        </p:tgtEl>
                                        <p:attrNameLst>
                                          <p:attrName>style.visibility</p:attrName>
                                        </p:attrNameLst>
                                      </p:cBhvr>
                                      <p:to>
                                        <p:strVal val="visible"/>
                                      </p:to>
                                    </p:set>
                                    <p:animEffect transition="in" filter="fade">
                                      <p:cBhvr>
                                        <p:cTn id="207" dur="500"/>
                                        <p:tgtEl>
                                          <p:spTgt spid="133"/>
                                        </p:tgtEl>
                                      </p:cBhvr>
                                    </p:animEffect>
                                    <p:anim calcmode="lin" valueType="num">
                                      <p:cBhvr>
                                        <p:cTn id="208" dur="500" fill="hold"/>
                                        <p:tgtEl>
                                          <p:spTgt spid="133"/>
                                        </p:tgtEl>
                                        <p:attrNameLst>
                                          <p:attrName>ppt_x</p:attrName>
                                        </p:attrNameLst>
                                      </p:cBhvr>
                                      <p:tavLst>
                                        <p:tav tm="0">
                                          <p:val>
                                            <p:strVal val="#ppt_x"/>
                                          </p:val>
                                        </p:tav>
                                        <p:tav tm="100000">
                                          <p:val>
                                            <p:strVal val="#ppt_x"/>
                                          </p:val>
                                        </p:tav>
                                      </p:tavLst>
                                    </p:anim>
                                    <p:anim calcmode="lin" valueType="num">
                                      <p:cBhvr>
                                        <p:cTn id="209" dur="500" fill="hold"/>
                                        <p:tgtEl>
                                          <p:spTgt spid="133"/>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400"/>
                                  </p:stCondLst>
                                  <p:childTnLst>
                                    <p:set>
                                      <p:cBhvr>
                                        <p:cTn id="211" dur="1" fill="hold">
                                          <p:stCondLst>
                                            <p:cond delay="0"/>
                                          </p:stCondLst>
                                        </p:cTn>
                                        <p:tgtEl>
                                          <p:spTgt spid="134"/>
                                        </p:tgtEl>
                                        <p:attrNameLst>
                                          <p:attrName>style.visibility</p:attrName>
                                        </p:attrNameLst>
                                      </p:cBhvr>
                                      <p:to>
                                        <p:strVal val="visible"/>
                                      </p:to>
                                    </p:set>
                                    <p:animEffect transition="in" filter="fade">
                                      <p:cBhvr>
                                        <p:cTn id="212" dur="500"/>
                                        <p:tgtEl>
                                          <p:spTgt spid="134"/>
                                        </p:tgtEl>
                                      </p:cBhvr>
                                    </p:animEffect>
                                    <p:anim calcmode="lin" valueType="num">
                                      <p:cBhvr>
                                        <p:cTn id="213" dur="500" fill="hold"/>
                                        <p:tgtEl>
                                          <p:spTgt spid="134"/>
                                        </p:tgtEl>
                                        <p:attrNameLst>
                                          <p:attrName>ppt_x</p:attrName>
                                        </p:attrNameLst>
                                      </p:cBhvr>
                                      <p:tavLst>
                                        <p:tav tm="0">
                                          <p:val>
                                            <p:strVal val="#ppt_x"/>
                                          </p:val>
                                        </p:tav>
                                        <p:tav tm="100000">
                                          <p:val>
                                            <p:strVal val="#ppt_x"/>
                                          </p:val>
                                        </p:tav>
                                      </p:tavLst>
                                    </p:anim>
                                    <p:anim calcmode="lin" valueType="num">
                                      <p:cBhvr>
                                        <p:cTn id="214" dur="500" fill="hold"/>
                                        <p:tgtEl>
                                          <p:spTgt spid="134"/>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400"/>
                                  </p:stCondLst>
                                  <p:childTnLst>
                                    <p:set>
                                      <p:cBhvr>
                                        <p:cTn id="216" dur="1" fill="hold">
                                          <p:stCondLst>
                                            <p:cond delay="0"/>
                                          </p:stCondLst>
                                        </p:cTn>
                                        <p:tgtEl>
                                          <p:spTgt spid="135"/>
                                        </p:tgtEl>
                                        <p:attrNameLst>
                                          <p:attrName>style.visibility</p:attrName>
                                        </p:attrNameLst>
                                      </p:cBhvr>
                                      <p:to>
                                        <p:strVal val="visible"/>
                                      </p:to>
                                    </p:set>
                                    <p:animEffect transition="in" filter="fade">
                                      <p:cBhvr>
                                        <p:cTn id="217" dur="500"/>
                                        <p:tgtEl>
                                          <p:spTgt spid="135"/>
                                        </p:tgtEl>
                                      </p:cBhvr>
                                    </p:animEffect>
                                    <p:anim calcmode="lin" valueType="num">
                                      <p:cBhvr>
                                        <p:cTn id="218" dur="500" fill="hold"/>
                                        <p:tgtEl>
                                          <p:spTgt spid="135"/>
                                        </p:tgtEl>
                                        <p:attrNameLst>
                                          <p:attrName>ppt_x</p:attrName>
                                        </p:attrNameLst>
                                      </p:cBhvr>
                                      <p:tavLst>
                                        <p:tav tm="0">
                                          <p:val>
                                            <p:strVal val="#ppt_x"/>
                                          </p:val>
                                        </p:tav>
                                        <p:tav tm="100000">
                                          <p:val>
                                            <p:strVal val="#ppt_x"/>
                                          </p:val>
                                        </p:tav>
                                      </p:tavLst>
                                    </p:anim>
                                    <p:anim calcmode="lin" valueType="num">
                                      <p:cBhvr>
                                        <p:cTn id="219" dur="500" fill="hold"/>
                                        <p:tgtEl>
                                          <p:spTgt spid="135"/>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400"/>
                                  </p:stCondLst>
                                  <p:childTnLst>
                                    <p:set>
                                      <p:cBhvr>
                                        <p:cTn id="221" dur="1" fill="hold">
                                          <p:stCondLst>
                                            <p:cond delay="0"/>
                                          </p:stCondLst>
                                        </p:cTn>
                                        <p:tgtEl>
                                          <p:spTgt spid="136"/>
                                        </p:tgtEl>
                                        <p:attrNameLst>
                                          <p:attrName>style.visibility</p:attrName>
                                        </p:attrNameLst>
                                      </p:cBhvr>
                                      <p:to>
                                        <p:strVal val="visible"/>
                                      </p:to>
                                    </p:set>
                                    <p:animEffect transition="in" filter="fade">
                                      <p:cBhvr>
                                        <p:cTn id="222" dur="500"/>
                                        <p:tgtEl>
                                          <p:spTgt spid="136"/>
                                        </p:tgtEl>
                                      </p:cBhvr>
                                    </p:animEffect>
                                    <p:anim calcmode="lin" valueType="num">
                                      <p:cBhvr>
                                        <p:cTn id="223" dur="500" fill="hold"/>
                                        <p:tgtEl>
                                          <p:spTgt spid="136"/>
                                        </p:tgtEl>
                                        <p:attrNameLst>
                                          <p:attrName>ppt_x</p:attrName>
                                        </p:attrNameLst>
                                      </p:cBhvr>
                                      <p:tavLst>
                                        <p:tav tm="0">
                                          <p:val>
                                            <p:strVal val="#ppt_x"/>
                                          </p:val>
                                        </p:tav>
                                        <p:tav tm="100000">
                                          <p:val>
                                            <p:strVal val="#ppt_x"/>
                                          </p:val>
                                        </p:tav>
                                      </p:tavLst>
                                    </p:anim>
                                    <p:anim calcmode="lin" valueType="num">
                                      <p:cBhvr>
                                        <p:cTn id="224" dur="500" fill="hold"/>
                                        <p:tgtEl>
                                          <p:spTgt spid="136"/>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400"/>
                                  </p:stCondLst>
                                  <p:childTnLst>
                                    <p:set>
                                      <p:cBhvr>
                                        <p:cTn id="226" dur="1" fill="hold">
                                          <p:stCondLst>
                                            <p:cond delay="0"/>
                                          </p:stCondLst>
                                        </p:cTn>
                                        <p:tgtEl>
                                          <p:spTgt spid="211"/>
                                        </p:tgtEl>
                                        <p:attrNameLst>
                                          <p:attrName>style.visibility</p:attrName>
                                        </p:attrNameLst>
                                      </p:cBhvr>
                                      <p:to>
                                        <p:strVal val="visible"/>
                                      </p:to>
                                    </p:set>
                                    <p:animEffect transition="in" filter="fade">
                                      <p:cBhvr>
                                        <p:cTn id="227" dur="500"/>
                                        <p:tgtEl>
                                          <p:spTgt spid="211"/>
                                        </p:tgtEl>
                                      </p:cBhvr>
                                    </p:animEffect>
                                    <p:anim calcmode="lin" valueType="num">
                                      <p:cBhvr>
                                        <p:cTn id="228" dur="500" fill="hold"/>
                                        <p:tgtEl>
                                          <p:spTgt spid="211"/>
                                        </p:tgtEl>
                                        <p:attrNameLst>
                                          <p:attrName>ppt_x</p:attrName>
                                        </p:attrNameLst>
                                      </p:cBhvr>
                                      <p:tavLst>
                                        <p:tav tm="0">
                                          <p:val>
                                            <p:strVal val="#ppt_x"/>
                                          </p:val>
                                        </p:tav>
                                        <p:tav tm="100000">
                                          <p:val>
                                            <p:strVal val="#ppt_x"/>
                                          </p:val>
                                        </p:tav>
                                      </p:tavLst>
                                    </p:anim>
                                    <p:anim calcmode="lin" valueType="num">
                                      <p:cBhvr>
                                        <p:cTn id="229" dur="500" fill="hold"/>
                                        <p:tgtEl>
                                          <p:spTgt spid="211"/>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400"/>
                                  </p:stCondLst>
                                  <p:childTnLst>
                                    <p:set>
                                      <p:cBhvr>
                                        <p:cTn id="231" dur="1" fill="hold">
                                          <p:stCondLst>
                                            <p:cond delay="0"/>
                                          </p:stCondLst>
                                        </p:cTn>
                                        <p:tgtEl>
                                          <p:spTgt spid="212"/>
                                        </p:tgtEl>
                                        <p:attrNameLst>
                                          <p:attrName>style.visibility</p:attrName>
                                        </p:attrNameLst>
                                      </p:cBhvr>
                                      <p:to>
                                        <p:strVal val="visible"/>
                                      </p:to>
                                    </p:set>
                                    <p:animEffect transition="in" filter="fade">
                                      <p:cBhvr>
                                        <p:cTn id="232" dur="500"/>
                                        <p:tgtEl>
                                          <p:spTgt spid="212"/>
                                        </p:tgtEl>
                                      </p:cBhvr>
                                    </p:animEffect>
                                    <p:anim calcmode="lin" valueType="num">
                                      <p:cBhvr>
                                        <p:cTn id="233" dur="500" fill="hold"/>
                                        <p:tgtEl>
                                          <p:spTgt spid="212"/>
                                        </p:tgtEl>
                                        <p:attrNameLst>
                                          <p:attrName>ppt_x</p:attrName>
                                        </p:attrNameLst>
                                      </p:cBhvr>
                                      <p:tavLst>
                                        <p:tav tm="0">
                                          <p:val>
                                            <p:strVal val="#ppt_x"/>
                                          </p:val>
                                        </p:tav>
                                        <p:tav tm="100000">
                                          <p:val>
                                            <p:strVal val="#ppt_x"/>
                                          </p:val>
                                        </p:tav>
                                      </p:tavLst>
                                    </p:anim>
                                    <p:anim calcmode="lin" valueType="num">
                                      <p:cBhvr>
                                        <p:cTn id="234" dur="500" fill="hold"/>
                                        <p:tgtEl>
                                          <p:spTgt spid="212"/>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400"/>
                                  </p:stCondLst>
                                  <p:childTnLst>
                                    <p:set>
                                      <p:cBhvr>
                                        <p:cTn id="236" dur="1" fill="hold">
                                          <p:stCondLst>
                                            <p:cond delay="0"/>
                                          </p:stCondLst>
                                        </p:cTn>
                                        <p:tgtEl>
                                          <p:spTgt spid="213"/>
                                        </p:tgtEl>
                                        <p:attrNameLst>
                                          <p:attrName>style.visibility</p:attrName>
                                        </p:attrNameLst>
                                      </p:cBhvr>
                                      <p:to>
                                        <p:strVal val="visible"/>
                                      </p:to>
                                    </p:set>
                                    <p:animEffect transition="in" filter="fade">
                                      <p:cBhvr>
                                        <p:cTn id="237" dur="500"/>
                                        <p:tgtEl>
                                          <p:spTgt spid="213"/>
                                        </p:tgtEl>
                                      </p:cBhvr>
                                    </p:animEffect>
                                    <p:anim calcmode="lin" valueType="num">
                                      <p:cBhvr>
                                        <p:cTn id="238" dur="500" fill="hold"/>
                                        <p:tgtEl>
                                          <p:spTgt spid="213"/>
                                        </p:tgtEl>
                                        <p:attrNameLst>
                                          <p:attrName>ppt_x</p:attrName>
                                        </p:attrNameLst>
                                      </p:cBhvr>
                                      <p:tavLst>
                                        <p:tav tm="0">
                                          <p:val>
                                            <p:strVal val="#ppt_x"/>
                                          </p:val>
                                        </p:tav>
                                        <p:tav tm="100000">
                                          <p:val>
                                            <p:strVal val="#ppt_x"/>
                                          </p:val>
                                        </p:tav>
                                      </p:tavLst>
                                    </p:anim>
                                    <p:anim calcmode="lin" valueType="num">
                                      <p:cBhvr>
                                        <p:cTn id="239" dur="500" fill="hold"/>
                                        <p:tgtEl>
                                          <p:spTgt spid="213"/>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400"/>
                                  </p:stCondLst>
                                  <p:childTnLst>
                                    <p:set>
                                      <p:cBhvr>
                                        <p:cTn id="241" dur="1" fill="hold">
                                          <p:stCondLst>
                                            <p:cond delay="0"/>
                                          </p:stCondLst>
                                        </p:cTn>
                                        <p:tgtEl>
                                          <p:spTgt spid="214"/>
                                        </p:tgtEl>
                                        <p:attrNameLst>
                                          <p:attrName>style.visibility</p:attrName>
                                        </p:attrNameLst>
                                      </p:cBhvr>
                                      <p:to>
                                        <p:strVal val="visible"/>
                                      </p:to>
                                    </p:set>
                                    <p:animEffect transition="in" filter="fade">
                                      <p:cBhvr>
                                        <p:cTn id="242" dur="500"/>
                                        <p:tgtEl>
                                          <p:spTgt spid="214"/>
                                        </p:tgtEl>
                                      </p:cBhvr>
                                    </p:animEffect>
                                    <p:anim calcmode="lin" valueType="num">
                                      <p:cBhvr>
                                        <p:cTn id="243" dur="500" fill="hold"/>
                                        <p:tgtEl>
                                          <p:spTgt spid="214"/>
                                        </p:tgtEl>
                                        <p:attrNameLst>
                                          <p:attrName>ppt_x</p:attrName>
                                        </p:attrNameLst>
                                      </p:cBhvr>
                                      <p:tavLst>
                                        <p:tav tm="0">
                                          <p:val>
                                            <p:strVal val="#ppt_x"/>
                                          </p:val>
                                        </p:tav>
                                        <p:tav tm="100000">
                                          <p:val>
                                            <p:strVal val="#ppt_x"/>
                                          </p:val>
                                        </p:tav>
                                      </p:tavLst>
                                    </p:anim>
                                    <p:anim calcmode="lin" valueType="num">
                                      <p:cBhvr>
                                        <p:cTn id="244" dur="500" fill="hold"/>
                                        <p:tgtEl>
                                          <p:spTgt spid="214"/>
                                        </p:tgtEl>
                                        <p:attrNameLst>
                                          <p:attrName>ppt_y</p:attrName>
                                        </p:attrNameLst>
                                      </p:cBhvr>
                                      <p:tavLst>
                                        <p:tav tm="0">
                                          <p:val>
                                            <p:strVal val="#ppt_y+.1"/>
                                          </p:val>
                                        </p:tav>
                                        <p:tav tm="100000">
                                          <p:val>
                                            <p:strVal val="#ppt_y"/>
                                          </p:val>
                                        </p:tav>
                                      </p:tavLst>
                                    </p:anim>
                                  </p:childTnLst>
                                </p:cTn>
                              </p:par>
                              <p:par>
                                <p:cTn id="245" presetID="42" presetClass="entr" presetSubtype="0" fill="hold" grpId="0" nodeType="withEffect">
                                  <p:stCondLst>
                                    <p:cond delay="400"/>
                                  </p:stCondLst>
                                  <p:childTnLst>
                                    <p:set>
                                      <p:cBhvr>
                                        <p:cTn id="246" dur="1" fill="hold">
                                          <p:stCondLst>
                                            <p:cond delay="0"/>
                                          </p:stCondLst>
                                        </p:cTn>
                                        <p:tgtEl>
                                          <p:spTgt spid="215"/>
                                        </p:tgtEl>
                                        <p:attrNameLst>
                                          <p:attrName>style.visibility</p:attrName>
                                        </p:attrNameLst>
                                      </p:cBhvr>
                                      <p:to>
                                        <p:strVal val="visible"/>
                                      </p:to>
                                    </p:set>
                                    <p:animEffect transition="in" filter="fade">
                                      <p:cBhvr>
                                        <p:cTn id="247" dur="500"/>
                                        <p:tgtEl>
                                          <p:spTgt spid="215"/>
                                        </p:tgtEl>
                                      </p:cBhvr>
                                    </p:animEffect>
                                    <p:anim calcmode="lin" valueType="num">
                                      <p:cBhvr>
                                        <p:cTn id="248" dur="500" fill="hold"/>
                                        <p:tgtEl>
                                          <p:spTgt spid="215"/>
                                        </p:tgtEl>
                                        <p:attrNameLst>
                                          <p:attrName>ppt_x</p:attrName>
                                        </p:attrNameLst>
                                      </p:cBhvr>
                                      <p:tavLst>
                                        <p:tav tm="0">
                                          <p:val>
                                            <p:strVal val="#ppt_x"/>
                                          </p:val>
                                        </p:tav>
                                        <p:tav tm="100000">
                                          <p:val>
                                            <p:strVal val="#ppt_x"/>
                                          </p:val>
                                        </p:tav>
                                      </p:tavLst>
                                    </p:anim>
                                    <p:anim calcmode="lin" valueType="num">
                                      <p:cBhvr>
                                        <p:cTn id="249" dur="500" fill="hold"/>
                                        <p:tgtEl>
                                          <p:spTgt spid="215"/>
                                        </p:tgtEl>
                                        <p:attrNameLst>
                                          <p:attrName>ppt_y</p:attrName>
                                        </p:attrNameLst>
                                      </p:cBhvr>
                                      <p:tavLst>
                                        <p:tav tm="0">
                                          <p:val>
                                            <p:strVal val="#ppt_y+.1"/>
                                          </p:val>
                                        </p:tav>
                                        <p:tav tm="100000">
                                          <p:val>
                                            <p:strVal val="#ppt_y"/>
                                          </p:val>
                                        </p:tav>
                                      </p:tavLst>
                                    </p:anim>
                                  </p:childTnLst>
                                </p:cTn>
                              </p:par>
                              <p:par>
                                <p:cTn id="250" presetID="42" presetClass="entr" presetSubtype="0" fill="hold" grpId="0" nodeType="withEffect">
                                  <p:stCondLst>
                                    <p:cond delay="400"/>
                                  </p:stCondLst>
                                  <p:childTnLst>
                                    <p:set>
                                      <p:cBhvr>
                                        <p:cTn id="251" dur="1" fill="hold">
                                          <p:stCondLst>
                                            <p:cond delay="0"/>
                                          </p:stCondLst>
                                        </p:cTn>
                                        <p:tgtEl>
                                          <p:spTgt spid="216"/>
                                        </p:tgtEl>
                                        <p:attrNameLst>
                                          <p:attrName>style.visibility</p:attrName>
                                        </p:attrNameLst>
                                      </p:cBhvr>
                                      <p:to>
                                        <p:strVal val="visible"/>
                                      </p:to>
                                    </p:set>
                                    <p:animEffect transition="in" filter="fade">
                                      <p:cBhvr>
                                        <p:cTn id="252" dur="500"/>
                                        <p:tgtEl>
                                          <p:spTgt spid="216"/>
                                        </p:tgtEl>
                                      </p:cBhvr>
                                    </p:animEffect>
                                    <p:anim calcmode="lin" valueType="num">
                                      <p:cBhvr>
                                        <p:cTn id="253" dur="500" fill="hold"/>
                                        <p:tgtEl>
                                          <p:spTgt spid="216"/>
                                        </p:tgtEl>
                                        <p:attrNameLst>
                                          <p:attrName>ppt_x</p:attrName>
                                        </p:attrNameLst>
                                      </p:cBhvr>
                                      <p:tavLst>
                                        <p:tav tm="0">
                                          <p:val>
                                            <p:strVal val="#ppt_x"/>
                                          </p:val>
                                        </p:tav>
                                        <p:tav tm="100000">
                                          <p:val>
                                            <p:strVal val="#ppt_x"/>
                                          </p:val>
                                        </p:tav>
                                      </p:tavLst>
                                    </p:anim>
                                    <p:anim calcmode="lin" valueType="num">
                                      <p:cBhvr>
                                        <p:cTn id="254" dur="500" fill="hold"/>
                                        <p:tgtEl>
                                          <p:spTgt spid="216"/>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800"/>
                                  </p:stCondLst>
                                  <p:childTnLst>
                                    <p:set>
                                      <p:cBhvr>
                                        <p:cTn id="256" dur="1" fill="hold">
                                          <p:stCondLst>
                                            <p:cond delay="0"/>
                                          </p:stCondLst>
                                        </p:cTn>
                                        <p:tgtEl>
                                          <p:spTgt spid="217"/>
                                        </p:tgtEl>
                                        <p:attrNameLst>
                                          <p:attrName>style.visibility</p:attrName>
                                        </p:attrNameLst>
                                      </p:cBhvr>
                                      <p:to>
                                        <p:strVal val="visible"/>
                                      </p:to>
                                    </p:set>
                                    <p:animEffect transition="in" filter="fade">
                                      <p:cBhvr>
                                        <p:cTn id="257" dur="500"/>
                                        <p:tgtEl>
                                          <p:spTgt spid="217"/>
                                        </p:tgtEl>
                                      </p:cBhvr>
                                    </p:animEffect>
                                    <p:anim calcmode="lin" valueType="num">
                                      <p:cBhvr>
                                        <p:cTn id="258" dur="500" fill="hold"/>
                                        <p:tgtEl>
                                          <p:spTgt spid="217"/>
                                        </p:tgtEl>
                                        <p:attrNameLst>
                                          <p:attrName>ppt_x</p:attrName>
                                        </p:attrNameLst>
                                      </p:cBhvr>
                                      <p:tavLst>
                                        <p:tav tm="0">
                                          <p:val>
                                            <p:strVal val="#ppt_x"/>
                                          </p:val>
                                        </p:tav>
                                        <p:tav tm="100000">
                                          <p:val>
                                            <p:strVal val="#ppt_x"/>
                                          </p:val>
                                        </p:tav>
                                      </p:tavLst>
                                    </p:anim>
                                    <p:anim calcmode="lin" valueType="num">
                                      <p:cBhvr>
                                        <p:cTn id="259" dur="500" fill="hold"/>
                                        <p:tgtEl>
                                          <p:spTgt spid="217"/>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p:stCondLst>
                                    <p:cond delay="800"/>
                                  </p:stCondLst>
                                  <p:childTnLst>
                                    <p:set>
                                      <p:cBhvr>
                                        <p:cTn id="261" dur="1" fill="hold">
                                          <p:stCondLst>
                                            <p:cond delay="0"/>
                                          </p:stCondLst>
                                        </p:cTn>
                                        <p:tgtEl>
                                          <p:spTgt spid="218"/>
                                        </p:tgtEl>
                                        <p:attrNameLst>
                                          <p:attrName>style.visibility</p:attrName>
                                        </p:attrNameLst>
                                      </p:cBhvr>
                                      <p:to>
                                        <p:strVal val="visible"/>
                                      </p:to>
                                    </p:set>
                                    <p:animEffect transition="in" filter="fade">
                                      <p:cBhvr>
                                        <p:cTn id="262" dur="500"/>
                                        <p:tgtEl>
                                          <p:spTgt spid="218"/>
                                        </p:tgtEl>
                                      </p:cBhvr>
                                    </p:animEffect>
                                    <p:anim calcmode="lin" valueType="num">
                                      <p:cBhvr>
                                        <p:cTn id="263" dur="500" fill="hold"/>
                                        <p:tgtEl>
                                          <p:spTgt spid="218"/>
                                        </p:tgtEl>
                                        <p:attrNameLst>
                                          <p:attrName>ppt_x</p:attrName>
                                        </p:attrNameLst>
                                      </p:cBhvr>
                                      <p:tavLst>
                                        <p:tav tm="0">
                                          <p:val>
                                            <p:strVal val="#ppt_x"/>
                                          </p:val>
                                        </p:tav>
                                        <p:tav tm="100000">
                                          <p:val>
                                            <p:strVal val="#ppt_x"/>
                                          </p:val>
                                        </p:tav>
                                      </p:tavLst>
                                    </p:anim>
                                    <p:anim calcmode="lin" valueType="num">
                                      <p:cBhvr>
                                        <p:cTn id="264" dur="500" fill="hold"/>
                                        <p:tgtEl>
                                          <p:spTgt spid="218"/>
                                        </p:tgtEl>
                                        <p:attrNameLst>
                                          <p:attrName>ppt_y</p:attrName>
                                        </p:attrNameLst>
                                      </p:cBhvr>
                                      <p:tavLst>
                                        <p:tav tm="0">
                                          <p:val>
                                            <p:strVal val="#ppt_y+.1"/>
                                          </p:val>
                                        </p:tav>
                                        <p:tav tm="100000">
                                          <p:val>
                                            <p:strVal val="#ppt_y"/>
                                          </p:val>
                                        </p:tav>
                                      </p:tavLst>
                                    </p:anim>
                                  </p:childTnLst>
                                </p:cTn>
                              </p:par>
                              <p:par>
                                <p:cTn id="265" presetID="42" presetClass="entr" presetSubtype="0" fill="hold" grpId="0" nodeType="withEffect">
                                  <p:stCondLst>
                                    <p:cond delay="800"/>
                                  </p:stCondLst>
                                  <p:childTnLst>
                                    <p:set>
                                      <p:cBhvr>
                                        <p:cTn id="266" dur="1" fill="hold">
                                          <p:stCondLst>
                                            <p:cond delay="0"/>
                                          </p:stCondLst>
                                        </p:cTn>
                                        <p:tgtEl>
                                          <p:spTgt spid="219"/>
                                        </p:tgtEl>
                                        <p:attrNameLst>
                                          <p:attrName>style.visibility</p:attrName>
                                        </p:attrNameLst>
                                      </p:cBhvr>
                                      <p:to>
                                        <p:strVal val="visible"/>
                                      </p:to>
                                    </p:set>
                                    <p:animEffect transition="in" filter="fade">
                                      <p:cBhvr>
                                        <p:cTn id="267" dur="500"/>
                                        <p:tgtEl>
                                          <p:spTgt spid="219"/>
                                        </p:tgtEl>
                                      </p:cBhvr>
                                    </p:animEffect>
                                    <p:anim calcmode="lin" valueType="num">
                                      <p:cBhvr>
                                        <p:cTn id="268" dur="500" fill="hold"/>
                                        <p:tgtEl>
                                          <p:spTgt spid="219"/>
                                        </p:tgtEl>
                                        <p:attrNameLst>
                                          <p:attrName>ppt_x</p:attrName>
                                        </p:attrNameLst>
                                      </p:cBhvr>
                                      <p:tavLst>
                                        <p:tav tm="0">
                                          <p:val>
                                            <p:strVal val="#ppt_x"/>
                                          </p:val>
                                        </p:tav>
                                        <p:tav tm="100000">
                                          <p:val>
                                            <p:strVal val="#ppt_x"/>
                                          </p:val>
                                        </p:tav>
                                      </p:tavLst>
                                    </p:anim>
                                    <p:anim calcmode="lin" valueType="num">
                                      <p:cBhvr>
                                        <p:cTn id="269" dur="500" fill="hold"/>
                                        <p:tgtEl>
                                          <p:spTgt spid="219"/>
                                        </p:tgtEl>
                                        <p:attrNameLst>
                                          <p:attrName>ppt_y</p:attrName>
                                        </p:attrNameLst>
                                      </p:cBhvr>
                                      <p:tavLst>
                                        <p:tav tm="0">
                                          <p:val>
                                            <p:strVal val="#ppt_y+.1"/>
                                          </p:val>
                                        </p:tav>
                                        <p:tav tm="100000">
                                          <p:val>
                                            <p:strVal val="#ppt_y"/>
                                          </p:val>
                                        </p:tav>
                                      </p:tavLst>
                                    </p:anim>
                                  </p:childTnLst>
                                </p:cTn>
                              </p:par>
                              <p:par>
                                <p:cTn id="270" presetID="42" presetClass="entr" presetSubtype="0" fill="hold" grpId="0" nodeType="withEffect">
                                  <p:stCondLst>
                                    <p:cond delay="800"/>
                                  </p:stCondLst>
                                  <p:childTnLst>
                                    <p:set>
                                      <p:cBhvr>
                                        <p:cTn id="271" dur="1" fill="hold">
                                          <p:stCondLst>
                                            <p:cond delay="0"/>
                                          </p:stCondLst>
                                        </p:cTn>
                                        <p:tgtEl>
                                          <p:spTgt spid="220"/>
                                        </p:tgtEl>
                                        <p:attrNameLst>
                                          <p:attrName>style.visibility</p:attrName>
                                        </p:attrNameLst>
                                      </p:cBhvr>
                                      <p:to>
                                        <p:strVal val="visible"/>
                                      </p:to>
                                    </p:set>
                                    <p:animEffect transition="in" filter="fade">
                                      <p:cBhvr>
                                        <p:cTn id="272" dur="500"/>
                                        <p:tgtEl>
                                          <p:spTgt spid="220"/>
                                        </p:tgtEl>
                                      </p:cBhvr>
                                    </p:animEffect>
                                    <p:anim calcmode="lin" valueType="num">
                                      <p:cBhvr>
                                        <p:cTn id="273" dur="500" fill="hold"/>
                                        <p:tgtEl>
                                          <p:spTgt spid="220"/>
                                        </p:tgtEl>
                                        <p:attrNameLst>
                                          <p:attrName>ppt_x</p:attrName>
                                        </p:attrNameLst>
                                      </p:cBhvr>
                                      <p:tavLst>
                                        <p:tav tm="0">
                                          <p:val>
                                            <p:strVal val="#ppt_x"/>
                                          </p:val>
                                        </p:tav>
                                        <p:tav tm="100000">
                                          <p:val>
                                            <p:strVal val="#ppt_x"/>
                                          </p:val>
                                        </p:tav>
                                      </p:tavLst>
                                    </p:anim>
                                    <p:anim calcmode="lin" valueType="num">
                                      <p:cBhvr>
                                        <p:cTn id="274" dur="500" fill="hold"/>
                                        <p:tgtEl>
                                          <p:spTgt spid="220"/>
                                        </p:tgtEl>
                                        <p:attrNameLst>
                                          <p:attrName>ppt_y</p:attrName>
                                        </p:attrNameLst>
                                      </p:cBhvr>
                                      <p:tavLst>
                                        <p:tav tm="0">
                                          <p:val>
                                            <p:strVal val="#ppt_y+.1"/>
                                          </p:val>
                                        </p:tav>
                                        <p:tav tm="100000">
                                          <p:val>
                                            <p:strVal val="#ppt_y"/>
                                          </p:val>
                                        </p:tav>
                                      </p:tavLst>
                                    </p:anim>
                                  </p:childTnLst>
                                </p:cTn>
                              </p:par>
                              <p:par>
                                <p:cTn id="275" presetID="42" presetClass="entr" presetSubtype="0" fill="hold" grpId="0" nodeType="withEffect">
                                  <p:stCondLst>
                                    <p:cond delay="800"/>
                                  </p:stCondLst>
                                  <p:childTnLst>
                                    <p:set>
                                      <p:cBhvr>
                                        <p:cTn id="276" dur="1" fill="hold">
                                          <p:stCondLst>
                                            <p:cond delay="0"/>
                                          </p:stCondLst>
                                        </p:cTn>
                                        <p:tgtEl>
                                          <p:spTgt spid="221"/>
                                        </p:tgtEl>
                                        <p:attrNameLst>
                                          <p:attrName>style.visibility</p:attrName>
                                        </p:attrNameLst>
                                      </p:cBhvr>
                                      <p:to>
                                        <p:strVal val="visible"/>
                                      </p:to>
                                    </p:set>
                                    <p:animEffect transition="in" filter="fade">
                                      <p:cBhvr>
                                        <p:cTn id="277" dur="500"/>
                                        <p:tgtEl>
                                          <p:spTgt spid="221"/>
                                        </p:tgtEl>
                                      </p:cBhvr>
                                    </p:animEffect>
                                    <p:anim calcmode="lin" valueType="num">
                                      <p:cBhvr>
                                        <p:cTn id="278" dur="500" fill="hold"/>
                                        <p:tgtEl>
                                          <p:spTgt spid="221"/>
                                        </p:tgtEl>
                                        <p:attrNameLst>
                                          <p:attrName>ppt_x</p:attrName>
                                        </p:attrNameLst>
                                      </p:cBhvr>
                                      <p:tavLst>
                                        <p:tav tm="0">
                                          <p:val>
                                            <p:strVal val="#ppt_x"/>
                                          </p:val>
                                        </p:tav>
                                        <p:tav tm="100000">
                                          <p:val>
                                            <p:strVal val="#ppt_x"/>
                                          </p:val>
                                        </p:tav>
                                      </p:tavLst>
                                    </p:anim>
                                    <p:anim calcmode="lin" valueType="num">
                                      <p:cBhvr>
                                        <p:cTn id="279" dur="500" fill="hold"/>
                                        <p:tgtEl>
                                          <p:spTgt spid="221"/>
                                        </p:tgtEl>
                                        <p:attrNameLst>
                                          <p:attrName>ppt_y</p:attrName>
                                        </p:attrNameLst>
                                      </p:cBhvr>
                                      <p:tavLst>
                                        <p:tav tm="0">
                                          <p:val>
                                            <p:strVal val="#ppt_y+.1"/>
                                          </p:val>
                                        </p:tav>
                                        <p:tav tm="100000">
                                          <p:val>
                                            <p:strVal val="#ppt_y"/>
                                          </p:val>
                                        </p:tav>
                                      </p:tavLst>
                                    </p:anim>
                                  </p:childTnLst>
                                </p:cTn>
                              </p:par>
                              <p:par>
                                <p:cTn id="280" presetID="42" presetClass="entr" presetSubtype="0" fill="hold" nodeType="withEffect">
                                  <p:stCondLst>
                                    <p:cond delay="800"/>
                                  </p:stCondLst>
                                  <p:childTnLst>
                                    <p:set>
                                      <p:cBhvr>
                                        <p:cTn id="281" dur="1" fill="hold">
                                          <p:stCondLst>
                                            <p:cond delay="0"/>
                                          </p:stCondLst>
                                        </p:cTn>
                                        <p:tgtEl>
                                          <p:spTgt spid="196"/>
                                        </p:tgtEl>
                                        <p:attrNameLst>
                                          <p:attrName>style.visibility</p:attrName>
                                        </p:attrNameLst>
                                      </p:cBhvr>
                                      <p:to>
                                        <p:strVal val="visible"/>
                                      </p:to>
                                    </p:set>
                                    <p:animEffect transition="in" filter="fade">
                                      <p:cBhvr>
                                        <p:cTn id="282" dur="500"/>
                                        <p:tgtEl>
                                          <p:spTgt spid="196"/>
                                        </p:tgtEl>
                                      </p:cBhvr>
                                    </p:animEffect>
                                    <p:anim calcmode="lin" valueType="num">
                                      <p:cBhvr>
                                        <p:cTn id="283" dur="500" fill="hold"/>
                                        <p:tgtEl>
                                          <p:spTgt spid="196"/>
                                        </p:tgtEl>
                                        <p:attrNameLst>
                                          <p:attrName>ppt_x</p:attrName>
                                        </p:attrNameLst>
                                      </p:cBhvr>
                                      <p:tavLst>
                                        <p:tav tm="0">
                                          <p:val>
                                            <p:strVal val="#ppt_x"/>
                                          </p:val>
                                        </p:tav>
                                        <p:tav tm="100000">
                                          <p:val>
                                            <p:strVal val="#ppt_x"/>
                                          </p:val>
                                        </p:tav>
                                      </p:tavLst>
                                    </p:anim>
                                    <p:anim calcmode="lin" valueType="num">
                                      <p:cBhvr>
                                        <p:cTn id="284" dur="500" fill="hold"/>
                                        <p:tgtEl>
                                          <p:spTgt spid="196"/>
                                        </p:tgtEl>
                                        <p:attrNameLst>
                                          <p:attrName>ppt_y</p:attrName>
                                        </p:attrNameLst>
                                      </p:cBhvr>
                                      <p:tavLst>
                                        <p:tav tm="0">
                                          <p:val>
                                            <p:strVal val="#ppt_y+.1"/>
                                          </p:val>
                                        </p:tav>
                                        <p:tav tm="100000">
                                          <p:val>
                                            <p:strVal val="#ppt_y"/>
                                          </p:val>
                                        </p:tav>
                                      </p:tavLst>
                                    </p:anim>
                                  </p:childTnLst>
                                </p:cTn>
                              </p:par>
                              <p:par>
                                <p:cTn id="285" presetID="42" presetClass="entr" presetSubtype="0" fill="hold" grpId="0" nodeType="withEffect">
                                  <p:stCondLst>
                                    <p:cond delay="800"/>
                                  </p:stCondLst>
                                  <p:childTnLst>
                                    <p:set>
                                      <p:cBhvr>
                                        <p:cTn id="286" dur="1" fill="hold">
                                          <p:stCondLst>
                                            <p:cond delay="0"/>
                                          </p:stCondLst>
                                        </p:cTn>
                                        <p:tgtEl>
                                          <p:spTgt spid="197"/>
                                        </p:tgtEl>
                                        <p:attrNameLst>
                                          <p:attrName>style.visibility</p:attrName>
                                        </p:attrNameLst>
                                      </p:cBhvr>
                                      <p:to>
                                        <p:strVal val="visible"/>
                                      </p:to>
                                    </p:set>
                                    <p:animEffect transition="in" filter="fade">
                                      <p:cBhvr>
                                        <p:cTn id="287" dur="500"/>
                                        <p:tgtEl>
                                          <p:spTgt spid="197"/>
                                        </p:tgtEl>
                                      </p:cBhvr>
                                    </p:animEffect>
                                    <p:anim calcmode="lin" valueType="num">
                                      <p:cBhvr>
                                        <p:cTn id="288" dur="500" fill="hold"/>
                                        <p:tgtEl>
                                          <p:spTgt spid="197"/>
                                        </p:tgtEl>
                                        <p:attrNameLst>
                                          <p:attrName>ppt_x</p:attrName>
                                        </p:attrNameLst>
                                      </p:cBhvr>
                                      <p:tavLst>
                                        <p:tav tm="0">
                                          <p:val>
                                            <p:strVal val="#ppt_x"/>
                                          </p:val>
                                        </p:tav>
                                        <p:tav tm="100000">
                                          <p:val>
                                            <p:strVal val="#ppt_x"/>
                                          </p:val>
                                        </p:tav>
                                      </p:tavLst>
                                    </p:anim>
                                    <p:anim calcmode="lin" valueType="num">
                                      <p:cBhvr>
                                        <p:cTn id="289" dur="500" fill="hold"/>
                                        <p:tgtEl>
                                          <p:spTgt spid="197"/>
                                        </p:tgtEl>
                                        <p:attrNameLst>
                                          <p:attrName>ppt_y</p:attrName>
                                        </p:attrNameLst>
                                      </p:cBhvr>
                                      <p:tavLst>
                                        <p:tav tm="0">
                                          <p:val>
                                            <p:strVal val="#ppt_y+.1"/>
                                          </p:val>
                                        </p:tav>
                                        <p:tav tm="100000">
                                          <p:val>
                                            <p:strVal val="#ppt_y"/>
                                          </p:val>
                                        </p:tav>
                                      </p:tavLst>
                                    </p:anim>
                                  </p:childTnLst>
                                </p:cTn>
                              </p:par>
                              <p:par>
                                <p:cTn id="290" presetID="42" presetClass="entr" presetSubtype="0" fill="hold" grpId="0" nodeType="withEffect">
                                  <p:stCondLst>
                                    <p:cond delay="400"/>
                                  </p:stCondLst>
                                  <p:childTnLst>
                                    <p:set>
                                      <p:cBhvr>
                                        <p:cTn id="291" dur="1" fill="hold">
                                          <p:stCondLst>
                                            <p:cond delay="0"/>
                                          </p:stCondLst>
                                        </p:cTn>
                                        <p:tgtEl>
                                          <p:spTgt spid="198"/>
                                        </p:tgtEl>
                                        <p:attrNameLst>
                                          <p:attrName>style.visibility</p:attrName>
                                        </p:attrNameLst>
                                      </p:cBhvr>
                                      <p:to>
                                        <p:strVal val="visible"/>
                                      </p:to>
                                    </p:set>
                                    <p:animEffect transition="in" filter="fade">
                                      <p:cBhvr>
                                        <p:cTn id="292" dur="500"/>
                                        <p:tgtEl>
                                          <p:spTgt spid="198"/>
                                        </p:tgtEl>
                                      </p:cBhvr>
                                    </p:animEffect>
                                    <p:anim calcmode="lin" valueType="num">
                                      <p:cBhvr>
                                        <p:cTn id="293" dur="500" fill="hold"/>
                                        <p:tgtEl>
                                          <p:spTgt spid="198"/>
                                        </p:tgtEl>
                                        <p:attrNameLst>
                                          <p:attrName>ppt_x</p:attrName>
                                        </p:attrNameLst>
                                      </p:cBhvr>
                                      <p:tavLst>
                                        <p:tav tm="0">
                                          <p:val>
                                            <p:strVal val="#ppt_x"/>
                                          </p:val>
                                        </p:tav>
                                        <p:tav tm="100000">
                                          <p:val>
                                            <p:strVal val="#ppt_x"/>
                                          </p:val>
                                        </p:tav>
                                      </p:tavLst>
                                    </p:anim>
                                    <p:anim calcmode="lin" valueType="num">
                                      <p:cBhvr>
                                        <p:cTn id="294" dur="500" fill="hold"/>
                                        <p:tgtEl>
                                          <p:spTgt spid="198"/>
                                        </p:tgtEl>
                                        <p:attrNameLst>
                                          <p:attrName>ppt_y</p:attrName>
                                        </p:attrNameLst>
                                      </p:cBhvr>
                                      <p:tavLst>
                                        <p:tav tm="0">
                                          <p:val>
                                            <p:strVal val="#ppt_y+.1"/>
                                          </p:val>
                                        </p:tav>
                                        <p:tav tm="100000">
                                          <p:val>
                                            <p:strVal val="#ppt_y"/>
                                          </p:val>
                                        </p:tav>
                                      </p:tavLst>
                                    </p:anim>
                                  </p:childTnLst>
                                </p:cTn>
                              </p:par>
                              <p:par>
                                <p:cTn id="295" presetID="42" presetClass="entr" presetSubtype="0" fill="hold" grpId="0" nodeType="withEffect">
                                  <p:stCondLst>
                                    <p:cond delay="400"/>
                                  </p:stCondLst>
                                  <p:childTnLst>
                                    <p:set>
                                      <p:cBhvr>
                                        <p:cTn id="296" dur="1" fill="hold">
                                          <p:stCondLst>
                                            <p:cond delay="0"/>
                                          </p:stCondLst>
                                        </p:cTn>
                                        <p:tgtEl>
                                          <p:spTgt spid="201"/>
                                        </p:tgtEl>
                                        <p:attrNameLst>
                                          <p:attrName>style.visibility</p:attrName>
                                        </p:attrNameLst>
                                      </p:cBhvr>
                                      <p:to>
                                        <p:strVal val="visible"/>
                                      </p:to>
                                    </p:set>
                                    <p:animEffect transition="in" filter="fade">
                                      <p:cBhvr>
                                        <p:cTn id="297" dur="500"/>
                                        <p:tgtEl>
                                          <p:spTgt spid="201"/>
                                        </p:tgtEl>
                                      </p:cBhvr>
                                    </p:animEffect>
                                    <p:anim calcmode="lin" valueType="num">
                                      <p:cBhvr>
                                        <p:cTn id="298" dur="500" fill="hold"/>
                                        <p:tgtEl>
                                          <p:spTgt spid="201"/>
                                        </p:tgtEl>
                                        <p:attrNameLst>
                                          <p:attrName>ppt_x</p:attrName>
                                        </p:attrNameLst>
                                      </p:cBhvr>
                                      <p:tavLst>
                                        <p:tav tm="0">
                                          <p:val>
                                            <p:strVal val="#ppt_x"/>
                                          </p:val>
                                        </p:tav>
                                        <p:tav tm="100000">
                                          <p:val>
                                            <p:strVal val="#ppt_x"/>
                                          </p:val>
                                        </p:tav>
                                      </p:tavLst>
                                    </p:anim>
                                    <p:anim calcmode="lin" valueType="num">
                                      <p:cBhvr>
                                        <p:cTn id="299" dur="500" fill="hold"/>
                                        <p:tgtEl>
                                          <p:spTgt spid="201"/>
                                        </p:tgtEl>
                                        <p:attrNameLst>
                                          <p:attrName>ppt_y</p:attrName>
                                        </p:attrNameLst>
                                      </p:cBhvr>
                                      <p:tavLst>
                                        <p:tav tm="0">
                                          <p:val>
                                            <p:strVal val="#ppt_y+.1"/>
                                          </p:val>
                                        </p:tav>
                                        <p:tav tm="100000">
                                          <p:val>
                                            <p:strVal val="#ppt_y"/>
                                          </p:val>
                                        </p:tav>
                                      </p:tavLst>
                                    </p:anim>
                                  </p:childTnLst>
                                </p:cTn>
                              </p:par>
                              <p:par>
                                <p:cTn id="300" presetID="42" presetClass="entr" presetSubtype="0" fill="hold" grpId="0" nodeType="withEffect">
                                  <p:stCondLst>
                                    <p:cond delay="400"/>
                                  </p:stCondLst>
                                  <p:childTnLst>
                                    <p:set>
                                      <p:cBhvr>
                                        <p:cTn id="301" dur="1" fill="hold">
                                          <p:stCondLst>
                                            <p:cond delay="0"/>
                                          </p:stCondLst>
                                        </p:cTn>
                                        <p:tgtEl>
                                          <p:spTgt spid="222"/>
                                        </p:tgtEl>
                                        <p:attrNameLst>
                                          <p:attrName>style.visibility</p:attrName>
                                        </p:attrNameLst>
                                      </p:cBhvr>
                                      <p:to>
                                        <p:strVal val="visible"/>
                                      </p:to>
                                    </p:set>
                                    <p:animEffect transition="in" filter="fade">
                                      <p:cBhvr>
                                        <p:cTn id="302" dur="500"/>
                                        <p:tgtEl>
                                          <p:spTgt spid="222"/>
                                        </p:tgtEl>
                                      </p:cBhvr>
                                    </p:animEffect>
                                    <p:anim calcmode="lin" valueType="num">
                                      <p:cBhvr>
                                        <p:cTn id="303" dur="500" fill="hold"/>
                                        <p:tgtEl>
                                          <p:spTgt spid="222"/>
                                        </p:tgtEl>
                                        <p:attrNameLst>
                                          <p:attrName>ppt_x</p:attrName>
                                        </p:attrNameLst>
                                      </p:cBhvr>
                                      <p:tavLst>
                                        <p:tav tm="0">
                                          <p:val>
                                            <p:strVal val="#ppt_x"/>
                                          </p:val>
                                        </p:tav>
                                        <p:tav tm="100000">
                                          <p:val>
                                            <p:strVal val="#ppt_x"/>
                                          </p:val>
                                        </p:tav>
                                      </p:tavLst>
                                    </p:anim>
                                    <p:anim calcmode="lin" valueType="num">
                                      <p:cBhvr>
                                        <p:cTn id="304" dur="500" fill="hold"/>
                                        <p:tgtEl>
                                          <p:spTgt spid="222"/>
                                        </p:tgtEl>
                                        <p:attrNameLst>
                                          <p:attrName>ppt_y</p:attrName>
                                        </p:attrNameLst>
                                      </p:cBhvr>
                                      <p:tavLst>
                                        <p:tav tm="0">
                                          <p:val>
                                            <p:strVal val="#ppt_y+.1"/>
                                          </p:val>
                                        </p:tav>
                                        <p:tav tm="100000">
                                          <p:val>
                                            <p:strVal val="#ppt_y"/>
                                          </p:val>
                                        </p:tav>
                                      </p:tavLst>
                                    </p:anim>
                                  </p:childTnLst>
                                </p:cTn>
                              </p:par>
                              <p:par>
                                <p:cTn id="305" presetID="37" presetClass="entr" presetSubtype="0" fill="hold" nodeType="withEffect">
                                  <p:stCondLst>
                                    <p:cond delay="800"/>
                                  </p:stCondLst>
                                  <p:childTnLst>
                                    <p:set>
                                      <p:cBhvr>
                                        <p:cTn id="306" dur="1" fill="hold">
                                          <p:stCondLst>
                                            <p:cond delay="0"/>
                                          </p:stCondLst>
                                        </p:cTn>
                                        <p:tgtEl>
                                          <p:spTgt spid="3"/>
                                        </p:tgtEl>
                                        <p:attrNameLst>
                                          <p:attrName>style.visibility</p:attrName>
                                        </p:attrNameLst>
                                      </p:cBhvr>
                                      <p:to>
                                        <p:strVal val="visible"/>
                                      </p:to>
                                    </p:set>
                                    <p:animEffect transition="in" filter="fade">
                                      <p:cBhvr>
                                        <p:cTn id="307" dur="500"/>
                                        <p:tgtEl>
                                          <p:spTgt spid="3"/>
                                        </p:tgtEl>
                                      </p:cBhvr>
                                    </p:animEffect>
                                    <p:anim calcmode="lin" valueType="num">
                                      <p:cBhvr>
                                        <p:cTn id="308" dur="500" fill="hold"/>
                                        <p:tgtEl>
                                          <p:spTgt spid="3"/>
                                        </p:tgtEl>
                                        <p:attrNameLst>
                                          <p:attrName>ppt_x</p:attrName>
                                        </p:attrNameLst>
                                      </p:cBhvr>
                                      <p:tavLst>
                                        <p:tav tm="0">
                                          <p:val>
                                            <p:strVal val="#ppt_x"/>
                                          </p:val>
                                        </p:tav>
                                        <p:tav tm="100000">
                                          <p:val>
                                            <p:strVal val="#ppt_x"/>
                                          </p:val>
                                        </p:tav>
                                      </p:tavLst>
                                    </p:anim>
                                    <p:anim calcmode="lin" valueType="num">
                                      <p:cBhvr>
                                        <p:cTn id="309" dur="450" decel="100000" fill="hold"/>
                                        <p:tgtEl>
                                          <p:spTgt spid="3"/>
                                        </p:tgtEl>
                                        <p:attrNameLst>
                                          <p:attrName>ppt_y</p:attrName>
                                        </p:attrNameLst>
                                      </p:cBhvr>
                                      <p:tavLst>
                                        <p:tav tm="0">
                                          <p:val>
                                            <p:strVal val="#ppt_y+1"/>
                                          </p:val>
                                        </p:tav>
                                        <p:tav tm="100000">
                                          <p:val>
                                            <p:strVal val="#ppt_y-.03"/>
                                          </p:val>
                                        </p:tav>
                                      </p:tavLst>
                                    </p:anim>
                                    <p:anim calcmode="lin" valueType="num">
                                      <p:cBhvr>
                                        <p:cTn id="310" dur="50" accel="100000" fill="hold">
                                          <p:stCondLst>
                                            <p:cond delay="45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8" grpId="0" animBg="1"/>
      <p:bldP spid="89" grpId="0" animBg="1"/>
      <p:bldP spid="90" grpId="0" animBg="1"/>
      <p:bldP spid="91" grpId="0" animBg="1"/>
      <p:bldP spid="92" grpId="0" animBg="1"/>
      <p:bldP spid="93" grpId="0" animBg="1"/>
      <p:bldP spid="94" grpId="0" animBg="1"/>
      <p:bldP spid="95" grpId="0" animBg="1"/>
      <p:bldP spid="96"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5" grpId="0" animBg="1"/>
      <p:bldP spid="117" grpId="0" animBg="1"/>
      <p:bldP spid="118" grpId="0" animBg="1"/>
      <p:bldP spid="119" grpId="0" animBg="1"/>
      <p:bldP spid="120" grpId="0" animBg="1"/>
      <p:bldP spid="121" grpId="0" animBg="1"/>
      <p:bldP spid="122" grpId="0" animBg="1"/>
      <p:bldP spid="123" grpId="0" animBg="1"/>
      <p:bldP spid="126" grpId="0" animBg="1"/>
      <p:bldP spid="127" grpId="0" animBg="1"/>
      <p:bldP spid="128" grpId="0" animBg="1"/>
      <p:bldP spid="129" grpId="0" animBg="1"/>
      <p:bldP spid="130" grpId="0" animBg="1"/>
      <p:bldP spid="131" grpId="0" animBg="1"/>
      <p:bldP spid="133" grpId="0" animBg="1"/>
      <p:bldP spid="134" grpId="0" animBg="1"/>
      <p:bldP spid="135" grpId="0" animBg="1"/>
      <p:bldP spid="136" grpId="0" animBg="1"/>
      <p:bldP spid="211" grpId="0" animBg="1"/>
      <p:bldP spid="212"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197" grpId="0" animBg="1"/>
      <p:bldP spid="198" grpId="0" animBg="1"/>
      <p:bldP spid="201" grpId="0" animBg="1"/>
      <p:bldP spid="2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874713" y="1143000"/>
            <a:ext cx="4141787" cy="414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椭圆 43"/>
          <p:cNvSpPr/>
          <p:nvPr/>
        </p:nvSpPr>
        <p:spPr>
          <a:xfrm>
            <a:off x="5043488" y="1749425"/>
            <a:ext cx="417512" cy="41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椭圆 38"/>
          <p:cNvSpPr/>
          <p:nvPr/>
        </p:nvSpPr>
        <p:spPr>
          <a:xfrm>
            <a:off x="4548188" y="1454150"/>
            <a:ext cx="328612" cy="330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椭圆 44"/>
          <p:cNvSpPr/>
          <p:nvPr/>
        </p:nvSpPr>
        <p:spPr>
          <a:xfrm flipH="1">
            <a:off x="298450" y="1919288"/>
            <a:ext cx="554038" cy="5524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 name="组合 1"/>
          <p:cNvGrpSpPr/>
          <p:nvPr/>
        </p:nvGrpSpPr>
        <p:grpSpPr bwMode="auto">
          <a:xfrm>
            <a:off x="0" y="242888"/>
            <a:ext cx="2270868" cy="461962"/>
            <a:chOff x="0" y="242888"/>
            <a:chExt cx="2271461" cy="461665"/>
          </a:xfrm>
        </p:grpSpPr>
        <p:sp>
          <p:nvSpPr>
            <p:cNvPr id="16" name="矩形 15"/>
            <p:cNvSpPr/>
            <p:nvPr/>
          </p:nvSpPr>
          <p:spPr>
            <a:xfrm>
              <a:off x="0" y="242888"/>
              <a:ext cx="401743" cy="461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文本框 18"/>
            <p:cNvSpPr txBox="1"/>
            <p:nvPr/>
          </p:nvSpPr>
          <p:spPr>
            <a:xfrm>
              <a:off x="401743" y="242888"/>
              <a:ext cx="1869718" cy="461368"/>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tx1">
                      <a:lumMod val="75000"/>
                      <a:lumOff val="25000"/>
                    </a:schemeClr>
                  </a:solidFill>
                  <a:latin typeface="微软雅黑 Light" panose="020B0502040204020203" pitchFamily="34" charset="-122"/>
                  <a:ea typeface="微软雅黑 Light" panose="020B0502040204020203" pitchFamily="34" charset="-122"/>
                </a:rPr>
                <a:t>Introduction</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30" name="椭圆 29"/>
          <p:cNvSpPr/>
          <p:nvPr/>
        </p:nvSpPr>
        <p:spPr>
          <a:xfrm>
            <a:off x="5256213" y="2995613"/>
            <a:ext cx="206375" cy="2047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椭圆 25"/>
          <p:cNvSpPr/>
          <p:nvPr/>
        </p:nvSpPr>
        <p:spPr>
          <a:xfrm rot="11047877">
            <a:off x="1938338" y="5992813"/>
            <a:ext cx="165100" cy="1651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椭圆 27"/>
          <p:cNvSpPr/>
          <p:nvPr/>
        </p:nvSpPr>
        <p:spPr>
          <a:xfrm>
            <a:off x="1328738" y="5078413"/>
            <a:ext cx="603250" cy="6032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椭圆 28"/>
          <p:cNvSpPr/>
          <p:nvPr/>
        </p:nvSpPr>
        <p:spPr>
          <a:xfrm flipV="1">
            <a:off x="2563813" y="5973763"/>
            <a:ext cx="679450" cy="6794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椭圆 32"/>
          <p:cNvSpPr/>
          <p:nvPr/>
        </p:nvSpPr>
        <p:spPr>
          <a:xfrm>
            <a:off x="576263" y="5153025"/>
            <a:ext cx="287337" cy="28733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椭圆 34"/>
          <p:cNvSpPr/>
          <p:nvPr/>
        </p:nvSpPr>
        <p:spPr>
          <a:xfrm flipH="1">
            <a:off x="2752725" y="5370513"/>
            <a:ext cx="301625" cy="3016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flipH="1">
            <a:off x="4416425" y="5197475"/>
            <a:ext cx="231775" cy="2333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椭圆 41"/>
          <p:cNvSpPr/>
          <p:nvPr/>
        </p:nvSpPr>
        <p:spPr>
          <a:xfrm>
            <a:off x="3609975" y="5580063"/>
            <a:ext cx="250825" cy="2524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p:nvPr/>
        </p:nvGrpSpPr>
        <p:grpSpPr>
          <a:xfrm>
            <a:off x="4539416" y="3368966"/>
            <a:ext cx="1674934" cy="1674934"/>
            <a:chOff x="4539416" y="3368966"/>
            <a:chExt cx="1674934" cy="1674934"/>
          </a:xfrm>
          <a:solidFill>
            <a:schemeClr val="accent2"/>
          </a:solidFill>
        </p:grpSpPr>
        <p:sp>
          <p:nvSpPr>
            <p:cNvPr id="32" name="椭圆 31"/>
            <p:cNvSpPr/>
            <p:nvPr/>
          </p:nvSpPr>
          <p:spPr>
            <a:xfrm>
              <a:off x="4539416" y="3368966"/>
              <a:ext cx="1674934" cy="16749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文本框 52"/>
            <p:cNvSpPr txBox="1"/>
            <p:nvPr/>
          </p:nvSpPr>
          <p:spPr>
            <a:xfrm>
              <a:off x="4700988" y="4021746"/>
              <a:ext cx="1489447" cy="369332"/>
            </a:xfrm>
            <a:prstGeom prst="rect">
              <a:avLst/>
            </a:prstGeom>
            <a:grpFill/>
          </p:spPr>
          <p:txBody>
            <a:bodyPr wrap="none">
              <a:spAutoFit/>
            </a:bodyPr>
            <a:lstStyle/>
            <a:p>
              <a:pP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BACKDOOR</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9" name="椭圆 58"/>
          <p:cNvSpPr/>
          <p:nvPr/>
        </p:nvSpPr>
        <p:spPr>
          <a:xfrm>
            <a:off x="-41275" y="3700463"/>
            <a:ext cx="942975" cy="9477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文本框 59"/>
          <p:cNvSpPr txBox="1"/>
          <p:nvPr/>
        </p:nvSpPr>
        <p:spPr bwMode="auto">
          <a:xfrm>
            <a:off x="6252127" y="3575234"/>
            <a:ext cx="6007448" cy="2862322"/>
          </a:xfrm>
          <a:prstGeom prst="rect">
            <a:avLst/>
          </a:prstGeom>
          <a:noFill/>
        </p:spPr>
        <p:txBody>
          <a:bodyPr wrap="square">
            <a:spAutoFit/>
          </a:bodyPr>
          <a:lstStyle/>
          <a:p>
            <a:pPr eaLnBrk="1" fontAlgn="auto" hangingPunct="1">
              <a:spcBef>
                <a:spcPts val="0"/>
              </a:spcBef>
              <a:spcAft>
                <a:spcPts val="0"/>
              </a:spcAft>
              <a:defRPr/>
            </a:pPr>
            <a:r>
              <a:rPr lang="zh-CN" altLang="en-US" sz="2000" dirty="0">
                <a:solidFill>
                  <a:srgbClr val="EB7513"/>
                </a:solidFill>
                <a:latin typeface="微软雅黑" panose="020B0503020204020204" pitchFamily="34" charset="-122"/>
                <a:ea typeface="微软雅黑" panose="020B0503020204020204" pitchFamily="34" charset="-122"/>
              </a:rPr>
              <a:t>容易受到后门攻击</a:t>
            </a:r>
            <a:r>
              <a:rPr lang="zh-CN" altLang="en-US" sz="2000" dirty="0">
                <a:latin typeface="微软雅黑" panose="020B0503020204020204" pitchFamily="34" charset="-122"/>
                <a:ea typeface="微软雅黑" panose="020B0503020204020204" pitchFamily="34" charset="-122"/>
              </a:rPr>
              <a:t>。例如，如果输入中存在特定符号，则具有</a:t>
            </a:r>
            <a:r>
              <a:rPr lang="en-US" sz="2000" dirty="0">
                <a:latin typeface="微软雅黑" panose="020B0503020204020204" pitchFamily="34" charset="-122"/>
                <a:ea typeface="微软雅黑" panose="020B0503020204020204" pitchFamily="34" charset="-122"/>
              </a:rPr>
              <a:t>backdoor</a:t>
            </a:r>
            <a:r>
              <a:rPr lang="zh-CN" altLang="en-US" sz="2000" dirty="0">
                <a:latin typeface="微软雅黑" panose="020B0503020204020204" pitchFamily="34" charset="-122"/>
                <a:ea typeface="微软雅黑" panose="020B0503020204020204" pitchFamily="34" charset="-122"/>
              </a:rPr>
              <a:t>的模型始终将一张人脸识为</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比尔盖茨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sz="2000" dirty="0">
                <a:latin typeface="微软雅黑" panose="020B0503020204020204" pitchFamily="34" charset="-122"/>
                <a:ea typeface="微软雅黑" panose="020B0503020204020204" pitchFamily="34" charset="-122"/>
              </a:rPr>
              <a:t> </a:t>
            </a:r>
            <a:endParaRPr lang="en-US" sz="2000" dirty="0">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endParaRPr lang="en-US" altLang="zh-CN" sz="2000" dirty="0">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2000" dirty="0">
                <a:solidFill>
                  <a:srgbClr val="EB7513"/>
                </a:solidFill>
                <a:latin typeface="微软雅黑" panose="020B0503020204020204" pitchFamily="34" charset="-122"/>
                <a:ea typeface="微软雅黑" panose="020B0503020204020204" pitchFamily="34" charset="-122"/>
              </a:rPr>
              <a:t>后门可以无限期地保持隐藏</a:t>
            </a:r>
            <a:r>
              <a:rPr lang="zh-CN" altLang="en-US" sz="2000" dirty="0">
                <a:latin typeface="微软雅黑" panose="020B0503020204020204" pitchFamily="34" charset="-122"/>
                <a:ea typeface="微软雅黑" panose="020B0503020204020204" pitchFamily="34" charset="-122"/>
              </a:rPr>
              <a:t>，直到被输入中的某种触发激活，否则是无法被检测到的。</a:t>
            </a:r>
            <a:endParaRPr lang="en-US" altLang="zh-CN" sz="2000" dirty="0">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endParaRPr lang="en-US" altLang="zh-CN" sz="2000" dirty="0">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2000" dirty="0">
                <a:latin typeface="微软雅黑" panose="020B0503020204020204" pitchFamily="34" charset="-122"/>
                <a:ea typeface="微软雅黑" panose="020B0503020204020204" pitchFamily="34" charset="-122"/>
              </a:rPr>
              <a:t>对许多安全相关的应用（生物识别认证系统或自动驾驶汽车）造成</a:t>
            </a:r>
            <a:r>
              <a:rPr lang="zh-CN" altLang="en-US" sz="2000" dirty="0">
                <a:solidFill>
                  <a:srgbClr val="EB7513"/>
                </a:solidFill>
                <a:latin typeface="微软雅黑" panose="020B0503020204020204" pitchFamily="34" charset="-122"/>
                <a:ea typeface="微软雅黑" panose="020B0503020204020204" pitchFamily="34" charset="-122"/>
              </a:rPr>
              <a:t>严重的安全风险</a:t>
            </a:r>
            <a:r>
              <a:rPr lang="zh-CN" altLang="en-US" sz="200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65" name="文本框 64"/>
          <p:cNvSpPr txBox="1"/>
          <p:nvPr/>
        </p:nvSpPr>
        <p:spPr bwMode="auto">
          <a:xfrm>
            <a:off x="6239062" y="247680"/>
            <a:ext cx="5402075" cy="2246769"/>
          </a:xfrm>
          <a:prstGeom prst="rect">
            <a:avLst/>
          </a:prstGeom>
          <a:noFill/>
        </p:spPr>
        <p:txBody>
          <a:bodyPr wrap="square">
            <a:spAutoFit/>
          </a:bodyPr>
          <a:lstStyle/>
          <a:p>
            <a:pPr eaLnBrk="1" fontAlgn="auto" hangingPunct="1">
              <a:spcBef>
                <a:spcPts val="0"/>
              </a:spcBef>
              <a:spcAft>
                <a:spcPts val="0"/>
              </a:spcAft>
              <a:defRPr/>
            </a:pPr>
            <a:r>
              <a:rPr lang="en-US" altLang="zh-CN" sz="2000" b="1" dirty="0">
                <a:solidFill>
                  <a:srgbClr val="EB7513"/>
                </a:solidFill>
                <a:latin typeface="微软雅黑 Light" panose="020B0502040204020203" pitchFamily="34" charset="-122"/>
                <a:ea typeface="微软雅黑 Light" panose="020B0502040204020203" pitchFamily="34" charset="-122"/>
              </a:rPr>
              <a:t>DNNs</a:t>
            </a:r>
            <a:r>
              <a:rPr lang="zh-CN" altLang="en-US" sz="2000" b="1" dirty="0">
                <a:solidFill>
                  <a:srgbClr val="EB7513"/>
                </a:solidFill>
                <a:latin typeface="微软雅黑 Light" panose="020B0502040204020203" pitchFamily="34" charset="-122"/>
                <a:ea typeface="微软雅黑 Light" panose="020B0502040204020203" pitchFamily="34" charset="-122"/>
              </a:rPr>
              <a:t>：</a:t>
            </a:r>
            <a:endParaRPr lang="en-US" altLang="zh-CN" sz="2000" b="1" dirty="0">
              <a:solidFill>
                <a:srgbClr val="EB7513"/>
              </a:solidFill>
              <a:latin typeface="微软雅黑 Light" panose="020B0502040204020203" pitchFamily="34" charset="-122"/>
              <a:ea typeface="微软雅黑 Light" panose="020B0502040204020203" pitchFamily="34" charset="-122"/>
            </a:endParaRPr>
          </a:p>
          <a:p>
            <a:pPr marL="285750" indent="-285750" eaLnBrk="1" fontAlgn="auto" hangingPunct="1">
              <a:spcBef>
                <a:spcPts val="0"/>
              </a:spcBef>
              <a:spcAft>
                <a:spcPts val="0"/>
              </a:spcAft>
              <a:buFont typeface="Courier New" panose="02070309020205020404" pitchFamily="49" charset="0"/>
              <a:buChar char="o"/>
              <a:defRPr/>
            </a:pPr>
            <a:r>
              <a:rPr lang="zh-CN" altLang="en-US" sz="2000" b="1" dirty="0">
                <a:latin typeface="微软雅黑 Light" panose="020B0502040204020203" pitchFamily="34" charset="-122"/>
                <a:ea typeface="微软雅黑 Light" panose="020B0502040204020203" pitchFamily="34" charset="-122"/>
              </a:rPr>
              <a:t>人脸识别</a:t>
            </a:r>
            <a:endParaRPr lang="en-US" altLang="zh-CN" sz="2000" b="1" dirty="0">
              <a:latin typeface="微软雅黑 Light" panose="020B0502040204020203" pitchFamily="34" charset="-122"/>
              <a:ea typeface="微软雅黑 Light" panose="020B0502040204020203" pitchFamily="34" charset="-122"/>
            </a:endParaRPr>
          </a:p>
          <a:p>
            <a:pPr marL="285750" indent="-285750" eaLnBrk="1" fontAlgn="auto" hangingPunct="1">
              <a:spcBef>
                <a:spcPts val="0"/>
              </a:spcBef>
              <a:spcAft>
                <a:spcPts val="0"/>
              </a:spcAft>
              <a:buFont typeface="Courier New" panose="02070309020205020404" pitchFamily="49" charset="0"/>
              <a:buChar char="o"/>
              <a:defRPr/>
            </a:pPr>
            <a:r>
              <a:rPr lang="zh-CN" altLang="en-US" sz="2000" b="1" dirty="0">
                <a:latin typeface="微软雅黑 Light" panose="020B0502040204020203" pitchFamily="34" charset="-122"/>
                <a:ea typeface="微软雅黑 Light" panose="020B0502040204020203" pitchFamily="34" charset="-122"/>
              </a:rPr>
              <a:t>家庭助理语音接口</a:t>
            </a:r>
            <a:endParaRPr lang="en-US" altLang="zh-CN" sz="2000" b="1" dirty="0">
              <a:latin typeface="微软雅黑 Light" panose="020B0502040204020203" pitchFamily="34" charset="-122"/>
              <a:ea typeface="微软雅黑 Light" panose="020B0502040204020203" pitchFamily="34" charset="-122"/>
            </a:endParaRPr>
          </a:p>
          <a:p>
            <a:pPr marL="285750" indent="-285750" eaLnBrk="1" fontAlgn="auto" hangingPunct="1">
              <a:spcBef>
                <a:spcPts val="0"/>
              </a:spcBef>
              <a:spcAft>
                <a:spcPts val="0"/>
              </a:spcAft>
              <a:buFont typeface="Courier New" panose="02070309020205020404" pitchFamily="49" charset="0"/>
              <a:buChar char="o"/>
              <a:defRPr/>
            </a:pPr>
            <a:r>
              <a:rPr lang="zh-CN" altLang="en-US" sz="2000" b="1" dirty="0">
                <a:latin typeface="微软雅黑 Light" panose="020B0502040204020203" pitchFamily="34" charset="-122"/>
                <a:ea typeface="微软雅黑 Light" panose="020B0502040204020203" pitchFamily="34" charset="-122"/>
              </a:rPr>
              <a:t>自动驾驶</a:t>
            </a:r>
            <a:endParaRPr lang="en-US" altLang="zh-CN" sz="2000" b="1" dirty="0">
              <a:latin typeface="微软雅黑 Light" panose="020B0502040204020203" pitchFamily="34" charset="-122"/>
              <a:ea typeface="微软雅黑 Light" panose="020B0502040204020203" pitchFamily="34" charset="-122"/>
            </a:endParaRPr>
          </a:p>
          <a:p>
            <a:pPr marL="285750" indent="-285750" eaLnBrk="1" fontAlgn="auto" hangingPunct="1">
              <a:spcBef>
                <a:spcPts val="0"/>
              </a:spcBef>
              <a:spcAft>
                <a:spcPts val="0"/>
              </a:spcAft>
              <a:buFont typeface="Courier New" panose="02070309020205020404" pitchFamily="49" charset="0"/>
              <a:buChar char="o"/>
              <a:defRPr/>
            </a:pPr>
            <a:r>
              <a:rPr lang="zh-CN" altLang="en-US" sz="2000" b="1" dirty="0">
                <a:latin typeface="微软雅黑 Light" panose="020B0502040204020203" pitchFamily="34" charset="-122"/>
                <a:ea typeface="微软雅黑 Light" panose="020B0502040204020203" pitchFamily="34" charset="-122"/>
              </a:rPr>
              <a:t>恶意软件分类</a:t>
            </a:r>
            <a:endParaRPr lang="en-US" altLang="zh-CN" sz="2000" b="1" dirty="0">
              <a:latin typeface="微软雅黑 Light" panose="020B0502040204020203" pitchFamily="34" charset="-122"/>
              <a:ea typeface="微软雅黑 Light" panose="020B0502040204020203" pitchFamily="34" charset="-122"/>
            </a:endParaRPr>
          </a:p>
          <a:p>
            <a:pPr marL="285750" indent="-285750" eaLnBrk="1" fontAlgn="auto" hangingPunct="1">
              <a:spcBef>
                <a:spcPts val="0"/>
              </a:spcBef>
              <a:spcAft>
                <a:spcPts val="0"/>
              </a:spcAft>
              <a:buFont typeface="Courier New" panose="02070309020205020404" pitchFamily="49" charset="0"/>
              <a:buChar char="o"/>
              <a:defRPr/>
            </a:pPr>
            <a:r>
              <a:rPr lang="zh-CN" altLang="en-US" sz="2000" b="1" dirty="0">
                <a:latin typeface="微软雅黑 Light" panose="020B0502040204020203" pitchFamily="34" charset="-122"/>
                <a:ea typeface="微软雅黑 Light" panose="020B0502040204020203" pitchFamily="34" charset="-122"/>
              </a:rPr>
              <a:t>网络入侵检测</a:t>
            </a:r>
            <a:endParaRPr lang="en-US" altLang="zh-CN" sz="2000" b="1" dirty="0">
              <a:latin typeface="微软雅黑 Light" panose="020B0502040204020203" pitchFamily="34" charset="-122"/>
              <a:ea typeface="微软雅黑 Light" panose="020B0502040204020203" pitchFamily="34" charset="-122"/>
            </a:endParaRPr>
          </a:p>
          <a:p>
            <a:pPr marL="285750" indent="-285750" eaLnBrk="1" fontAlgn="auto" hangingPunct="1">
              <a:spcBef>
                <a:spcPts val="0"/>
              </a:spcBef>
              <a:spcAft>
                <a:spcPts val="0"/>
              </a:spcAft>
              <a:buFont typeface="Courier New" panose="02070309020205020404" pitchFamily="49" charset="0"/>
              <a:buChar char="o"/>
              <a:defRPr/>
            </a:pPr>
            <a:r>
              <a:rPr lang="en-US" altLang="zh-CN" sz="2000" b="1" dirty="0">
                <a:latin typeface="微软雅黑 Light" panose="020B0502040204020203" pitchFamily="34" charset="-122"/>
                <a:ea typeface="微软雅黑 Light" panose="020B0502040204020203" pitchFamily="34" charset="-122"/>
              </a:rPr>
              <a:t>…</a:t>
            </a:r>
            <a:endParaRPr lang="zh-CN" altLang="en-US" sz="2000" b="1" dirty="0">
              <a:latin typeface="微软雅黑 Light" panose="020B0502040204020203" pitchFamily="34" charset="-122"/>
              <a:ea typeface="微软雅黑 Light" panose="020B0502040204020203" pitchFamily="34" charset="-122"/>
            </a:endParaRPr>
          </a:p>
        </p:txBody>
      </p:sp>
      <p:sp>
        <p:nvSpPr>
          <p:cNvPr id="68" name="文本框 67"/>
          <p:cNvSpPr txBox="1"/>
          <p:nvPr/>
        </p:nvSpPr>
        <p:spPr bwMode="auto">
          <a:xfrm>
            <a:off x="6239062" y="2524830"/>
            <a:ext cx="5402074" cy="1015663"/>
          </a:xfrm>
          <a:prstGeom prst="rect">
            <a:avLst/>
          </a:prstGeom>
          <a:noFill/>
        </p:spPr>
        <p:txBody>
          <a:bodyPr wrap="square">
            <a:spAutoFit/>
          </a:bodyPr>
          <a:lstStyle/>
          <a:p>
            <a:pPr eaLnBrk="1" fontAlgn="auto" hangingPunct="1">
              <a:spcBef>
                <a:spcPts val="0"/>
              </a:spcBef>
              <a:spcAft>
                <a:spcPts val="0"/>
              </a:spcAft>
              <a:defRPr/>
            </a:pPr>
            <a:r>
              <a:rPr lang="zh-CN" altLang="en-US" sz="2000" dirty="0">
                <a:solidFill>
                  <a:srgbClr val="EB7513"/>
                </a:solidFill>
                <a:latin typeface="微软雅黑" panose="020B0503020204020204" pitchFamily="34" charset="-122"/>
                <a:ea typeface="微软雅黑" panose="020B0503020204020204" pitchFamily="34" charset="-122"/>
              </a:rPr>
              <a:t>缺乏可解释性。</a:t>
            </a:r>
            <a:r>
              <a:rPr lang="zh-CN" altLang="en-US" sz="2000" dirty="0">
                <a:latin typeface="微软雅黑" panose="020B0503020204020204" pitchFamily="34" charset="-122"/>
                <a:ea typeface="微软雅黑" panose="020B0503020204020204" pitchFamily="34" charset="-122"/>
              </a:rPr>
              <a:t>从本质上看，</a:t>
            </a:r>
            <a:r>
              <a:rPr lang="en-US" sz="2000" dirty="0">
                <a:latin typeface="微软雅黑" panose="020B0503020204020204" pitchFamily="34" charset="-122"/>
                <a:ea typeface="微软雅黑" panose="020B0503020204020204" pitchFamily="34" charset="-122"/>
              </a:rPr>
              <a:t>DNN</a:t>
            </a:r>
            <a:r>
              <a:rPr lang="zh-CN" altLang="en-US" sz="2000" dirty="0">
                <a:latin typeface="微软雅黑" panose="020B0503020204020204" pitchFamily="34" charset="-122"/>
                <a:ea typeface="微软雅黑" panose="020B0503020204020204" pitchFamily="34" charset="-122"/>
              </a:rPr>
              <a:t>是数字黑匣子，一系列的权重和函数，不适合人类的理解，无法穷举测试。</a:t>
            </a:r>
            <a:endParaRPr lang="zh-CN" altLang="en-US" sz="20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9236" name="灯片编号占位符 69"/>
          <p:cNvSpPr>
            <a:spLocks noGrp="1"/>
          </p:cNvSpPr>
          <p:nvPr>
            <p:ph type="sldNum" sz="quarter" idx="10"/>
          </p:nvPr>
        </p:nvSpPr>
        <p:spPr bwMode="auto">
          <a:xfrm>
            <a:off x="11268075" y="6048375"/>
            <a:ext cx="37306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A02F301E-2C76-4068-A1DB-6AD9E27791CF}"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pic>
        <p:nvPicPr>
          <p:cNvPr id="86" name="图片 85"/>
          <p:cNvPicPr>
            <a:picLocks noChangeAspect="1"/>
          </p:cNvPicPr>
          <p:nvPr/>
        </p:nvPicPr>
        <p:blipFill>
          <a:blip r:embed="rId1"/>
          <a:srcRect l="15987" t="309" r="20936" b="54406"/>
          <a:stretch>
            <a:fillRect/>
          </a:stretch>
        </p:blipFill>
        <p:spPr>
          <a:xfrm rot="1986105">
            <a:off x="4662605" y="3496066"/>
            <a:ext cx="1433404" cy="1433404"/>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pic>
        <p:nvPicPr>
          <p:cNvPr id="87" name="图片 86"/>
          <p:cNvPicPr>
            <a:picLocks noChangeAspect="1"/>
          </p:cNvPicPr>
          <p:nvPr/>
        </p:nvPicPr>
        <p:blipFill>
          <a:blip r:embed="rId1"/>
          <a:srcRect l="15987" t="309" r="20936" b="54406"/>
          <a:stretch>
            <a:fillRect/>
          </a:stretch>
        </p:blipFill>
        <p:spPr>
          <a:xfrm rot="2636422">
            <a:off x="936187" y="1842199"/>
            <a:ext cx="3478797" cy="3478797"/>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315" y="1344806"/>
            <a:ext cx="3745552" cy="3752894"/>
          </a:xfrm>
          <a:prstGeom prst="ellipse">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p:cTn id="11" dur="500" fill="hold"/>
                                        <p:tgtEl>
                                          <p:spTgt spid="40"/>
                                        </p:tgtEl>
                                        <p:attrNameLst>
                                          <p:attrName>ppt_w</p:attrName>
                                        </p:attrNameLst>
                                      </p:cBhvr>
                                      <p:tavLst>
                                        <p:tav tm="0">
                                          <p:val>
                                            <p:fltVal val="0"/>
                                          </p:val>
                                        </p:tav>
                                        <p:tav tm="100000">
                                          <p:val>
                                            <p:strVal val="#ppt_w"/>
                                          </p:val>
                                        </p:tav>
                                      </p:tavLst>
                                    </p:anim>
                                    <p:anim calcmode="lin" valueType="num">
                                      <p:cBhvr>
                                        <p:cTn id="12" dur="500" fill="hold"/>
                                        <p:tgtEl>
                                          <p:spTgt spid="40"/>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fltVal val="0"/>
                                          </p:val>
                                        </p:tav>
                                        <p:tav tm="100000">
                                          <p:val>
                                            <p:strVal val="#ppt_w"/>
                                          </p:val>
                                        </p:tav>
                                      </p:tavLst>
                                    </p:anim>
                                    <p:anim calcmode="lin" valueType="num">
                                      <p:cBhvr>
                                        <p:cTn id="20" dur="500" fill="hold"/>
                                        <p:tgtEl>
                                          <p:spTgt spid="87"/>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 calcmode="lin" valueType="num">
                                      <p:cBhvr>
                                        <p:cTn id="23" dur="500" fill="hold"/>
                                        <p:tgtEl>
                                          <p:spTgt spid="55"/>
                                        </p:tgtEl>
                                        <p:attrNameLst>
                                          <p:attrName>ppt_w</p:attrName>
                                        </p:attrNameLst>
                                      </p:cBhvr>
                                      <p:tavLst>
                                        <p:tav tm="0">
                                          <p:val>
                                            <p:fltVal val="0"/>
                                          </p:val>
                                        </p:tav>
                                        <p:tav tm="100000">
                                          <p:val>
                                            <p:strVal val="#ppt_w"/>
                                          </p:val>
                                        </p:tav>
                                      </p:tavLst>
                                    </p:anim>
                                    <p:anim calcmode="lin" valueType="num">
                                      <p:cBhvr>
                                        <p:cTn id="24" dur="500" fill="hold"/>
                                        <p:tgtEl>
                                          <p:spTgt spid="55"/>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86"/>
                                        </p:tgtEl>
                                        <p:attrNameLst>
                                          <p:attrName>style.visibility</p:attrName>
                                        </p:attrNameLst>
                                      </p:cBhvr>
                                      <p:to>
                                        <p:strVal val="visible"/>
                                      </p:to>
                                    </p:set>
                                    <p:anim calcmode="lin" valueType="num">
                                      <p:cBhvr>
                                        <p:cTn id="27" dur="500" fill="hold"/>
                                        <p:tgtEl>
                                          <p:spTgt spid="86"/>
                                        </p:tgtEl>
                                        <p:attrNameLst>
                                          <p:attrName>ppt_w</p:attrName>
                                        </p:attrNameLst>
                                      </p:cBhvr>
                                      <p:tavLst>
                                        <p:tav tm="0">
                                          <p:val>
                                            <p:fltVal val="0"/>
                                          </p:val>
                                        </p:tav>
                                        <p:tav tm="100000">
                                          <p:val>
                                            <p:strVal val="#ppt_w"/>
                                          </p:val>
                                        </p:tav>
                                      </p:tavLst>
                                    </p:anim>
                                    <p:anim calcmode="lin" valueType="num">
                                      <p:cBhvr>
                                        <p:cTn id="28" dur="500" fill="hold"/>
                                        <p:tgtEl>
                                          <p:spTgt spid="86"/>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300"/>
                                  </p:stCondLst>
                                  <p:childTnLst>
                                    <p:set>
                                      <p:cBhvr>
                                        <p:cTn id="30" dur="1" fill="hold">
                                          <p:stCondLst>
                                            <p:cond delay="0"/>
                                          </p:stCondLst>
                                        </p:cTn>
                                        <p:tgtEl>
                                          <p:spTgt spid="44"/>
                                        </p:tgtEl>
                                        <p:attrNameLst>
                                          <p:attrName>style.visibility</p:attrName>
                                        </p:attrNameLst>
                                      </p:cBhvr>
                                      <p:to>
                                        <p:strVal val="visible"/>
                                      </p:to>
                                    </p:set>
                                    <p:anim calcmode="lin" valueType="num">
                                      <p:cBhvr>
                                        <p:cTn id="31" dur="500" fill="hold"/>
                                        <p:tgtEl>
                                          <p:spTgt spid="44"/>
                                        </p:tgtEl>
                                        <p:attrNameLst>
                                          <p:attrName>ppt_w</p:attrName>
                                        </p:attrNameLst>
                                      </p:cBhvr>
                                      <p:tavLst>
                                        <p:tav tm="0">
                                          <p:val>
                                            <p:fltVal val="0"/>
                                          </p:val>
                                        </p:tav>
                                        <p:tav tm="100000">
                                          <p:val>
                                            <p:strVal val="#ppt_w"/>
                                          </p:val>
                                        </p:tav>
                                      </p:tavLst>
                                    </p:anim>
                                    <p:anim calcmode="lin" valueType="num">
                                      <p:cBhvr>
                                        <p:cTn id="32" dur="500" fill="hold"/>
                                        <p:tgtEl>
                                          <p:spTgt spid="44"/>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300"/>
                                  </p:stCondLst>
                                  <p:childTnLst>
                                    <p:set>
                                      <p:cBhvr>
                                        <p:cTn id="34" dur="1" fill="hold">
                                          <p:stCondLst>
                                            <p:cond delay="0"/>
                                          </p:stCondLst>
                                        </p:cTn>
                                        <p:tgtEl>
                                          <p:spTgt spid="39"/>
                                        </p:tgtEl>
                                        <p:attrNameLst>
                                          <p:attrName>style.visibility</p:attrName>
                                        </p:attrNameLst>
                                      </p:cBhvr>
                                      <p:to>
                                        <p:strVal val="visible"/>
                                      </p:to>
                                    </p:set>
                                    <p:anim calcmode="lin" valueType="num">
                                      <p:cBhvr>
                                        <p:cTn id="35" dur="500" fill="hold"/>
                                        <p:tgtEl>
                                          <p:spTgt spid="39"/>
                                        </p:tgtEl>
                                        <p:attrNameLst>
                                          <p:attrName>ppt_w</p:attrName>
                                        </p:attrNameLst>
                                      </p:cBhvr>
                                      <p:tavLst>
                                        <p:tav tm="0">
                                          <p:val>
                                            <p:fltVal val="0"/>
                                          </p:val>
                                        </p:tav>
                                        <p:tav tm="100000">
                                          <p:val>
                                            <p:strVal val="#ppt_w"/>
                                          </p:val>
                                        </p:tav>
                                      </p:tavLst>
                                    </p:anim>
                                    <p:anim calcmode="lin" valueType="num">
                                      <p:cBhvr>
                                        <p:cTn id="36" dur="500" fill="hold"/>
                                        <p:tgtEl>
                                          <p:spTgt spid="39"/>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300"/>
                                  </p:stCondLst>
                                  <p:childTnLst>
                                    <p:set>
                                      <p:cBhvr>
                                        <p:cTn id="38" dur="1" fill="hold">
                                          <p:stCondLst>
                                            <p:cond delay="0"/>
                                          </p:stCondLst>
                                        </p:cTn>
                                        <p:tgtEl>
                                          <p:spTgt spid="30"/>
                                        </p:tgtEl>
                                        <p:attrNameLst>
                                          <p:attrName>style.visibility</p:attrName>
                                        </p:attrNameLst>
                                      </p:cBhvr>
                                      <p:to>
                                        <p:strVal val="visible"/>
                                      </p:to>
                                    </p:set>
                                    <p:anim calcmode="lin" valueType="num">
                                      <p:cBhvr>
                                        <p:cTn id="39" dur="500" fill="hold"/>
                                        <p:tgtEl>
                                          <p:spTgt spid="30"/>
                                        </p:tgtEl>
                                        <p:attrNameLst>
                                          <p:attrName>ppt_w</p:attrName>
                                        </p:attrNameLst>
                                      </p:cBhvr>
                                      <p:tavLst>
                                        <p:tav tm="0">
                                          <p:val>
                                            <p:fltVal val="0"/>
                                          </p:val>
                                        </p:tav>
                                        <p:tav tm="100000">
                                          <p:val>
                                            <p:strVal val="#ppt_w"/>
                                          </p:val>
                                        </p:tav>
                                      </p:tavLst>
                                    </p:anim>
                                    <p:anim calcmode="lin" valueType="num">
                                      <p:cBhvr>
                                        <p:cTn id="40" dur="500" fill="hold"/>
                                        <p:tgtEl>
                                          <p:spTgt spid="30"/>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30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30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fltVal val="0"/>
                                          </p:val>
                                        </p:tav>
                                        <p:tav tm="100000">
                                          <p:val>
                                            <p:strVal val="#ppt_w"/>
                                          </p:val>
                                        </p:tav>
                                      </p:tavLst>
                                    </p:anim>
                                    <p:anim calcmode="lin" valueType="num">
                                      <p:cBhvr>
                                        <p:cTn id="48" dur="500" fill="hold"/>
                                        <p:tgtEl>
                                          <p:spTgt spid="28"/>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600"/>
                                  </p:stCondLst>
                                  <p:childTnLst>
                                    <p:set>
                                      <p:cBhvr>
                                        <p:cTn id="50" dur="1" fill="hold">
                                          <p:stCondLst>
                                            <p:cond delay="0"/>
                                          </p:stCondLst>
                                        </p:cTn>
                                        <p:tgtEl>
                                          <p:spTgt spid="29"/>
                                        </p:tgtEl>
                                        <p:attrNameLst>
                                          <p:attrName>style.visibility</p:attrName>
                                        </p:attrNameLst>
                                      </p:cBhvr>
                                      <p:to>
                                        <p:strVal val="visible"/>
                                      </p:to>
                                    </p:set>
                                    <p:anim calcmode="lin" valueType="num">
                                      <p:cBhvr>
                                        <p:cTn id="51" dur="500" fill="hold"/>
                                        <p:tgtEl>
                                          <p:spTgt spid="29"/>
                                        </p:tgtEl>
                                        <p:attrNameLst>
                                          <p:attrName>ppt_w</p:attrName>
                                        </p:attrNameLst>
                                      </p:cBhvr>
                                      <p:tavLst>
                                        <p:tav tm="0">
                                          <p:val>
                                            <p:fltVal val="0"/>
                                          </p:val>
                                        </p:tav>
                                        <p:tav tm="100000">
                                          <p:val>
                                            <p:strVal val="#ppt_w"/>
                                          </p:val>
                                        </p:tav>
                                      </p:tavLst>
                                    </p:anim>
                                    <p:anim calcmode="lin" valueType="num">
                                      <p:cBhvr>
                                        <p:cTn id="52" dur="500" fill="hold"/>
                                        <p:tgtEl>
                                          <p:spTgt spid="29"/>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6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500" fill="hold"/>
                                        <p:tgtEl>
                                          <p:spTgt spid="33"/>
                                        </p:tgtEl>
                                        <p:attrNameLst>
                                          <p:attrName>ppt_w</p:attrName>
                                        </p:attrNameLst>
                                      </p:cBhvr>
                                      <p:tavLst>
                                        <p:tav tm="0">
                                          <p:val>
                                            <p:fltVal val="0"/>
                                          </p:val>
                                        </p:tav>
                                        <p:tav tm="100000">
                                          <p:val>
                                            <p:strVal val="#ppt_w"/>
                                          </p:val>
                                        </p:tav>
                                      </p:tavLst>
                                    </p:anim>
                                    <p:anim calcmode="lin" valueType="num">
                                      <p:cBhvr>
                                        <p:cTn id="56" dur="500" fill="hold"/>
                                        <p:tgtEl>
                                          <p:spTgt spid="33"/>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600"/>
                                  </p:stCondLst>
                                  <p:childTnLst>
                                    <p:set>
                                      <p:cBhvr>
                                        <p:cTn id="58" dur="1" fill="hold">
                                          <p:stCondLst>
                                            <p:cond delay="0"/>
                                          </p:stCondLst>
                                        </p:cTn>
                                        <p:tgtEl>
                                          <p:spTgt spid="35"/>
                                        </p:tgtEl>
                                        <p:attrNameLst>
                                          <p:attrName>style.visibility</p:attrName>
                                        </p:attrNameLst>
                                      </p:cBhvr>
                                      <p:to>
                                        <p:strVal val="visible"/>
                                      </p:to>
                                    </p:set>
                                    <p:anim calcmode="lin" valueType="num">
                                      <p:cBhvr>
                                        <p:cTn id="59" dur="500" fill="hold"/>
                                        <p:tgtEl>
                                          <p:spTgt spid="35"/>
                                        </p:tgtEl>
                                        <p:attrNameLst>
                                          <p:attrName>ppt_w</p:attrName>
                                        </p:attrNameLst>
                                      </p:cBhvr>
                                      <p:tavLst>
                                        <p:tav tm="0">
                                          <p:val>
                                            <p:fltVal val="0"/>
                                          </p:val>
                                        </p:tav>
                                        <p:tav tm="100000">
                                          <p:val>
                                            <p:strVal val="#ppt_w"/>
                                          </p:val>
                                        </p:tav>
                                      </p:tavLst>
                                    </p:anim>
                                    <p:anim calcmode="lin" valueType="num">
                                      <p:cBhvr>
                                        <p:cTn id="60" dur="500" fill="hold"/>
                                        <p:tgtEl>
                                          <p:spTgt spid="35"/>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60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childTnLst>
                                </p:cTn>
                              </p:par>
                              <p:par>
                                <p:cTn id="65" presetID="23" presetClass="entr" presetSubtype="16" fill="hold" grpId="0" nodeType="withEffect">
                                  <p:stCondLst>
                                    <p:cond delay="600"/>
                                  </p:stCondLst>
                                  <p:childTnLst>
                                    <p:set>
                                      <p:cBhvr>
                                        <p:cTn id="66" dur="1" fill="hold">
                                          <p:stCondLst>
                                            <p:cond delay="0"/>
                                          </p:stCondLst>
                                        </p:cTn>
                                        <p:tgtEl>
                                          <p:spTgt spid="42"/>
                                        </p:tgtEl>
                                        <p:attrNameLst>
                                          <p:attrName>style.visibility</p:attrName>
                                        </p:attrNameLst>
                                      </p:cBhvr>
                                      <p:to>
                                        <p:strVal val="visible"/>
                                      </p:to>
                                    </p:set>
                                    <p:anim calcmode="lin" valueType="num">
                                      <p:cBhvr>
                                        <p:cTn id="67" dur="500" fill="hold"/>
                                        <p:tgtEl>
                                          <p:spTgt spid="42"/>
                                        </p:tgtEl>
                                        <p:attrNameLst>
                                          <p:attrName>ppt_w</p:attrName>
                                        </p:attrNameLst>
                                      </p:cBhvr>
                                      <p:tavLst>
                                        <p:tav tm="0">
                                          <p:val>
                                            <p:fltVal val="0"/>
                                          </p:val>
                                        </p:tav>
                                        <p:tav tm="100000">
                                          <p:val>
                                            <p:strVal val="#ppt_w"/>
                                          </p:val>
                                        </p:tav>
                                      </p:tavLst>
                                    </p:anim>
                                    <p:anim calcmode="lin" valueType="num">
                                      <p:cBhvr>
                                        <p:cTn id="68" dur="500" fill="hold"/>
                                        <p:tgtEl>
                                          <p:spTgt spid="42"/>
                                        </p:tgtEl>
                                        <p:attrNameLst>
                                          <p:attrName>ppt_h</p:attrName>
                                        </p:attrNameLst>
                                      </p:cBhvr>
                                      <p:tavLst>
                                        <p:tav tm="0">
                                          <p:val>
                                            <p:fltVal val="0"/>
                                          </p:val>
                                        </p:tav>
                                        <p:tav tm="100000">
                                          <p:val>
                                            <p:strVal val="#ppt_h"/>
                                          </p:val>
                                        </p:tav>
                                      </p:tavLst>
                                    </p:anim>
                                  </p:childTnLst>
                                </p:cTn>
                              </p:par>
                              <p:par>
                                <p:cTn id="69" presetID="23" presetClass="entr" presetSubtype="16" fill="hold" grpId="0" nodeType="withEffect">
                                  <p:stCondLst>
                                    <p:cond delay="300"/>
                                  </p:stCondLst>
                                  <p:childTnLst>
                                    <p:set>
                                      <p:cBhvr>
                                        <p:cTn id="70" dur="1" fill="hold">
                                          <p:stCondLst>
                                            <p:cond delay="0"/>
                                          </p:stCondLst>
                                        </p:cTn>
                                        <p:tgtEl>
                                          <p:spTgt spid="59"/>
                                        </p:tgtEl>
                                        <p:attrNameLst>
                                          <p:attrName>style.visibility</p:attrName>
                                        </p:attrNameLst>
                                      </p:cBhvr>
                                      <p:to>
                                        <p:strVal val="visible"/>
                                      </p:to>
                                    </p:set>
                                    <p:anim calcmode="lin" valueType="num">
                                      <p:cBhvr>
                                        <p:cTn id="71" dur="500" fill="hold"/>
                                        <p:tgtEl>
                                          <p:spTgt spid="59"/>
                                        </p:tgtEl>
                                        <p:attrNameLst>
                                          <p:attrName>ppt_w</p:attrName>
                                        </p:attrNameLst>
                                      </p:cBhvr>
                                      <p:tavLst>
                                        <p:tav tm="0">
                                          <p:val>
                                            <p:fltVal val="0"/>
                                          </p:val>
                                        </p:tav>
                                        <p:tav tm="100000">
                                          <p:val>
                                            <p:strVal val="#ppt_w"/>
                                          </p:val>
                                        </p:tav>
                                      </p:tavLst>
                                    </p:anim>
                                    <p:anim calcmode="lin" valueType="num">
                                      <p:cBhvr>
                                        <p:cTn id="72" dur="500" fill="hold"/>
                                        <p:tgtEl>
                                          <p:spTgt spid="59"/>
                                        </p:tgtEl>
                                        <p:attrNameLst>
                                          <p:attrName>ppt_h</p:attrName>
                                        </p:attrNameLst>
                                      </p:cBhvr>
                                      <p:tavLst>
                                        <p:tav tm="0">
                                          <p:val>
                                            <p:fltVal val="0"/>
                                          </p:val>
                                        </p:tav>
                                        <p:tav tm="100000">
                                          <p:val>
                                            <p:strVal val="#ppt_h"/>
                                          </p:val>
                                        </p:tav>
                                      </p:tavLst>
                                    </p:anim>
                                  </p:childTnLst>
                                </p:cTn>
                              </p:par>
                              <p:par>
                                <p:cTn id="73" presetID="23" presetClass="entr" presetSubtype="16" fill="hold" grpId="0" nodeType="withEffect">
                                  <p:stCondLst>
                                    <p:cond delay="300"/>
                                  </p:stCondLst>
                                  <p:childTnLst>
                                    <p:set>
                                      <p:cBhvr>
                                        <p:cTn id="74" dur="1" fill="hold">
                                          <p:stCondLst>
                                            <p:cond delay="0"/>
                                          </p:stCondLst>
                                        </p:cTn>
                                        <p:tgtEl>
                                          <p:spTgt spid="45"/>
                                        </p:tgtEl>
                                        <p:attrNameLst>
                                          <p:attrName>style.visibility</p:attrName>
                                        </p:attrNameLst>
                                      </p:cBhvr>
                                      <p:to>
                                        <p:strVal val="visible"/>
                                      </p:to>
                                    </p:set>
                                    <p:anim calcmode="lin" valueType="num">
                                      <p:cBhvr>
                                        <p:cTn id="75" dur="500" fill="hold"/>
                                        <p:tgtEl>
                                          <p:spTgt spid="45"/>
                                        </p:tgtEl>
                                        <p:attrNameLst>
                                          <p:attrName>ppt_w</p:attrName>
                                        </p:attrNameLst>
                                      </p:cBhvr>
                                      <p:tavLst>
                                        <p:tav tm="0">
                                          <p:val>
                                            <p:fltVal val="0"/>
                                          </p:val>
                                        </p:tav>
                                        <p:tav tm="100000">
                                          <p:val>
                                            <p:strVal val="#ppt_w"/>
                                          </p:val>
                                        </p:tav>
                                      </p:tavLst>
                                    </p:anim>
                                    <p:anim calcmode="lin" valueType="num">
                                      <p:cBhvr>
                                        <p:cTn id="76"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fade">
                                      <p:cBhvr>
                                        <p:cTn id="81" dur="500"/>
                                        <p:tgtEl>
                                          <p:spTgt spid="6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8"/>
                                        </p:tgtEl>
                                        <p:attrNameLst>
                                          <p:attrName>style.visibility</p:attrName>
                                        </p:attrNameLst>
                                      </p:cBhvr>
                                      <p:to>
                                        <p:strVal val="visible"/>
                                      </p:to>
                                    </p:set>
                                    <p:animEffect transition="in" filter="fade">
                                      <p:cBhvr>
                                        <p:cTn id="84" dur="500"/>
                                        <p:tgtEl>
                                          <p:spTgt spid="6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fade">
                                      <p:cBhvr>
                                        <p:cTn id="8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animBg="1"/>
      <p:bldP spid="39" grpId="0" animBg="1"/>
      <p:bldP spid="45" grpId="0" animBg="1"/>
      <p:bldP spid="30" grpId="0" animBg="1"/>
      <p:bldP spid="26" grpId="0" animBg="1"/>
      <p:bldP spid="28" grpId="0" animBg="1"/>
      <p:bldP spid="29" grpId="0" animBg="1"/>
      <p:bldP spid="33" grpId="0" animBg="1"/>
      <p:bldP spid="35" grpId="0" animBg="1"/>
      <p:bldP spid="36" grpId="0" animBg="1"/>
      <p:bldP spid="42" grpId="0" animBg="1"/>
      <p:bldP spid="59" grpId="0" animBg="1"/>
      <p:bldP spid="60" grpId="0"/>
      <p:bldP spid="65" grpId="0"/>
      <p:bldP spid="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857372FF-4C98-4E69-8312-4BAE940E57BF}"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25" name="组合 24"/>
          <p:cNvGrpSpPr/>
          <p:nvPr/>
        </p:nvGrpSpPr>
        <p:grpSpPr bwMode="auto">
          <a:xfrm>
            <a:off x="0" y="242888"/>
            <a:ext cx="2885010" cy="461962"/>
            <a:chOff x="0" y="242888"/>
            <a:chExt cx="2885763" cy="461665"/>
          </a:xfrm>
        </p:grpSpPr>
        <p:sp>
          <p:nvSpPr>
            <p:cNvPr id="3" name="矩形 2"/>
            <p:cNvSpPr/>
            <p:nvPr/>
          </p:nvSpPr>
          <p:spPr>
            <a:xfrm>
              <a:off x="0" y="242888"/>
              <a:ext cx="401743" cy="461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401743" y="242888"/>
              <a:ext cx="2484020" cy="461368"/>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INTRODUCTION</a:t>
              </a:r>
              <a:endPar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2" name="矩形 1"/>
          <p:cNvSpPr/>
          <p:nvPr/>
        </p:nvSpPr>
        <p:spPr>
          <a:xfrm>
            <a:off x="401637" y="893635"/>
            <a:ext cx="10667415" cy="1596078"/>
          </a:xfrm>
          <a:prstGeom prst="rect">
            <a:avLst/>
          </a:prstGeom>
        </p:spPr>
        <p:txBody>
          <a:bodyPr wrap="square">
            <a:spAutoFit/>
          </a:bodyPr>
          <a:lstStyle/>
          <a:p>
            <a:pPr>
              <a:lnSpc>
                <a:spcPts val="3000"/>
              </a:lnSpc>
            </a:pPr>
            <a:r>
              <a:rPr lang="en-US" altLang="zh-CN" sz="2000" dirty="0">
                <a:solidFill>
                  <a:srgbClr val="EB7513"/>
                </a:solidFill>
                <a:latin typeface="微软雅黑" panose="020B0503020204020204" pitchFamily="34" charset="-122"/>
                <a:ea typeface="微软雅黑" panose="020B0503020204020204" pitchFamily="34" charset="-122"/>
              </a:rPr>
              <a:t>Backdoor</a:t>
            </a:r>
            <a:r>
              <a:rPr lang="zh-CN" altLang="en-US" sz="2000" dirty="0">
                <a:solidFill>
                  <a:srgbClr val="EB7513"/>
                </a:solidFill>
                <a:latin typeface="微软雅黑" panose="020B0503020204020204" pitchFamily="34" charset="-122"/>
                <a:ea typeface="微软雅黑" panose="020B0503020204020204" pitchFamily="34" charset="-122"/>
              </a:rPr>
              <a:t>的两种方式：</a:t>
            </a:r>
            <a:endParaRPr lang="en-US" altLang="zh-CN" sz="2000" dirty="0">
              <a:solidFill>
                <a:srgbClr val="EB7513"/>
              </a:solidFill>
              <a:latin typeface="微软雅黑" panose="020B0503020204020204" pitchFamily="34" charset="-122"/>
              <a:ea typeface="微软雅黑" panose="020B0503020204020204" pitchFamily="34" charset="-122"/>
            </a:endParaRPr>
          </a:p>
          <a:p>
            <a:pPr marL="285750" indent="-285750">
              <a:lnSpc>
                <a:spcPts val="3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在训练时插入模型，例如由负责训练模型的公司的有心员工插入；</a:t>
            </a:r>
            <a:endParaRPr lang="en-US" altLang="zh-CN" sz="2000" dirty="0">
              <a:latin typeface="微软雅黑" panose="020B0503020204020204" pitchFamily="34" charset="-122"/>
              <a:ea typeface="微软雅黑" panose="020B0503020204020204" pitchFamily="34" charset="-122"/>
            </a:endParaRPr>
          </a:p>
          <a:p>
            <a:pPr marL="285750" indent="-285750">
              <a:lnSpc>
                <a:spcPts val="3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在初始模型训练完之后插入，例如，有人修改并发布了一个模型的“改进”版本。</a:t>
            </a:r>
            <a:endParaRPr lang="en-US" altLang="zh-CN" sz="2000" dirty="0">
              <a:latin typeface="微软雅黑" panose="020B0503020204020204" pitchFamily="34" charset="-122"/>
              <a:ea typeface="微软雅黑" panose="020B0503020204020204" pitchFamily="34" charset="-122"/>
            </a:endParaRPr>
          </a:p>
          <a:p>
            <a:pPr>
              <a:lnSpc>
                <a:spcPts val="3000"/>
              </a:lnSpc>
            </a:pPr>
            <a:r>
              <a:rPr lang="zh-CN" altLang="en-US" sz="2000" dirty="0">
                <a:latin typeface="微软雅黑" panose="020B0503020204020204" pitchFamily="34" charset="-122"/>
                <a:ea typeface="微软雅黑" panose="020B0503020204020204" pitchFamily="34" charset="-122"/>
              </a:rPr>
              <a:t>后门对正常输入的分类结果的影响极小，几乎不可能被检测到。</a:t>
            </a:r>
            <a:endParaRPr lang="en-US" sz="2000" dirty="0">
              <a:latin typeface="微软雅黑" panose="020B0503020204020204" pitchFamily="34" charset="-122"/>
              <a:ea typeface="微软雅黑" panose="020B0503020204020204" pitchFamily="34" charset="-122"/>
            </a:endParaRPr>
          </a:p>
        </p:txBody>
      </p:sp>
      <p:sp>
        <p:nvSpPr>
          <p:cNvPr id="10" name="矩形 9"/>
          <p:cNvSpPr/>
          <p:nvPr/>
        </p:nvSpPr>
        <p:spPr>
          <a:xfrm>
            <a:off x="401637" y="2678498"/>
            <a:ext cx="11725389" cy="5324535"/>
          </a:xfrm>
          <a:prstGeom prst="rect">
            <a:avLst/>
          </a:prstGeom>
        </p:spPr>
        <p:txBody>
          <a:bodyPr wrap="none">
            <a:spAutoFit/>
          </a:bodyPr>
          <a:lstStyle/>
          <a:p>
            <a:pPr>
              <a:lnSpc>
                <a:spcPts val="3000"/>
              </a:lnSpc>
            </a:pPr>
            <a:r>
              <a:rPr lang="zh-CN" altLang="en-US" sz="2000" dirty="0">
                <a:solidFill>
                  <a:srgbClr val="EB7513"/>
                </a:solidFill>
                <a:latin typeface="微软雅黑" panose="020B0503020204020204" pitchFamily="34" charset="-122"/>
                <a:ea typeface="微软雅黑" panose="020B0503020204020204" pitchFamily="34" charset="-122"/>
              </a:rPr>
              <a:t>文章对神经网络中后门的防御的贡献</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85750" indent="-285750" fontAlgn="ctr">
              <a:lnSpc>
                <a:spcPts val="3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新的可通用的检测和还原出嵌入在深层神经网络中的隐藏的触发的技术。</a:t>
            </a:r>
            <a:endParaRPr lang="zh-CN" altLang="en-US" sz="2000" dirty="0">
              <a:latin typeface="微软雅黑" panose="020B0503020204020204" pitchFamily="34" charset="-122"/>
              <a:ea typeface="微软雅黑" panose="020B0503020204020204" pitchFamily="34" charset="-122"/>
            </a:endParaRPr>
          </a:p>
          <a:p>
            <a:pPr marL="285750" indent="-285750" fontAlgn="ctr">
              <a:lnSpc>
                <a:spcPts val="3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在各种神经网络应用中实现和验证此技术（手写数字识别、交通标志识别、面部识别，</a:t>
            </a:r>
            <a:endParaRPr lang="en-US" altLang="zh-CN" sz="2000" dirty="0">
              <a:latin typeface="微软雅黑" panose="020B0503020204020204" pitchFamily="34" charset="-122"/>
              <a:ea typeface="微软雅黑" panose="020B0503020204020204" pitchFamily="34" charset="-122"/>
            </a:endParaRPr>
          </a:p>
          <a:p>
            <a:pPr fontAlgn="ctr">
              <a:lnSpc>
                <a:spcPts val="3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使用迁移学习的面部识别）。按照先前工作描述的方法（</a:t>
            </a:r>
            <a:r>
              <a:rPr lang="en-US" sz="2000" dirty="0" err="1">
                <a:latin typeface="微软雅黑" panose="020B0503020204020204" pitchFamily="34" charset="-122"/>
                <a:ea typeface="微软雅黑" panose="020B0503020204020204" pitchFamily="34" charset="-122"/>
              </a:rPr>
              <a:t>BadNets</a:t>
            </a:r>
            <a:r>
              <a:rPr lang="en-US" altLang="zh-CN" sz="2000" dirty="0">
                <a:latin typeface="微软雅黑" panose="020B0503020204020204" pitchFamily="34" charset="-122"/>
                <a:ea typeface="微软雅黑" panose="020B0503020204020204" pitchFamily="34" charset="-122"/>
              </a:rPr>
              <a:t>, </a:t>
            </a:r>
            <a:r>
              <a:rPr lang="en-US" sz="2000" dirty="0">
                <a:latin typeface="微软雅黑" panose="020B0503020204020204" pitchFamily="34" charset="-122"/>
                <a:ea typeface="微软雅黑" panose="020B0503020204020204" pitchFamily="34" charset="-122"/>
              </a:rPr>
              <a:t>Trojan Attack</a:t>
            </a:r>
            <a:r>
              <a:rPr lang="zh-CN" altLang="en-US" sz="2000" dirty="0">
                <a:latin typeface="微软雅黑" panose="020B0503020204020204" pitchFamily="34" charset="-122"/>
                <a:ea typeface="微软雅黑" panose="020B0503020204020204" pitchFamily="34" charset="-122"/>
              </a:rPr>
              <a:t>）再现后门攻击，</a:t>
            </a:r>
            <a:endParaRPr lang="en-US" altLang="zh-CN" sz="2000" dirty="0">
              <a:latin typeface="微软雅黑" panose="020B0503020204020204" pitchFamily="34" charset="-122"/>
              <a:ea typeface="微软雅黑" panose="020B0503020204020204" pitchFamily="34" charset="-122"/>
            </a:endParaRPr>
          </a:p>
          <a:p>
            <a:pPr fontAlgn="ctr">
              <a:lnSpc>
                <a:spcPts val="3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并在测试中使用。</a:t>
            </a:r>
            <a:endParaRPr lang="en-US" sz="2000" dirty="0">
              <a:latin typeface="微软雅黑" panose="020B0503020204020204" pitchFamily="34" charset="-122"/>
              <a:ea typeface="微软雅黑" panose="020B0503020204020204" pitchFamily="34" charset="-122"/>
            </a:endParaRPr>
          </a:p>
          <a:p>
            <a:pPr marL="285750" indent="-285750" fontAlgn="ctr">
              <a:lnSpc>
                <a:spcPts val="3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通过详细的实验来实现和验证三种缓解方法：</a:t>
            </a:r>
            <a:endParaRPr lang="en-US" altLang="zh-CN" sz="2000" dirty="0">
              <a:latin typeface="微软雅黑" panose="020B0503020204020204" pitchFamily="34" charset="-122"/>
              <a:ea typeface="微软雅黑" panose="020B0503020204020204" pitchFamily="34" charset="-122"/>
            </a:endParaRPr>
          </a:p>
          <a:p>
            <a:pPr fontAlgn="ctr">
              <a:lnSpc>
                <a:spcPts val="3000"/>
              </a:lnSpc>
            </a:pPr>
            <a:r>
              <a:rPr lang="en-US" sz="2000" dirty="0">
                <a:latin typeface="微软雅黑" panose="020B0503020204020204" pitchFamily="34" charset="-122"/>
                <a:ea typeface="微软雅黑" panose="020B0503020204020204" pitchFamily="34" charset="-122"/>
              </a:rPr>
              <a:t>    </a:t>
            </a:r>
            <a:r>
              <a:rPr lang="en-US" sz="2000" dirty="0" err="1">
                <a:latin typeface="微软雅黑" panose="020B0503020204020204" pitchFamily="34" charset="-122"/>
                <a:ea typeface="微软雅黑" panose="020B0503020204020204" pitchFamily="34" charset="-122"/>
              </a:rPr>
              <a:t>i</a:t>
            </a:r>
            <a:r>
              <a:rPr 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用于对抗输入的早期过滤器，识别具有已知触发的输入</a:t>
            </a:r>
            <a:endParaRPr lang="en-US" altLang="zh-CN" sz="2000" dirty="0">
              <a:latin typeface="微软雅黑" panose="020B0503020204020204" pitchFamily="34" charset="-122"/>
              <a:ea typeface="微软雅黑" panose="020B0503020204020204" pitchFamily="34" charset="-122"/>
            </a:endParaRPr>
          </a:p>
          <a:p>
            <a:pPr fontAlgn="ctr">
              <a:lnSpc>
                <a:spcPts val="3000"/>
              </a:lnSpc>
            </a:pPr>
            <a:r>
              <a:rPr lang="en-US" sz="2000" dirty="0">
                <a:latin typeface="微软雅黑" panose="020B0503020204020204" pitchFamily="34" charset="-122"/>
                <a:ea typeface="微软雅黑" panose="020B0503020204020204" pitchFamily="34" charset="-122"/>
              </a:rPr>
              <a:t>    ii) </a:t>
            </a:r>
            <a:r>
              <a:rPr lang="zh-CN" altLang="en-US" sz="2000" dirty="0">
                <a:latin typeface="微软雅黑" panose="020B0503020204020204" pitchFamily="34" charset="-122"/>
                <a:ea typeface="微软雅黑" panose="020B0503020204020204" pitchFamily="34" charset="-122"/>
              </a:rPr>
              <a:t>基于神经元的修剪的模型修补算法</a:t>
            </a:r>
            <a:endParaRPr lang="en-US" altLang="zh-CN" sz="2000" dirty="0">
              <a:latin typeface="微软雅黑" panose="020B0503020204020204" pitchFamily="34" charset="-122"/>
              <a:ea typeface="微软雅黑" panose="020B0503020204020204" pitchFamily="34" charset="-122"/>
            </a:endParaRPr>
          </a:p>
          <a:p>
            <a:pPr fontAlgn="ctr">
              <a:lnSpc>
                <a:spcPts val="3000"/>
              </a:lnSpc>
            </a:pPr>
            <a:r>
              <a:rPr lang="en-US" sz="2000" dirty="0">
                <a:latin typeface="微软雅黑" panose="020B0503020204020204" pitchFamily="34" charset="-122"/>
                <a:ea typeface="微软雅黑" panose="020B0503020204020204" pitchFamily="34" charset="-122"/>
              </a:rPr>
              <a:t>    iii) </a:t>
            </a:r>
            <a:r>
              <a:rPr lang="zh-CN" altLang="en-US" sz="2000" dirty="0">
                <a:latin typeface="微软雅黑" panose="020B0503020204020204" pitchFamily="34" charset="-122"/>
                <a:ea typeface="微软雅黑" panose="020B0503020204020204" pitchFamily="34" charset="-122"/>
              </a:rPr>
              <a:t>基于</a:t>
            </a:r>
            <a:r>
              <a:rPr lang="en-US" sz="2000" dirty="0">
                <a:latin typeface="微软雅黑" panose="020B0503020204020204" pitchFamily="34" charset="-122"/>
                <a:ea typeface="微软雅黑" panose="020B0503020204020204" pitchFamily="34" charset="-122"/>
              </a:rPr>
              <a:t>unlearning</a:t>
            </a:r>
            <a:r>
              <a:rPr lang="zh-CN" altLang="en-US" sz="2000" dirty="0">
                <a:latin typeface="微软雅黑" panose="020B0503020204020204" pitchFamily="34" charset="-122"/>
                <a:ea typeface="微软雅黑" panose="020B0503020204020204" pitchFamily="34" charset="-122"/>
              </a:rPr>
              <a:t>的模型修补算法</a:t>
            </a:r>
            <a:endParaRPr lang="en-US" sz="2000" dirty="0">
              <a:latin typeface="微软雅黑" panose="020B0503020204020204" pitchFamily="34" charset="-122"/>
              <a:ea typeface="微软雅黑" panose="020B0503020204020204" pitchFamily="34" charset="-122"/>
            </a:endParaRPr>
          </a:p>
          <a:p>
            <a:pPr marL="285750" indent="-285750" fontAlgn="ctr">
              <a:lnSpc>
                <a:spcPts val="3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确定更先进的后门攻击类型，实验评估了对检测和缓解技术的影响，提出改进性能的优化方案。</a:t>
            </a:r>
            <a:endParaRPr lang="zh-CN" altLang="en-US" sz="2000" dirty="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p:cNvSpPr>
            <a:spLocks noGrp="1"/>
          </p:cNvSpPr>
          <p:nvPr>
            <p:ph type="sldNum" sz="quarter" idx="10"/>
          </p:nvPr>
        </p:nvSpPr>
        <p:spPr bwMode="auto">
          <a:xfrm>
            <a:off x="10372926" y="5788324"/>
            <a:ext cx="4302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857372FF-4C98-4E69-8312-4BAE940E57BF}"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25" name="组合 24"/>
          <p:cNvGrpSpPr/>
          <p:nvPr/>
        </p:nvGrpSpPr>
        <p:grpSpPr bwMode="auto">
          <a:xfrm>
            <a:off x="0" y="242888"/>
            <a:ext cx="7479025" cy="461962"/>
            <a:chOff x="0" y="242888"/>
            <a:chExt cx="7480977" cy="461665"/>
          </a:xfrm>
        </p:grpSpPr>
        <p:sp>
          <p:nvSpPr>
            <p:cNvPr id="3" name="矩形 2"/>
            <p:cNvSpPr/>
            <p:nvPr/>
          </p:nvSpPr>
          <p:spPr>
            <a:xfrm>
              <a:off x="0" y="242888"/>
              <a:ext cx="401743" cy="461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401743" y="242888"/>
              <a:ext cx="7079234" cy="461368"/>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BACKGROUND:</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sz="2400" dirty="0">
                  <a:latin typeface="微软雅黑 Light" panose="020B0502040204020203" pitchFamily="34" charset="-122"/>
                  <a:ea typeface="微软雅黑 Light" panose="020B0502040204020203" pitchFamily="34" charset="-122"/>
                  <a:cs typeface="Times New Roman" panose="02020603050405020304" pitchFamily="18" charset="0"/>
                </a:rPr>
                <a:t>BACKDOOR INJECTION IN DNNS</a:t>
              </a:r>
              <a:endPar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grpSp>
      <p:grpSp>
        <p:nvGrpSpPr>
          <p:cNvPr id="19" name="组合 18"/>
          <p:cNvGrpSpPr/>
          <p:nvPr/>
        </p:nvGrpSpPr>
        <p:grpSpPr bwMode="auto">
          <a:xfrm>
            <a:off x="1011238" y="1771650"/>
            <a:ext cx="1728787" cy="1728788"/>
            <a:chOff x="1011953" y="1914525"/>
            <a:chExt cx="1728787" cy="1728787"/>
          </a:xfrm>
        </p:grpSpPr>
        <p:sp>
          <p:nvSpPr>
            <p:cNvPr id="5" name="椭圆 4"/>
            <p:cNvSpPr/>
            <p:nvPr/>
          </p:nvSpPr>
          <p:spPr>
            <a:xfrm>
              <a:off x="1011953" y="1914525"/>
              <a:ext cx="1728787" cy="17287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306" name="Freeform 101"/>
            <p:cNvSpPr>
              <a:spLocks noEditPoints="1"/>
            </p:cNvSpPr>
            <p:nvPr/>
          </p:nvSpPr>
          <p:spPr bwMode="auto">
            <a:xfrm>
              <a:off x="1580991" y="2424188"/>
              <a:ext cx="590710" cy="709460"/>
            </a:xfrm>
            <a:custGeom>
              <a:avLst/>
              <a:gdLst>
                <a:gd name="T0" fmla="*/ 1491964171 w 164"/>
                <a:gd name="T1" fmla="*/ 1491493797 h 197"/>
                <a:gd name="T2" fmla="*/ 1401149712 w 164"/>
                <a:gd name="T3" fmla="*/ 1452585137 h 197"/>
                <a:gd name="T4" fmla="*/ 1284387236 w 164"/>
                <a:gd name="T5" fmla="*/ 1426644831 h 197"/>
                <a:gd name="T6" fmla="*/ 1258439219 w 164"/>
                <a:gd name="T7" fmla="*/ 1426644831 h 197"/>
                <a:gd name="T8" fmla="*/ 1206546786 w 164"/>
                <a:gd name="T9" fmla="*/ 1413676478 h 197"/>
                <a:gd name="T10" fmla="*/ 1206546786 w 164"/>
                <a:gd name="T11" fmla="*/ 1413676478 h 197"/>
                <a:gd name="T12" fmla="*/ 1128702734 w 164"/>
                <a:gd name="T13" fmla="*/ 1400708126 h 197"/>
                <a:gd name="T14" fmla="*/ 973021834 w 164"/>
                <a:gd name="T15" fmla="*/ 1400708126 h 197"/>
                <a:gd name="T16" fmla="*/ 947073817 w 164"/>
                <a:gd name="T17" fmla="*/ 1413676478 h 197"/>
                <a:gd name="T18" fmla="*/ 895177782 w 164"/>
                <a:gd name="T19" fmla="*/ 1413676478 h 197"/>
                <a:gd name="T20" fmla="*/ 830311341 w 164"/>
                <a:gd name="T21" fmla="*/ 1426644831 h 197"/>
                <a:gd name="T22" fmla="*/ 713548865 w 164"/>
                <a:gd name="T23" fmla="*/ 1452585137 h 197"/>
                <a:gd name="T24" fmla="*/ 609760398 w 164"/>
                <a:gd name="T25" fmla="*/ 1504462149 h 197"/>
                <a:gd name="T26" fmla="*/ 596786389 w 164"/>
                <a:gd name="T27" fmla="*/ 1504462149 h 197"/>
                <a:gd name="T28" fmla="*/ 0 w 164"/>
                <a:gd name="T29" fmla="*/ 2147483646 h 197"/>
                <a:gd name="T30" fmla="*/ 2114698577 w 164"/>
                <a:gd name="T31" fmla="*/ 2147483646 h 197"/>
                <a:gd name="T32" fmla="*/ 2127672586 w 164"/>
                <a:gd name="T33" fmla="*/ 2147483646 h 197"/>
                <a:gd name="T34" fmla="*/ 103788467 w 164"/>
                <a:gd name="T35" fmla="*/ 2147483646 h 197"/>
                <a:gd name="T36" fmla="*/ 661652830 w 164"/>
                <a:gd name="T37" fmla="*/ 1595247820 h 197"/>
                <a:gd name="T38" fmla="*/ 739496882 w 164"/>
                <a:gd name="T39" fmla="*/ 1556339161 h 197"/>
                <a:gd name="T40" fmla="*/ 791389315 w 164"/>
                <a:gd name="T41" fmla="*/ 1543370808 h 197"/>
                <a:gd name="T42" fmla="*/ 882207376 w 164"/>
                <a:gd name="T43" fmla="*/ 1517430502 h 197"/>
                <a:gd name="T44" fmla="*/ 908151791 w 164"/>
                <a:gd name="T45" fmla="*/ 1517430502 h 197"/>
                <a:gd name="T46" fmla="*/ 985995843 w 164"/>
                <a:gd name="T47" fmla="*/ 1504462149 h 197"/>
                <a:gd name="T48" fmla="*/ 1154650752 w 164"/>
                <a:gd name="T49" fmla="*/ 1504462149 h 197"/>
                <a:gd name="T50" fmla="*/ 1193572778 w 164"/>
                <a:gd name="T51" fmla="*/ 1517430502 h 197"/>
                <a:gd name="T52" fmla="*/ 1245465210 w 164"/>
                <a:gd name="T53" fmla="*/ 1517430502 h 197"/>
                <a:gd name="T54" fmla="*/ 1323309262 w 164"/>
                <a:gd name="T55" fmla="*/ 1543370808 h 197"/>
                <a:gd name="T56" fmla="*/ 1414123721 w 164"/>
                <a:gd name="T57" fmla="*/ 1569311115 h 197"/>
                <a:gd name="T58" fmla="*/ 1453045747 w 164"/>
                <a:gd name="T59" fmla="*/ 1595247820 h 197"/>
                <a:gd name="T60" fmla="*/ 103788467 w 164"/>
                <a:gd name="T61" fmla="*/ 2147483646 h 197"/>
                <a:gd name="T62" fmla="*/ 830311341 w 164"/>
                <a:gd name="T63" fmla="*/ 1283982149 h 197"/>
                <a:gd name="T64" fmla="*/ 856259358 w 164"/>
                <a:gd name="T65" fmla="*/ 1296950501 h 197"/>
                <a:gd name="T66" fmla="*/ 1063836293 w 164"/>
                <a:gd name="T67" fmla="*/ 1322890808 h 197"/>
                <a:gd name="T68" fmla="*/ 1154650752 w 164"/>
                <a:gd name="T69" fmla="*/ 1309918854 h 197"/>
                <a:gd name="T70" fmla="*/ 1193572778 w 164"/>
                <a:gd name="T71" fmla="*/ 1309918854 h 197"/>
                <a:gd name="T72" fmla="*/ 1232494804 w 164"/>
                <a:gd name="T73" fmla="*/ 1296950501 h 197"/>
                <a:gd name="T74" fmla="*/ 1271413228 w 164"/>
                <a:gd name="T75" fmla="*/ 1283982149 h 197"/>
                <a:gd name="T76" fmla="*/ 1323309262 w 164"/>
                <a:gd name="T77" fmla="*/ 1271010195 h 197"/>
                <a:gd name="T78" fmla="*/ 1336283271 w 164"/>
                <a:gd name="T79" fmla="*/ 1258041842 h 197"/>
                <a:gd name="T80" fmla="*/ 1388175704 w 164"/>
                <a:gd name="T81" fmla="*/ 1232101536 h 197"/>
                <a:gd name="T82" fmla="*/ 1453045747 w 164"/>
                <a:gd name="T83" fmla="*/ 1193192876 h 197"/>
                <a:gd name="T84" fmla="*/ 1725489123 w 164"/>
                <a:gd name="T85" fmla="*/ 661443603 h 197"/>
                <a:gd name="T86" fmla="*/ 1063836293 w 164"/>
                <a:gd name="T87" fmla="*/ 0 h 197"/>
                <a:gd name="T88" fmla="*/ 402183463 w 164"/>
                <a:gd name="T89" fmla="*/ 622534944 h 197"/>
                <a:gd name="T90" fmla="*/ 804363324 w 164"/>
                <a:gd name="T91" fmla="*/ 1271010195 h 197"/>
                <a:gd name="T92" fmla="*/ 505971930 w 164"/>
                <a:gd name="T93" fmla="*/ 622534944 h 197"/>
                <a:gd name="T94" fmla="*/ 1621700656 w 164"/>
                <a:gd name="T95" fmla="*/ 661443603 h 197"/>
                <a:gd name="T96" fmla="*/ 1414123721 w 164"/>
                <a:gd name="T97" fmla="*/ 1089438853 h 197"/>
                <a:gd name="T98" fmla="*/ 1375201695 w 164"/>
                <a:gd name="T99" fmla="*/ 1128347512 h 197"/>
                <a:gd name="T100" fmla="*/ 1323309262 w 164"/>
                <a:gd name="T101" fmla="*/ 1154284217 h 197"/>
                <a:gd name="T102" fmla="*/ 1271413228 w 164"/>
                <a:gd name="T103" fmla="*/ 1180224524 h 197"/>
                <a:gd name="T104" fmla="*/ 1232494804 w 164"/>
                <a:gd name="T105" fmla="*/ 1193192876 h 197"/>
                <a:gd name="T106" fmla="*/ 1206546786 w 164"/>
                <a:gd name="T107" fmla="*/ 1193192876 h 197"/>
                <a:gd name="T108" fmla="*/ 1167624760 w 164"/>
                <a:gd name="T109" fmla="*/ 1206164830 h 197"/>
                <a:gd name="T110" fmla="*/ 1128702734 w 164"/>
                <a:gd name="T111" fmla="*/ 1219133183 h 197"/>
                <a:gd name="T112" fmla="*/ 1063836293 w 164"/>
                <a:gd name="T113" fmla="*/ 1219133183 h 197"/>
                <a:gd name="T114" fmla="*/ 1063836293 w 164"/>
                <a:gd name="T115" fmla="*/ 1219133183 h 197"/>
                <a:gd name="T116" fmla="*/ 882207376 w 164"/>
                <a:gd name="T117" fmla="*/ 1193192876 h 197"/>
                <a:gd name="T118" fmla="*/ 843285350 w 164"/>
                <a:gd name="T119" fmla="*/ 1180224524 h 197"/>
                <a:gd name="T120" fmla="*/ 505971930 w 164"/>
                <a:gd name="T121" fmla="*/ 635506898 h 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4" h="197">
                  <a:moveTo>
                    <a:pt x="116" y="116"/>
                  </a:moveTo>
                  <a:cubicBezTo>
                    <a:pt x="115" y="115"/>
                    <a:pt x="115" y="115"/>
                    <a:pt x="115" y="115"/>
                  </a:cubicBezTo>
                  <a:cubicBezTo>
                    <a:pt x="114" y="115"/>
                    <a:pt x="113" y="114"/>
                    <a:pt x="112" y="114"/>
                  </a:cubicBezTo>
                  <a:cubicBezTo>
                    <a:pt x="110" y="113"/>
                    <a:pt x="109" y="113"/>
                    <a:pt x="108" y="112"/>
                  </a:cubicBezTo>
                  <a:cubicBezTo>
                    <a:pt x="106" y="112"/>
                    <a:pt x="105" y="112"/>
                    <a:pt x="104" y="111"/>
                  </a:cubicBezTo>
                  <a:cubicBezTo>
                    <a:pt x="103" y="111"/>
                    <a:pt x="101" y="110"/>
                    <a:pt x="99" y="110"/>
                  </a:cubicBezTo>
                  <a:cubicBezTo>
                    <a:pt x="98" y="110"/>
                    <a:pt x="98" y="110"/>
                    <a:pt x="97" y="110"/>
                  </a:cubicBezTo>
                  <a:cubicBezTo>
                    <a:pt x="97" y="110"/>
                    <a:pt x="97" y="110"/>
                    <a:pt x="97" y="110"/>
                  </a:cubicBezTo>
                  <a:cubicBezTo>
                    <a:pt x="96" y="109"/>
                    <a:pt x="95" y="109"/>
                    <a:pt x="94" y="109"/>
                  </a:cubicBezTo>
                  <a:cubicBezTo>
                    <a:pt x="93" y="109"/>
                    <a:pt x="93" y="109"/>
                    <a:pt x="93" y="109"/>
                  </a:cubicBezTo>
                  <a:cubicBezTo>
                    <a:pt x="93" y="109"/>
                    <a:pt x="93" y="109"/>
                    <a:pt x="93" y="109"/>
                  </a:cubicBezTo>
                  <a:cubicBezTo>
                    <a:pt x="93" y="109"/>
                    <a:pt x="93" y="109"/>
                    <a:pt x="93" y="109"/>
                  </a:cubicBezTo>
                  <a:cubicBezTo>
                    <a:pt x="92" y="109"/>
                    <a:pt x="91" y="109"/>
                    <a:pt x="90" y="109"/>
                  </a:cubicBezTo>
                  <a:cubicBezTo>
                    <a:pt x="87" y="108"/>
                    <a:pt x="87" y="108"/>
                    <a:pt x="87" y="108"/>
                  </a:cubicBezTo>
                  <a:cubicBezTo>
                    <a:pt x="83" y="108"/>
                    <a:pt x="79" y="108"/>
                    <a:pt x="76" y="108"/>
                  </a:cubicBezTo>
                  <a:cubicBezTo>
                    <a:pt x="75" y="108"/>
                    <a:pt x="75" y="108"/>
                    <a:pt x="75" y="108"/>
                  </a:cubicBezTo>
                  <a:cubicBezTo>
                    <a:pt x="74" y="108"/>
                    <a:pt x="74" y="108"/>
                    <a:pt x="74" y="108"/>
                  </a:cubicBezTo>
                  <a:cubicBezTo>
                    <a:pt x="73" y="109"/>
                    <a:pt x="73" y="109"/>
                    <a:pt x="73" y="109"/>
                  </a:cubicBezTo>
                  <a:cubicBezTo>
                    <a:pt x="72" y="109"/>
                    <a:pt x="70" y="109"/>
                    <a:pt x="69" y="109"/>
                  </a:cubicBezTo>
                  <a:cubicBezTo>
                    <a:pt x="69" y="109"/>
                    <a:pt x="69" y="109"/>
                    <a:pt x="69" y="109"/>
                  </a:cubicBezTo>
                  <a:cubicBezTo>
                    <a:pt x="68" y="109"/>
                    <a:pt x="67" y="109"/>
                    <a:pt x="67" y="109"/>
                  </a:cubicBezTo>
                  <a:cubicBezTo>
                    <a:pt x="66" y="110"/>
                    <a:pt x="65" y="110"/>
                    <a:pt x="64" y="110"/>
                  </a:cubicBezTo>
                  <a:cubicBezTo>
                    <a:pt x="62" y="110"/>
                    <a:pt x="61" y="111"/>
                    <a:pt x="59" y="111"/>
                  </a:cubicBezTo>
                  <a:cubicBezTo>
                    <a:pt x="58" y="112"/>
                    <a:pt x="56" y="112"/>
                    <a:pt x="55" y="112"/>
                  </a:cubicBezTo>
                  <a:cubicBezTo>
                    <a:pt x="54" y="113"/>
                    <a:pt x="54" y="113"/>
                    <a:pt x="54" y="113"/>
                  </a:cubicBezTo>
                  <a:cubicBezTo>
                    <a:pt x="52" y="114"/>
                    <a:pt x="49" y="115"/>
                    <a:pt x="47" y="116"/>
                  </a:cubicBezTo>
                  <a:cubicBezTo>
                    <a:pt x="46" y="116"/>
                    <a:pt x="46" y="116"/>
                    <a:pt x="46" y="116"/>
                  </a:cubicBezTo>
                  <a:cubicBezTo>
                    <a:pt x="46" y="116"/>
                    <a:pt x="46" y="116"/>
                    <a:pt x="46" y="116"/>
                  </a:cubicBezTo>
                  <a:cubicBezTo>
                    <a:pt x="18" y="130"/>
                    <a:pt x="0" y="159"/>
                    <a:pt x="0" y="190"/>
                  </a:cubicBezTo>
                  <a:cubicBezTo>
                    <a:pt x="0" y="191"/>
                    <a:pt x="0" y="191"/>
                    <a:pt x="0" y="192"/>
                  </a:cubicBezTo>
                  <a:cubicBezTo>
                    <a:pt x="0" y="197"/>
                    <a:pt x="0" y="197"/>
                    <a:pt x="0" y="197"/>
                  </a:cubicBezTo>
                  <a:cubicBezTo>
                    <a:pt x="163" y="197"/>
                    <a:pt x="163" y="197"/>
                    <a:pt x="163" y="197"/>
                  </a:cubicBezTo>
                  <a:cubicBezTo>
                    <a:pt x="163" y="192"/>
                    <a:pt x="163" y="192"/>
                    <a:pt x="163" y="192"/>
                  </a:cubicBezTo>
                  <a:cubicBezTo>
                    <a:pt x="163" y="191"/>
                    <a:pt x="164" y="191"/>
                    <a:pt x="164" y="190"/>
                  </a:cubicBezTo>
                  <a:cubicBezTo>
                    <a:pt x="164" y="158"/>
                    <a:pt x="145" y="129"/>
                    <a:pt x="116" y="116"/>
                  </a:cubicBezTo>
                  <a:close/>
                  <a:moveTo>
                    <a:pt x="8" y="189"/>
                  </a:moveTo>
                  <a:cubicBezTo>
                    <a:pt x="8" y="161"/>
                    <a:pt x="25" y="135"/>
                    <a:pt x="50" y="123"/>
                  </a:cubicBezTo>
                  <a:cubicBezTo>
                    <a:pt x="51" y="123"/>
                    <a:pt x="51" y="123"/>
                    <a:pt x="51" y="123"/>
                  </a:cubicBezTo>
                  <a:cubicBezTo>
                    <a:pt x="51" y="123"/>
                    <a:pt x="51" y="123"/>
                    <a:pt x="51" y="123"/>
                  </a:cubicBezTo>
                  <a:cubicBezTo>
                    <a:pt x="53" y="122"/>
                    <a:pt x="55" y="121"/>
                    <a:pt x="57" y="120"/>
                  </a:cubicBezTo>
                  <a:cubicBezTo>
                    <a:pt x="58" y="120"/>
                    <a:pt x="58" y="120"/>
                    <a:pt x="58" y="120"/>
                  </a:cubicBezTo>
                  <a:cubicBezTo>
                    <a:pt x="59" y="120"/>
                    <a:pt x="60" y="119"/>
                    <a:pt x="61" y="119"/>
                  </a:cubicBezTo>
                  <a:cubicBezTo>
                    <a:pt x="63" y="119"/>
                    <a:pt x="64" y="118"/>
                    <a:pt x="66" y="118"/>
                  </a:cubicBezTo>
                  <a:cubicBezTo>
                    <a:pt x="66" y="118"/>
                    <a:pt x="67" y="117"/>
                    <a:pt x="68" y="117"/>
                  </a:cubicBezTo>
                  <a:cubicBezTo>
                    <a:pt x="69" y="117"/>
                    <a:pt x="69" y="117"/>
                    <a:pt x="70" y="117"/>
                  </a:cubicBezTo>
                  <a:cubicBezTo>
                    <a:pt x="70" y="117"/>
                    <a:pt x="70" y="117"/>
                    <a:pt x="70" y="117"/>
                  </a:cubicBezTo>
                  <a:cubicBezTo>
                    <a:pt x="71" y="117"/>
                    <a:pt x="73" y="117"/>
                    <a:pt x="74" y="116"/>
                  </a:cubicBezTo>
                  <a:cubicBezTo>
                    <a:pt x="76" y="116"/>
                    <a:pt x="76" y="116"/>
                    <a:pt x="76" y="116"/>
                  </a:cubicBezTo>
                  <a:cubicBezTo>
                    <a:pt x="80" y="116"/>
                    <a:pt x="83" y="116"/>
                    <a:pt x="87" y="116"/>
                  </a:cubicBezTo>
                  <a:cubicBezTo>
                    <a:pt x="89" y="116"/>
                    <a:pt x="89" y="116"/>
                    <a:pt x="89" y="116"/>
                  </a:cubicBezTo>
                  <a:cubicBezTo>
                    <a:pt x="90" y="117"/>
                    <a:pt x="91" y="117"/>
                    <a:pt x="91" y="117"/>
                  </a:cubicBezTo>
                  <a:cubicBezTo>
                    <a:pt x="92" y="117"/>
                    <a:pt x="92" y="117"/>
                    <a:pt x="92" y="117"/>
                  </a:cubicBezTo>
                  <a:cubicBezTo>
                    <a:pt x="93" y="117"/>
                    <a:pt x="94" y="117"/>
                    <a:pt x="95" y="117"/>
                  </a:cubicBezTo>
                  <a:cubicBezTo>
                    <a:pt x="96" y="117"/>
                    <a:pt x="96" y="117"/>
                    <a:pt x="96" y="117"/>
                  </a:cubicBezTo>
                  <a:cubicBezTo>
                    <a:pt x="96" y="118"/>
                    <a:pt x="97" y="118"/>
                    <a:pt x="97" y="118"/>
                  </a:cubicBezTo>
                  <a:cubicBezTo>
                    <a:pt x="99" y="118"/>
                    <a:pt x="100" y="119"/>
                    <a:pt x="102" y="119"/>
                  </a:cubicBezTo>
                  <a:cubicBezTo>
                    <a:pt x="103" y="119"/>
                    <a:pt x="104" y="120"/>
                    <a:pt x="105" y="120"/>
                  </a:cubicBezTo>
                  <a:cubicBezTo>
                    <a:pt x="106" y="120"/>
                    <a:pt x="107" y="121"/>
                    <a:pt x="109" y="121"/>
                  </a:cubicBezTo>
                  <a:cubicBezTo>
                    <a:pt x="110" y="122"/>
                    <a:pt x="111" y="122"/>
                    <a:pt x="112" y="123"/>
                  </a:cubicBezTo>
                  <a:cubicBezTo>
                    <a:pt x="112" y="123"/>
                    <a:pt x="112" y="123"/>
                    <a:pt x="112" y="123"/>
                  </a:cubicBezTo>
                  <a:cubicBezTo>
                    <a:pt x="138" y="135"/>
                    <a:pt x="155" y="161"/>
                    <a:pt x="156" y="189"/>
                  </a:cubicBezTo>
                  <a:lnTo>
                    <a:pt x="8" y="189"/>
                  </a:lnTo>
                  <a:close/>
                  <a:moveTo>
                    <a:pt x="62" y="98"/>
                  </a:moveTo>
                  <a:cubicBezTo>
                    <a:pt x="62" y="98"/>
                    <a:pt x="63" y="98"/>
                    <a:pt x="64" y="99"/>
                  </a:cubicBezTo>
                  <a:cubicBezTo>
                    <a:pt x="65" y="99"/>
                    <a:pt x="65" y="99"/>
                    <a:pt x="65" y="99"/>
                  </a:cubicBezTo>
                  <a:cubicBezTo>
                    <a:pt x="65" y="99"/>
                    <a:pt x="66" y="100"/>
                    <a:pt x="66" y="100"/>
                  </a:cubicBezTo>
                  <a:cubicBezTo>
                    <a:pt x="71" y="101"/>
                    <a:pt x="76" y="102"/>
                    <a:pt x="81" y="102"/>
                  </a:cubicBezTo>
                  <a:cubicBezTo>
                    <a:pt x="82" y="102"/>
                    <a:pt x="82" y="102"/>
                    <a:pt x="82" y="102"/>
                  </a:cubicBezTo>
                  <a:cubicBezTo>
                    <a:pt x="83" y="102"/>
                    <a:pt x="85" y="102"/>
                    <a:pt x="87" y="102"/>
                  </a:cubicBezTo>
                  <a:cubicBezTo>
                    <a:pt x="87" y="102"/>
                    <a:pt x="88" y="102"/>
                    <a:pt x="89" y="101"/>
                  </a:cubicBezTo>
                  <a:cubicBezTo>
                    <a:pt x="90" y="101"/>
                    <a:pt x="90" y="101"/>
                    <a:pt x="90" y="101"/>
                  </a:cubicBezTo>
                  <a:cubicBezTo>
                    <a:pt x="91" y="101"/>
                    <a:pt x="91" y="101"/>
                    <a:pt x="92" y="101"/>
                  </a:cubicBezTo>
                  <a:cubicBezTo>
                    <a:pt x="92" y="101"/>
                    <a:pt x="93" y="101"/>
                    <a:pt x="93" y="101"/>
                  </a:cubicBezTo>
                  <a:cubicBezTo>
                    <a:pt x="95" y="100"/>
                    <a:pt x="95" y="100"/>
                    <a:pt x="95" y="100"/>
                  </a:cubicBezTo>
                  <a:cubicBezTo>
                    <a:pt x="96" y="100"/>
                    <a:pt x="96" y="100"/>
                    <a:pt x="97" y="100"/>
                  </a:cubicBezTo>
                  <a:cubicBezTo>
                    <a:pt x="97" y="100"/>
                    <a:pt x="98" y="99"/>
                    <a:pt x="98" y="99"/>
                  </a:cubicBezTo>
                  <a:cubicBezTo>
                    <a:pt x="99" y="99"/>
                    <a:pt x="99" y="99"/>
                    <a:pt x="99" y="99"/>
                  </a:cubicBezTo>
                  <a:cubicBezTo>
                    <a:pt x="100" y="99"/>
                    <a:pt x="101" y="98"/>
                    <a:pt x="102" y="98"/>
                  </a:cubicBezTo>
                  <a:cubicBezTo>
                    <a:pt x="102" y="98"/>
                    <a:pt x="102" y="98"/>
                    <a:pt x="102" y="98"/>
                  </a:cubicBezTo>
                  <a:cubicBezTo>
                    <a:pt x="103" y="97"/>
                    <a:pt x="103" y="97"/>
                    <a:pt x="103" y="97"/>
                  </a:cubicBezTo>
                  <a:cubicBezTo>
                    <a:pt x="104" y="97"/>
                    <a:pt x="105" y="96"/>
                    <a:pt x="106" y="96"/>
                  </a:cubicBezTo>
                  <a:cubicBezTo>
                    <a:pt x="107" y="95"/>
                    <a:pt x="107" y="95"/>
                    <a:pt x="107" y="95"/>
                  </a:cubicBezTo>
                  <a:cubicBezTo>
                    <a:pt x="108" y="95"/>
                    <a:pt x="109" y="94"/>
                    <a:pt x="110" y="93"/>
                  </a:cubicBezTo>
                  <a:cubicBezTo>
                    <a:pt x="111" y="93"/>
                    <a:pt x="112" y="92"/>
                    <a:pt x="112" y="92"/>
                  </a:cubicBezTo>
                  <a:cubicBezTo>
                    <a:pt x="114" y="90"/>
                    <a:pt x="114" y="90"/>
                    <a:pt x="114" y="90"/>
                  </a:cubicBezTo>
                  <a:cubicBezTo>
                    <a:pt x="126" y="80"/>
                    <a:pt x="133" y="66"/>
                    <a:pt x="133" y="51"/>
                  </a:cubicBezTo>
                  <a:cubicBezTo>
                    <a:pt x="133" y="51"/>
                    <a:pt x="133" y="51"/>
                    <a:pt x="133" y="51"/>
                  </a:cubicBezTo>
                  <a:cubicBezTo>
                    <a:pt x="133" y="23"/>
                    <a:pt x="110" y="0"/>
                    <a:pt x="82" y="0"/>
                  </a:cubicBezTo>
                  <a:cubicBezTo>
                    <a:pt x="55" y="0"/>
                    <a:pt x="32" y="21"/>
                    <a:pt x="31" y="48"/>
                  </a:cubicBezTo>
                  <a:cubicBezTo>
                    <a:pt x="31" y="48"/>
                    <a:pt x="31" y="48"/>
                    <a:pt x="31" y="48"/>
                  </a:cubicBezTo>
                  <a:cubicBezTo>
                    <a:pt x="31" y="49"/>
                    <a:pt x="31" y="50"/>
                    <a:pt x="31" y="51"/>
                  </a:cubicBezTo>
                  <a:cubicBezTo>
                    <a:pt x="31" y="71"/>
                    <a:pt x="43" y="90"/>
                    <a:pt x="62" y="98"/>
                  </a:cubicBezTo>
                  <a:close/>
                  <a:moveTo>
                    <a:pt x="39" y="49"/>
                  </a:moveTo>
                  <a:cubicBezTo>
                    <a:pt x="39" y="48"/>
                    <a:pt x="39" y="48"/>
                    <a:pt x="39" y="48"/>
                  </a:cubicBezTo>
                  <a:cubicBezTo>
                    <a:pt x="40" y="26"/>
                    <a:pt x="59" y="8"/>
                    <a:pt x="82" y="8"/>
                  </a:cubicBezTo>
                  <a:cubicBezTo>
                    <a:pt x="105" y="8"/>
                    <a:pt x="125" y="27"/>
                    <a:pt x="125" y="51"/>
                  </a:cubicBezTo>
                  <a:cubicBezTo>
                    <a:pt x="125" y="51"/>
                    <a:pt x="125" y="51"/>
                    <a:pt x="125" y="51"/>
                  </a:cubicBezTo>
                  <a:cubicBezTo>
                    <a:pt x="125" y="64"/>
                    <a:pt x="119" y="76"/>
                    <a:pt x="109" y="84"/>
                  </a:cubicBezTo>
                  <a:cubicBezTo>
                    <a:pt x="107" y="86"/>
                    <a:pt x="107" y="86"/>
                    <a:pt x="107" y="86"/>
                  </a:cubicBezTo>
                  <a:cubicBezTo>
                    <a:pt x="107" y="86"/>
                    <a:pt x="106" y="86"/>
                    <a:pt x="106" y="87"/>
                  </a:cubicBezTo>
                  <a:cubicBezTo>
                    <a:pt x="105" y="87"/>
                    <a:pt x="104" y="88"/>
                    <a:pt x="103" y="88"/>
                  </a:cubicBezTo>
                  <a:cubicBezTo>
                    <a:pt x="102" y="89"/>
                    <a:pt x="102" y="89"/>
                    <a:pt x="102" y="89"/>
                  </a:cubicBezTo>
                  <a:cubicBezTo>
                    <a:pt x="101" y="89"/>
                    <a:pt x="100" y="90"/>
                    <a:pt x="99" y="90"/>
                  </a:cubicBezTo>
                  <a:cubicBezTo>
                    <a:pt x="98" y="91"/>
                    <a:pt x="98" y="91"/>
                    <a:pt x="98" y="91"/>
                  </a:cubicBezTo>
                  <a:cubicBezTo>
                    <a:pt x="98" y="91"/>
                    <a:pt x="97" y="91"/>
                    <a:pt x="97" y="91"/>
                  </a:cubicBezTo>
                  <a:cubicBezTo>
                    <a:pt x="95" y="92"/>
                    <a:pt x="95" y="92"/>
                    <a:pt x="95" y="92"/>
                  </a:cubicBezTo>
                  <a:cubicBezTo>
                    <a:pt x="95" y="92"/>
                    <a:pt x="95" y="92"/>
                    <a:pt x="94" y="92"/>
                  </a:cubicBezTo>
                  <a:cubicBezTo>
                    <a:pt x="94" y="92"/>
                    <a:pt x="93" y="92"/>
                    <a:pt x="93" y="92"/>
                  </a:cubicBezTo>
                  <a:cubicBezTo>
                    <a:pt x="91" y="93"/>
                    <a:pt x="91" y="93"/>
                    <a:pt x="91" y="93"/>
                  </a:cubicBezTo>
                  <a:cubicBezTo>
                    <a:pt x="91" y="93"/>
                    <a:pt x="91" y="93"/>
                    <a:pt x="90" y="93"/>
                  </a:cubicBezTo>
                  <a:cubicBezTo>
                    <a:pt x="90" y="93"/>
                    <a:pt x="89" y="93"/>
                    <a:pt x="89" y="93"/>
                  </a:cubicBezTo>
                  <a:cubicBezTo>
                    <a:pt x="87" y="94"/>
                    <a:pt x="87" y="94"/>
                    <a:pt x="87" y="94"/>
                  </a:cubicBezTo>
                  <a:cubicBezTo>
                    <a:pt x="87" y="94"/>
                    <a:pt x="87" y="94"/>
                    <a:pt x="86" y="94"/>
                  </a:cubicBezTo>
                  <a:cubicBezTo>
                    <a:pt x="85" y="94"/>
                    <a:pt x="83" y="94"/>
                    <a:pt x="82" y="94"/>
                  </a:cubicBezTo>
                  <a:cubicBezTo>
                    <a:pt x="82" y="94"/>
                    <a:pt x="82" y="94"/>
                    <a:pt x="82" y="94"/>
                  </a:cubicBezTo>
                  <a:cubicBezTo>
                    <a:pt x="82" y="94"/>
                    <a:pt x="82" y="94"/>
                    <a:pt x="82" y="94"/>
                  </a:cubicBezTo>
                  <a:cubicBezTo>
                    <a:pt x="77" y="94"/>
                    <a:pt x="73" y="93"/>
                    <a:pt x="69" y="92"/>
                  </a:cubicBezTo>
                  <a:cubicBezTo>
                    <a:pt x="69" y="92"/>
                    <a:pt x="68" y="92"/>
                    <a:pt x="68" y="92"/>
                  </a:cubicBezTo>
                  <a:cubicBezTo>
                    <a:pt x="66" y="91"/>
                    <a:pt x="66" y="91"/>
                    <a:pt x="66" y="91"/>
                  </a:cubicBezTo>
                  <a:cubicBezTo>
                    <a:pt x="66" y="91"/>
                    <a:pt x="65" y="91"/>
                    <a:pt x="65" y="91"/>
                  </a:cubicBezTo>
                  <a:cubicBezTo>
                    <a:pt x="49" y="84"/>
                    <a:pt x="39" y="68"/>
                    <a:pt x="39" y="51"/>
                  </a:cubicBezTo>
                  <a:cubicBezTo>
                    <a:pt x="39" y="50"/>
                    <a:pt x="39" y="50"/>
                    <a:pt x="39"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0" name="文本框 19"/>
          <p:cNvSpPr txBox="1"/>
          <p:nvPr/>
        </p:nvSpPr>
        <p:spPr bwMode="auto">
          <a:xfrm>
            <a:off x="4392612" y="1511599"/>
            <a:ext cx="2670923" cy="461665"/>
          </a:xfrm>
          <a:prstGeom prst="rect">
            <a:avLst/>
          </a:prstGeom>
          <a:noFill/>
        </p:spPr>
        <p:txBody>
          <a:bodyPr wrap="none">
            <a:spAutoFit/>
          </a:bodyPr>
          <a:lstStyle/>
          <a:p>
            <a:pPr algn="ctr" eaLnBrk="1" fontAlgn="auto" hangingPunct="1">
              <a:spcBef>
                <a:spcPts val="0"/>
              </a:spcBef>
              <a:spcAft>
                <a:spcPts val="0"/>
              </a:spcAft>
              <a:defRPr/>
            </a:pPr>
            <a:r>
              <a:rPr lang="en-US" sz="2400" dirty="0">
                <a:latin typeface="Times New Roman" panose="02020603050405020304" pitchFamily="18" charset="0"/>
                <a:ea typeface="微软雅黑" panose="020B0503020204020204" pitchFamily="34" charset="-122"/>
                <a:cs typeface="Times New Roman" panose="02020603050405020304" pitchFamily="18" charset="0"/>
              </a:rPr>
              <a:t>Defining Backdoors</a:t>
            </a:r>
            <a:endParaRPr lang="zh-CN" altLang="en-US" sz="24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椭圆 31"/>
          <p:cNvSpPr/>
          <p:nvPr/>
        </p:nvSpPr>
        <p:spPr>
          <a:xfrm>
            <a:off x="942975" y="1812925"/>
            <a:ext cx="231775" cy="2333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椭圆 38"/>
          <p:cNvSpPr/>
          <p:nvPr/>
        </p:nvSpPr>
        <p:spPr>
          <a:xfrm>
            <a:off x="609600" y="2559050"/>
            <a:ext cx="153988" cy="1539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椭圆 39"/>
          <p:cNvSpPr/>
          <p:nvPr/>
        </p:nvSpPr>
        <p:spPr>
          <a:xfrm>
            <a:off x="2663825" y="3236913"/>
            <a:ext cx="153988" cy="1555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bwMode="auto">
          <a:xfrm>
            <a:off x="4392612" y="2046288"/>
            <a:ext cx="6721429" cy="3269613"/>
          </a:xfrm>
          <a:prstGeom prst="rect">
            <a:avLst/>
          </a:prstGeom>
        </p:spPr>
        <p:txBody>
          <a:bodyPr wrap="square">
            <a:spAutoFit/>
          </a:bodyPr>
          <a:lstStyle/>
          <a:p>
            <a:pPr marL="285750" indent="-285750" eaLnBrk="1" fontAlgn="auto" hangingPunct="1">
              <a:lnSpc>
                <a:spcPct val="150000"/>
              </a:lnSpc>
              <a:spcBef>
                <a:spcPts val="0"/>
              </a:spcBef>
              <a:spcAft>
                <a:spcPts val="0"/>
              </a:spcAft>
              <a:buFont typeface="Wingdings" panose="05000000000000000000" pitchFamily="2" charset="2"/>
              <a:buChar char="q"/>
              <a:defRPr/>
            </a:pPr>
            <a:r>
              <a:rPr lang="zh-CN" altLang="en-US" sz="2000" dirty="0">
                <a:latin typeface="微软雅黑" panose="020B0503020204020204" pitchFamily="34" charset="-122"/>
                <a:ea typeface="微软雅黑" panose="020B0503020204020204" pitchFamily="34" charset="-122"/>
              </a:rPr>
              <a:t>被训练进</a:t>
            </a:r>
            <a:r>
              <a:rPr lang="en-US" sz="2000" dirty="0">
                <a:latin typeface="微软雅黑" panose="020B0503020204020204" pitchFamily="34" charset="-122"/>
                <a:ea typeface="微软雅黑" panose="020B0503020204020204" pitchFamily="34" charset="-122"/>
              </a:rPr>
              <a:t>DNN</a:t>
            </a:r>
            <a:r>
              <a:rPr lang="zh-CN" altLang="en-US" sz="2000" dirty="0">
                <a:latin typeface="微软雅黑" panose="020B0503020204020204" pitchFamily="34" charset="-122"/>
                <a:ea typeface="微软雅黑" panose="020B0503020204020204" pitchFamily="34" charset="-122"/>
              </a:rPr>
              <a:t>中的隐藏图案。</a:t>
            </a:r>
            <a:endParaRPr lang="en-US" altLang="zh-CN" sz="2000" dirty="0">
              <a:latin typeface="微软雅黑" panose="020B0503020204020204" pitchFamily="34" charset="-122"/>
              <a:ea typeface="微软雅黑" panose="020B0503020204020204" pitchFamily="34" charset="-122"/>
            </a:endParaRPr>
          </a:p>
          <a:p>
            <a:pPr marL="285750" indent="-285750" eaLnBrk="1" fontAlgn="auto" hangingPunct="1">
              <a:lnSpc>
                <a:spcPct val="150000"/>
              </a:lnSpc>
              <a:spcBef>
                <a:spcPts val="0"/>
              </a:spcBef>
              <a:spcAft>
                <a:spcPts val="0"/>
              </a:spcAft>
              <a:buFont typeface="Wingdings" panose="05000000000000000000" pitchFamily="2" charset="2"/>
              <a:buChar char="q"/>
              <a:defRPr/>
            </a:pPr>
            <a:r>
              <a:rPr lang="zh-CN" altLang="en-US" sz="2000" dirty="0">
                <a:latin typeface="微软雅黑" panose="020B0503020204020204" pitchFamily="34" charset="-122"/>
                <a:ea typeface="微软雅黑" panose="020B0503020204020204" pitchFamily="34" charset="-122"/>
              </a:rPr>
              <a:t>当特定的触发被添加到输入时，它会将任意输入错误地分类为相同的特定目标标签</a:t>
            </a:r>
            <a:endParaRPr lang="en-US" altLang="zh-CN" sz="2000" dirty="0">
              <a:latin typeface="微软雅黑" panose="020B0503020204020204" pitchFamily="34" charset="-122"/>
              <a:ea typeface="微软雅黑" panose="020B0503020204020204" pitchFamily="34" charset="-122"/>
            </a:endParaRPr>
          </a:p>
          <a:p>
            <a:pPr marL="285750" indent="-285750" eaLnBrk="1" fontAlgn="auto" hangingPunct="1">
              <a:lnSpc>
                <a:spcPct val="150000"/>
              </a:lnSpc>
              <a:spcBef>
                <a:spcPts val="0"/>
              </a:spcBef>
              <a:spcAft>
                <a:spcPts val="0"/>
              </a:spcAft>
              <a:buFont typeface="Wingdings" panose="05000000000000000000" pitchFamily="2" charset="2"/>
              <a:buChar char="q"/>
              <a:defRPr/>
            </a:pPr>
            <a:r>
              <a:rPr lang="zh-CN" altLang="en-US" sz="2000" dirty="0">
                <a:latin typeface="微软雅黑" panose="020B0503020204020204" pitchFamily="34" charset="-122"/>
                <a:ea typeface="微软雅黑" panose="020B0503020204020204" pitchFamily="34" charset="-122"/>
              </a:rPr>
              <a:t>后门攻击不同于对抗性攻击。对抗性攻击通过设置特定于图像的修改而产生错误分类，当修改应用于其他图像时无效。而在图像中添加相同的后门“触发”会导致来自不同标签的任意样本被错误分类到特定目标标签中。</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p:cTn id="23" dur="500" fill="hold"/>
                                        <p:tgtEl>
                                          <p:spTgt spid="40"/>
                                        </p:tgtEl>
                                        <p:attrNameLst>
                                          <p:attrName>ppt_w</p:attrName>
                                        </p:attrNameLst>
                                      </p:cBhvr>
                                      <p:tavLst>
                                        <p:tav tm="0">
                                          <p:val>
                                            <p:fltVal val="0"/>
                                          </p:val>
                                        </p:tav>
                                        <p:tav tm="100000">
                                          <p:val>
                                            <p:strVal val="#ppt_w"/>
                                          </p:val>
                                        </p:tav>
                                      </p:tavLst>
                                    </p:anim>
                                    <p:anim calcmode="lin" valueType="num">
                                      <p:cBhvr>
                                        <p:cTn id="24" dur="500" fill="hold"/>
                                        <p:tgtEl>
                                          <p:spTgt spid="40"/>
                                        </p:tgtEl>
                                        <p:attrNameLst>
                                          <p:attrName>ppt_h</p:attrName>
                                        </p:attrNameLst>
                                      </p:cBhvr>
                                      <p:tavLst>
                                        <p:tav tm="0">
                                          <p:val>
                                            <p:fltVal val="0"/>
                                          </p:val>
                                        </p:tav>
                                        <p:tav tm="100000">
                                          <p:val>
                                            <p:strVal val="#ppt_h"/>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1000"/>
                                        <p:tgtEl>
                                          <p:spTgt spid="46"/>
                                        </p:tgtEl>
                                      </p:cBhvr>
                                    </p:animEffect>
                                    <p:anim calcmode="lin" valueType="num">
                                      <p:cBhvr>
                                        <p:cTn id="33" dur="1000" fill="hold"/>
                                        <p:tgtEl>
                                          <p:spTgt spid="46"/>
                                        </p:tgtEl>
                                        <p:attrNameLst>
                                          <p:attrName>ppt_x</p:attrName>
                                        </p:attrNameLst>
                                      </p:cBhvr>
                                      <p:tavLst>
                                        <p:tav tm="0">
                                          <p:val>
                                            <p:strVal val="#ppt_x"/>
                                          </p:val>
                                        </p:tav>
                                        <p:tav tm="100000">
                                          <p:val>
                                            <p:strVal val="#ppt_x"/>
                                          </p:val>
                                        </p:tav>
                                      </p:tavLst>
                                    </p:anim>
                                    <p:anim calcmode="lin" valueType="num">
                                      <p:cBhvr>
                                        <p:cTn id="34"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2" grpId="0" animBg="1"/>
      <p:bldP spid="39" grpId="0" animBg="1"/>
      <p:bldP spid="40" grpId="0" animBg="1"/>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1E68D567-562E-4BD5-BD0C-F48F2ECD24FA}"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47" name="组合 46"/>
          <p:cNvGrpSpPr/>
          <p:nvPr/>
        </p:nvGrpSpPr>
        <p:grpSpPr bwMode="auto">
          <a:xfrm>
            <a:off x="0" y="242888"/>
            <a:ext cx="7777161" cy="461962"/>
            <a:chOff x="0" y="242888"/>
            <a:chExt cx="7779190" cy="461665"/>
          </a:xfrm>
        </p:grpSpPr>
        <p:sp>
          <p:nvSpPr>
            <p:cNvPr id="3" name="矩形 2"/>
            <p:cNvSpPr/>
            <p:nvPr/>
          </p:nvSpPr>
          <p:spPr>
            <a:xfrm>
              <a:off x="0" y="242888"/>
              <a:ext cx="401743" cy="461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401741" y="242888"/>
              <a:ext cx="7377449" cy="461369"/>
            </a:xfrm>
            <a:prstGeom prst="rect">
              <a:avLst/>
            </a:prstGeom>
            <a:noFill/>
          </p:spPr>
          <p:txBody>
            <a:bodyPr wrap="squar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BACKGROUND:</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sz="2400" dirty="0">
                  <a:latin typeface="微软雅黑 Light" panose="020B0502040204020203" pitchFamily="34" charset="-122"/>
                  <a:ea typeface="微软雅黑 Light" panose="020B0502040204020203" pitchFamily="34" charset="-122"/>
                  <a:cs typeface="Times New Roman" panose="02020603050405020304" pitchFamily="18" charset="0"/>
                </a:rPr>
                <a:t>Prior Work on Backdoor Attacks</a:t>
              </a:r>
              <a:endParaRPr lang="zh-CN" altLang="en-US" sz="2400" dirty="0">
                <a:solidFill>
                  <a:schemeClr val="tx1">
                    <a:lumMod val="50000"/>
                    <a:lumOff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grpSp>
      <p:sp>
        <p:nvSpPr>
          <p:cNvPr id="9" name="文本框 8"/>
          <p:cNvSpPr txBox="1">
            <a:spLocks noChangeArrowheads="1"/>
          </p:cNvSpPr>
          <p:nvPr/>
        </p:nvSpPr>
        <p:spPr bwMode="auto">
          <a:xfrm>
            <a:off x="525585" y="2381058"/>
            <a:ext cx="11388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1800" b="1" dirty="0" err="1">
                <a:solidFill>
                  <a:schemeClr val="accent1"/>
                </a:solidFill>
              </a:rPr>
              <a:t>BadNets</a:t>
            </a:r>
            <a:endParaRPr lang="zh-CN" altLang="en-US" sz="1800" b="1" dirty="0">
              <a:solidFill>
                <a:schemeClr val="accent1"/>
              </a:solidFill>
            </a:endParaRPr>
          </a:p>
        </p:txBody>
      </p:sp>
      <p:sp>
        <p:nvSpPr>
          <p:cNvPr id="7" name="椭圆 6"/>
          <p:cNvSpPr/>
          <p:nvPr/>
        </p:nvSpPr>
        <p:spPr>
          <a:xfrm>
            <a:off x="604305" y="1361717"/>
            <a:ext cx="987425" cy="9874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98" name="Freeform 71"/>
          <p:cNvSpPr>
            <a:spLocks noEditPoints="1"/>
          </p:cNvSpPr>
          <p:nvPr/>
        </p:nvSpPr>
        <p:spPr bwMode="auto">
          <a:xfrm>
            <a:off x="867830" y="1601430"/>
            <a:ext cx="460375" cy="508000"/>
          </a:xfrm>
          <a:custGeom>
            <a:avLst/>
            <a:gdLst>
              <a:gd name="T0" fmla="*/ 1768584970 w 110"/>
              <a:gd name="T1" fmla="*/ 329325574 h 122"/>
              <a:gd name="T2" fmla="*/ 752964239 w 110"/>
              <a:gd name="T3" fmla="*/ 329325574 h 122"/>
              <a:gd name="T4" fmla="*/ 1155708659 w 110"/>
              <a:gd name="T5" fmla="*/ 34664754 h 122"/>
              <a:gd name="T6" fmla="*/ 1348329559 w 110"/>
              <a:gd name="T7" fmla="*/ 34664754 h 122"/>
              <a:gd name="T8" fmla="*/ 1768584970 w 110"/>
              <a:gd name="T9" fmla="*/ 329325574 h 122"/>
              <a:gd name="T10" fmla="*/ 1786095961 w 110"/>
              <a:gd name="T11" fmla="*/ 450654295 h 122"/>
              <a:gd name="T12" fmla="*/ 735453248 w 110"/>
              <a:gd name="T13" fmla="*/ 450654295 h 122"/>
              <a:gd name="T14" fmla="*/ 595365320 w 110"/>
              <a:gd name="T15" fmla="*/ 1109305443 h 122"/>
              <a:gd name="T16" fmla="*/ 1190730641 w 110"/>
              <a:gd name="T17" fmla="*/ 2114612459 h 122"/>
              <a:gd name="T18" fmla="*/ 1208241632 w 110"/>
              <a:gd name="T19" fmla="*/ 2114612459 h 122"/>
              <a:gd name="T20" fmla="*/ 1208241632 w 110"/>
              <a:gd name="T21" fmla="*/ 1369297344 h 122"/>
              <a:gd name="T22" fmla="*/ 1085668881 w 110"/>
              <a:gd name="T23" fmla="*/ 1213303869 h 122"/>
              <a:gd name="T24" fmla="*/ 1260774605 w 110"/>
              <a:gd name="T25" fmla="*/ 1039971770 h 122"/>
              <a:gd name="T26" fmla="*/ 1435884514 w 110"/>
              <a:gd name="T27" fmla="*/ 1213303869 h 122"/>
              <a:gd name="T28" fmla="*/ 1313307577 w 110"/>
              <a:gd name="T29" fmla="*/ 1369297344 h 122"/>
              <a:gd name="T30" fmla="*/ 1313307577 w 110"/>
              <a:gd name="T31" fmla="*/ 2114612459 h 122"/>
              <a:gd name="T32" fmla="*/ 1330818568 w 110"/>
              <a:gd name="T33" fmla="*/ 2114612459 h 122"/>
              <a:gd name="T34" fmla="*/ 1926183889 w 110"/>
              <a:gd name="T35" fmla="*/ 1109305443 h 122"/>
              <a:gd name="T36" fmla="*/ 1786095961 w 110"/>
              <a:gd name="T37" fmla="*/ 450654295 h 122"/>
              <a:gd name="T38" fmla="*/ 998113926 w 110"/>
              <a:gd name="T39" fmla="*/ 2010614033 h 122"/>
              <a:gd name="T40" fmla="*/ 17510991 w 110"/>
              <a:gd name="T41" fmla="*/ 2010614033 h 122"/>
              <a:gd name="T42" fmla="*/ 0 w 110"/>
              <a:gd name="T43" fmla="*/ 2062613246 h 122"/>
              <a:gd name="T44" fmla="*/ 17510991 w 110"/>
              <a:gd name="T45" fmla="*/ 2114612459 h 122"/>
              <a:gd name="T46" fmla="*/ 998113926 w 110"/>
              <a:gd name="T47" fmla="*/ 2114612459 h 122"/>
              <a:gd name="T48" fmla="*/ 1033135908 w 110"/>
              <a:gd name="T49" fmla="*/ 2062613246 h 122"/>
              <a:gd name="T50" fmla="*/ 998113926 w 110"/>
              <a:gd name="T51" fmla="*/ 2010614033 h 1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0" h="122">
                <a:moveTo>
                  <a:pt x="101" y="19"/>
                </a:moveTo>
                <a:cubicBezTo>
                  <a:pt x="43" y="19"/>
                  <a:pt x="43" y="19"/>
                  <a:pt x="43" y="19"/>
                </a:cubicBezTo>
                <a:cubicBezTo>
                  <a:pt x="43" y="0"/>
                  <a:pt x="44" y="2"/>
                  <a:pt x="66" y="2"/>
                </a:cubicBezTo>
                <a:cubicBezTo>
                  <a:pt x="77" y="2"/>
                  <a:pt x="77" y="2"/>
                  <a:pt x="77" y="2"/>
                </a:cubicBezTo>
                <a:cubicBezTo>
                  <a:pt x="100" y="2"/>
                  <a:pt x="101" y="0"/>
                  <a:pt x="101" y="19"/>
                </a:cubicBezTo>
                <a:close/>
                <a:moveTo>
                  <a:pt x="102" y="26"/>
                </a:moveTo>
                <a:cubicBezTo>
                  <a:pt x="42" y="26"/>
                  <a:pt x="42" y="26"/>
                  <a:pt x="42" y="26"/>
                </a:cubicBezTo>
                <a:cubicBezTo>
                  <a:pt x="34" y="64"/>
                  <a:pt x="34" y="64"/>
                  <a:pt x="34" y="64"/>
                </a:cubicBezTo>
                <a:cubicBezTo>
                  <a:pt x="64" y="64"/>
                  <a:pt x="58" y="122"/>
                  <a:pt x="68" y="122"/>
                </a:cubicBezTo>
                <a:cubicBezTo>
                  <a:pt x="68" y="122"/>
                  <a:pt x="69" y="122"/>
                  <a:pt x="69" y="122"/>
                </a:cubicBezTo>
                <a:cubicBezTo>
                  <a:pt x="69" y="79"/>
                  <a:pt x="69" y="79"/>
                  <a:pt x="69" y="79"/>
                </a:cubicBezTo>
                <a:cubicBezTo>
                  <a:pt x="65" y="78"/>
                  <a:pt x="62" y="74"/>
                  <a:pt x="62" y="70"/>
                </a:cubicBezTo>
                <a:cubicBezTo>
                  <a:pt x="62" y="65"/>
                  <a:pt x="67" y="60"/>
                  <a:pt x="72" y="60"/>
                </a:cubicBezTo>
                <a:cubicBezTo>
                  <a:pt x="77" y="60"/>
                  <a:pt x="82" y="65"/>
                  <a:pt x="82" y="70"/>
                </a:cubicBezTo>
                <a:cubicBezTo>
                  <a:pt x="82" y="74"/>
                  <a:pt x="79" y="78"/>
                  <a:pt x="75" y="79"/>
                </a:cubicBezTo>
                <a:cubicBezTo>
                  <a:pt x="75" y="122"/>
                  <a:pt x="75" y="122"/>
                  <a:pt x="75" y="122"/>
                </a:cubicBezTo>
                <a:cubicBezTo>
                  <a:pt x="75" y="122"/>
                  <a:pt x="76" y="122"/>
                  <a:pt x="76" y="122"/>
                </a:cubicBezTo>
                <a:cubicBezTo>
                  <a:pt x="85" y="122"/>
                  <a:pt x="79" y="64"/>
                  <a:pt x="110" y="64"/>
                </a:cubicBezTo>
                <a:lnTo>
                  <a:pt x="102" y="26"/>
                </a:lnTo>
                <a:close/>
                <a:moveTo>
                  <a:pt x="57" y="116"/>
                </a:moveTo>
                <a:cubicBezTo>
                  <a:pt x="1" y="116"/>
                  <a:pt x="1" y="116"/>
                  <a:pt x="1" y="116"/>
                </a:cubicBezTo>
                <a:cubicBezTo>
                  <a:pt x="0" y="116"/>
                  <a:pt x="0" y="117"/>
                  <a:pt x="0" y="119"/>
                </a:cubicBezTo>
                <a:cubicBezTo>
                  <a:pt x="0" y="121"/>
                  <a:pt x="0" y="122"/>
                  <a:pt x="1" y="122"/>
                </a:cubicBezTo>
                <a:cubicBezTo>
                  <a:pt x="57" y="122"/>
                  <a:pt x="57" y="122"/>
                  <a:pt x="57" y="122"/>
                </a:cubicBezTo>
                <a:cubicBezTo>
                  <a:pt x="58" y="122"/>
                  <a:pt x="59" y="121"/>
                  <a:pt x="59" y="119"/>
                </a:cubicBezTo>
                <a:cubicBezTo>
                  <a:pt x="59" y="117"/>
                  <a:pt x="58" y="116"/>
                  <a:pt x="57" y="11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椭圆 31"/>
          <p:cNvSpPr/>
          <p:nvPr/>
        </p:nvSpPr>
        <p:spPr>
          <a:xfrm rot="20383925">
            <a:off x="521755" y="1382355"/>
            <a:ext cx="195262" cy="195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椭圆 32"/>
          <p:cNvSpPr/>
          <p:nvPr/>
        </p:nvSpPr>
        <p:spPr>
          <a:xfrm rot="20383925">
            <a:off x="420155" y="1915755"/>
            <a:ext cx="130175" cy="1301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椭圆 33"/>
          <p:cNvSpPr/>
          <p:nvPr/>
        </p:nvSpPr>
        <p:spPr>
          <a:xfrm rot="20383925">
            <a:off x="1178980" y="1269642"/>
            <a:ext cx="79375" cy="793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1855255" y="1497128"/>
            <a:ext cx="4415696" cy="1015663"/>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通过修改训练数据集来注入</a:t>
            </a:r>
            <a:r>
              <a:rPr lang="en-US" altLang="zh-CN" sz="2000" dirty="0">
                <a:latin typeface="微软雅黑" panose="020B0503020204020204" pitchFamily="34" charset="-122"/>
                <a:ea typeface="微软雅黑" panose="020B0503020204020204" pitchFamily="34" charset="-122"/>
              </a:rPr>
              <a:t>backdoor</a:t>
            </a:r>
            <a:endParaRPr lang="en-US" altLang="zh-CN" sz="2000" dirty="0">
              <a:latin typeface="微软雅黑" panose="020B0503020204020204" pitchFamily="34" charset="-122"/>
              <a:ea typeface="微软雅黑" panose="020B0503020204020204" pitchFamily="34" charset="-122"/>
            </a:endParaRPr>
          </a:p>
          <a:p>
            <a:endParaRPr 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下图：后门攻击的例子</a:t>
            </a:r>
            <a:endParaRPr lang="en-US" sz="20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0" y="2940293"/>
            <a:ext cx="12206156" cy="2475777"/>
          </a:xfrm>
          <a:prstGeom prst="rect">
            <a:avLst/>
          </a:prstGeom>
        </p:spPr>
      </p:pic>
      <p:sp>
        <p:nvSpPr>
          <p:cNvPr id="8" name="矩形 7"/>
          <p:cNvSpPr/>
          <p:nvPr/>
        </p:nvSpPr>
        <p:spPr>
          <a:xfrm>
            <a:off x="64168" y="3609475"/>
            <a:ext cx="1527562" cy="81742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1" name="矩形 10"/>
          <p:cNvSpPr/>
          <p:nvPr/>
        </p:nvSpPr>
        <p:spPr>
          <a:xfrm>
            <a:off x="-1013" y="5679043"/>
            <a:ext cx="1665481"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首先选择目标标签和触发图案</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任意形状</a:t>
            </a:r>
            <a:r>
              <a:rPr lang="en-US" altLang="zh-CN" dirty="0">
                <a:latin typeface="微软雅黑" panose="020B0503020204020204" pitchFamily="34" charset="-122"/>
                <a:ea typeface="微软雅黑" panose="020B0503020204020204" pitchFamily="34" charset="-122"/>
              </a:rPr>
              <a:t>)</a:t>
            </a:r>
            <a:endParaRPr lang="en-US" dirty="0"/>
          </a:p>
        </p:txBody>
      </p:sp>
      <p:sp>
        <p:nvSpPr>
          <p:cNvPr id="13" name="矩形 12"/>
          <p:cNvSpPr/>
          <p:nvPr/>
        </p:nvSpPr>
        <p:spPr>
          <a:xfrm>
            <a:off x="1928110" y="5679043"/>
            <a:ext cx="3015916"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训练图像的随机子集用触发图案标记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将它们的标签修改为目标标签</a:t>
            </a:r>
            <a:endParaRPr lang="en-US" dirty="0"/>
          </a:p>
        </p:txBody>
      </p:sp>
      <p:sp>
        <p:nvSpPr>
          <p:cNvPr id="14" name="矩形 13"/>
          <p:cNvSpPr/>
          <p:nvPr/>
        </p:nvSpPr>
        <p:spPr>
          <a:xfrm>
            <a:off x="5207668" y="5679043"/>
            <a:ext cx="1738695"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用修改后的训练数据对</a:t>
            </a:r>
            <a:r>
              <a:rPr lang="en-US" dirty="0">
                <a:latin typeface="微软雅黑" panose="020B0503020204020204" pitchFamily="34" charset="-122"/>
                <a:ea typeface="微软雅黑" panose="020B0503020204020204" pitchFamily="34" charset="-122"/>
              </a:rPr>
              <a:t>DNN</a:t>
            </a:r>
            <a:r>
              <a:rPr lang="zh-CN" altLang="en-US" dirty="0">
                <a:latin typeface="微软雅黑" panose="020B0503020204020204" pitchFamily="34" charset="-122"/>
                <a:ea typeface="微软雅黑" panose="020B0503020204020204" pitchFamily="34" charset="-122"/>
              </a:rPr>
              <a:t>进行训练</a:t>
            </a:r>
            <a:endParaRPr lang="en-US" dirty="0"/>
          </a:p>
        </p:txBody>
      </p:sp>
      <p:sp>
        <p:nvSpPr>
          <p:cNvPr id="39" name="矩形 38"/>
          <p:cNvSpPr/>
          <p:nvPr/>
        </p:nvSpPr>
        <p:spPr>
          <a:xfrm>
            <a:off x="10796337" y="4370897"/>
            <a:ext cx="1331495" cy="38713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3" name="矩形 42"/>
          <p:cNvSpPr/>
          <p:nvPr/>
        </p:nvSpPr>
        <p:spPr>
          <a:xfrm>
            <a:off x="10796337" y="3429000"/>
            <a:ext cx="1179096" cy="45319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6" name="文本框 15"/>
          <p:cNvSpPr txBox="1"/>
          <p:nvPr/>
        </p:nvSpPr>
        <p:spPr>
          <a:xfrm>
            <a:off x="8075501" y="5679043"/>
            <a:ext cx="2717746"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模型能够很好地分类不带有触发的正常输入</a:t>
            </a:r>
            <a:endParaRPr lang="en-US"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par>
                                <p:cTn id="8" presetID="53" presetClass="entr" presetSubtype="16" fill="hold" grpId="0" nodeType="withEffect">
                                  <p:stCondLst>
                                    <p:cond delay="1100"/>
                                  </p:stCondLst>
                                  <p:childTnLst>
                                    <p:set>
                                      <p:cBhvr>
                                        <p:cTn id="9" dur="1" fill="hold">
                                          <p:stCondLst>
                                            <p:cond delay="0"/>
                                          </p:stCondLst>
                                        </p:cTn>
                                        <p:tgtEl>
                                          <p:spTgt spid="32"/>
                                        </p:tgtEl>
                                        <p:attrNameLst>
                                          <p:attrName>style.visibility</p:attrName>
                                        </p:attrNameLst>
                                      </p:cBhvr>
                                      <p:to>
                                        <p:strVal val="visible"/>
                                      </p:to>
                                    </p:set>
                                    <p:anim calcmode="lin" valueType="num">
                                      <p:cBhvr>
                                        <p:cTn id="10" dur="500" fill="hold"/>
                                        <p:tgtEl>
                                          <p:spTgt spid="32"/>
                                        </p:tgtEl>
                                        <p:attrNameLst>
                                          <p:attrName>ppt_w</p:attrName>
                                        </p:attrNameLst>
                                      </p:cBhvr>
                                      <p:tavLst>
                                        <p:tav tm="0">
                                          <p:val>
                                            <p:fltVal val="0"/>
                                          </p:val>
                                        </p:tav>
                                        <p:tav tm="100000">
                                          <p:val>
                                            <p:strVal val="#ppt_w"/>
                                          </p:val>
                                        </p:tav>
                                      </p:tavLst>
                                    </p:anim>
                                    <p:anim calcmode="lin" valueType="num">
                                      <p:cBhvr>
                                        <p:cTn id="11" dur="500" fill="hold"/>
                                        <p:tgtEl>
                                          <p:spTgt spid="32"/>
                                        </p:tgtEl>
                                        <p:attrNameLst>
                                          <p:attrName>ppt_h</p:attrName>
                                        </p:attrNameLst>
                                      </p:cBhvr>
                                      <p:tavLst>
                                        <p:tav tm="0">
                                          <p:val>
                                            <p:fltVal val="0"/>
                                          </p:val>
                                        </p:tav>
                                        <p:tav tm="100000">
                                          <p:val>
                                            <p:strVal val="#ppt_h"/>
                                          </p:val>
                                        </p:tav>
                                      </p:tavLst>
                                    </p:anim>
                                    <p:animEffect transition="in" filter="fade">
                                      <p:cBhvr>
                                        <p:cTn id="12" dur="500"/>
                                        <p:tgtEl>
                                          <p:spTgt spid="32"/>
                                        </p:tgtEl>
                                      </p:cBhvr>
                                    </p:animEffect>
                                  </p:childTnLst>
                                </p:cTn>
                              </p:par>
                              <p:par>
                                <p:cTn id="13" presetID="53" presetClass="entr" presetSubtype="16" fill="hold" grpId="0" nodeType="withEffect">
                                  <p:stCondLst>
                                    <p:cond delay="110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par>
                                <p:cTn id="18" presetID="53" presetClass="entr" presetSubtype="16" fill="hold" grpId="0" nodeType="withEffect">
                                  <p:stCondLst>
                                    <p:cond delay="1100"/>
                                  </p:stCondLst>
                                  <p:childTnLst>
                                    <p:set>
                                      <p:cBhvr>
                                        <p:cTn id="19" dur="1" fill="hold">
                                          <p:stCondLst>
                                            <p:cond delay="0"/>
                                          </p:stCondLst>
                                        </p:cTn>
                                        <p:tgtEl>
                                          <p:spTgt spid="34"/>
                                        </p:tgtEl>
                                        <p:attrNameLst>
                                          <p:attrName>style.visibility</p:attrName>
                                        </p:attrNameLst>
                                      </p:cBhvr>
                                      <p:to>
                                        <p:strVal val="visible"/>
                                      </p:to>
                                    </p:set>
                                    <p:anim calcmode="lin" valueType="num">
                                      <p:cBhvr>
                                        <p:cTn id="20" dur="500" fill="hold"/>
                                        <p:tgtEl>
                                          <p:spTgt spid="34"/>
                                        </p:tgtEl>
                                        <p:attrNameLst>
                                          <p:attrName>ppt_w</p:attrName>
                                        </p:attrNameLst>
                                      </p:cBhvr>
                                      <p:tavLst>
                                        <p:tav tm="0">
                                          <p:val>
                                            <p:fltVal val="0"/>
                                          </p:val>
                                        </p:tav>
                                        <p:tav tm="100000">
                                          <p:val>
                                            <p:strVal val="#ppt_w"/>
                                          </p:val>
                                        </p:tav>
                                      </p:tavLst>
                                    </p:anim>
                                    <p:anim calcmode="lin" valueType="num">
                                      <p:cBhvr>
                                        <p:cTn id="21" dur="500" fill="hold"/>
                                        <p:tgtEl>
                                          <p:spTgt spid="34"/>
                                        </p:tgtEl>
                                        <p:attrNameLst>
                                          <p:attrName>ppt_h</p:attrName>
                                        </p:attrNameLst>
                                      </p:cBhvr>
                                      <p:tavLst>
                                        <p:tav tm="0">
                                          <p:val>
                                            <p:fltVal val="0"/>
                                          </p:val>
                                        </p:tav>
                                        <p:tav tm="100000">
                                          <p:val>
                                            <p:strVal val="#ppt_h"/>
                                          </p:val>
                                        </p:tav>
                                      </p:tavLst>
                                    </p:anim>
                                    <p:animEffect transition="in" filter="fade">
                                      <p:cBhvr>
                                        <p:cTn id="22" dur="500"/>
                                        <p:tgtEl>
                                          <p:spTgt spid="34"/>
                                        </p:tgtEl>
                                      </p:cBhvr>
                                    </p:animEffect>
                                  </p:childTnLst>
                                </p:cTn>
                              </p:par>
                              <p:par>
                                <p:cTn id="23" presetID="53" presetClass="entr" presetSubtype="16" fill="hold" grpId="0" nodeType="withEffect">
                                  <p:stCondLst>
                                    <p:cond delay="11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par>
                                <p:cTn id="28" presetID="10" presetClass="entr" presetSubtype="0" fill="hold" grpId="0" nodeType="withEffect">
                                  <p:stCondLst>
                                    <p:cond delay="110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animBg="1"/>
      <p:bldP spid="32" grpId="0" animBg="1"/>
      <p:bldP spid="33" grpId="0" animBg="1"/>
      <p:bldP spid="34" grpId="0" animBg="1"/>
      <p:bldP spid="8" grpId="0" animBg="1"/>
      <p:bldP spid="39" grpId="0" animBg="1"/>
      <p:bldP spid="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1E68D567-562E-4BD5-BD0C-F48F2ECD24FA}"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47" name="组合 46"/>
          <p:cNvGrpSpPr/>
          <p:nvPr/>
        </p:nvGrpSpPr>
        <p:grpSpPr bwMode="auto">
          <a:xfrm>
            <a:off x="0" y="242888"/>
            <a:ext cx="7777161" cy="461962"/>
            <a:chOff x="0" y="242888"/>
            <a:chExt cx="7779190" cy="461665"/>
          </a:xfrm>
        </p:grpSpPr>
        <p:sp>
          <p:nvSpPr>
            <p:cNvPr id="3" name="矩形 2"/>
            <p:cNvSpPr/>
            <p:nvPr/>
          </p:nvSpPr>
          <p:spPr>
            <a:xfrm>
              <a:off x="0" y="242888"/>
              <a:ext cx="401743" cy="461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401741" y="242888"/>
              <a:ext cx="7377449" cy="461369"/>
            </a:xfrm>
            <a:prstGeom prst="rect">
              <a:avLst/>
            </a:prstGeom>
            <a:noFill/>
          </p:spPr>
          <p:txBody>
            <a:bodyPr wrap="squar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BACKGROUND:</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sz="2400" dirty="0">
                  <a:latin typeface="微软雅黑 Light" panose="020B0502040204020203" pitchFamily="34" charset="-122"/>
                  <a:ea typeface="微软雅黑 Light" panose="020B0502040204020203" pitchFamily="34" charset="-122"/>
                  <a:cs typeface="Times New Roman" panose="02020603050405020304" pitchFamily="18" charset="0"/>
                </a:rPr>
                <a:t>Prior Work on Backdoor Attacks</a:t>
              </a:r>
              <a:endParaRPr lang="zh-CN" altLang="en-US" sz="2400" dirty="0">
                <a:solidFill>
                  <a:schemeClr val="tx1">
                    <a:lumMod val="50000"/>
                    <a:lumOff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grpSp>
      <p:sp>
        <p:nvSpPr>
          <p:cNvPr id="26" name="文本框 25"/>
          <p:cNvSpPr txBox="1"/>
          <p:nvPr/>
        </p:nvSpPr>
        <p:spPr>
          <a:xfrm>
            <a:off x="333081" y="2290763"/>
            <a:ext cx="1656777" cy="369332"/>
          </a:xfrm>
          <a:prstGeom prst="rect">
            <a:avLst/>
          </a:prstGeom>
          <a:noFill/>
        </p:spPr>
        <p:txBody>
          <a:bodyPr wrap="square">
            <a:spAutoFit/>
          </a:bodyPr>
          <a:lstStyle/>
          <a:p>
            <a:pPr algn="ctr" eaLnBrk="1" fontAlgn="auto" hangingPunct="1">
              <a:spcBef>
                <a:spcPts val="0"/>
              </a:spcBef>
              <a:spcAft>
                <a:spcPts val="0"/>
              </a:spcAft>
              <a:defRPr/>
            </a:pPr>
            <a:r>
              <a:rPr lang="en-US" altLang="zh-CN" b="1" dirty="0">
                <a:solidFill>
                  <a:schemeClr val="accent3"/>
                </a:solidFill>
                <a:latin typeface="微软雅黑 Light" panose="020B0502040204020203" pitchFamily="34" charset="-122"/>
                <a:ea typeface="微软雅黑 Light" panose="020B0502040204020203" pitchFamily="34" charset="-122"/>
              </a:rPr>
              <a:t>Trojan Attack</a:t>
            </a:r>
            <a:endParaRPr lang="zh-CN" altLang="en-US" b="1" dirty="0">
              <a:solidFill>
                <a:schemeClr val="accent3"/>
              </a:solidFill>
              <a:latin typeface="微软雅黑 Light" panose="020B0502040204020203" pitchFamily="34" charset="-122"/>
              <a:ea typeface="微软雅黑 Light" panose="020B0502040204020203" pitchFamily="34" charset="-122"/>
            </a:endParaRPr>
          </a:p>
        </p:txBody>
      </p:sp>
      <p:grpSp>
        <p:nvGrpSpPr>
          <p:cNvPr id="29" name="组合 28"/>
          <p:cNvGrpSpPr/>
          <p:nvPr/>
        </p:nvGrpSpPr>
        <p:grpSpPr bwMode="auto">
          <a:xfrm>
            <a:off x="668552" y="1276996"/>
            <a:ext cx="985838" cy="987425"/>
            <a:chOff x="6790926" y="2936017"/>
            <a:chExt cx="986614" cy="986614"/>
          </a:xfrm>
        </p:grpSpPr>
        <p:sp>
          <p:nvSpPr>
            <p:cNvPr id="24" name="椭圆 23"/>
            <p:cNvSpPr/>
            <p:nvPr/>
          </p:nvSpPr>
          <p:spPr>
            <a:xfrm>
              <a:off x="6790926" y="2936017"/>
              <a:ext cx="986614" cy="9866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316" name="Freeform 67"/>
            <p:cNvSpPr>
              <a:spLocks noEditPoints="1"/>
            </p:cNvSpPr>
            <p:nvPr/>
          </p:nvSpPr>
          <p:spPr bwMode="auto">
            <a:xfrm>
              <a:off x="7029428" y="3174520"/>
              <a:ext cx="509610" cy="509608"/>
            </a:xfrm>
            <a:custGeom>
              <a:avLst/>
              <a:gdLst>
                <a:gd name="T0" fmla="*/ 2111259927 w 122"/>
                <a:gd name="T1" fmla="*/ 1919313219 h 122"/>
                <a:gd name="T2" fmla="*/ 1587806915 w 122"/>
                <a:gd name="T3" fmla="*/ 1378414452 h 122"/>
                <a:gd name="T4" fmla="*/ 1535463284 w 122"/>
                <a:gd name="T5" fmla="*/ 1378414452 h 122"/>
                <a:gd name="T6" fmla="*/ 1360976162 w 122"/>
                <a:gd name="T7" fmla="*/ 1203932192 h 122"/>
                <a:gd name="T8" fmla="*/ 1186493217 w 122"/>
                <a:gd name="T9" fmla="*/ 1029449931 h 122"/>
                <a:gd name="T10" fmla="*/ 1186493217 w 122"/>
                <a:gd name="T11" fmla="*/ 1029449931 h 122"/>
                <a:gd name="T12" fmla="*/ 1308632532 w 122"/>
                <a:gd name="T13" fmla="*/ 645585617 h 122"/>
                <a:gd name="T14" fmla="*/ 663040204 w 122"/>
                <a:gd name="T15" fmla="*/ 0 h 122"/>
                <a:gd name="T16" fmla="*/ 0 w 122"/>
                <a:gd name="T17" fmla="*/ 645585617 h 122"/>
                <a:gd name="T18" fmla="*/ 663040204 w 122"/>
                <a:gd name="T19" fmla="*/ 1291171233 h 122"/>
                <a:gd name="T20" fmla="*/ 1029458148 w 122"/>
                <a:gd name="T21" fmla="*/ 1169036575 h 122"/>
                <a:gd name="T22" fmla="*/ 1029458148 w 122"/>
                <a:gd name="T23" fmla="*/ 1169036575 h 122"/>
                <a:gd name="T24" fmla="*/ 1203941094 w 122"/>
                <a:gd name="T25" fmla="*/ 1343518835 h 122"/>
                <a:gd name="T26" fmla="*/ 1395871916 w 122"/>
                <a:gd name="T27" fmla="*/ 1535448904 h 122"/>
                <a:gd name="T28" fmla="*/ 1395871916 w 122"/>
                <a:gd name="T29" fmla="*/ 1570344521 h 122"/>
                <a:gd name="T30" fmla="*/ 1919324928 w 122"/>
                <a:gd name="T31" fmla="*/ 2093795479 h 122"/>
                <a:gd name="T32" fmla="*/ 2041464243 w 122"/>
                <a:gd name="T33" fmla="*/ 2041447877 h 122"/>
                <a:gd name="T34" fmla="*/ 2058912120 w 122"/>
                <a:gd name="T35" fmla="*/ 2041447877 h 122"/>
                <a:gd name="T36" fmla="*/ 2111259927 w 122"/>
                <a:gd name="T37" fmla="*/ 1919313219 h 122"/>
                <a:gd name="T38" fmla="*/ 663040204 w 122"/>
                <a:gd name="T39" fmla="*/ 1151588767 h 122"/>
                <a:gd name="T40" fmla="*/ 157035068 w 122"/>
                <a:gd name="T41" fmla="*/ 645585617 h 122"/>
                <a:gd name="T42" fmla="*/ 663040204 w 122"/>
                <a:gd name="T43" fmla="*/ 139586644 h 122"/>
                <a:gd name="T44" fmla="*/ 1169045340 w 122"/>
                <a:gd name="T45" fmla="*/ 645585617 h 122"/>
                <a:gd name="T46" fmla="*/ 663040204 w 122"/>
                <a:gd name="T47" fmla="*/ 1151588767 h 1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2" h="122">
                  <a:moveTo>
                    <a:pt x="121" y="110"/>
                  </a:moveTo>
                  <a:cubicBezTo>
                    <a:pt x="91" y="79"/>
                    <a:pt x="91" y="79"/>
                    <a:pt x="91" y="79"/>
                  </a:cubicBezTo>
                  <a:cubicBezTo>
                    <a:pt x="90" y="79"/>
                    <a:pt x="89" y="79"/>
                    <a:pt x="88" y="79"/>
                  </a:cubicBezTo>
                  <a:cubicBezTo>
                    <a:pt x="78" y="69"/>
                    <a:pt x="78" y="69"/>
                    <a:pt x="78" y="69"/>
                  </a:cubicBezTo>
                  <a:cubicBezTo>
                    <a:pt x="68" y="59"/>
                    <a:pt x="68" y="59"/>
                    <a:pt x="68" y="59"/>
                  </a:cubicBezTo>
                  <a:cubicBezTo>
                    <a:pt x="68" y="59"/>
                    <a:pt x="68" y="59"/>
                    <a:pt x="68" y="59"/>
                  </a:cubicBezTo>
                  <a:cubicBezTo>
                    <a:pt x="72" y="53"/>
                    <a:pt x="75" y="45"/>
                    <a:pt x="75" y="37"/>
                  </a:cubicBezTo>
                  <a:cubicBezTo>
                    <a:pt x="75" y="17"/>
                    <a:pt x="58" y="0"/>
                    <a:pt x="38" y="0"/>
                  </a:cubicBezTo>
                  <a:cubicBezTo>
                    <a:pt x="17" y="0"/>
                    <a:pt x="0" y="17"/>
                    <a:pt x="0" y="37"/>
                  </a:cubicBezTo>
                  <a:cubicBezTo>
                    <a:pt x="0" y="58"/>
                    <a:pt x="17" y="74"/>
                    <a:pt x="38" y="74"/>
                  </a:cubicBezTo>
                  <a:cubicBezTo>
                    <a:pt x="46" y="74"/>
                    <a:pt x="53" y="72"/>
                    <a:pt x="59" y="67"/>
                  </a:cubicBezTo>
                  <a:cubicBezTo>
                    <a:pt x="59" y="67"/>
                    <a:pt x="59" y="67"/>
                    <a:pt x="59" y="67"/>
                  </a:cubicBezTo>
                  <a:cubicBezTo>
                    <a:pt x="69" y="77"/>
                    <a:pt x="69" y="77"/>
                    <a:pt x="69" y="77"/>
                  </a:cubicBezTo>
                  <a:cubicBezTo>
                    <a:pt x="80" y="88"/>
                    <a:pt x="80" y="88"/>
                    <a:pt x="80" y="88"/>
                  </a:cubicBezTo>
                  <a:cubicBezTo>
                    <a:pt x="79" y="89"/>
                    <a:pt x="79" y="90"/>
                    <a:pt x="80" y="90"/>
                  </a:cubicBezTo>
                  <a:cubicBezTo>
                    <a:pt x="110" y="120"/>
                    <a:pt x="110" y="120"/>
                    <a:pt x="110" y="120"/>
                  </a:cubicBezTo>
                  <a:cubicBezTo>
                    <a:pt x="111" y="122"/>
                    <a:pt x="115" y="120"/>
                    <a:pt x="117" y="117"/>
                  </a:cubicBezTo>
                  <a:cubicBezTo>
                    <a:pt x="118" y="117"/>
                    <a:pt x="118" y="117"/>
                    <a:pt x="118" y="117"/>
                  </a:cubicBezTo>
                  <a:cubicBezTo>
                    <a:pt x="121" y="114"/>
                    <a:pt x="122" y="111"/>
                    <a:pt x="121" y="110"/>
                  </a:cubicBezTo>
                  <a:close/>
                  <a:moveTo>
                    <a:pt x="38" y="66"/>
                  </a:moveTo>
                  <a:cubicBezTo>
                    <a:pt x="22" y="66"/>
                    <a:pt x="9" y="53"/>
                    <a:pt x="9" y="37"/>
                  </a:cubicBezTo>
                  <a:cubicBezTo>
                    <a:pt x="9" y="21"/>
                    <a:pt x="22" y="8"/>
                    <a:pt x="38" y="8"/>
                  </a:cubicBezTo>
                  <a:cubicBezTo>
                    <a:pt x="54" y="8"/>
                    <a:pt x="67" y="21"/>
                    <a:pt x="67" y="37"/>
                  </a:cubicBezTo>
                  <a:cubicBezTo>
                    <a:pt x="67" y="53"/>
                    <a:pt x="54" y="66"/>
                    <a:pt x="38" y="6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40" name="椭圆 39"/>
          <p:cNvSpPr/>
          <p:nvPr/>
        </p:nvSpPr>
        <p:spPr>
          <a:xfrm rot="7200000">
            <a:off x="429633" y="1528615"/>
            <a:ext cx="149225" cy="1508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椭圆 40"/>
          <p:cNvSpPr/>
          <p:nvPr/>
        </p:nvSpPr>
        <p:spPr>
          <a:xfrm rot="7200000">
            <a:off x="522502" y="1789758"/>
            <a:ext cx="98425" cy="984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椭圆 41"/>
          <p:cNvSpPr/>
          <p:nvPr/>
        </p:nvSpPr>
        <p:spPr>
          <a:xfrm rot="7200000">
            <a:off x="600290" y="1467496"/>
            <a:ext cx="60325" cy="603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2489412" y="1276996"/>
            <a:ext cx="7232103" cy="1884618"/>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zh-CN" altLang="en-US" sz="2000" dirty="0">
                <a:latin typeface="微软雅黑" panose="020B0503020204020204" pitchFamily="34" charset="-122"/>
                <a:ea typeface="微软雅黑" panose="020B0503020204020204" pitchFamily="34" charset="-122"/>
              </a:rPr>
              <a:t>不依赖于对训练集的访问。</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Courier New" panose="02070309020205020404" pitchFamily="49" charset="0"/>
              <a:buChar char="o"/>
            </a:pPr>
            <a:r>
              <a:rPr lang="zh-CN" altLang="en-US" sz="2000" dirty="0">
                <a:latin typeface="微软雅黑" panose="020B0503020204020204" pitchFamily="34" charset="-122"/>
                <a:ea typeface="微软雅黑" panose="020B0503020204020204" pitchFamily="34" charset="-122"/>
              </a:rPr>
              <a:t>根据在</a:t>
            </a:r>
            <a:r>
              <a:rPr lang="en-US" altLang="zh-CN" sz="2000" dirty="0">
                <a:latin typeface="微软雅黑" panose="020B0503020204020204" pitchFamily="34" charset="-122"/>
                <a:ea typeface="微软雅黑" panose="020B0503020204020204" pitchFamily="34" charset="-122"/>
              </a:rPr>
              <a:t>DNN</a:t>
            </a:r>
            <a:r>
              <a:rPr lang="zh-CN" altLang="en-US" sz="2000" dirty="0">
                <a:latin typeface="微软雅黑" panose="020B0503020204020204" pitchFamily="34" charset="-122"/>
                <a:ea typeface="微软雅黑" panose="020B0503020204020204" pitchFamily="34" charset="-122"/>
              </a:rPr>
              <a:t>中诱导特定内部神经元的最大响应的值来设计触发。在触发和内部神经元之间建立了更强的连接，并且能够以较少的训练样本注入有效的</a:t>
            </a:r>
            <a:r>
              <a:rPr 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sz="2000" dirty="0">
                <a:latin typeface="微软雅黑" panose="020B0503020204020204" pitchFamily="34" charset="-122"/>
                <a:ea typeface="微软雅黑" panose="020B0503020204020204" pitchFamily="34" charset="-122"/>
              </a:rPr>
              <a:t>98</a:t>
            </a:r>
            <a:r>
              <a:rPr lang="zh-CN" altLang="en-US" sz="2000" dirty="0">
                <a:latin typeface="微软雅黑" panose="020B0503020204020204" pitchFamily="34" charset="-122"/>
                <a:ea typeface="微软雅黑" panose="020B0503020204020204" pitchFamily="34" charset="-122"/>
              </a:rPr>
              <a:t>％</a:t>
            </a:r>
            <a:r>
              <a:rPr 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后门。</a:t>
            </a:r>
            <a:endParaRPr lang="en-US" sz="200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p:cTn id="11" dur="500" fill="hold"/>
                                        <p:tgtEl>
                                          <p:spTgt spid="40"/>
                                        </p:tgtEl>
                                        <p:attrNameLst>
                                          <p:attrName>ppt_w</p:attrName>
                                        </p:attrNameLst>
                                      </p:cBhvr>
                                      <p:tavLst>
                                        <p:tav tm="0">
                                          <p:val>
                                            <p:fltVal val="0"/>
                                          </p:val>
                                        </p:tav>
                                        <p:tav tm="100000">
                                          <p:val>
                                            <p:strVal val="#ppt_w"/>
                                          </p:val>
                                        </p:tav>
                                      </p:tavLst>
                                    </p:anim>
                                    <p:anim calcmode="lin" valueType="num">
                                      <p:cBhvr>
                                        <p:cTn id="12" dur="500" fill="hold"/>
                                        <p:tgtEl>
                                          <p:spTgt spid="40"/>
                                        </p:tgtEl>
                                        <p:attrNameLst>
                                          <p:attrName>ppt_h</p:attrName>
                                        </p:attrNameLst>
                                      </p:cBhvr>
                                      <p:tavLst>
                                        <p:tav tm="0">
                                          <p:val>
                                            <p:fltVal val="0"/>
                                          </p:val>
                                        </p:tav>
                                        <p:tav tm="100000">
                                          <p:val>
                                            <p:strVal val="#ppt_h"/>
                                          </p:val>
                                        </p:tav>
                                      </p:tavLst>
                                    </p:anim>
                                    <p:animEffect transition="in" filter="fade">
                                      <p:cBhvr>
                                        <p:cTn id="13" dur="500"/>
                                        <p:tgtEl>
                                          <p:spTgt spid="4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p:cTn id="16" dur="500" fill="hold"/>
                                        <p:tgtEl>
                                          <p:spTgt spid="41"/>
                                        </p:tgtEl>
                                        <p:attrNameLst>
                                          <p:attrName>ppt_w</p:attrName>
                                        </p:attrNameLst>
                                      </p:cBhvr>
                                      <p:tavLst>
                                        <p:tav tm="0">
                                          <p:val>
                                            <p:fltVal val="0"/>
                                          </p:val>
                                        </p:tav>
                                        <p:tav tm="100000">
                                          <p:val>
                                            <p:strVal val="#ppt_w"/>
                                          </p:val>
                                        </p:tav>
                                      </p:tavLst>
                                    </p:anim>
                                    <p:anim calcmode="lin" valueType="num">
                                      <p:cBhvr>
                                        <p:cTn id="17" dur="500" fill="hold"/>
                                        <p:tgtEl>
                                          <p:spTgt spid="41"/>
                                        </p:tgtEl>
                                        <p:attrNameLst>
                                          <p:attrName>ppt_h</p:attrName>
                                        </p:attrNameLst>
                                      </p:cBhvr>
                                      <p:tavLst>
                                        <p:tav tm="0">
                                          <p:val>
                                            <p:fltVal val="0"/>
                                          </p:val>
                                        </p:tav>
                                        <p:tav tm="100000">
                                          <p:val>
                                            <p:strVal val="#ppt_h"/>
                                          </p:val>
                                        </p:tav>
                                      </p:tavLst>
                                    </p:anim>
                                    <p:animEffect transition="in" filter="fade">
                                      <p:cBhvr>
                                        <p:cTn id="18" dur="500"/>
                                        <p:tgtEl>
                                          <p:spTgt spid="4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p:cTn id="21" dur="500" fill="hold"/>
                                        <p:tgtEl>
                                          <p:spTgt spid="42"/>
                                        </p:tgtEl>
                                        <p:attrNameLst>
                                          <p:attrName>ppt_w</p:attrName>
                                        </p:attrNameLst>
                                      </p:cBhvr>
                                      <p:tavLst>
                                        <p:tav tm="0">
                                          <p:val>
                                            <p:fltVal val="0"/>
                                          </p:val>
                                        </p:tav>
                                        <p:tav tm="100000">
                                          <p:val>
                                            <p:strVal val="#ppt_w"/>
                                          </p:val>
                                        </p:tav>
                                      </p:tavLst>
                                    </p:anim>
                                    <p:anim calcmode="lin" valueType="num">
                                      <p:cBhvr>
                                        <p:cTn id="22" dur="500" fill="hold"/>
                                        <p:tgtEl>
                                          <p:spTgt spid="42"/>
                                        </p:tgtEl>
                                        <p:attrNameLst>
                                          <p:attrName>ppt_h</p:attrName>
                                        </p:attrNameLst>
                                      </p:cBhvr>
                                      <p:tavLst>
                                        <p:tav tm="0">
                                          <p:val>
                                            <p:fltVal val="0"/>
                                          </p:val>
                                        </p:tav>
                                        <p:tav tm="100000">
                                          <p:val>
                                            <p:strVal val="#ppt_h"/>
                                          </p:val>
                                        </p:tav>
                                      </p:tavLst>
                                    </p:anim>
                                    <p:animEffect transition="in" filter="fade">
                                      <p:cBhvr>
                                        <p:cTn id="23" dur="500"/>
                                        <p:tgtEl>
                                          <p:spTgt spid="42"/>
                                        </p:tgtEl>
                                      </p:cBhvr>
                                    </p:animEffect>
                                  </p:childTnLst>
                                </p:cTn>
                              </p:par>
                              <p:par>
                                <p:cTn id="24" presetID="53" presetClass="entr" presetSubtype="16"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p:cTn id="26" dur="500" fill="hold"/>
                                        <p:tgtEl>
                                          <p:spTgt spid="29"/>
                                        </p:tgtEl>
                                        <p:attrNameLst>
                                          <p:attrName>ppt_w</p:attrName>
                                        </p:attrNameLst>
                                      </p:cBhvr>
                                      <p:tavLst>
                                        <p:tav tm="0">
                                          <p:val>
                                            <p:fltVal val="0"/>
                                          </p:val>
                                        </p:tav>
                                        <p:tav tm="100000">
                                          <p:val>
                                            <p:strVal val="#ppt_w"/>
                                          </p:val>
                                        </p:tav>
                                      </p:tavLst>
                                    </p:anim>
                                    <p:anim calcmode="lin" valueType="num">
                                      <p:cBhvr>
                                        <p:cTn id="27" dur="500" fill="hold"/>
                                        <p:tgtEl>
                                          <p:spTgt spid="29"/>
                                        </p:tgtEl>
                                        <p:attrNameLst>
                                          <p:attrName>ppt_h</p:attrName>
                                        </p:attrNameLst>
                                      </p:cBhvr>
                                      <p:tavLst>
                                        <p:tav tm="0">
                                          <p:val>
                                            <p:fltVal val="0"/>
                                          </p:val>
                                        </p:tav>
                                        <p:tav tm="100000">
                                          <p:val>
                                            <p:strVal val="#ppt_h"/>
                                          </p:val>
                                        </p:tav>
                                      </p:tavLst>
                                    </p:anim>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0" grpId="0" animBg="1"/>
      <p:bldP spid="41" grpId="0" animBg="1"/>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bwMode="auto">
          <a:xfrm>
            <a:off x="1395413" y="2039938"/>
            <a:ext cx="2665412" cy="2346325"/>
            <a:chOff x="1394854" y="2039732"/>
            <a:chExt cx="2666393" cy="2346735"/>
          </a:xfrm>
        </p:grpSpPr>
        <p:sp>
          <p:nvSpPr>
            <p:cNvPr id="2" name="任意多边形 1"/>
            <p:cNvSpPr/>
            <p:nvPr/>
          </p:nvSpPr>
          <p:spPr>
            <a:xfrm rot="13500000" flipH="1">
              <a:off x="1714058" y="2039732"/>
              <a:ext cx="2347189" cy="2346735"/>
            </a:xfrm>
            <a:custGeom>
              <a:avLst/>
              <a:gdLst>
                <a:gd name="connsiteX0" fmla="*/ 650363 w 4518605"/>
                <a:gd name="connsiteY0" fmla="*/ 3854920 h 4518605"/>
                <a:gd name="connsiteX1" fmla="*/ 657342 w 4518605"/>
                <a:gd name="connsiteY1" fmla="*/ 3861263 h 4518605"/>
                <a:gd name="connsiteX2" fmla="*/ 663685 w 4518605"/>
                <a:gd name="connsiteY2" fmla="*/ 3868242 h 4518605"/>
                <a:gd name="connsiteX3" fmla="*/ 664321 w 4518605"/>
                <a:gd name="connsiteY3" fmla="*/ 3867606 h 4518605"/>
                <a:gd name="connsiteX4" fmla="*/ 811278 w 4518605"/>
                <a:gd name="connsiteY4" fmla="*/ 4001169 h 4518605"/>
                <a:gd name="connsiteX5" fmla="*/ 2252641 w 4518605"/>
                <a:gd name="connsiteY5" fmla="*/ 4518605 h 4518605"/>
                <a:gd name="connsiteX6" fmla="*/ 4518605 w 4518605"/>
                <a:gd name="connsiteY6" fmla="*/ 2252641 h 4518605"/>
                <a:gd name="connsiteX7" fmla="*/ 4341017 w 4518605"/>
                <a:gd name="connsiteY7" fmla="*/ 234852 h 4518605"/>
                <a:gd name="connsiteX8" fmla="*/ 4376100 w 4518605"/>
                <a:gd name="connsiteY8" fmla="*/ 155826 h 4518605"/>
                <a:gd name="connsiteX9" fmla="*/ 4410691 w 4518605"/>
                <a:gd name="connsiteY9" fmla="*/ 121235 h 4518605"/>
                <a:gd name="connsiteX10" fmla="*/ 4386735 w 4518605"/>
                <a:gd name="connsiteY10" fmla="*/ 131870 h 4518605"/>
                <a:gd name="connsiteX11" fmla="*/ 4397370 w 4518605"/>
                <a:gd name="connsiteY11" fmla="*/ 107914 h 4518605"/>
                <a:gd name="connsiteX12" fmla="*/ 4362779 w 4518605"/>
                <a:gd name="connsiteY12" fmla="*/ 142505 h 4518605"/>
                <a:gd name="connsiteX13" fmla="*/ 4283753 w 4518605"/>
                <a:gd name="connsiteY13" fmla="*/ 177588 h 4518605"/>
                <a:gd name="connsiteX14" fmla="*/ 2265964 w 4518605"/>
                <a:gd name="connsiteY14" fmla="*/ 0 h 4518605"/>
                <a:gd name="connsiteX15" fmla="*/ 0 w 4518605"/>
                <a:gd name="connsiteY15" fmla="*/ 2265964 h 4518605"/>
                <a:gd name="connsiteX16" fmla="*/ 517436 w 4518605"/>
                <a:gd name="connsiteY16" fmla="*/ 3707327 h 4518605"/>
                <a:gd name="connsiteX17" fmla="*/ 650999 w 4518605"/>
                <a:gd name="connsiteY17" fmla="*/ 3854284 h 451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18605" h="4518605">
                  <a:moveTo>
                    <a:pt x="650363" y="3854920"/>
                  </a:moveTo>
                  <a:lnTo>
                    <a:pt x="657342" y="3861263"/>
                  </a:lnTo>
                  <a:lnTo>
                    <a:pt x="663685" y="3868242"/>
                  </a:lnTo>
                  <a:lnTo>
                    <a:pt x="664321" y="3867606"/>
                  </a:lnTo>
                  <a:lnTo>
                    <a:pt x="811278" y="4001169"/>
                  </a:lnTo>
                  <a:cubicBezTo>
                    <a:pt x="1202970" y="4324422"/>
                    <a:pt x="1705128" y="4518605"/>
                    <a:pt x="2252641" y="4518605"/>
                  </a:cubicBezTo>
                  <a:cubicBezTo>
                    <a:pt x="3504098" y="4518605"/>
                    <a:pt x="4518605" y="3504098"/>
                    <a:pt x="4518605" y="2252641"/>
                  </a:cubicBezTo>
                  <a:cubicBezTo>
                    <a:pt x="4518605" y="1544527"/>
                    <a:pt x="4104232" y="871931"/>
                    <a:pt x="4341017" y="234852"/>
                  </a:cubicBezTo>
                  <a:lnTo>
                    <a:pt x="4376100" y="155826"/>
                  </a:lnTo>
                  <a:lnTo>
                    <a:pt x="4410691" y="121235"/>
                  </a:lnTo>
                  <a:lnTo>
                    <a:pt x="4386735" y="131870"/>
                  </a:lnTo>
                  <a:lnTo>
                    <a:pt x="4397370" y="107914"/>
                  </a:lnTo>
                  <a:lnTo>
                    <a:pt x="4362779" y="142505"/>
                  </a:lnTo>
                  <a:lnTo>
                    <a:pt x="4283753" y="177588"/>
                  </a:lnTo>
                  <a:cubicBezTo>
                    <a:pt x="3646674" y="414373"/>
                    <a:pt x="2974078" y="0"/>
                    <a:pt x="2265964" y="0"/>
                  </a:cubicBezTo>
                  <a:cubicBezTo>
                    <a:pt x="1014507" y="0"/>
                    <a:pt x="0" y="1014507"/>
                    <a:pt x="0" y="2265964"/>
                  </a:cubicBezTo>
                  <a:cubicBezTo>
                    <a:pt x="0" y="2813477"/>
                    <a:pt x="194183" y="3315635"/>
                    <a:pt x="517436" y="3707327"/>
                  </a:cubicBezTo>
                  <a:lnTo>
                    <a:pt x="650999" y="38542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356" name="文本框 5"/>
            <p:cNvSpPr txBox="1">
              <a:spLocks noChangeArrowheads="1"/>
            </p:cNvSpPr>
            <p:nvPr/>
          </p:nvSpPr>
          <p:spPr bwMode="auto">
            <a:xfrm>
              <a:off x="1950177" y="2186816"/>
              <a:ext cx="1960793"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12500">
                  <a:solidFill>
                    <a:schemeClr val="bg1"/>
                  </a:solidFill>
                  <a:latin typeface="Century Gothic" panose="020B0502020202020204" pitchFamily="34" charset="0"/>
                </a:rPr>
                <a:t>02</a:t>
              </a:r>
              <a:endParaRPr lang="zh-CN" altLang="en-US" sz="12500">
                <a:solidFill>
                  <a:schemeClr val="bg1"/>
                </a:solidFill>
                <a:latin typeface="Century Gothic" panose="020B0502020202020204" pitchFamily="34" charset="0"/>
              </a:endParaRPr>
            </a:p>
          </p:txBody>
        </p:sp>
        <p:pic>
          <p:nvPicPr>
            <p:cNvPr id="7" name="图片 6"/>
            <p:cNvPicPr>
              <a:picLocks noChangeAspect="1"/>
            </p:cNvPicPr>
            <p:nvPr/>
          </p:nvPicPr>
          <p:blipFill>
            <a:blip r:embed="rId1"/>
            <a:srcRect l="43447" t="18711" r="10242" b="14206"/>
            <a:stretch>
              <a:fillRect/>
            </a:stretch>
          </p:blipFill>
          <p:spPr>
            <a:xfrm rot="1956925">
              <a:off x="1394854" y="2289337"/>
              <a:ext cx="2036614" cy="2036614"/>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sp>
        <p:nvSpPr>
          <p:cNvPr id="14" name="椭圆 13"/>
          <p:cNvSpPr/>
          <p:nvPr/>
        </p:nvSpPr>
        <p:spPr>
          <a:xfrm rot="10800000">
            <a:off x="912813" y="4094163"/>
            <a:ext cx="463550" cy="463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7" name="直接连接符 16"/>
          <p:cNvCxnSpPr/>
          <p:nvPr/>
        </p:nvCxnSpPr>
        <p:spPr bwMode="auto">
          <a:xfrm>
            <a:off x="4302125" y="3604126"/>
            <a:ext cx="661035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bwMode="auto">
          <a:xfrm>
            <a:off x="4197350" y="2915899"/>
            <a:ext cx="7049398" cy="1446551"/>
          </a:xfrm>
          <a:prstGeom prst="rect">
            <a:avLst/>
          </a:prstGeom>
          <a:noFill/>
        </p:spPr>
        <p:txBody>
          <a:bodyPr wrap="square">
            <a:spAutoFit/>
          </a:bodyPr>
          <a:lstStyle/>
          <a:p>
            <a:pPr eaLnBrk="1" fontAlgn="auto" hangingPunct="1">
              <a:spcBef>
                <a:spcPts val="0"/>
              </a:spcBef>
              <a:spcAft>
                <a:spcPts val="0"/>
              </a:spcAft>
              <a:defRPr/>
            </a:pPr>
            <a:r>
              <a:rPr lang="en-US" sz="4400" dirty="0">
                <a:latin typeface="微软雅黑" panose="020B0503020204020204" pitchFamily="34" charset="-122"/>
                <a:ea typeface="微软雅黑" panose="020B0503020204020204" pitchFamily="34" charset="-122"/>
              </a:rPr>
              <a:t>APPROACH AGAINST BACKDOORS</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bwMode="auto">
          <a:xfrm>
            <a:off x="4197350" y="2555457"/>
            <a:ext cx="6419849" cy="400050"/>
          </a:xfrm>
          <a:prstGeom prst="rect">
            <a:avLst/>
          </a:prstGeom>
          <a:noFill/>
        </p:spPr>
        <p:txBody>
          <a:bodyPr>
            <a:spAutoFit/>
          </a:bodyPr>
          <a:lstStyle/>
          <a:p>
            <a:pPr eaLnBrk="1" fontAlgn="auto" hangingPunct="1">
              <a:spcBef>
                <a:spcPts val="0"/>
              </a:spcBef>
              <a:spcAft>
                <a:spcPts val="0"/>
              </a:spcAft>
              <a:defRPr/>
            </a:pPr>
            <a:r>
              <a:rPr lang="en-US" altLang="zh-CN" sz="2000" dirty="0">
                <a:solidFill>
                  <a:schemeClr val="tx1">
                    <a:lumMod val="50000"/>
                    <a:lumOff val="50000"/>
                  </a:schemeClr>
                </a:solidFill>
                <a:latin typeface="Century Gothic" panose="020B0502020202020204" pitchFamily="34" charset="0"/>
                <a:ea typeface="微软雅黑" panose="020B0503020204020204" pitchFamily="34" charset="-122"/>
              </a:rPr>
              <a:t>OVERVIEW</a:t>
            </a:r>
            <a:endParaRPr lang="zh-CN" altLang="en-US" sz="2000" dirty="0">
              <a:solidFill>
                <a:schemeClr val="tx1">
                  <a:lumMod val="50000"/>
                  <a:lumOff val="50000"/>
                </a:schemeClr>
              </a:solidFill>
              <a:latin typeface="Century Gothic" panose="020B0502020202020204" pitchFamily="34" charset="0"/>
              <a:ea typeface="微软雅黑" panose="020B0503020204020204" pitchFamily="34" charset="-122"/>
            </a:endParaRPr>
          </a:p>
        </p:txBody>
      </p:sp>
      <p:sp>
        <p:nvSpPr>
          <p:cNvPr id="26" name="椭圆 25"/>
          <p:cNvSpPr/>
          <p:nvPr/>
        </p:nvSpPr>
        <p:spPr>
          <a:xfrm>
            <a:off x="1865313" y="4125913"/>
            <a:ext cx="147637" cy="149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p:cNvSpPr/>
          <p:nvPr/>
        </p:nvSpPr>
        <p:spPr>
          <a:xfrm>
            <a:off x="3717925" y="4362450"/>
            <a:ext cx="242888" cy="2428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a:off x="4065588" y="4079875"/>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椭圆 40"/>
          <p:cNvSpPr/>
          <p:nvPr/>
        </p:nvSpPr>
        <p:spPr>
          <a:xfrm rot="11047877">
            <a:off x="2328863" y="4422775"/>
            <a:ext cx="169862" cy="1698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椭圆 42"/>
          <p:cNvSpPr/>
          <p:nvPr/>
        </p:nvSpPr>
        <p:spPr>
          <a:xfrm>
            <a:off x="1319213" y="2378075"/>
            <a:ext cx="344487" cy="344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a:xfrm rot="10800000">
            <a:off x="1358900" y="3316288"/>
            <a:ext cx="528638" cy="5270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椭圆 47"/>
          <p:cNvSpPr/>
          <p:nvPr/>
        </p:nvSpPr>
        <p:spPr>
          <a:xfrm>
            <a:off x="10933113" y="3060700"/>
            <a:ext cx="153987"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椭圆 48"/>
          <p:cNvSpPr/>
          <p:nvPr/>
        </p:nvSpPr>
        <p:spPr>
          <a:xfrm>
            <a:off x="11139488" y="3213100"/>
            <a:ext cx="242887"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椭圆 49"/>
          <p:cNvSpPr/>
          <p:nvPr/>
        </p:nvSpPr>
        <p:spPr>
          <a:xfrm>
            <a:off x="2065338" y="5219700"/>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100"/>
                                  </p:stCondLst>
                                  <p:childTnLst>
                                    <p:set>
                                      <p:cBhvr>
                                        <p:cTn id="22" dur="1" fill="hold">
                                          <p:stCondLst>
                                            <p:cond delay="0"/>
                                          </p:stCondLst>
                                        </p:cTn>
                                        <p:tgtEl>
                                          <p:spTgt spid="32"/>
                                        </p:tgtEl>
                                        <p:attrNameLst>
                                          <p:attrName>style.visibility</p:attrName>
                                        </p:attrNameLst>
                                      </p:cBhvr>
                                      <p:to>
                                        <p:strVal val="visible"/>
                                      </p:to>
                                    </p:set>
                                    <p:anim calcmode="lin" valueType="num">
                                      <p:cBhvr>
                                        <p:cTn id="23" dur="500" fill="hold"/>
                                        <p:tgtEl>
                                          <p:spTgt spid="32"/>
                                        </p:tgtEl>
                                        <p:attrNameLst>
                                          <p:attrName>ppt_w</p:attrName>
                                        </p:attrNameLst>
                                      </p:cBhvr>
                                      <p:tavLst>
                                        <p:tav tm="0">
                                          <p:val>
                                            <p:fltVal val="0"/>
                                          </p:val>
                                        </p:tav>
                                        <p:tav tm="100000">
                                          <p:val>
                                            <p:strVal val="#ppt_w"/>
                                          </p:val>
                                        </p:tav>
                                      </p:tavLst>
                                    </p:anim>
                                    <p:anim calcmode="lin" valueType="num">
                                      <p:cBhvr>
                                        <p:cTn id="24" dur="500" fill="hold"/>
                                        <p:tgtEl>
                                          <p:spTgt spid="32"/>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10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100"/>
                                  </p:stCondLst>
                                  <p:childTnLst>
                                    <p:set>
                                      <p:cBhvr>
                                        <p:cTn id="30" dur="1" fill="hold">
                                          <p:stCondLst>
                                            <p:cond delay="0"/>
                                          </p:stCondLst>
                                        </p:cTn>
                                        <p:tgtEl>
                                          <p:spTgt spid="41"/>
                                        </p:tgtEl>
                                        <p:attrNameLst>
                                          <p:attrName>style.visibility</p:attrName>
                                        </p:attrNameLst>
                                      </p:cBhvr>
                                      <p:to>
                                        <p:strVal val="visible"/>
                                      </p:to>
                                    </p:set>
                                    <p:anim calcmode="lin" valueType="num">
                                      <p:cBhvr>
                                        <p:cTn id="31" dur="500" fill="hold"/>
                                        <p:tgtEl>
                                          <p:spTgt spid="41"/>
                                        </p:tgtEl>
                                        <p:attrNameLst>
                                          <p:attrName>ppt_w</p:attrName>
                                        </p:attrNameLst>
                                      </p:cBhvr>
                                      <p:tavLst>
                                        <p:tav tm="0">
                                          <p:val>
                                            <p:fltVal val="0"/>
                                          </p:val>
                                        </p:tav>
                                        <p:tav tm="100000">
                                          <p:val>
                                            <p:strVal val="#ppt_w"/>
                                          </p:val>
                                        </p:tav>
                                      </p:tavLst>
                                    </p:anim>
                                    <p:anim calcmode="lin" valueType="num">
                                      <p:cBhvr>
                                        <p:cTn id="32" dur="500" fill="hold"/>
                                        <p:tgtEl>
                                          <p:spTgt spid="41"/>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childTnLst>
                                </p:cTn>
                              </p:par>
                              <p:par>
                                <p:cTn id="45" presetID="10" presetClass="entr" presetSubtype="0" fill="hold" grpId="0" nodeType="withEffect">
                                  <p:stCondLst>
                                    <p:cond delay="50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animBg="1"/>
      <p:bldP spid="30" grpId="0" animBg="1"/>
      <p:bldP spid="32" grpId="0" animBg="1"/>
      <p:bldP spid="36" grpId="0" animBg="1"/>
      <p:bldP spid="41" grpId="0" animBg="1"/>
      <p:bldP spid="43" grpId="0" animBg="1"/>
      <p:bldP spid="15" grpId="0" animBg="1"/>
      <p:bldP spid="48" grpId="0" animBg="1"/>
      <p:bldP spid="49" grpId="0" animBg="1"/>
      <p:bldP spid="50" grpId="0" animBg="1"/>
    </p:bldLst>
  </p:timing>
</p:sld>
</file>

<file path=ppt/theme/theme1.xml><?xml version="1.0" encoding="utf-8"?>
<a:theme xmlns:a="http://schemas.openxmlformats.org/drawingml/2006/main" name="微软雅黑">
  <a:themeElements>
    <a:clrScheme name="平面图表4配色(合集配色)">
      <a:dk1>
        <a:sysClr val="windowText" lastClr="000000"/>
      </a:dk1>
      <a:lt1>
        <a:sysClr val="window" lastClr="FFFFFF"/>
      </a:lt1>
      <a:dk2>
        <a:srgbClr val="44546A"/>
      </a:dk2>
      <a:lt2>
        <a:srgbClr val="E7E6E6"/>
      </a:lt2>
      <a:accent1>
        <a:srgbClr val="3DBCC0"/>
      </a:accent1>
      <a:accent2>
        <a:srgbClr val="FFC535"/>
      </a:accent2>
      <a:accent3>
        <a:srgbClr val="EB7513"/>
      </a:accent3>
      <a:accent4>
        <a:srgbClr val="C8C2AC"/>
      </a:accent4>
      <a:accent5>
        <a:srgbClr val="76AFAF"/>
      </a:accent5>
      <a:accent6>
        <a:srgbClr val="F4EFDF"/>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latin typeface="微软雅黑 Light" panose="020B0502040204020203" pitchFamily="34" charset="-122"/>
            <a:ea typeface="微软雅黑 Light" panose="020B0502040204020203"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6281</Words>
  <Application>WPS 演示</Application>
  <PresentationFormat>宽屏</PresentationFormat>
  <Paragraphs>372</Paragraphs>
  <Slides>33</Slides>
  <Notes>19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33</vt:i4>
      </vt:variant>
    </vt:vector>
  </HeadingPairs>
  <TitlesOfParts>
    <vt:vector size="47" baseType="lpstr">
      <vt:lpstr>Arial</vt:lpstr>
      <vt:lpstr>宋体</vt:lpstr>
      <vt:lpstr>Wingdings</vt:lpstr>
      <vt:lpstr>Calibri</vt:lpstr>
      <vt:lpstr>微软雅黑 Light</vt:lpstr>
      <vt:lpstr>Century Gothic</vt:lpstr>
      <vt:lpstr>微软雅黑</vt:lpstr>
      <vt:lpstr>Times New Roman</vt:lpstr>
      <vt:lpstr>方正清刻本悦宋简体</vt:lpstr>
      <vt:lpstr>Courier New</vt:lpstr>
      <vt:lpstr>Microsoft YaHei UI Light</vt:lpstr>
      <vt:lpstr>Arial Unicode MS</vt:lpstr>
      <vt:lpstr>华文细黑</vt:lpstr>
      <vt:lpstr>微软雅黑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毛文杰</dc:creator>
  <cp:lastModifiedBy>一瓶褪色的品红溶液</cp:lastModifiedBy>
  <cp:revision>234</cp:revision>
  <dcterms:created xsi:type="dcterms:W3CDTF">2015-02-01T03:08:00Z</dcterms:created>
  <dcterms:modified xsi:type="dcterms:W3CDTF">2020-05-13T06:27:50Z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