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314" r:id="rId8"/>
    <p:sldId id="284" r:id="rId9"/>
    <p:sldId id="261" r:id="rId10"/>
    <p:sldId id="262" r:id="rId11"/>
    <p:sldId id="285" r:id="rId12"/>
    <p:sldId id="281" r:id="rId13"/>
    <p:sldId id="286" r:id="rId14"/>
    <p:sldId id="264" r:id="rId15"/>
    <p:sldId id="267" r:id="rId16"/>
    <p:sldId id="313" r:id="rId17"/>
    <p:sldId id="353" r:id="rId18"/>
    <p:sldId id="316" r:id="rId19"/>
    <p:sldId id="282" r:id="rId20"/>
    <p:sldId id="317" r:id="rId21"/>
    <p:sldId id="318" r:id="rId22"/>
    <p:sldId id="319" r:id="rId23"/>
    <p:sldId id="345" r:id="rId24"/>
    <p:sldId id="283" r:id="rId25"/>
    <p:sldId id="271" r:id="rId26"/>
    <p:sldId id="346" r:id="rId27"/>
    <p:sldId id="347" r:id="rId28"/>
    <p:sldId id="348" r:id="rId29"/>
    <p:sldId id="291" r:id="rId30"/>
    <p:sldId id="280" r:id="rId3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513"/>
    <a:srgbClr val="FDFDFD"/>
    <a:srgbClr val="FFC535"/>
    <a:srgbClr val="FFC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7138" autoAdjust="0"/>
  </p:normalViewPr>
  <p:slideViewPr>
    <p:cSldViewPr snapToGrid="0">
      <p:cViewPr varScale="1">
        <p:scale>
          <a:sx n="67" d="100"/>
          <a:sy n="67" d="100"/>
        </p:scale>
        <p:origin x="1014" y="48"/>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53B400B-13E7-4092-903F-9AB890B23E9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fld id="{18794712-5904-427E-9D18-2A9E9DE4742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我们对防御者可用的资源做出以下假设。首先，我们假设</a:t>
            </a:r>
            <a:r>
              <a:rPr lang="en-US" altLang="zh-CN" dirty="0"/>
              <a:t>Defender</a:t>
            </a:r>
            <a:r>
              <a:rPr lang="zh-CN" altLang="en-US" dirty="0"/>
              <a:t>有权访问经过训练的</a:t>
            </a:r>
            <a:r>
              <a:rPr lang="en-US" altLang="zh-CN" dirty="0"/>
              <a:t>DNN</a:t>
            </a:r>
            <a:r>
              <a:rPr lang="zh-CN" altLang="en-US" dirty="0"/>
              <a:t>，以及一组正确标记的样本，以测试模型的性能。</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kern="1200" dirty="0">
                <a:solidFill>
                  <a:schemeClr val="tx1"/>
                </a:solidFill>
                <a:effectLst/>
                <a:latin typeface="+mn-lt"/>
                <a:ea typeface="+mn-ea"/>
                <a:cs typeface="+mn-cs"/>
              </a:rPr>
              <a:t>一旦检测到后门的存在，我们就应用缓解技术移除后门，同时保持模型的性能。</a:t>
            </a: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latin typeface="微软雅黑" panose="020B0503020204020204" pitchFamily="34" charset="-122"/>
                <a:ea typeface="微软雅黑" panose="020B0503020204020204" pitchFamily="34" charset="-122"/>
              </a:rPr>
              <a:t>首先，为对抗性输入创建一个过滤器，用于识别和拒绝任何带有触发器的输入，其次，修补</a:t>
            </a:r>
            <a:r>
              <a:rPr lang="en-US" sz="1200" dirty="0">
                <a:latin typeface="微软雅黑" panose="020B0503020204020204" pitchFamily="34" charset="-122"/>
                <a:ea typeface="微软雅黑" panose="020B0503020204020204" pitchFamily="34" charset="-122"/>
              </a:rPr>
              <a:t>DNN</a:t>
            </a:r>
            <a:r>
              <a:rPr lang="zh-CN" altLang="en-US" sz="1200" dirty="0">
                <a:latin typeface="微软雅黑" panose="020B0503020204020204" pitchFamily="34" charset="-122"/>
                <a:ea typeface="微软雅黑" panose="020B0503020204020204" pitchFamily="34" charset="-122"/>
              </a:rPr>
              <a:t>，使其对检测到的后门触发没有响应。描述了两种修补方法，一种是使用神经元剪枝，另一种是基于</a:t>
            </a:r>
            <a:r>
              <a:rPr lang="en-US" sz="1200" dirty="0">
                <a:latin typeface="微软雅黑" panose="020B0503020204020204" pitchFamily="34" charset="-122"/>
                <a:ea typeface="微软雅黑" panose="020B0503020204020204" pitchFamily="34" charset="-122"/>
              </a:rPr>
              <a:t>unlearning</a:t>
            </a:r>
            <a:r>
              <a:rPr lang="zh-CN" altLang="en-US" sz="1200" dirty="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后门是被训练成DNN模型的隐藏模式，它会产生意想不到的行为，但是除非被某种“触发”输入激活，否则是无法检测的。</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73B8E4-7711-4245-A930-FC36A44B4B6A}"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a:t>后门是被训练成DNN模型的隐藏模式，它会产生意想不到的行为，但是除非被某种“触发”输入激活，否则是无法检测的。</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73B8E4-7711-4245-A930-FC36A44B4B6A}"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由于攻击者可以完全访问训练过程，所以可以改变训练配置，例如，学习速率、修改图像的比率，从而使被后门攻击的</a:t>
            </a:r>
            <a:r>
              <a:rPr lang="en-US" sz="1200" b="0" kern="1200" dirty="0" err="1">
                <a:solidFill>
                  <a:schemeClr val="tx1"/>
                </a:solidFill>
                <a:effectLst/>
                <a:latin typeface="微软雅黑" panose="020B0503020204020204" pitchFamily="34" charset="-122"/>
                <a:ea typeface="微软雅黑" panose="020B0503020204020204" pitchFamily="34" charset="-122"/>
                <a:cs typeface="+mn-cs"/>
              </a:rPr>
              <a:t>dnn</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在干净和对抗性的输入上都有良好的表现。</a:t>
            </a:r>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使用</a:t>
            </a:r>
            <a:r>
              <a:rPr lang="en-US" sz="1200" b="0" kern="1200" dirty="0" err="1">
                <a:solidFill>
                  <a:schemeClr val="tx1"/>
                </a:solidFill>
                <a:effectLst/>
                <a:latin typeface="微软雅黑" panose="020B0503020204020204" pitchFamily="34" charset="-122"/>
                <a:ea typeface="微软雅黑" panose="020B0503020204020204" pitchFamily="34" charset="-122"/>
                <a:cs typeface="+mn-cs"/>
              </a:rPr>
              <a:t>BadNets</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，作者显示超过</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99%</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的攻击成功率</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对抗性输入被错误分类的百分比</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而不影响</a:t>
            </a:r>
            <a:r>
              <a:rPr lang="en-US" sz="1200" b="0" kern="1200" dirty="0">
                <a:solidFill>
                  <a:schemeClr val="tx1"/>
                </a:solidFill>
                <a:effectLst/>
                <a:latin typeface="微软雅黑" panose="020B0503020204020204" pitchFamily="34" charset="-122"/>
                <a:ea typeface="微软雅黑" panose="020B0503020204020204" pitchFamily="34" charset="-122"/>
                <a:cs typeface="+mn-cs"/>
              </a:rPr>
              <a:t>MNIST</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中的模型性能。</a:t>
            </a:r>
            <a:endParaRPr lang="en-US" b="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我们对防御者可用的资源做出以下假设。首先，我们假设</a:t>
            </a:r>
            <a:r>
              <a:rPr lang="en-US" altLang="zh-CN" dirty="0"/>
              <a:t>Defender</a:t>
            </a:r>
            <a:r>
              <a:rPr lang="zh-CN" altLang="en-US" dirty="0"/>
              <a:t>有权访问经过训练的</a:t>
            </a:r>
            <a:r>
              <a:rPr lang="en-US" altLang="zh-CN" dirty="0"/>
              <a:t>DNN</a:t>
            </a:r>
            <a:r>
              <a:rPr lang="zh-CN" altLang="en-US" dirty="0"/>
              <a:t>，以及一组正确标记的样本，以测试模型的性能。</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∆是触发图案，像素颜色强度与输入图像的维数相同的三维矩阵</a:t>
            </a:r>
            <a:r>
              <a:rPr lang="en-US" altLang="zh-CN" dirty="0"/>
              <a:t>(</a:t>
            </a:r>
            <a:r>
              <a:rPr lang="zh-CN" altLang="en-US" dirty="0"/>
              <a:t>高度、宽度和颜色通道</a:t>
            </a:r>
            <a:r>
              <a:rPr lang="en-US" altLang="zh-CN" dirty="0"/>
              <a:t>)</a:t>
            </a:r>
            <a:r>
              <a:rPr lang="zh-CN" altLang="en-US" dirty="0"/>
              <a:t>。</a:t>
            </a:r>
            <a:endParaRPr lang="en-US" altLang="zh-CN" dirty="0"/>
          </a:p>
          <a:p>
            <a:r>
              <a:rPr lang="en-US" altLang="zh-CN" dirty="0"/>
              <a:t>M</a:t>
            </a:r>
            <a:r>
              <a:rPr lang="zh-CN" altLang="en-US" dirty="0"/>
              <a:t>掩码的</a:t>
            </a:r>
            <a:r>
              <a:rPr lang="en-US" altLang="zh-CN" dirty="0"/>
              <a:t>2D(</a:t>
            </a:r>
            <a:r>
              <a:rPr lang="zh-CN" altLang="en-US" dirty="0"/>
              <a:t>高度、宽度</a:t>
            </a:r>
            <a:r>
              <a:rPr lang="en-US" altLang="zh-CN" dirty="0"/>
              <a:t>)</a:t>
            </a:r>
            <a:r>
              <a:rPr lang="zh-CN" altLang="en-US" dirty="0"/>
              <a:t>矩阵，它决定触发能覆盖多少原始图像。掩码中的值从</a:t>
            </a:r>
            <a:r>
              <a:rPr lang="en-US" altLang="zh-CN" dirty="0"/>
              <a:t>0</a:t>
            </a:r>
            <a:r>
              <a:rPr lang="zh-CN" altLang="en-US" dirty="0"/>
              <a:t>到</a:t>
            </a:r>
            <a:r>
              <a:rPr lang="en-US" altLang="zh-CN" dirty="0"/>
              <a:t>1</a:t>
            </a:r>
            <a:r>
              <a:rPr lang="zh-CN" altLang="en-US" dirty="0"/>
              <a:t>不等。当用于特定像素</a:t>
            </a:r>
            <a:r>
              <a:rPr lang="en-US" altLang="zh-CN" dirty="0"/>
              <a:t>(</a:t>
            </a:r>
            <a:r>
              <a:rPr lang="en-US" altLang="zh-CN" dirty="0" err="1"/>
              <a:t>i</a:t>
            </a:r>
            <a:r>
              <a:rPr lang="zh-CN" altLang="en-US" dirty="0"/>
              <a:t>，</a:t>
            </a:r>
            <a:r>
              <a:rPr lang="en-US" altLang="zh-CN" dirty="0"/>
              <a:t>j)</a:t>
            </a:r>
            <a:r>
              <a:rPr lang="zh-CN" altLang="en-US" dirty="0"/>
              <a:t>的</a:t>
            </a:r>
            <a:r>
              <a:rPr lang="en-US" altLang="zh-CN" dirty="0"/>
              <a:t>m_(</a:t>
            </a:r>
            <a:r>
              <a:rPr lang="en-US" altLang="zh-CN" dirty="0" err="1"/>
              <a:t>i,j</a:t>
            </a:r>
            <a:r>
              <a:rPr lang="en-US" altLang="zh-CN" dirty="0"/>
              <a:t>)= 1</a:t>
            </a:r>
            <a:r>
              <a:rPr lang="zh-CN" altLang="en-US" dirty="0"/>
              <a:t>时，触发器完全重写原始颜色</a:t>
            </a:r>
            <a:r>
              <a:rPr lang="en-US" altLang="zh-CN" dirty="0"/>
              <a:t>(x_(</a:t>
            </a:r>
            <a:r>
              <a:rPr lang="en-US" altLang="zh-CN" dirty="0" err="1"/>
              <a:t>i,j,c</a:t>
            </a:r>
            <a:r>
              <a:rPr lang="en-US" altLang="zh-CN" dirty="0"/>
              <a:t>)^′= ∆_(</a:t>
            </a:r>
            <a:r>
              <a:rPr lang="en-US" altLang="zh-CN" dirty="0" err="1"/>
              <a:t>i,j,c</a:t>
            </a:r>
            <a:r>
              <a:rPr lang="en-US" altLang="zh-CN" dirty="0"/>
              <a:t>) )</a:t>
            </a:r>
            <a:r>
              <a:rPr lang="zh-CN" altLang="en-US" dirty="0"/>
              <a:t>，当</a:t>
            </a:r>
            <a:r>
              <a:rPr lang="en-US" altLang="zh-CN" dirty="0"/>
              <a:t>m_(</a:t>
            </a:r>
            <a:r>
              <a:rPr lang="en-US" altLang="zh-CN" dirty="0" err="1"/>
              <a:t>i,j</a:t>
            </a:r>
            <a:r>
              <a:rPr lang="en-US" altLang="zh-CN" dirty="0"/>
              <a:t>)= 0</a:t>
            </a:r>
            <a:r>
              <a:rPr lang="zh-CN" altLang="en-US" dirty="0"/>
              <a:t>时，原色一点也不修改</a:t>
            </a:r>
            <a:r>
              <a:rPr lang="en-US" altLang="zh-CN" dirty="0"/>
              <a:t>(x_(</a:t>
            </a:r>
            <a:r>
              <a:rPr lang="en-US" altLang="zh-CN" dirty="0" err="1"/>
              <a:t>i,j,c</a:t>
            </a:r>
            <a:r>
              <a:rPr lang="en-US" altLang="zh-CN" dirty="0"/>
              <a:t>)^′= x_(</a:t>
            </a:r>
            <a:r>
              <a:rPr lang="en-US" altLang="zh-CN" dirty="0" err="1"/>
              <a:t>i,j,c</a:t>
            </a:r>
            <a:r>
              <a:rPr lang="en-US" altLang="zh-CN" dirty="0"/>
              <a:t>) )</a:t>
            </a:r>
            <a:r>
              <a:rPr lang="zh-CN" altLang="en-US" dirty="0"/>
              <a:t>。</a:t>
            </a:r>
            <a:endParaRPr lang="en-US" dirty="0"/>
          </a:p>
        </p:txBody>
      </p:sp>
      <p:sp>
        <p:nvSpPr>
          <p:cNvPr id="4" name="灯片编号占位符 3"/>
          <p:cNvSpPr>
            <a:spLocks noGrp="1"/>
          </p:cNvSpPr>
          <p:nvPr>
            <p:ph type="sldNum" sz="quarter" idx="5"/>
          </p:nvPr>
        </p:nvSpPr>
        <p:spPr/>
        <p:txBody>
          <a:bodyPr/>
          <a:lstStyle/>
          <a:p>
            <a:fld id="{18794712-5904-427E-9D18-2A9E9DE474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无页码">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有页码">
    <p:spTree>
      <p:nvGrpSpPr>
        <p:cNvPr id="1" name=""/>
        <p:cNvGrpSpPr/>
        <p:nvPr/>
      </p:nvGrpSpPr>
      <p:grpSpPr>
        <a:xfrm>
          <a:off x="0" y="0"/>
          <a:ext cx="0" cy="0"/>
          <a:chOff x="0" y="0"/>
          <a:chExt cx="0" cy="0"/>
        </a:xfrm>
      </p:grpSpPr>
      <p:sp>
        <p:nvSpPr>
          <p:cNvPr id="2" name="椭圆 1"/>
          <p:cNvSpPr/>
          <p:nvPr userDrawn="1"/>
        </p:nvSpPr>
        <p:spPr>
          <a:xfrm>
            <a:off x="11304588" y="6086475"/>
            <a:ext cx="298450" cy="298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椭圆 2"/>
          <p:cNvSpPr/>
          <p:nvPr userDrawn="1"/>
        </p:nvSpPr>
        <p:spPr>
          <a:xfrm>
            <a:off x="11603038" y="6034088"/>
            <a:ext cx="142875" cy="14128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椭圆 3"/>
          <p:cNvSpPr/>
          <p:nvPr userDrawn="1"/>
        </p:nvSpPr>
        <p:spPr>
          <a:xfrm>
            <a:off x="11690350" y="6248400"/>
            <a:ext cx="60325" cy="6032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灯片编号占位符 4"/>
          <p:cNvSpPr>
            <a:spLocks noGrp="1"/>
          </p:cNvSpPr>
          <p:nvPr>
            <p:ph type="sldNum" sz="quarter" idx="10"/>
          </p:nvPr>
        </p:nvSpPr>
        <p:spPr>
          <a:xfrm>
            <a:off x="11239500" y="6048375"/>
            <a:ext cx="430213" cy="365125"/>
          </a:xfrm>
        </p:spPr>
        <p:txBody>
          <a:bodyPr/>
          <a:lstStyle>
            <a:lvl1pPr algn="ctr">
              <a:defRPr>
                <a:solidFill>
                  <a:schemeClr val="bg1"/>
                </a:solidFill>
                <a:latin typeface="Century Gothic" panose="020B0502020202020204" pitchFamily="34" charset="0"/>
                <a:ea typeface="微软雅黑" panose="020B0503020204020204" pitchFamily="34" charset="-122"/>
              </a:defRPr>
            </a:lvl1pPr>
          </a:lstStyle>
          <a:p>
            <a:fld id="{3CAA7E89-ABB9-485B-8EAF-4D6A08193F1C}" type="slidenum">
              <a:rPr lang="zh-CN" altLang="en-US"/>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5D6424-2A38-4113-8D85-15E0655AD89C}" type="datetime1">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180F63C7-9F3E-43CD-B8B1-682246650FD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hf hdr="0" ftr="0" dt="0"/>
  <p:txStyles>
    <p:titleStyle>
      <a:lvl1pPr algn="l" rtl="0" eaLnBrk="0" fontAlgn="base" hangingPunct="0">
        <a:lnSpc>
          <a:spcPct val="90000"/>
        </a:lnSpc>
        <a:spcBef>
          <a:spcPct val="0"/>
        </a:spcBef>
        <a:spcAft>
          <a:spcPct val="0"/>
        </a:spcAft>
        <a:defRPr sz="4400" kern="1200">
          <a:solidFill>
            <a:schemeClr val="tx1"/>
          </a:solidFill>
          <a:latin typeface="微软雅黑 Light" panose="020B0502040204020203" pitchFamily="34" charset="-122"/>
          <a:ea typeface="微软雅黑 Light" panose="020B0502040204020203" pitchFamily="34" charset="-122"/>
          <a:cs typeface="+mj-cs"/>
        </a:defRPr>
      </a:lvl1pPr>
      <a:lvl2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2pPr>
      <a:lvl3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3pPr>
      <a:lvl4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4pPr>
      <a:lvl5pPr algn="l" rtl="0" eaLnBrk="0" fontAlgn="base" hangingPunct="0">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5pPr>
      <a:lvl6pPr marL="4572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6pPr>
      <a:lvl7pPr marL="9144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7pPr>
      <a:lvl8pPr marL="13716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8pPr>
      <a:lvl9pPr marL="1828800" algn="l" rtl="0" fontAlgn="base">
        <a:lnSpc>
          <a:spcPct val="90000"/>
        </a:lnSpc>
        <a:spcBef>
          <a:spcPct val="0"/>
        </a:spcBef>
        <a:spcAft>
          <a:spcPct val="0"/>
        </a:spcAft>
        <a:defRPr sz="4400">
          <a:solidFill>
            <a:schemeClr val="tx1"/>
          </a:solidFill>
          <a:latin typeface="微软雅黑 Light" panose="020B0502040204020203" pitchFamily="34" charset="-122"/>
          <a:ea typeface="微软雅黑 Light" panose="020B0502040204020203"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xml"/><Relationship Id="rId1" Type="http://schemas.openxmlformats.org/officeDocument/2006/relationships/slide" Target="slide20.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wmf"/><Relationship Id="rId7" Type="http://schemas.openxmlformats.org/officeDocument/2006/relationships/oleObject" Target="../embeddings/oleObject3.bin"/><Relationship Id="rId6" Type="http://schemas.openxmlformats.org/officeDocument/2006/relationships/image" Target="../media/image28.wmf"/><Relationship Id="rId5" Type="http://schemas.openxmlformats.org/officeDocument/2006/relationships/oleObject" Target="../embeddings/oleObject2.bin"/><Relationship Id="rId4" Type="http://schemas.openxmlformats.org/officeDocument/2006/relationships/image" Target="../media/image27.wmf"/><Relationship Id="rId3" Type="http://schemas.openxmlformats.org/officeDocument/2006/relationships/oleObject" Target="../embeddings/oleObject1.bin"/><Relationship Id="rId2" Type="http://schemas.openxmlformats.org/officeDocument/2006/relationships/image" Target="../media/image26.png"/><Relationship Id="rId14" Type="http://schemas.openxmlformats.org/officeDocument/2006/relationships/notesSlide" Target="../notesSlides/notesSlide13.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slide" Target="slide1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slide" Target="slide6.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椭圆 85"/>
          <p:cNvSpPr/>
          <p:nvPr/>
        </p:nvSpPr>
        <p:spPr>
          <a:xfrm rot="11047877" flipV="1">
            <a:off x="8308975" y="5719763"/>
            <a:ext cx="176213" cy="176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 name="椭圆 87"/>
          <p:cNvSpPr/>
          <p:nvPr/>
        </p:nvSpPr>
        <p:spPr>
          <a:xfrm rot="11047877">
            <a:off x="3890963" y="52355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椭圆 88"/>
          <p:cNvSpPr/>
          <p:nvPr/>
        </p:nvSpPr>
        <p:spPr>
          <a:xfrm rot="11047877">
            <a:off x="4294188" y="67214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椭圆 89"/>
          <p:cNvSpPr/>
          <p:nvPr/>
        </p:nvSpPr>
        <p:spPr>
          <a:xfrm rot="11047877">
            <a:off x="8826500" y="5873750"/>
            <a:ext cx="127000" cy="127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椭圆 90"/>
          <p:cNvSpPr/>
          <p:nvPr/>
        </p:nvSpPr>
        <p:spPr>
          <a:xfrm rot="11047877">
            <a:off x="7078663" y="6456363"/>
            <a:ext cx="452437" cy="4524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椭圆 91"/>
          <p:cNvSpPr/>
          <p:nvPr/>
        </p:nvSpPr>
        <p:spPr>
          <a:xfrm rot="11047877" flipH="1">
            <a:off x="8724900" y="4476750"/>
            <a:ext cx="138113"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椭圆 92"/>
          <p:cNvSpPr/>
          <p:nvPr/>
        </p:nvSpPr>
        <p:spPr>
          <a:xfrm rot="11047877" flipH="1">
            <a:off x="4899025" y="6496050"/>
            <a:ext cx="139700"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椭圆 94"/>
          <p:cNvSpPr/>
          <p:nvPr/>
        </p:nvSpPr>
        <p:spPr>
          <a:xfrm>
            <a:off x="169863" y="3019425"/>
            <a:ext cx="517525" cy="519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椭圆 95"/>
          <p:cNvSpPr/>
          <p:nvPr/>
        </p:nvSpPr>
        <p:spPr>
          <a:xfrm>
            <a:off x="6731000" y="6753225"/>
            <a:ext cx="271463" cy="2714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椭圆 97"/>
          <p:cNvSpPr/>
          <p:nvPr/>
        </p:nvSpPr>
        <p:spPr>
          <a:xfrm>
            <a:off x="10213975" y="3238500"/>
            <a:ext cx="501650" cy="500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9" name="椭圆 98"/>
          <p:cNvSpPr/>
          <p:nvPr/>
        </p:nvSpPr>
        <p:spPr>
          <a:xfrm flipV="1">
            <a:off x="10110788" y="4351338"/>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椭圆 99"/>
          <p:cNvSpPr/>
          <p:nvPr/>
        </p:nvSpPr>
        <p:spPr>
          <a:xfrm flipV="1">
            <a:off x="4464050" y="5535613"/>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椭圆 100"/>
          <p:cNvSpPr/>
          <p:nvPr/>
        </p:nvSpPr>
        <p:spPr>
          <a:xfrm>
            <a:off x="1817688" y="6245225"/>
            <a:ext cx="471487" cy="471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椭圆 101"/>
          <p:cNvSpPr/>
          <p:nvPr/>
        </p:nvSpPr>
        <p:spPr>
          <a:xfrm>
            <a:off x="11842750" y="3402013"/>
            <a:ext cx="271463" cy="271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3" name="椭圆 102"/>
          <p:cNvSpPr/>
          <p:nvPr/>
        </p:nvSpPr>
        <p:spPr>
          <a:xfrm>
            <a:off x="11102975" y="4179888"/>
            <a:ext cx="269875"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椭圆 103"/>
          <p:cNvSpPr/>
          <p:nvPr/>
        </p:nvSpPr>
        <p:spPr>
          <a:xfrm>
            <a:off x="9615488" y="6046788"/>
            <a:ext cx="271462"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5" name="椭圆 104"/>
          <p:cNvSpPr/>
          <p:nvPr/>
        </p:nvSpPr>
        <p:spPr>
          <a:xfrm>
            <a:off x="2860675" y="6430963"/>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6" name="椭圆 105"/>
          <p:cNvSpPr/>
          <p:nvPr/>
        </p:nvSpPr>
        <p:spPr>
          <a:xfrm>
            <a:off x="7159625" y="5703888"/>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7" name="椭圆 106"/>
          <p:cNvSpPr/>
          <p:nvPr/>
        </p:nvSpPr>
        <p:spPr>
          <a:xfrm>
            <a:off x="9618663" y="2452688"/>
            <a:ext cx="282575" cy="285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椭圆 107"/>
          <p:cNvSpPr/>
          <p:nvPr/>
        </p:nvSpPr>
        <p:spPr>
          <a:xfrm>
            <a:off x="169863" y="4748213"/>
            <a:ext cx="550862"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椭圆 108"/>
          <p:cNvSpPr/>
          <p:nvPr/>
        </p:nvSpPr>
        <p:spPr>
          <a:xfrm flipH="1">
            <a:off x="1428750" y="5278438"/>
            <a:ext cx="368300" cy="3683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椭圆 109"/>
          <p:cNvSpPr/>
          <p:nvPr/>
        </p:nvSpPr>
        <p:spPr>
          <a:xfrm>
            <a:off x="3117850" y="5554663"/>
            <a:ext cx="608013" cy="608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椭圆 110"/>
          <p:cNvSpPr/>
          <p:nvPr/>
        </p:nvSpPr>
        <p:spPr>
          <a:xfrm>
            <a:off x="6462713" y="6118225"/>
            <a:ext cx="344487" cy="346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 name="椭圆 111"/>
          <p:cNvSpPr/>
          <p:nvPr/>
        </p:nvSpPr>
        <p:spPr>
          <a:xfrm>
            <a:off x="8501063" y="5019675"/>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 name="椭圆 112"/>
          <p:cNvSpPr/>
          <p:nvPr/>
        </p:nvSpPr>
        <p:spPr>
          <a:xfrm>
            <a:off x="8526463" y="6335713"/>
            <a:ext cx="1100137" cy="1100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5" name="椭圆 114"/>
          <p:cNvSpPr/>
          <p:nvPr/>
        </p:nvSpPr>
        <p:spPr>
          <a:xfrm>
            <a:off x="5118100" y="6583363"/>
            <a:ext cx="728663" cy="7286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7" name="椭圆 116"/>
          <p:cNvSpPr/>
          <p:nvPr/>
        </p:nvSpPr>
        <p:spPr>
          <a:xfrm flipH="1">
            <a:off x="3421063" y="4489450"/>
            <a:ext cx="309562" cy="3111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8" name="椭圆 117"/>
          <p:cNvSpPr/>
          <p:nvPr/>
        </p:nvSpPr>
        <p:spPr>
          <a:xfrm>
            <a:off x="9518650" y="5357813"/>
            <a:ext cx="350838" cy="3524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9" name="椭圆 118"/>
          <p:cNvSpPr/>
          <p:nvPr/>
        </p:nvSpPr>
        <p:spPr>
          <a:xfrm>
            <a:off x="7937500" y="6753225"/>
            <a:ext cx="361950" cy="360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0" name="椭圆 119"/>
          <p:cNvSpPr/>
          <p:nvPr/>
        </p:nvSpPr>
        <p:spPr>
          <a:xfrm>
            <a:off x="10304463" y="5583238"/>
            <a:ext cx="522287" cy="522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1" name="椭圆 120"/>
          <p:cNvSpPr/>
          <p:nvPr/>
        </p:nvSpPr>
        <p:spPr>
          <a:xfrm flipH="1">
            <a:off x="5786438" y="6280150"/>
            <a:ext cx="315912" cy="315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椭圆 121"/>
          <p:cNvSpPr/>
          <p:nvPr/>
        </p:nvSpPr>
        <p:spPr>
          <a:xfrm flipH="1">
            <a:off x="787400" y="4184650"/>
            <a:ext cx="415925" cy="4175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椭圆 122"/>
          <p:cNvSpPr/>
          <p:nvPr/>
        </p:nvSpPr>
        <p:spPr>
          <a:xfrm rot="11047877">
            <a:off x="4237038" y="6276975"/>
            <a:ext cx="123825" cy="1238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椭圆 125"/>
          <p:cNvSpPr/>
          <p:nvPr/>
        </p:nvSpPr>
        <p:spPr>
          <a:xfrm>
            <a:off x="4870450" y="5681663"/>
            <a:ext cx="669925" cy="669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椭圆 126"/>
          <p:cNvSpPr/>
          <p:nvPr/>
        </p:nvSpPr>
        <p:spPr>
          <a:xfrm>
            <a:off x="7967663" y="6008688"/>
            <a:ext cx="439737" cy="439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椭圆 127"/>
          <p:cNvSpPr/>
          <p:nvPr/>
        </p:nvSpPr>
        <p:spPr>
          <a:xfrm>
            <a:off x="6088063" y="6635750"/>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椭圆 128"/>
          <p:cNvSpPr/>
          <p:nvPr/>
        </p:nvSpPr>
        <p:spPr>
          <a:xfrm>
            <a:off x="11652250" y="4589463"/>
            <a:ext cx="728663" cy="7302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0" name="椭圆 129"/>
          <p:cNvSpPr/>
          <p:nvPr/>
        </p:nvSpPr>
        <p:spPr>
          <a:xfrm>
            <a:off x="10537825" y="6399213"/>
            <a:ext cx="412750" cy="412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1" name="椭圆 130"/>
          <p:cNvSpPr/>
          <p:nvPr/>
        </p:nvSpPr>
        <p:spPr>
          <a:xfrm>
            <a:off x="465138" y="5934075"/>
            <a:ext cx="730250" cy="7286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 name="椭圆 132"/>
          <p:cNvSpPr/>
          <p:nvPr/>
        </p:nvSpPr>
        <p:spPr>
          <a:xfrm>
            <a:off x="4124325" y="5864225"/>
            <a:ext cx="282575" cy="2841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4" name="椭圆 133"/>
          <p:cNvSpPr/>
          <p:nvPr/>
        </p:nvSpPr>
        <p:spPr>
          <a:xfrm rot="11047877" flipH="1">
            <a:off x="7205663" y="5405438"/>
            <a:ext cx="138112" cy="138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5" name="椭圆 134"/>
          <p:cNvSpPr/>
          <p:nvPr/>
        </p:nvSpPr>
        <p:spPr>
          <a:xfrm>
            <a:off x="3779838" y="6300788"/>
            <a:ext cx="990600" cy="990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6" name="椭圆 135"/>
          <p:cNvSpPr/>
          <p:nvPr/>
        </p:nvSpPr>
        <p:spPr>
          <a:xfrm>
            <a:off x="1812925" y="3538538"/>
            <a:ext cx="490538" cy="490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1" name="椭圆 210"/>
          <p:cNvSpPr/>
          <p:nvPr/>
        </p:nvSpPr>
        <p:spPr>
          <a:xfrm flipH="1">
            <a:off x="11687175" y="2138363"/>
            <a:ext cx="444500" cy="444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2" name="椭圆 211"/>
          <p:cNvSpPr/>
          <p:nvPr/>
        </p:nvSpPr>
        <p:spPr>
          <a:xfrm>
            <a:off x="0" y="1858963"/>
            <a:ext cx="628650" cy="6270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3" name="椭圆 212"/>
          <p:cNvSpPr/>
          <p:nvPr/>
        </p:nvSpPr>
        <p:spPr>
          <a:xfrm flipH="1">
            <a:off x="2444750" y="2798763"/>
            <a:ext cx="266700" cy="268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4" name="椭圆 213"/>
          <p:cNvSpPr/>
          <p:nvPr/>
        </p:nvSpPr>
        <p:spPr>
          <a:xfrm rot="11047877" flipV="1">
            <a:off x="9999663" y="1350963"/>
            <a:ext cx="149225"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5" name="椭圆 214"/>
          <p:cNvSpPr/>
          <p:nvPr/>
        </p:nvSpPr>
        <p:spPr>
          <a:xfrm flipH="1">
            <a:off x="2636838" y="4654550"/>
            <a:ext cx="601662" cy="600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6" name="椭圆 215"/>
          <p:cNvSpPr/>
          <p:nvPr/>
        </p:nvSpPr>
        <p:spPr>
          <a:xfrm>
            <a:off x="2490788" y="5783263"/>
            <a:ext cx="382587" cy="3825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7" name="椭圆 216"/>
          <p:cNvSpPr/>
          <p:nvPr/>
        </p:nvSpPr>
        <p:spPr>
          <a:xfrm>
            <a:off x="7702550" y="4910138"/>
            <a:ext cx="638175" cy="6381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8" name="椭圆 217"/>
          <p:cNvSpPr/>
          <p:nvPr/>
        </p:nvSpPr>
        <p:spPr>
          <a:xfrm>
            <a:off x="9159875" y="4476750"/>
            <a:ext cx="541338"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9" name="椭圆 218"/>
          <p:cNvSpPr/>
          <p:nvPr/>
        </p:nvSpPr>
        <p:spPr>
          <a:xfrm>
            <a:off x="11637963" y="3808413"/>
            <a:ext cx="541337"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0" name="椭圆 219"/>
          <p:cNvSpPr/>
          <p:nvPr/>
        </p:nvSpPr>
        <p:spPr>
          <a:xfrm flipV="1">
            <a:off x="9682163" y="3733800"/>
            <a:ext cx="274637" cy="276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1" name="椭圆 220"/>
          <p:cNvSpPr/>
          <p:nvPr/>
        </p:nvSpPr>
        <p:spPr>
          <a:xfrm>
            <a:off x="6561138" y="5537200"/>
            <a:ext cx="409575" cy="409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6" name="图片 195"/>
          <p:cNvPicPr>
            <a:picLocks noChangeAspect="1"/>
          </p:cNvPicPr>
          <p:nvPr/>
        </p:nvPicPr>
        <p:blipFill>
          <a:blip r:embed="rId1"/>
          <a:srcRect l="36905" t="33759" r="32570" b="22025"/>
          <a:stretch>
            <a:fillRect/>
          </a:stretch>
        </p:blipFill>
        <p:spPr>
          <a:xfrm rot="1501864">
            <a:off x="7973266" y="1354132"/>
            <a:ext cx="407562" cy="407562"/>
          </a:xfrm>
          <a:custGeom>
            <a:avLst/>
            <a:gdLst>
              <a:gd name="connsiteX0" fmla="*/ 588998 w 1177996"/>
              <a:gd name="connsiteY0" fmla="*/ 0 h 1177994"/>
              <a:gd name="connsiteX1" fmla="*/ 1177996 w 1177996"/>
              <a:gd name="connsiteY1" fmla="*/ 588997 h 1177994"/>
              <a:gd name="connsiteX2" fmla="*/ 588998 w 1177996"/>
              <a:gd name="connsiteY2" fmla="*/ 1177994 h 1177994"/>
              <a:gd name="connsiteX3" fmla="*/ 0 w 1177996"/>
              <a:gd name="connsiteY3" fmla="*/ 588997 h 1177994"/>
              <a:gd name="connsiteX4" fmla="*/ 588998 w 1177996"/>
              <a:gd name="connsiteY4" fmla="*/ 0 h 1177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996" h="1177994">
                <a:moveTo>
                  <a:pt x="588998" y="0"/>
                </a:moveTo>
                <a:cubicBezTo>
                  <a:pt x="914293" y="0"/>
                  <a:pt x="1177996" y="263703"/>
                  <a:pt x="1177996" y="588997"/>
                </a:cubicBezTo>
                <a:cubicBezTo>
                  <a:pt x="1177996" y="914291"/>
                  <a:pt x="914293" y="1177994"/>
                  <a:pt x="588998" y="1177994"/>
                </a:cubicBezTo>
                <a:cubicBezTo>
                  <a:pt x="263703" y="1177994"/>
                  <a:pt x="0" y="914291"/>
                  <a:pt x="0" y="588997"/>
                </a:cubicBezTo>
                <a:cubicBezTo>
                  <a:pt x="0" y="263703"/>
                  <a:pt x="263703" y="0"/>
                  <a:pt x="588998" y="0"/>
                </a:cubicBezTo>
                <a:close/>
              </a:path>
            </a:pathLst>
          </a:custGeom>
        </p:spPr>
      </p:pic>
      <p:sp>
        <p:nvSpPr>
          <p:cNvPr id="197" name="椭圆 196"/>
          <p:cNvSpPr/>
          <p:nvPr/>
        </p:nvSpPr>
        <p:spPr>
          <a:xfrm>
            <a:off x="11261725" y="5419725"/>
            <a:ext cx="271463" cy="2714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8" name="椭圆 197"/>
          <p:cNvSpPr/>
          <p:nvPr/>
        </p:nvSpPr>
        <p:spPr>
          <a:xfrm flipV="1">
            <a:off x="11339513" y="6289675"/>
            <a:ext cx="276225" cy="2746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2" name="椭圆 221"/>
          <p:cNvSpPr/>
          <p:nvPr/>
        </p:nvSpPr>
        <p:spPr>
          <a:xfrm>
            <a:off x="3444875" y="3463925"/>
            <a:ext cx="676275" cy="6778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p:nvPr/>
        </p:nvGrpSpPr>
        <p:grpSpPr bwMode="auto">
          <a:xfrm>
            <a:off x="3552700" y="27897"/>
            <a:ext cx="5829286" cy="6862964"/>
            <a:chOff x="3122260" y="-160554"/>
            <a:chExt cx="5828731" cy="6863610"/>
          </a:xfrm>
        </p:grpSpPr>
        <p:sp>
          <p:nvSpPr>
            <p:cNvPr id="210" name="任意多边形 209"/>
            <p:cNvSpPr/>
            <p:nvPr/>
          </p:nvSpPr>
          <p:spPr>
            <a:xfrm rot="13500000" flipH="1">
              <a:off x="3080158" y="-118452"/>
              <a:ext cx="5912935" cy="5828731"/>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85" name="文本框 226"/>
            <p:cNvSpPr txBox="1">
              <a:spLocks noChangeArrowheads="1"/>
            </p:cNvSpPr>
            <p:nvPr/>
          </p:nvSpPr>
          <p:spPr bwMode="auto">
            <a:xfrm>
              <a:off x="3209343" y="1738293"/>
              <a:ext cx="5586427" cy="176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indent="0" algn="l">
                <a:buNone/>
              </a:pPr>
              <a:r>
                <a:rPr lang="en-US" altLang="zh-CN" dirty="0">
                  <a:solidFill>
                    <a:schemeClr val="bg1"/>
                  </a:solidFill>
                  <a:sym typeface="+mn-ea"/>
                </a:rPr>
                <a:t>TABOR: A Highly Accurate Approach to Inspecting and</a:t>
              </a:r>
              <a:endParaRPr lang="en-US" altLang="zh-CN" dirty="0">
                <a:solidFill>
                  <a:schemeClr val="bg1"/>
                </a:solidFill>
              </a:endParaRPr>
            </a:p>
            <a:p>
              <a:pPr indent="0" algn="l">
                <a:buNone/>
              </a:pPr>
              <a:r>
                <a:rPr lang="en-US" altLang="zh-CN" dirty="0">
                  <a:solidFill>
                    <a:schemeClr val="bg1"/>
                  </a:solidFill>
                  <a:sym typeface="+mn-ea"/>
                </a:rPr>
                <a:t>Restoring Trojan Backdoors in AI Systems</a:t>
              </a:r>
              <a:endParaRPr lang="en-US" altLang="zh-CN" dirty="0">
                <a:solidFill>
                  <a:schemeClr val="bg1"/>
                </a:solidFill>
              </a:endParaRPr>
            </a:p>
          </p:txBody>
        </p:sp>
        <p:pic>
          <p:nvPicPr>
            <p:cNvPr id="349" name="图片 348"/>
            <p:cNvPicPr>
              <a:picLocks noChangeAspect="1"/>
            </p:cNvPicPr>
            <p:nvPr/>
          </p:nvPicPr>
          <p:blipFill>
            <a:blip r:embed="rId1"/>
            <a:srcRect l="35176"/>
            <a:stretch>
              <a:fillRect/>
            </a:stretch>
          </p:blipFill>
          <p:spPr>
            <a:xfrm>
              <a:off x="3349376" y="3550778"/>
              <a:ext cx="2714221" cy="3152278"/>
            </a:xfrm>
            <a:custGeom>
              <a:avLst/>
              <a:gdLst>
                <a:gd name="connsiteX0" fmla="*/ 0 w 2501639"/>
                <a:gd name="connsiteY0" fmla="*/ 0 h 3037113"/>
                <a:gd name="connsiteX1" fmla="*/ 2501639 w 2501639"/>
                <a:gd name="connsiteY1" fmla="*/ 0 h 3037113"/>
                <a:gd name="connsiteX2" fmla="*/ 2501639 w 2501639"/>
                <a:gd name="connsiteY2" fmla="*/ 3031844 h 3037113"/>
                <a:gd name="connsiteX3" fmla="*/ 2499610 w 2501639"/>
                <a:gd name="connsiteY3" fmla="*/ 3037113 h 3037113"/>
                <a:gd name="connsiteX4" fmla="*/ 2494398 w 2501639"/>
                <a:gd name="connsiteY4" fmla="*/ 3037113 h 3037113"/>
                <a:gd name="connsiteX5" fmla="*/ 2494398 w 2501639"/>
                <a:gd name="connsiteY5" fmla="*/ 2995749 h 3037113"/>
                <a:gd name="connsiteX6" fmla="*/ 2459527 w 2501639"/>
                <a:gd name="connsiteY6" fmla="*/ 2905197 h 3037113"/>
                <a:gd name="connsiteX7" fmla="*/ 717381 w 2501639"/>
                <a:gd name="connsiteY7" fmla="*/ 1444903 h 3037113"/>
                <a:gd name="connsiteX8" fmla="*/ 19111 w 2501639"/>
                <a:gd name="connsiteY8" fmla="*/ 132437 h 303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639" h="3037113">
                  <a:moveTo>
                    <a:pt x="0" y="0"/>
                  </a:moveTo>
                  <a:lnTo>
                    <a:pt x="2501639" y="0"/>
                  </a:lnTo>
                  <a:lnTo>
                    <a:pt x="2501639" y="3031844"/>
                  </a:lnTo>
                  <a:lnTo>
                    <a:pt x="2499610" y="3037113"/>
                  </a:lnTo>
                  <a:lnTo>
                    <a:pt x="2494398" y="3037113"/>
                  </a:lnTo>
                  <a:lnTo>
                    <a:pt x="2494398" y="2995749"/>
                  </a:lnTo>
                  <a:lnTo>
                    <a:pt x="2459527" y="2905197"/>
                  </a:lnTo>
                  <a:cubicBezTo>
                    <a:pt x="2141873" y="2211741"/>
                    <a:pt x="1279306" y="2006828"/>
                    <a:pt x="717381" y="1444903"/>
                  </a:cubicBezTo>
                  <a:cubicBezTo>
                    <a:pt x="344970" y="1072492"/>
                    <a:pt x="112213" y="613311"/>
                    <a:pt x="19111" y="132437"/>
                  </a:cubicBezTo>
                  <a:close/>
                </a:path>
              </a:pathLst>
            </a:custGeom>
          </p:spPr>
        </p:pic>
      </p:grpSp>
      <p:sp>
        <p:nvSpPr>
          <p:cNvPr id="201" name="椭圆 200"/>
          <p:cNvSpPr/>
          <p:nvPr/>
        </p:nvSpPr>
        <p:spPr>
          <a:xfrm>
            <a:off x="8102600" y="1300163"/>
            <a:ext cx="477838" cy="4778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椭圆 93"/>
          <p:cNvSpPr/>
          <p:nvPr/>
        </p:nvSpPr>
        <p:spPr>
          <a:xfrm rot="11047877" flipH="1">
            <a:off x="7996238" y="4240213"/>
            <a:ext cx="422275" cy="4222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5004273" y="4589787"/>
            <a:ext cx="3261184" cy="368300"/>
          </a:xfrm>
          <a:prstGeom prst="rect">
            <a:avLst/>
          </a:prstGeom>
          <a:noFill/>
        </p:spPr>
        <p:txBody>
          <a:bodyPr wrap="square" rtlCol="0">
            <a:spAutoFit/>
          </a:bodyPr>
          <a:lstStyle/>
          <a:p>
            <a:r>
              <a:rPr lang="en-US" altLang="zh-CN" sz="1800" dirty="0">
                <a:solidFill>
                  <a:schemeClr val="bg1"/>
                </a:solidFill>
                <a:latin typeface="微软雅黑 Light" panose="020B0502040204020203" pitchFamily="34" charset="-122"/>
                <a:ea typeface="微软雅黑 Light" panose="020B0502040204020203" pitchFamily="34" charset="-122"/>
                <a:sym typeface="+mn-ea"/>
              </a:rPr>
              <a:t>arXiv:1908.01763 [cs.CR]</a:t>
            </a:r>
            <a:endParaRPr lang="en-US" altLang="zh-CN" sz="18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anim calcmode="lin" valueType="num">
                                      <p:cBhvr>
                                        <p:cTn id="8" dur="500" fill="hold"/>
                                        <p:tgtEl>
                                          <p:spTgt spid="86"/>
                                        </p:tgtEl>
                                        <p:attrNameLst>
                                          <p:attrName>ppt_x</p:attrName>
                                        </p:attrNameLst>
                                      </p:cBhvr>
                                      <p:tavLst>
                                        <p:tav tm="0">
                                          <p:val>
                                            <p:strVal val="#ppt_x"/>
                                          </p:val>
                                        </p:tav>
                                        <p:tav tm="100000">
                                          <p:val>
                                            <p:strVal val="#ppt_x"/>
                                          </p:val>
                                        </p:tav>
                                      </p:tavLst>
                                    </p:anim>
                                    <p:anim calcmode="lin" valueType="num">
                                      <p:cBhvr>
                                        <p:cTn id="9" dur="5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anim calcmode="lin" valueType="num">
                                      <p:cBhvr>
                                        <p:cTn id="13" dur="500" fill="hold"/>
                                        <p:tgtEl>
                                          <p:spTgt spid="88"/>
                                        </p:tgtEl>
                                        <p:attrNameLst>
                                          <p:attrName>ppt_x</p:attrName>
                                        </p:attrNameLst>
                                      </p:cBhvr>
                                      <p:tavLst>
                                        <p:tav tm="0">
                                          <p:val>
                                            <p:strVal val="#ppt_x"/>
                                          </p:val>
                                        </p:tav>
                                        <p:tav tm="100000">
                                          <p:val>
                                            <p:strVal val="#ppt_x"/>
                                          </p:val>
                                        </p:tav>
                                      </p:tavLst>
                                    </p:anim>
                                    <p:anim calcmode="lin" valueType="num">
                                      <p:cBhvr>
                                        <p:cTn id="14" dur="500" fill="hold"/>
                                        <p:tgtEl>
                                          <p:spTgt spid="8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anim calcmode="lin" valueType="num">
                                      <p:cBhvr>
                                        <p:cTn id="18" dur="500" fill="hold"/>
                                        <p:tgtEl>
                                          <p:spTgt spid="89"/>
                                        </p:tgtEl>
                                        <p:attrNameLst>
                                          <p:attrName>ppt_x</p:attrName>
                                        </p:attrNameLst>
                                      </p:cBhvr>
                                      <p:tavLst>
                                        <p:tav tm="0">
                                          <p:val>
                                            <p:strVal val="#ppt_x"/>
                                          </p:val>
                                        </p:tav>
                                        <p:tav tm="100000">
                                          <p:val>
                                            <p:strVal val="#ppt_x"/>
                                          </p:val>
                                        </p:tav>
                                      </p:tavLst>
                                    </p:anim>
                                    <p:anim calcmode="lin" valueType="num">
                                      <p:cBhvr>
                                        <p:cTn id="19" dur="5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anim calcmode="lin" valueType="num">
                                      <p:cBhvr>
                                        <p:cTn id="23" dur="500" fill="hold"/>
                                        <p:tgtEl>
                                          <p:spTgt spid="90"/>
                                        </p:tgtEl>
                                        <p:attrNameLst>
                                          <p:attrName>ppt_x</p:attrName>
                                        </p:attrNameLst>
                                      </p:cBhvr>
                                      <p:tavLst>
                                        <p:tav tm="0">
                                          <p:val>
                                            <p:strVal val="#ppt_x"/>
                                          </p:val>
                                        </p:tav>
                                        <p:tav tm="100000">
                                          <p:val>
                                            <p:strVal val="#ppt_x"/>
                                          </p:val>
                                        </p:tav>
                                      </p:tavLst>
                                    </p:anim>
                                    <p:anim calcmode="lin" valueType="num">
                                      <p:cBhvr>
                                        <p:cTn id="24" dur="500" fill="hold"/>
                                        <p:tgtEl>
                                          <p:spTgt spid="9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anim calcmode="lin" valueType="num">
                                      <p:cBhvr>
                                        <p:cTn id="28" dur="500" fill="hold"/>
                                        <p:tgtEl>
                                          <p:spTgt spid="91"/>
                                        </p:tgtEl>
                                        <p:attrNameLst>
                                          <p:attrName>ppt_x</p:attrName>
                                        </p:attrNameLst>
                                      </p:cBhvr>
                                      <p:tavLst>
                                        <p:tav tm="0">
                                          <p:val>
                                            <p:strVal val="#ppt_x"/>
                                          </p:val>
                                        </p:tav>
                                        <p:tav tm="100000">
                                          <p:val>
                                            <p:strVal val="#ppt_x"/>
                                          </p:val>
                                        </p:tav>
                                      </p:tavLst>
                                    </p:anim>
                                    <p:anim calcmode="lin" valueType="num">
                                      <p:cBhvr>
                                        <p:cTn id="29" dur="500" fill="hold"/>
                                        <p:tgtEl>
                                          <p:spTgt spid="9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anim calcmode="lin" valueType="num">
                                      <p:cBhvr>
                                        <p:cTn id="33" dur="500" fill="hold"/>
                                        <p:tgtEl>
                                          <p:spTgt spid="92"/>
                                        </p:tgtEl>
                                        <p:attrNameLst>
                                          <p:attrName>ppt_x</p:attrName>
                                        </p:attrNameLst>
                                      </p:cBhvr>
                                      <p:tavLst>
                                        <p:tav tm="0">
                                          <p:val>
                                            <p:strVal val="#ppt_x"/>
                                          </p:val>
                                        </p:tav>
                                        <p:tav tm="100000">
                                          <p:val>
                                            <p:strVal val="#ppt_x"/>
                                          </p:val>
                                        </p:tav>
                                      </p:tavLst>
                                    </p:anim>
                                    <p:anim calcmode="lin" valueType="num">
                                      <p:cBhvr>
                                        <p:cTn id="34" dur="500" fill="hold"/>
                                        <p:tgtEl>
                                          <p:spTgt spid="9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anim calcmode="lin" valueType="num">
                                      <p:cBhvr>
                                        <p:cTn id="38" dur="500" fill="hold"/>
                                        <p:tgtEl>
                                          <p:spTgt spid="93"/>
                                        </p:tgtEl>
                                        <p:attrNameLst>
                                          <p:attrName>ppt_x</p:attrName>
                                        </p:attrNameLst>
                                      </p:cBhvr>
                                      <p:tavLst>
                                        <p:tav tm="0">
                                          <p:val>
                                            <p:strVal val="#ppt_x"/>
                                          </p:val>
                                        </p:tav>
                                        <p:tav tm="100000">
                                          <p:val>
                                            <p:strVal val="#ppt_x"/>
                                          </p:val>
                                        </p:tav>
                                      </p:tavLst>
                                    </p:anim>
                                    <p:anim calcmode="lin" valueType="num">
                                      <p:cBhvr>
                                        <p:cTn id="39" dur="500" fill="hold"/>
                                        <p:tgtEl>
                                          <p:spTgt spid="9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anim calcmode="lin" valueType="num">
                                      <p:cBhvr>
                                        <p:cTn id="43" dur="500" fill="hold"/>
                                        <p:tgtEl>
                                          <p:spTgt spid="94"/>
                                        </p:tgtEl>
                                        <p:attrNameLst>
                                          <p:attrName>ppt_x</p:attrName>
                                        </p:attrNameLst>
                                      </p:cBhvr>
                                      <p:tavLst>
                                        <p:tav tm="0">
                                          <p:val>
                                            <p:strVal val="#ppt_x"/>
                                          </p:val>
                                        </p:tav>
                                        <p:tav tm="100000">
                                          <p:val>
                                            <p:strVal val="#ppt_x"/>
                                          </p:val>
                                        </p:tav>
                                      </p:tavLst>
                                    </p:anim>
                                    <p:anim calcmode="lin" valueType="num">
                                      <p:cBhvr>
                                        <p:cTn id="44" dur="500" fill="hold"/>
                                        <p:tgtEl>
                                          <p:spTgt spid="9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anim calcmode="lin" valueType="num">
                                      <p:cBhvr>
                                        <p:cTn id="48" dur="500" fill="hold"/>
                                        <p:tgtEl>
                                          <p:spTgt spid="95"/>
                                        </p:tgtEl>
                                        <p:attrNameLst>
                                          <p:attrName>ppt_x</p:attrName>
                                        </p:attrNameLst>
                                      </p:cBhvr>
                                      <p:tavLst>
                                        <p:tav tm="0">
                                          <p:val>
                                            <p:strVal val="#ppt_x"/>
                                          </p:val>
                                        </p:tav>
                                        <p:tav tm="100000">
                                          <p:val>
                                            <p:strVal val="#ppt_x"/>
                                          </p:val>
                                        </p:tav>
                                      </p:tavLst>
                                    </p:anim>
                                    <p:anim calcmode="lin" valueType="num">
                                      <p:cBhvr>
                                        <p:cTn id="49" dur="500" fill="hold"/>
                                        <p:tgtEl>
                                          <p:spTgt spid="9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
                                  </p:stCondLst>
                                  <p:childTnLst>
                                    <p:set>
                                      <p:cBhvr>
                                        <p:cTn id="51" dur="1" fill="hold">
                                          <p:stCondLst>
                                            <p:cond delay="0"/>
                                          </p:stCondLst>
                                        </p:cTn>
                                        <p:tgtEl>
                                          <p:spTgt spid="96"/>
                                        </p:tgtEl>
                                        <p:attrNameLst>
                                          <p:attrName>style.visibility</p:attrName>
                                        </p:attrNameLst>
                                      </p:cBhvr>
                                      <p:to>
                                        <p:strVal val="visible"/>
                                      </p:to>
                                    </p:set>
                                    <p:animEffect transition="in" filter="fade">
                                      <p:cBhvr>
                                        <p:cTn id="52" dur="500"/>
                                        <p:tgtEl>
                                          <p:spTgt spid="96"/>
                                        </p:tgtEl>
                                      </p:cBhvr>
                                    </p:animEffect>
                                    <p:anim calcmode="lin" valueType="num">
                                      <p:cBhvr>
                                        <p:cTn id="53" dur="500" fill="hold"/>
                                        <p:tgtEl>
                                          <p:spTgt spid="96"/>
                                        </p:tgtEl>
                                        <p:attrNameLst>
                                          <p:attrName>ppt_x</p:attrName>
                                        </p:attrNameLst>
                                      </p:cBhvr>
                                      <p:tavLst>
                                        <p:tav tm="0">
                                          <p:val>
                                            <p:strVal val="#ppt_x"/>
                                          </p:val>
                                        </p:tav>
                                        <p:tav tm="100000">
                                          <p:val>
                                            <p:strVal val="#ppt_x"/>
                                          </p:val>
                                        </p:tav>
                                      </p:tavLst>
                                    </p:anim>
                                    <p:anim calcmode="lin" valueType="num">
                                      <p:cBhvr>
                                        <p:cTn id="54" dur="500" fill="hold"/>
                                        <p:tgtEl>
                                          <p:spTgt spid="9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0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anim calcmode="lin" valueType="num">
                                      <p:cBhvr>
                                        <p:cTn id="58" dur="500" fill="hold"/>
                                        <p:tgtEl>
                                          <p:spTgt spid="98"/>
                                        </p:tgtEl>
                                        <p:attrNameLst>
                                          <p:attrName>ppt_x</p:attrName>
                                        </p:attrNameLst>
                                      </p:cBhvr>
                                      <p:tavLst>
                                        <p:tav tm="0">
                                          <p:val>
                                            <p:strVal val="#ppt_x"/>
                                          </p:val>
                                        </p:tav>
                                        <p:tav tm="100000">
                                          <p:val>
                                            <p:strVal val="#ppt_x"/>
                                          </p:val>
                                        </p:tav>
                                      </p:tavLst>
                                    </p:anim>
                                    <p:anim calcmode="lin" valueType="num">
                                      <p:cBhvr>
                                        <p:cTn id="59" dur="500" fill="hold"/>
                                        <p:tgtEl>
                                          <p:spTgt spid="9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
                                  </p:stCondLst>
                                  <p:childTnLst>
                                    <p:set>
                                      <p:cBhvr>
                                        <p:cTn id="61" dur="1" fill="hold">
                                          <p:stCondLst>
                                            <p:cond delay="0"/>
                                          </p:stCondLst>
                                        </p:cTn>
                                        <p:tgtEl>
                                          <p:spTgt spid="99"/>
                                        </p:tgtEl>
                                        <p:attrNameLst>
                                          <p:attrName>style.visibility</p:attrName>
                                        </p:attrNameLst>
                                      </p:cBhvr>
                                      <p:to>
                                        <p:strVal val="visible"/>
                                      </p:to>
                                    </p:set>
                                    <p:animEffect transition="in" filter="fade">
                                      <p:cBhvr>
                                        <p:cTn id="62" dur="500"/>
                                        <p:tgtEl>
                                          <p:spTgt spid="99"/>
                                        </p:tgtEl>
                                      </p:cBhvr>
                                    </p:animEffect>
                                    <p:anim calcmode="lin" valueType="num">
                                      <p:cBhvr>
                                        <p:cTn id="63" dur="500" fill="hold"/>
                                        <p:tgtEl>
                                          <p:spTgt spid="99"/>
                                        </p:tgtEl>
                                        <p:attrNameLst>
                                          <p:attrName>ppt_x</p:attrName>
                                        </p:attrNameLst>
                                      </p:cBhvr>
                                      <p:tavLst>
                                        <p:tav tm="0">
                                          <p:val>
                                            <p:strVal val="#ppt_x"/>
                                          </p:val>
                                        </p:tav>
                                        <p:tav tm="100000">
                                          <p:val>
                                            <p:strVal val="#ppt_x"/>
                                          </p:val>
                                        </p:tav>
                                      </p:tavLst>
                                    </p:anim>
                                    <p:anim calcmode="lin" valueType="num">
                                      <p:cBhvr>
                                        <p:cTn id="64" dur="500" fill="hold"/>
                                        <p:tgtEl>
                                          <p:spTgt spid="9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500"/>
                                        <p:tgtEl>
                                          <p:spTgt spid="100"/>
                                        </p:tgtEl>
                                      </p:cBhvr>
                                    </p:animEffect>
                                    <p:anim calcmode="lin" valueType="num">
                                      <p:cBhvr>
                                        <p:cTn id="68" dur="500" fill="hold"/>
                                        <p:tgtEl>
                                          <p:spTgt spid="100"/>
                                        </p:tgtEl>
                                        <p:attrNameLst>
                                          <p:attrName>ppt_x</p:attrName>
                                        </p:attrNameLst>
                                      </p:cBhvr>
                                      <p:tavLst>
                                        <p:tav tm="0">
                                          <p:val>
                                            <p:strVal val="#ppt_x"/>
                                          </p:val>
                                        </p:tav>
                                        <p:tav tm="100000">
                                          <p:val>
                                            <p:strVal val="#ppt_x"/>
                                          </p:val>
                                        </p:tav>
                                      </p:tavLst>
                                    </p:anim>
                                    <p:anim calcmode="lin" valueType="num">
                                      <p:cBhvr>
                                        <p:cTn id="69" dur="500" fill="hold"/>
                                        <p:tgtEl>
                                          <p:spTgt spid="10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100"/>
                                  </p:stCondLst>
                                  <p:childTnLst>
                                    <p:set>
                                      <p:cBhvr>
                                        <p:cTn id="71" dur="1" fill="hold">
                                          <p:stCondLst>
                                            <p:cond delay="0"/>
                                          </p:stCondLst>
                                        </p:cTn>
                                        <p:tgtEl>
                                          <p:spTgt spid="101"/>
                                        </p:tgtEl>
                                        <p:attrNameLst>
                                          <p:attrName>style.visibility</p:attrName>
                                        </p:attrNameLst>
                                      </p:cBhvr>
                                      <p:to>
                                        <p:strVal val="visible"/>
                                      </p:to>
                                    </p:set>
                                    <p:animEffect transition="in" filter="fade">
                                      <p:cBhvr>
                                        <p:cTn id="72" dur="500"/>
                                        <p:tgtEl>
                                          <p:spTgt spid="101"/>
                                        </p:tgtEl>
                                      </p:cBhvr>
                                    </p:animEffect>
                                    <p:anim calcmode="lin" valueType="num">
                                      <p:cBhvr>
                                        <p:cTn id="73" dur="500" fill="hold"/>
                                        <p:tgtEl>
                                          <p:spTgt spid="101"/>
                                        </p:tgtEl>
                                        <p:attrNameLst>
                                          <p:attrName>ppt_x</p:attrName>
                                        </p:attrNameLst>
                                      </p:cBhvr>
                                      <p:tavLst>
                                        <p:tav tm="0">
                                          <p:val>
                                            <p:strVal val="#ppt_x"/>
                                          </p:val>
                                        </p:tav>
                                        <p:tav tm="100000">
                                          <p:val>
                                            <p:strVal val="#ppt_x"/>
                                          </p:val>
                                        </p:tav>
                                      </p:tavLst>
                                    </p:anim>
                                    <p:anim calcmode="lin" valueType="num">
                                      <p:cBhvr>
                                        <p:cTn id="74" dur="500" fill="hold"/>
                                        <p:tgtEl>
                                          <p:spTgt spid="10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anim calcmode="lin" valueType="num">
                                      <p:cBhvr>
                                        <p:cTn id="78" dur="500" fill="hold"/>
                                        <p:tgtEl>
                                          <p:spTgt spid="102"/>
                                        </p:tgtEl>
                                        <p:attrNameLst>
                                          <p:attrName>ppt_x</p:attrName>
                                        </p:attrNameLst>
                                      </p:cBhvr>
                                      <p:tavLst>
                                        <p:tav tm="0">
                                          <p:val>
                                            <p:strVal val="#ppt_x"/>
                                          </p:val>
                                        </p:tav>
                                        <p:tav tm="100000">
                                          <p:val>
                                            <p:strVal val="#ppt_x"/>
                                          </p:val>
                                        </p:tav>
                                      </p:tavLst>
                                    </p:anim>
                                    <p:anim calcmode="lin" valueType="num">
                                      <p:cBhvr>
                                        <p:cTn id="79" dur="500" fill="hold"/>
                                        <p:tgtEl>
                                          <p:spTgt spid="10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00"/>
                                  </p:stCondLst>
                                  <p:childTnLst>
                                    <p:set>
                                      <p:cBhvr>
                                        <p:cTn id="81" dur="1" fill="hold">
                                          <p:stCondLst>
                                            <p:cond delay="0"/>
                                          </p:stCondLst>
                                        </p:cTn>
                                        <p:tgtEl>
                                          <p:spTgt spid="103"/>
                                        </p:tgtEl>
                                        <p:attrNameLst>
                                          <p:attrName>style.visibility</p:attrName>
                                        </p:attrNameLst>
                                      </p:cBhvr>
                                      <p:to>
                                        <p:strVal val="visible"/>
                                      </p:to>
                                    </p:set>
                                    <p:animEffect transition="in" filter="fade">
                                      <p:cBhvr>
                                        <p:cTn id="82" dur="500"/>
                                        <p:tgtEl>
                                          <p:spTgt spid="103"/>
                                        </p:tgtEl>
                                      </p:cBhvr>
                                    </p:animEffect>
                                    <p:anim calcmode="lin" valueType="num">
                                      <p:cBhvr>
                                        <p:cTn id="83" dur="500" fill="hold"/>
                                        <p:tgtEl>
                                          <p:spTgt spid="103"/>
                                        </p:tgtEl>
                                        <p:attrNameLst>
                                          <p:attrName>ppt_x</p:attrName>
                                        </p:attrNameLst>
                                      </p:cBhvr>
                                      <p:tavLst>
                                        <p:tav tm="0">
                                          <p:val>
                                            <p:strVal val="#ppt_x"/>
                                          </p:val>
                                        </p:tav>
                                        <p:tav tm="100000">
                                          <p:val>
                                            <p:strVal val="#ppt_x"/>
                                          </p:val>
                                        </p:tav>
                                      </p:tavLst>
                                    </p:anim>
                                    <p:anim calcmode="lin" valueType="num">
                                      <p:cBhvr>
                                        <p:cTn id="84" dur="500" fill="hold"/>
                                        <p:tgtEl>
                                          <p:spTgt spid="10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0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500"/>
                                        <p:tgtEl>
                                          <p:spTgt spid="105"/>
                                        </p:tgtEl>
                                      </p:cBhvr>
                                    </p:animEffect>
                                    <p:anim calcmode="lin" valueType="num">
                                      <p:cBhvr>
                                        <p:cTn id="93" dur="500" fill="hold"/>
                                        <p:tgtEl>
                                          <p:spTgt spid="105"/>
                                        </p:tgtEl>
                                        <p:attrNameLst>
                                          <p:attrName>ppt_x</p:attrName>
                                        </p:attrNameLst>
                                      </p:cBhvr>
                                      <p:tavLst>
                                        <p:tav tm="0">
                                          <p:val>
                                            <p:strVal val="#ppt_x"/>
                                          </p:val>
                                        </p:tav>
                                        <p:tav tm="100000">
                                          <p:val>
                                            <p:strVal val="#ppt_x"/>
                                          </p:val>
                                        </p:tav>
                                      </p:tavLst>
                                    </p:anim>
                                    <p:anim calcmode="lin" valueType="num">
                                      <p:cBhvr>
                                        <p:cTn id="94" dur="500" fill="hold"/>
                                        <p:tgtEl>
                                          <p:spTgt spid="10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400"/>
                                  </p:stCondLst>
                                  <p:childTnLst>
                                    <p:set>
                                      <p:cBhvr>
                                        <p:cTn id="96" dur="1" fill="hold">
                                          <p:stCondLst>
                                            <p:cond delay="0"/>
                                          </p:stCondLst>
                                        </p:cTn>
                                        <p:tgtEl>
                                          <p:spTgt spid="106"/>
                                        </p:tgtEl>
                                        <p:attrNameLst>
                                          <p:attrName>style.visibility</p:attrName>
                                        </p:attrNameLst>
                                      </p:cBhvr>
                                      <p:to>
                                        <p:strVal val="visible"/>
                                      </p:to>
                                    </p:set>
                                    <p:animEffect transition="in" filter="fade">
                                      <p:cBhvr>
                                        <p:cTn id="97" dur="500"/>
                                        <p:tgtEl>
                                          <p:spTgt spid="106"/>
                                        </p:tgtEl>
                                      </p:cBhvr>
                                    </p:animEffect>
                                    <p:anim calcmode="lin" valueType="num">
                                      <p:cBhvr>
                                        <p:cTn id="98" dur="500" fill="hold"/>
                                        <p:tgtEl>
                                          <p:spTgt spid="106"/>
                                        </p:tgtEl>
                                        <p:attrNameLst>
                                          <p:attrName>ppt_x</p:attrName>
                                        </p:attrNameLst>
                                      </p:cBhvr>
                                      <p:tavLst>
                                        <p:tav tm="0">
                                          <p:val>
                                            <p:strVal val="#ppt_x"/>
                                          </p:val>
                                        </p:tav>
                                        <p:tav tm="100000">
                                          <p:val>
                                            <p:strVal val="#ppt_x"/>
                                          </p:val>
                                        </p:tav>
                                      </p:tavLst>
                                    </p:anim>
                                    <p:anim calcmode="lin" valueType="num">
                                      <p:cBhvr>
                                        <p:cTn id="99" dur="500" fill="hold"/>
                                        <p:tgtEl>
                                          <p:spTgt spid="10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00"/>
                                  </p:stCondLst>
                                  <p:childTnLst>
                                    <p:set>
                                      <p:cBhvr>
                                        <p:cTn id="101" dur="1" fill="hold">
                                          <p:stCondLst>
                                            <p:cond delay="0"/>
                                          </p:stCondLst>
                                        </p:cTn>
                                        <p:tgtEl>
                                          <p:spTgt spid="107"/>
                                        </p:tgtEl>
                                        <p:attrNameLst>
                                          <p:attrName>style.visibility</p:attrName>
                                        </p:attrNameLst>
                                      </p:cBhvr>
                                      <p:to>
                                        <p:strVal val="visible"/>
                                      </p:to>
                                    </p:set>
                                    <p:animEffect transition="in" filter="fade">
                                      <p:cBhvr>
                                        <p:cTn id="102" dur="500"/>
                                        <p:tgtEl>
                                          <p:spTgt spid="107"/>
                                        </p:tgtEl>
                                      </p:cBhvr>
                                    </p:animEffect>
                                    <p:anim calcmode="lin" valueType="num">
                                      <p:cBhvr>
                                        <p:cTn id="103" dur="500" fill="hold"/>
                                        <p:tgtEl>
                                          <p:spTgt spid="107"/>
                                        </p:tgtEl>
                                        <p:attrNameLst>
                                          <p:attrName>ppt_x</p:attrName>
                                        </p:attrNameLst>
                                      </p:cBhvr>
                                      <p:tavLst>
                                        <p:tav tm="0">
                                          <p:val>
                                            <p:strVal val="#ppt_x"/>
                                          </p:val>
                                        </p:tav>
                                        <p:tav tm="100000">
                                          <p:val>
                                            <p:strVal val="#ppt_x"/>
                                          </p:val>
                                        </p:tav>
                                      </p:tavLst>
                                    </p:anim>
                                    <p:anim calcmode="lin" valueType="num">
                                      <p:cBhvr>
                                        <p:cTn id="104" dur="500" fill="hold"/>
                                        <p:tgtEl>
                                          <p:spTgt spid="10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00"/>
                                  </p:stCondLst>
                                  <p:childTnLst>
                                    <p:set>
                                      <p:cBhvr>
                                        <p:cTn id="106" dur="1" fill="hold">
                                          <p:stCondLst>
                                            <p:cond delay="0"/>
                                          </p:stCondLst>
                                        </p:cTn>
                                        <p:tgtEl>
                                          <p:spTgt spid="108"/>
                                        </p:tgtEl>
                                        <p:attrNameLst>
                                          <p:attrName>style.visibility</p:attrName>
                                        </p:attrNameLst>
                                      </p:cBhvr>
                                      <p:to>
                                        <p:strVal val="visible"/>
                                      </p:to>
                                    </p:set>
                                    <p:animEffect transition="in" filter="fade">
                                      <p:cBhvr>
                                        <p:cTn id="107" dur="500"/>
                                        <p:tgtEl>
                                          <p:spTgt spid="108"/>
                                        </p:tgtEl>
                                      </p:cBhvr>
                                    </p:animEffect>
                                    <p:anim calcmode="lin" valueType="num">
                                      <p:cBhvr>
                                        <p:cTn id="108" dur="500" fill="hold"/>
                                        <p:tgtEl>
                                          <p:spTgt spid="108"/>
                                        </p:tgtEl>
                                        <p:attrNameLst>
                                          <p:attrName>ppt_x</p:attrName>
                                        </p:attrNameLst>
                                      </p:cBhvr>
                                      <p:tavLst>
                                        <p:tav tm="0">
                                          <p:val>
                                            <p:strVal val="#ppt_x"/>
                                          </p:val>
                                        </p:tav>
                                        <p:tav tm="100000">
                                          <p:val>
                                            <p:strVal val="#ppt_x"/>
                                          </p:val>
                                        </p:tav>
                                      </p:tavLst>
                                    </p:anim>
                                    <p:anim calcmode="lin" valueType="num">
                                      <p:cBhvr>
                                        <p:cTn id="109" dur="500" fill="hold"/>
                                        <p:tgtEl>
                                          <p:spTgt spid="10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00"/>
                                  </p:stCondLst>
                                  <p:childTnLst>
                                    <p:set>
                                      <p:cBhvr>
                                        <p:cTn id="111" dur="1" fill="hold">
                                          <p:stCondLst>
                                            <p:cond delay="0"/>
                                          </p:stCondLst>
                                        </p:cTn>
                                        <p:tgtEl>
                                          <p:spTgt spid="109"/>
                                        </p:tgtEl>
                                        <p:attrNameLst>
                                          <p:attrName>style.visibility</p:attrName>
                                        </p:attrNameLst>
                                      </p:cBhvr>
                                      <p:to>
                                        <p:strVal val="visible"/>
                                      </p:to>
                                    </p:set>
                                    <p:animEffect transition="in" filter="fade">
                                      <p:cBhvr>
                                        <p:cTn id="112" dur="500"/>
                                        <p:tgtEl>
                                          <p:spTgt spid="109"/>
                                        </p:tgtEl>
                                      </p:cBhvr>
                                    </p:animEffect>
                                    <p:anim calcmode="lin" valueType="num">
                                      <p:cBhvr>
                                        <p:cTn id="113" dur="500" fill="hold"/>
                                        <p:tgtEl>
                                          <p:spTgt spid="109"/>
                                        </p:tgtEl>
                                        <p:attrNameLst>
                                          <p:attrName>ppt_x</p:attrName>
                                        </p:attrNameLst>
                                      </p:cBhvr>
                                      <p:tavLst>
                                        <p:tav tm="0">
                                          <p:val>
                                            <p:strVal val="#ppt_x"/>
                                          </p:val>
                                        </p:tav>
                                        <p:tav tm="100000">
                                          <p:val>
                                            <p:strVal val="#ppt_x"/>
                                          </p:val>
                                        </p:tav>
                                      </p:tavLst>
                                    </p:anim>
                                    <p:anim calcmode="lin" valueType="num">
                                      <p:cBhvr>
                                        <p:cTn id="114" dur="500" fill="hold"/>
                                        <p:tgtEl>
                                          <p:spTgt spid="10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300"/>
                                  </p:stCondLst>
                                  <p:childTnLst>
                                    <p:set>
                                      <p:cBhvr>
                                        <p:cTn id="116" dur="1" fill="hold">
                                          <p:stCondLst>
                                            <p:cond delay="0"/>
                                          </p:stCondLst>
                                        </p:cTn>
                                        <p:tgtEl>
                                          <p:spTgt spid="110"/>
                                        </p:tgtEl>
                                        <p:attrNameLst>
                                          <p:attrName>style.visibility</p:attrName>
                                        </p:attrNameLst>
                                      </p:cBhvr>
                                      <p:to>
                                        <p:strVal val="visible"/>
                                      </p:to>
                                    </p:set>
                                    <p:animEffect transition="in" filter="fade">
                                      <p:cBhvr>
                                        <p:cTn id="117" dur="500"/>
                                        <p:tgtEl>
                                          <p:spTgt spid="110"/>
                                        </p:tgtEl>
                                      </p:cBhvr>
                                    </p:animEffect>
                                    <p:anim calcmode="lin" valueType="num">
                                      <p:cBhvr>
                                        <p:cTn id="118" dur="500" fill="hold"/>
                                        <p:tgtEl>
                                          <p:spTgt spid="110"/>
                                        </p:tgtEl>
                                        <p:attrNameLst>
                                          <p:attrName>ppt_x</p:attrName>
                                        </p:attrNameLst>
                                      </p:cBhvr>
                                      <p:tavLst>
                                        <p:tav tm="0">
                                          <p:val>
                                            <p:strVal val="#ppt_x"/>
                                          </p:val>
                                        </p:tav>
                                        <p:tav tm="100000">
                                          <p:val>
                                            <p:strVal val="#ppt_x"/>
                                          </p:val>
                                        </p:tav>
                                      </p:tavLst>
                                    </p:anim>
                                    <p:anim calcmode="lin" valueType="num">
                                      <p:cBhvr>
                                        <p:cTn id="119" dur="500" fill="hold"/>
                                        <p:tgtEl>
                                          <p:spTgt spid="11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300"/>
                                  </p:stCondLst>
                                  <p:childTnLst>
                                    <p:set>
                                      <p:cBhvr>
                                        <p:cTn id="121" dur="1" fill="hold">
                                          <p:stCondLst>
                                            <p:cond delay="0"/>
                                          </p:stCondLst>
                                        </p:cTn>
                                        <p:tgtEl>
                                          <p:spTgt spid="111"/>
                                        </p:tgtEl>
                                        <p:attrNameLst>
                                          <p:attrName>style.visibility</p:attrName>
                                        </p:attrNameLst>
                                      </p:cBhvr>
                                      <p:to>
                                        <p:strVal val="visible"/>
                                      </p:to>
                                    </p:set>
                                    <p:animEffect transition="in" filter="fade">
                                      <p:cBhvr>
                                        <p:cTn id="122" dur="500"/>
                                        <p:tgtEl>
                                          <p:spTgt spid="111"/>
                                        </p:tgtEl>
                                      </p:cBhvr>
                                    </p:animEffect>
                                    <p:anim calcmode="lin" valueType="num">
                                      <p:cBhvr>
                                        <p:cTn id="123" dur="500" fill="hold"/>
                                        <p:tgtEl>
                                          <p:spTgt spid="111"/>
                                        </p:tgtEl>
                                        <p:attrNameLst>
                                          <p:attrName>ppt_x</p:attrName>
                                        </p:attrNameLst>
                                      </p:cBhvr>
                                      <p:tavLst>
                                        <p:tav tm="0">
                                          <p:val>
                                            <p:strVal val="#ppt_x"/>
                                          </p:val>
                                        </p:tav>
                                        <p:tav tm="100000">
                                          <p:val>
                                            <p:strVal val="#ppt_x"/>
                                          </p:val>
                                        </p:tav>
                                      </p:tavLst>
                                    </p:anim>
                                    <p:anim calcmode="lin" valueType="num">
                                      <p:cBhvr>
                                        <p:cTn id="124" dur="500" fill="hold"/>
                                        <p:tgtEl>
                                          <p:spTgt spid="11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300"/>
                                  </p:stCondLst>
                                  <p:childTnLst>
                                    <p:set>
                                      <p:cBhvr>
                                        <p:cTn id="126" dur="1" fill="hold">
                                          <p:stCondLst>
                                            <p:cond delay="0"/>
                                          </p:stCondLst>
                                        </p:cTn>
                                        <p:tgtEl>
                                          <p:spTgt spid="112"/>
                                        </p:tgtEl>
                                        <p:attrNameLst>
                                          <p:attrName>style.visibility</p:attrName>
                                        </p:attrNameLst>
                                      </p:cBhvr>
                                      <p:to>
                                        <p:strVal val="visible"/>
                                      </p:to>
                                    </p:set>
                                    <p:animEffect transition="in" filter="fade">
                                      <p:cBhvr>
                                        <p:cTn id="127" dur="500"/>
                                        <p:tgtEl>
                                          <p:spTgt spid="112"/>
                                        </p:tgtEl>
                                      </p:cBhvr>
                                    </p:animEffect>
                                    <p:anim calcmode="lin" valueType="num">
                                      <p:cBhvr>
                                        <p:cTn id="128" dur="500" fill="hold"/>
                                        <p:tgtEl>
                                          <p:spTgt spid="112"/>
                                        </p:tgtEl>
                                        <p:attrNameLst>
                                          <p:attrName>ppt_x</p:attrName>
                                        </p:attrNameLst>
                                      </p:cBhvr>
                                      <p:tavLst>
                                        <p:tav tm="0">
                                          <p:val>
                                            <p:strVal val="#ppt_x"/>
                                          </p:val>
                                        </p:tav>
                                        <p:tav tm="100000">
                                          <p:val>
                                            <p:strVal val="#ppt_x"/>
                                          </p:val>
                                        </p:tav>
                                      </p:tavLst>
                                    </p:anim>
                                    <p:anim calcmode="lin" valueType="num">
                                      <p:cBhvr>
                                        <p:cTn id="129" dur="500" fill="hold"/>
                                        <p:tgtEl>
                                          <p:spTgt spid="11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30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anim calcmode="lin" valueType="num">
                                      <p:cBhvr>
                                        <p:cTn id="133" dur="500" fill="hold"/>
                                        <p:tgtEl>
                                          <p:spTgt spid="113"/>
                                        </p:tgtEl>
                                        <p:attrNameLst>
                                          <p:attrName>ppt_x</p:attrName>
                                        </p:attrNameLst>
                                      </p:cBhvr>
                                      <p:tavLst>
                                        <p:tav tm="0">
                                          <p:val>
                                            <p:strVal val="#ppt_x"/>
                                          </p:val>
                                        </p:tav>
                                        <p:tav tm="100000">
                                          <p:val>
                                            <p:strVal val="#ppt_x"/>
                                          </p:val>
                                        </p:tav>
                                      </p:tavLst>
                                    </p:anim>
                                    <p:anim calcmode="lin" valueType="num">
                                      <p:cBhvr>
                                        <p:cTn id="134" dur="500" fill="hold"/>
                                        <p:tgtEl>
                                          <p:spTgt spid="11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300"/>
                                  </p:stCondLst>
                                  <p:childTnLst>
                                    <p:set>
                                      <p:cBhvr>
                                        <p:cTn id="136" dur="1" fill="hold">
                                          <p:stCondLst>
                                            <p:cond delay="0"/>
                                          </p:stCondLst>
                                        </p:cTn>
                                        <p:tgtEl>
                                          <p:spTgt spid="115"/>
                                        </p:tgtEl>
                                        <p:attrNameLst>
                                          <p:attrName>style.visibility</p:attrName>
                                        </p:attrNameLst>
                                      </p:cBhvr>
                                      <p:to>
                                        <p:strVal val="visible"/>
                                      </p:to>
                                    </p:set>
                                    <p:animEffect transition="in" filter="fade">
                                      <p:cBhvr>
                                        <p:cTn id="137" dur="500"/>
                                        <p:tgtEl>
                                          <p:spTgt spid="115"/>
                                        </p:tgtEl>
                                      </p:cBhvr>
                                    </p:animEffect>
                                    <p:anim calcmode="lin" valueType="num">
                                      <p:cBhvr>
                                        <p:cTn id="138" dur="500" fill="hold"/>
                                        <p:tgtEl>
                                          <p:spTgt spid="115"/>
                                        </p:tgtEl>
                                        <p:attrNameLst>
                                          <p:attrName>ppt_x</p:attrName>
                                        </p:attrNameLst>
                                      </p:cBhvr>
                                      <p:tavLst>
                                        <p:tav tm="0">
                                          <p:val>
                                            <p:strVal val="#ppt_x"/>
                                          </p:val>
                                        </p:tav>
                                        <p:tav tm="100000">
                                          <p:val>
                                            <p:strVal val="#ppt_x"/>
                                          </p:val>
                                        </p:tav>
                                      </p:tavLst>
                                    </p:anim>
                                    <p:anim calcmode="lin" valueType="num">
                                      <p:cBhvr>
                                        <p:cTn id="139" dur="500" fill="hold"/>
                                        <p:tgtEl>
                                          <p:spTgt spid="11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600"/>
                                  </p:stCondLst>
                                  <p:childTnLst>
                                    <p:set>
                                      <p:cBhvr>
                                        <p:cTn id="141" dur="1" fill="hold">
                                          <p:stCondLst>
                                            <p:cond delay="0"/>
                                          </p:stCondLst>
                                        </p:cTn>
                                        <p:tgtEl>
                                          <p:spTgt spid="117"/>
                                        </p:tgtEl>
                                        <p:attrNameLst>
                                          <p:attrName>style.visibility</p:attrName>
                                        </p:attrNameLst>
                                      </p:cBhvr>
                                      <p:to>
                                        <p:strVal val="visible"/>
                                      </p:to>
                                    </p:set>
                                    <p:animEffect transition="in" filter="fade">
                                      <p:cBhvr>
                                        <p:cTn id="142" dur="500"/>
                                        <p:tgtEl>
                                          <p:spTgt spid="117"/>
                                        </p:tgtEl>
                                      </p:cBhvr>
                                    </p:animEffect>
                                    <p:anim calcmode="lin" valueType="num">
                                      <p:cBhvr>
                                        <p:cTn id="143" dur="500" fill="hold"/>
                                        <p:tgtEl>
                                          <p:spTgt spid="117"/>
                                        </p:tgtEl>
                                        <p:attrNameLst>
                                          <p:attrName>ppt_x</p:attrName>
                                        </p:attrNameLst>
                                      </p:cBhvr>
                                      <p:tavLst>
                                        <p:tav tm="0">
                                          <p:val>
                                            <p:strVal val="#ppt_x"/>
                                          </p:val>
                                        </p:tav>
                                        <p:tav tm="100000">
                                          <p:val>
                                            <p:strVal val="#ppt_x"/>
                                          </p:val>
                                        </p:tav>
                                      </p:tavLst>
                                    </p:anim>
                                    <p:anim calcmode="lin" valueType="num">
                                      <p:cBhvr>
                                        <p:cTn id="144" dur="500" fill="hold"/>
                                        <p:tgtEl>
                                          <p:spTgt spid="11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60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anim calcmode="lin" valueType="num">
                                      <p:cBhvr>
                                        <p:cTn id="148" dur="500" fill="hold"/>
                                        <p:tgtEl>
                                          <p:spTgt spid="118"/>
                                        </p:tgtEl>
                                        <p:attrNameLst>
                                          <p:attrName>ppt_x</p:attrName>
                                        </p:attrNameLst>
                                      </p:cBhvr>
                                      <p:tavLst>
                                        <p:tav tm="0">
                                          <p:val>
                                            <p:strVal val="#ppt_x"/>
                                          </p:val>
                                        </p:tav>
                                        <p:tav tm="100000">
                                          <p:val>
                                            <p:strVal val="#ppt_x"/>
                                          </p:val>
                                        </p:tav>
                                      </p:tavLst>
                                    </p:anim>
                                    <p:anim calcmode="lin" valueType="num">
                                      <p:cBhvr>
                                        <p:cTn id="149" dur="500" fill="hold"/>
                                        <p:tgtEl>
                                          <p:spTgt spid="11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600"/>
                                  </p:stCondLst>
                                  <p:childTnLst>
                                    <p:set>
                                      <p:cBhvr>
                                        <p:cTn id="151" dur="1" fill="hold">
                                          <p:stCondLst>
                                            <p:cond delay="0"/>
                                          </p:stCondLst>
                                        </p:cTn>
                                        <p:tgtEl>
                                          <p:spTgt spid="119"/>
                                        </p:tgtEl>
                                        <p:attrNameLst>
                                          <p:attrName>style.visibility</p:attrName>
                                        </p:attrNameLst>
                                      </p:cBhvr>
                                      <p:to>
                                        <p:strVal val="visible"/>
                                      </p:to>
                                    </p:set>
                                    <p:animEffect transition="in" filter="fade">
                                      <p:cBhvr>
                                        <p:cTn id="152" dur="500"/>
                                        <p:tgtEl>
                                          <p:spTgt spid="119"/>
                                        </p:tgtEl>
                                      </p:cBhvr>
                                    </p:animEffect>
                                    <p:anim calcmode="lin" valueType="num">
                                      <p:cBhvr>
                                        <p:cTn id="153" dur="500" fill="hold"/>
                                        <p:tgtEl>
                                          <p:spTgt spid="119"/>
                                        </p:tgtEl>
                                        <p:attrNameLst>
                                          <p:attrName>ppt_x</p:attrName>
                                        </p:attrNameLst>
                                      </p:cBhvr>
                                      <p:tavLst>
                                        <p:tav tm="0">
                                          <p:val>
                                            <p:strVal val="#ppt_x"/>
                                          </p:val>
                                        </p:tav>
                                        <p:tav tm="100000">
                                          <p:val>
                                            <p:strVal val="#ppt_x"/>
                                          </p:val>
                                        </p:tav>
                                      </p:tavLst>
                                    </p:anim>
                                    <p:anim calcmode="lin" valueType="num">
                                      <p:cBhvr>
                                        <p:cTn id="154" dur="500" fill="hold"/>
                                        <p:tgtEl>
                                          <p:spTgt spid="11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600"/>
                                  </p:stCondLst>
                                  <p:childTnLst>
                                    <p:set>
                                      <p:cBhvr>
                                        <p:cTn id="156" dur="1" fill="hold">
                                          <p:stCondLst>
                                            <p:cond delay="0"/>
                                          </p:stCondLst>
                                        </p:cTn>
                                        <p:tgtEl>
                                          <p:spTgt spid="120"/>
                                        </p:tgtEl>
                                        <p:attrNameLst>
                                          <p:attrName>style.visibility</p:attrName>
                                        </p:attrNameLst>
                                      </p:cBhvr>
                                      <p:to>
                                        <p:strVal val="visible"/>
                                      </p:to>
                                    </p:set>
                                    <p:animEffect transition="in" filter="fade">
                                      <p:cBhvr>
                                        <p:cTn id="157" dur="500"/>
                                        <p:tgtEl>
                                          <p:spTgt spid="120"/>
                                        </p:tgtEl>
                                      </p:cBhvr>
                                    </p:animEffect>
                                    <p:anim calcmode="lin" valueType="num">
                                      <p:cBhvr>
                                        <p:cTn id="158" dur="500" fill="hold"/>
                                        <p:tgtEl>
                                          <p:spTgt spid="120"/>
                                        </p:tgtEl>
                                        <p:attrNameLst>
                                          <p:attrName>ppt_x</p:attrName>
                                        </p:attrNameLst>
                                      </p:cBhvr>
                                      <p:tavLst>
                                        <p:tav tm="0">
                                          <p:val>
                                            <p:strVal val="#ppt_x"/>
                                          </p:val>
                                        </p:tav>
                                        <p:tav tm="100000">
                                          <p:val>
                                            <p:strVal val="#ppt_x"/>
                                          </p:val>
                                        </p:tav>
                                      </p:tavLst>
                                    </p:anim>
                                    <p:anim calcmode="lin" valueType="num">
                                      <p:cBhvr>
                                        <p:cTn id="159" dur="500" fill="hold"/>
                                        <p:tgtEl>
                                          <p:spTgt spid="12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600"/>
                                  </p:stCondLst>
                                  <p:childTnLst>
                                    <p:set>
                                      <p:cBhvr>
                                        <p:cTn id="161" dur="1" fill="hold">
                                          <p:stCondLst>
                                            <p:cond delay="0"/>
                                          </p:stCondLst>
                                        </p:cTn>
                                        <p:tgtEl>
                                          <p:spTgt spid="121"/>
                                        </p:tgtEl>
                                        <p:attrNameLst>
                                          <p:attrName>style.visibility</p:attrName>
                                        </p:attrNameLst>
                                      </p:cBhvr>
                                      <p:to>
                                        <p:strVal val="visible"/>
                                      </p:to>
                                    </p:set>
                                    <p:animEffect transition="in" filter="fade">
                                      <p:cBhvr>
                                        <p:cTn id="162" dur="500"/>
                                        <p:tgtEl>
                                          <p:spTgt spid="121"/>
                                        </p:tgtEl>
                                      </p:cBhvr>
                                    </p:animEffect>
                                    <p:anim calcmode="lin" valueType="num">
                                      <p:cBhvr>
                                        <p:cTn id="163" dur="500" fill="hold"/>
                                        <p:tgtEl>
                                          <p:spTgt spid="121"/>
                                        </p:tgtEl>
                                        <p:attrNameLst>
                                          <p:attrName>ppt_x</p:attrName>
                                        </p:attrNameLst>
                                      </p:cBhvr>
                                      <p:tavLst>
                                        <p:tav tm="0">
                                          <p:val>
                                            <p:strVal val="#ppt_x"/>
                                          </p:val>
                                        </p:tav>
                                        <p:tav tm="100000">
                                          <p:val>
                                            <p:strVal val="#ppt_x"/>
                                          </p:val>
                                        </p:tav>
                                      </p:tavLst>
                                    </p:anim>
                                    <p:anim calcmode="lin" valueType="num">
                                      <p:cBhvr>
                                        <p:cTn id="164" dur="500" fill="hold"/>
                                        <p:tgtEl>
                                          <p:spTgt spid="12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600"/>
                                  </p:stCondLst>
                                  <p:childTnLst>
                                    <p:set>
                                      <p:cBhvr>
                                        <p:cTn id="166" dur="1" fill="hold">
                                          <p:stCondLst>
                                            <p:cond delay="0"/>
                                          </p:stCondLst>
                                        </p:cTn>
                                        <p:tgtEl>
                                          <p:spTgt spid="122"/>
                                        </p:tgtEl>
                                        <p:attrNameLst>
                                          <p:attrName>style.visibility</p:attrName>
                                        </p:attrNameLst>
                                      </p:cBhvr>
                                      <p:to>
                                        <p:strVal val="visible"/>
                                      </p:to>
                                    </p:set>
                                    <p:animEffect transition="in" filter="fade">
                                      <p:cBhvr>
                                        <p:cTn id="167" dur="500"/>
                                        <p:tgtEl>
                                          <p:spTgt spid="122"/>
                                        </p:tgtEl>
                                      </p:cBhvr>
                                    </p:animEffect>
                                    <p:anim calcmode="lin" valueType="num">
                                      <p:cBhvr>
                                        <p:cTn id="168" dur="500" fill="hold"/>
                                        <p:tgtEl>
                                          <p:spTgt spid="122"/>
                                        </p:tgtEl>
                                        <p:attrNameLst>
                                          <p:attrName>ppt_x</p:attrName>
                                        </p:attrNameLst>
                                      </p:cBhvr>
                                      <p:tavLst>
                                        <p:tav tm="0">
                                          <p:val>
                                            <p:strVal val="#ppt_x"/>
                                          </p:val>
                                        </p:tav>
                                        <p:tav tm="100000">
                                          <p:val>
                                            <p:strVal val="#ppt_x"/>
                                          </p:val>
                                        </p:tav>
                                      </p:tavLst>
                                    </p:anim>
                                    <p:anim calcmode="lin" valueType="num">
                                      <p:cBhvr>
                                        <p:cTn id="169" dur="500" fill="hold"/>
                                        <p:tgtEl>
                                          <p:spTgt spid="12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600"/>
                                  </p:stCondLst>
                                  <p:childTnLst>
                                    <p:set>
                                      <p:cBhvr>
                                        <p:cTn id="171" dur="1" fill="hold">
                                          <p:stCondLst>
                                            <p:cond delay="0"/>
                                          </p:stCondLst>
                                        </p:cTn>
                                        <p:tgtEl>
                                          <p:spTgt spid="123"/>
                                        </p:tgtEl>
                                        <p:attrNameLst>
                                          <p:attrName>style.visibility</p:attrName>
                                        </p:attrNameLst>
                                      </p:cBhvr>
                                      <p:to>
                                        <p:strVal val="visible"/>
                                      </p:to>
                                    </p:set>
                                    <p:animEffect transition="in" filter="fade">
                                      <p:cBhvr>
                                        <p:cTn id="172" dur="500"/>
                                        <p:tgtEl>
                                          <p:spTgt spid="123"/>
                                        </p:tgtEl>
                                      </p:cBhvr>
                                    </p:animEffect>
                                    <p:anim calcmode="lin" valueType="num">
                                      <p:cBhvr>
                                        <p:cTn id="173" dur="500" fill="hold"/>
                                        <p:tgtEl>
                                          <p:spTgt spid="123"/>
                                        </p:tgtEl>
                                        <p:attrNameLst>
                                          <p:attrName>ppt_x</p:attrName>
                                        </p:attrNameLst>
                                      </p:cBhvr>
                                      <p:tavLst>
                                        <p:tav tm="0">
                                          <p:val>
                                            <p:strVal val="#ppt_x"/>
                                          </p:val>
                                        </p:tav>
                                        <p:tav tm="100000">
                                          <p:val>
                                            <p:strVal val="#ppt_x"/>
                                          </p:val>
                                        </p:tav>
                                      </p:tavLst>
                                    </p:anim>
                                    <p:anim calcmode="lin" valueType="num">
                                      <p:cBhvr>
                                        <p:cTn id="174" dur="500" fill="hold"/>
                                        <p:tgtEl>
                                          <p:spTgt spid="12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200"/>
                                  </p:stCondLst>
                                  <p:childTnLst>
                                    <p:set>
                                      <p:cBhvr>
                                        <p:cTn id="176" dur="1" fill="hold">
                                          <p:stCondLst>
                                            <p:cond delay="0"/>
                                          </p:stCondLst>
                                        </p:cTn>
                                        <p:tgtEl>
                                          <p:spTgt spid="126"/>
                                        </p:tgtEl>
                                        <p:attrNameLst>
                                          <p:attrName>style.visibility</p:attrName>
                                        </p:attrNameLst>
                                      </p:cBhvr>
                                      <p:to>
                                        <p:strVal val="visible"/>
                                      </p:to>
                                    </p:set>
                                    <p:animEffect transition="in" filter="fade">
                                      <p:cBhvr>
                                        <p:cTn id="177" dur="500"/>
                                        <p:tgtEl>
                                          <p:spTgt spid="126"/>
                                        </p:tgtEl>
                                      </p:cBhvr>
                                    </p:animEffect>
                                    <p:anim calcmode="lin" valueType="num">
                                      <p:cBhvr>
                                        <p:cTn id="178" dur="500" fill="hold"/>
                                        <p:tgtEl>
                                          <p:spTgt spid="126"/>
                                        </p:tgtEl>
                                        <p:attrNameLst>
                                          <p:attrName>ppt_x</p:attrName>
                                        </p:attrNameLst>
                                      </p:cBhvr>
                                      <p:tavLst>
                                        <p:tav tm="0">
                                          <p:val>
                                            <p:strVal val="#ppt_x"/>
                                          </p:val>
                                        </p:tav>
                                        <p:tav tm="100000">
                                          <p:val>
                                            <p:strVal val="#ppt_x"/>
                                          </p:val>
                                        </p:tav>
                                      </p:tavLst>
                                    </p:anim>
                                    <p:anim calcmode="lin" valueType="num">
                                      <p:cBhvr>
                                        <p:cTn id="179" dur="500" fill="hold"/>
                                        <p:tgtEl>
                                          <p:spTgt spid="12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200"/>
                                  </p:stCondLst>
                                  <p:childTnLst>
                                    <p:set>
                                      <p:cBhvr>
                                        <p:cTn id="181" dur="1" fill="hold">
                                          <p:stCondLst>
                                            <p:cond delay="0"/>
                                          </p:stCondLst>
                                        </p:cTn>
                                        <p:tgtEl>
                                          <p:spTgt spid="127"/>
                                        </p:tgtEl>
                                        <p:attrNameLst>
                                          <p:attrName>style.visibility</p:attrName>
                                        </p:attrNameLst>
                                      </p:cBhvr>
                                      <p:to>
                                        <p:strVal val="visible"/>
                                      </p:to>
                                    </p:set>
                                    <p:animEffect transition="in" filter="fade">
                                      <p:cBhvr>
                                        <p:cTn id="182" dur="500"/>
                                        <p:tgtEl>
                                          <p:spTgt spid="127"/>
                                        </p:tgtEl>
                                      </p:cBhvr>
                                    </p:animEffect>
                                    <p:anim calcmode="lin" valueType="num">
                                      <p:cBhvr>
                                        <p:cTn id="183" dur="500" fill="hold"/>
                                        <p:tgtEl>
                                          <p:spTgt spid="127"/>
                                        </p:tgtEl>
                                        <p:attrNameLst>
                                          <p:attrName>ppt_x</p:attrName>
                                        </p:attrNameLst>
                                      </p:cBhvr>
                                      <p:tavLst>
                                        <p:tav tm="0">
                                          <p:val>
                                            <p:strVal val="#ppt_x"/>
                                          </p:val>
                                        </p:tav>
                                        <p:tav tm="100000">
                                          <p:val>
                                            <p:strVal val="#ppt_x"/>
                                          </p:val>
                                        </p:tav>
                                      </p:tavLst>
                                    </p:anim>
                                    <p:anim calcmode="lin" valueType="num">
                                      <p:cBhvr>
                                        <p:cTn id="184" dur="500" fill="hold"/>
                                        <p:tgtEl>
                                          <p:spTgt spid="12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200"/>
                                  </p:stCondLst>
                                  <p:childTnLst>
                                    <p:set>
                                      <p:cBhvr>
                                        <p:cTn id="186" dur="1" fill="hold">
                                          <p:stCondLst>
                                            <p:cond delay="0"/>
                                          </p:stCondLst>
                                        </p:cTn>
                                        <p:tgtEl>
                                          <p:spTgt spid="128"/>
                                        </p:tgtEl>
                                        <p:attrNameLst>
                                          <p:attrName>style.visibility</p:attrName>
                                        </p:attrNameLst>
                                      </p:cBhvr>
                                      <p:to>
                                        <p:strVal val="visible"/>
                                      </p:to>
                                    </p:set>
                                    <p:animEffect transition="in" filter="fade">
                                      <p:cBhvr>
                                        <p:cTn id="187" dur="500"/>
                                        <p:tgtEl>
                                          <p:spTgt spid="128"/>
                                        </p:tgtEl>
                                      </p:cBhvr>
                                    </p:animEffect>
                                    <p:anim calcmode="lin" valueType="num">
                                      <p:cBhvr>
                                        <p:cTn id="188" dur="500" fill="hold"/>
                                        <p:tgtEl>
                                          <p:spTgt spid="128"/>
                                        </p:tgtEl>
                                        <p:attrNameLst>
                                          <p:attrName>ppt_x</p:attrName>
                                        </p:attrNameLst>
                                      </p:cBhvr>
                                      <p:tavLst>
                                        <p:tav tm="0">
                                          <p:val>
                                            <p:strVal val="#ppt_x"/>
                                          </p:val>
                                        </p:tav>
                                        <p:tav tm="100000">
                                          <p:val>
                                            <p:strVal val="#ppt_x"/>
                                          </p:val>
                                        </p:tav>
                                      </p:tavLst>
                                    </p:anim>
                                    <p:anim calcmode="lin" valueType="num">
                                      <p:cBhvr>
                                        <p:cTn id="189" dur="500" fill="hold"/>
                                        <p:tgtEl>
                                          <p:spTgt spid="12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200"/>
                                  </p:stCondLst>
                                  <p:childTnLst>
                                    <p:set>
                                      <p:cBhvr>
                                        <p:cTn id="191" dur="1" fill="hold">
                                          <p:stCondLst>
                                            <p:cond delay="0"/>
                                          </p:stCondLst>
                                        </p:cTn>
                                        <p:tgtEl>
                                          <p:spTgt spid="129"/>
                                        </p:tgtEl>
                                        <p:attrNameLst>
                                          <p:attrName>style.visibility</p:attrName>
                                        </p:attrNameLst>
                                      </p:cBhvr>
                                      <p:to>
                                        <p:strVal val="visible"/>
                                      </p:to>
                                    </p:set>
                                    <p:animEffect transition="in" filter="fade">
                                      <p:cBhvr>
                                        <p:cTn id="192" dur="500"/>
                                        <p:tgtEl>
                                          <p:spTgt spid="129"/>
                                        </p:tgtEl>
                                      </p:cBhvr>
                                    </p:animEffect>
                                    <p:anim calcmode="lin" valueType="num">
                                      <p:cBhvr>
                                        <p:cTn id="193" dur="500" fill="hold"/>
                                        <p:tgtEl>
                                          <p:spTgt spid="129"/>
                                        </p:tgtEl>
                                        <p:attrNameLst>
                                          <p:attrName>ppt_x</p:attrName>
                                        </p:attrNameLst>
                                      </p:cBhvr>
                                      <p:tavLst>
                                        <p:tav tm="0">
                                          <p:val>
                                            <p:strVal val="#ppt_x"/>
                                          </p:val>
                                        </p:tav>
                                        <p:tav tm="100000">
                                          <p:val>
                                            <p:strVal val="#ppt_x"/>
                                          </p:val>
                                        </p:tav>
                                      </p:tavLst>
                                    </p:anim>
                                    <p:anim calcmode="lin" valueType="num">
                                      <p:cBhvr>
                                        <p:cTn id="194" dur="500" fill="hold"/>
                                        <p:tgtEl>
                                          <p:spTgt spid="12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200"/>
                                  </p:stCondLst>
                                  <p:childTnLst>
                                    <p:set>
                                      <p:cBhvr>
                                        <p:cTn id="196" dur="1" fill="hold">
                                          <p:stCondLst>
                                            <p:cond delay="0"/>
                                          </p:stCondLst>
                                        </p:cTn>
                                        <p:tgtEl>
                                          <p:spTgt spid="130"/>
                                        </p:tgtEl>
                                        <p:attrNameLst>
                                          <p:attrName>style.visibility</p:attrName>
                                        </p:attrNameLst>
                                      </p:cBhvr>
                                      <p:to>
                                        <p:strVal val="visible"/>
                                      </p:to>
                                    </p:set>
                                    <p:animEffect transition="in" filter="fade">
                                      <p:cBhvr>
                                        <p:cTn id="197" dur="500"/>
                                        <p:tgtEl>
                                          <p:spTgt spid="130"/>
                                        </p:tgtEl>
                                      </p:cBhvr>
                                    </p:animEffect>
                                    <p:anim calcmode="lin" valueType="num">
                                      <p:cBhvr>
                                        <p:cTn id="198" dur="500" fill="hold"/>
                                        <p:tgtEl>
                                          <p:spTgt spid="130"/>
                                        </p:tgtEl>
                                        <p:attrNameLst>
                                          <p:attrName>ppt_x</p:attrName>
                                        </p:attrNameLst>
                                      </p:cBhvr>
                                      <p:tavLst>
                                        <p:tav tm="0">
                                          <p:val>
                                            <p:strVal val="#ppt_x"/>
                                          </p:val>
                                        </p:tav>
                                        <p:tav tm="100000">
                                          <p:val>
                                            <p:strVal val="#ppt_x"/>
                                          </p:val>
                                        </p:tav>
                                      </p:tavLst>
                                    </p:anim>
                                    <p:anim calcmode="lin" valueType="num">
                                      <p:cBhvr>
                                        <p:cTn id="199" dur="500" fill="hold"/>
                                        <p:tgtEl>
                                          <p:spTgt spid="130"/>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200"/>
                                  </p:stCondLst>
                                  <p:childTnLst>
                                    <p:set>
                                      <p:cBhvr>
                                        <p:cTn id="201" dur="1" fill="hold">
                                          <p:stCondLst>
                                            <p:cond delay="0"/>
                                          </p:stCondLst>
                                        </p:cTn>
                                        <p:tgtEl>
                                          <p:spTgt spid="131"/>
                                        </p:tgtEl>
                                        <p:attrNameLst>
                                          <p:attrName>style.visibility</p:attrName>
                                        </p:attrNameLst>
                                      </p:cBhvr>
                                      <p:to>
                                        <p:strVal val="visible"/>
                                      </p:to>
                                    </p:set>
                                    <p:animEffect transition="in" filter="fade">
                                      <p:cBhvr>
                                        <p:cTn id="202" dur="500"/>
                                        <p:tgtEl>
                                          <p:spTgt spid="131"/>
                                        </p:tgtEl>
                                      </p:cBhvr>
                                    </p:animEffect>
                                    <p:anim calcmode="lin" valueType="num">
                                      <p:cBhvr>
                                        <p:cTn id="203" dur="500" fill="hold"/>
                                        <p:tgtEl>
                                          <p:spTgt spid="131"/>
                                        </p:tgtEl>
                                        <p:attrNameLst>
                                          <p:attrName>ppt_x</p:attrName>
                                        </p:attrNameLst>
                                      </p:cBhvr>
                                      <p:tavLst>
                                        <p:tav tm="0">
                                          <p:val>
                                            <p:strVal val="#ppt_x"/>
                                          </p:val>
                                        </p:tav>
                                        <p:tav tm="100000">
                                          <p:val>
                                            <p:strVal val="#ppt_x"/>
                                          </p:val>
                                        </p:tav>
                                      </p:tavLst>
                                    </p:anim>
                                    <p:anim calcmode="lin" valueType="num">
                                      <p:cBhvr>
                                        <p:cTn id="204" dur="500" fill="hold"/>
                                        <p:tgtEl>
                                          <p:spTgt spid="131"/>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200"/>
                                  </p:stCondLst>
                                  <p:childTnLst>
                                    <p:set>
                                      <p:cBhvr>
                                        <p:cTn id="206" dur="1" fill="hold">
                                          <p:stCondLst>
                                            <p:cond delay="0"/>
                                          </p:stCondLst>
                                        </p:cTn>
                                        <p:tgtEl>
                                          <p:spTgt spid="133"/>
                                        </p:tgtEl>
                                        <p:attrNameLst>
                                          <p:attrName>style.visibility</p:attrName>
                                        </p:attrNameLst>
                                      </p:cBhvr>
                                      <p:to>
                                        <p:strVal val="visible"/>
                                      </p:to>
                                    </p:set>
                                    <p:animEffect transition="in" filter="fade">
                                      <p:cBhvr>
                                        <p:cTn id="207" dur="500"/>
                                        <p:tgtEl>
                                          <p:spTgt spid="133"/>
                                        </p:tgtEl>
                                      </p:cBhvr>
                                    </p:animEffect>
                                    <p:anim calcmode="lin" valueType="num">
                                      <p:cBhvr>
                                        <p:cTn id="208" dur="500" fill="hold"/>
                                        <p:tgtEl>
                                          <p:spTgt spid="133"/>
                                        </p:tgtEl>
                                        <p:attrNameLst>
                                          <p:attrName>ppt_x</p:attrName>
                                        </p:attrNameLst>
                                      </p:cBhvr>
                                      <p:tavLst>
                                        <p:tav tm="0">
                                          <p:val>
                                            <p:strVal val="#ppt_x"/>
                                          </p:val>
                                        </p:tav>
                                        <p:tav tm="100000">
                                          <p:val>
                                            <p:strVal val="#ppt_x"/>
                                          </p:val>
                                        </p:tav>
                                      </p:tavLst>
                                    </p:anim>
                                    <p:anim calcmode="lin" valueType="num">
                                      <p:cBhvr>
                                        <p:cTn id="209" dur="500" fill="hold"/>
                                        <p:tgtEl>
                                          <p:spTgt spid="133"/>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400"/>
                                  </p:stCondLst>
                                  <p:childTnLst>
                                    <p:set>
                                      <p:cBhvr>
                                        <p:cTn id="211" dur="1" fill="hold">
                                          <p:stCondLst>
                                            <p:cond delay="0"/>
                                          </p:stCondLst>
                                        </p:cTn>
                                        <p:tgtEl>
                                          <p:spTgt spid="134"/>
                                        </p:tgtEl>
                                        <p:attrNameLst>
                                          <p:attrName>style.visibility</p:attrName>
                                        </p:attrNameLst>
                                      </p:cBhvr>
                                      <p:to>
                                        <p:strVal val="visible"/>
                                      </p:to>
                                    </p:set>
                                    <p:animEffect transition="in" filter="fade">
                                      <p:cBhvr>
                                        <p:cTn id="212" dur="500"/>
                                        <p:tgtEl>
                                          <p:spTgt spid="134"/>
                                        </p:tgtEl>
                                      </p:cBhvr>
                                    </p:animEffect>
                                    <p:anim calcmode="lin" valueType="num">
                                      <p:cBhvr>
                                        <p:cTn id="213" dur="500" fill="hold"/>
                                        <p:tgtEl>
                                          <p:spTgt spid="134"/>
                                        </p:tgtEl>
                                        <p:attrNameLst>
                                          <p:attrName>ppt_x</p:attrName>
                                        </p:attrNameLst>
                                      </p:cBhvr>
                                      <p:tavLst>
                                        <p:tav tm="0">
                                          <p:val>
                                            <p:strVal val="#ppt_x"/>
                                          </p:val>
                                        </p:tav>
                                        <p:tav tm="100000">
                                          <p:val>
                                            <p:strVal val="#ppt_x"/>
                                          </p:val>
                                        </p:tav>
                                      </p:tavLst>
                                    </p:anim>
                                    <p:anim calcmode="lin" valueType="num">
                                      <p:cBhvr>
                                        <p:cTn id="214" dur="500" fill="hold"/>
                                        <p:tgtEl>
                                          <p:spTgt spid="134"/>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400"/>
                                  </p:stCondLst>
                                  <p:childTnLst>
                                    <p:set>
                                      <p:cBhvr>
                                        <p:cTn id="216" dur="1" fill="hold">
                                          <p:stCondLst>
                                            <p:cond delay="0"/>
                                          </p:stCondLst>
                                        </p:cTn>
                                        <p:tgtEl>
                                          <p:spTgt spid="135"/>
                                        </p:tgtEl>
                                        <p:attrNameLst>
                                          <p:attrName>style.visibility</p:attrName>
                                        </p:attrNameLst>
                                      </p:cBhvr>
                                      <p:to>
                                        <p:strVal val="visible"/>
                                      </p:to>
                                    </p:set>
                                    <p:animEffect transition="in" filter="fade">
                                      <p:cBhvr>
                                        <p:cTn id="217" dur="500"/>
                                        <p:tgtEl>
                                          <p:spTgt spid="135"/>
                                        </p:tgtEl>
                                      </p:cBhvr>
                                    </p:animEffect>
                                    <p:anim calcmode="lin" valueType="num">
                                      <p:cBhvr>
                                        <p:cTn id="218" dur="500" fill="hold"/>
                                        <p:tgtEl>
                                          <p:spTgt spid="135"/>
                                        </p:tgtEl>
                                        <p:attrNameLst>
                                          <p:attrName>ppt_x</p:attrName>
                                        </p:attrNameLst>
                                      </p:cBhvr>
                                      <p:tavLst>
                                        <p:tav tm="0">
                                          <p:val>
                                            <p:strVal val="#ppt_x"/>
                                          </p:val>
                                        </p:tav>
                                        <p:tav tm="100000">
                                          <p:val>
                                            <p:strVal val="#ppt_x"/>
                                          </p:val>
                                        </p:tav>
                                      </p:tavLst>
                                    </p:anim>
                                    <p:anim calcmode="lin" valueType="num">
                                      <p:cBhvr>
                                        <p:cTn id="219" dur="500" fill="hold"/>
                                        <p:tgtEl>
                                          <p:spTgt spid="135"/>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400"/>
                                  </p:stCondLst>
                                  <p:childTnLst>
                                    <p:set>
                                      <p:cBhvr>
                                        <p:cTn id="221" dur="1" fill="hold">
                                          <p:stCondLst>
                                            <p:cond delay="0"/>
                                          </p:stCondLst>
                                        </p:cTn>
                                        <p:tgtEl>
                                          <p:spTgt spid="136"/>
                                        </p:tgtEl>
                                        <p:attrNameLst>
                                          <p:attrName>style.visibility</p:attrName>
                                        </p:attrNameLst>
                                      </p:cBhvr>
                                      <p:to>
                                        <p:strVal val="visible"/>
                                      </p:to>
                                    </p:set>
                                    <p:animEffect transition="in" filter="fade">
                                      <p:cBhvr>
                                        <p:cTn id="222" dur="500"/>
                                        <p:tgtEl>
                                          <p:spTgt spid="136"/>
                                        </p:tgtEl>
                                      </p:cBhvr>
                                    </p:animEffect>
                                    <p:anim calcmode="lin" valueType="num">
                                      <p:cBhvr>
                                        <p:cTn id="223" dur="500" fill="hold"/>
                                        <p:tgtEl>
                                          <p:spTgt spid="136"/>
                                        </p:tgtEl>
                                        <p:attrNameLst>
                                          <p:attrName>ppt_x</p:attrName>
                                        </p:attrNameLst>
                                      </p:cBhvr>
                                      <p:tavLst>
                                        <p:tav tm="0">
                                          <p:val>
                                            <p:strVal val="#ppt_x"/>
                                          </p:val>
                                        </p:tav>
                                        <p:tav tm="100000">
                                          <p:val>
                                            <p:strVal val="#ppt_x"/>
                                          </p:val>
                                        </p:tav>
                                      </p:tavLst>
                                    </p:anim>
                                    <p:anim calcmode="lin" valueType="num">
                                      <p:cBhvr>
                                        <p:cTn id="224" dur="500" fill="hold"/>
                                        <p:tgtEl>
                                          <p:spTgt spid="13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400"/>
                                  </p:stCondLst>
                                  <p:childTnLst>
                                    <p:set>
                                      <p:cBhvr>
                                        <p:cTn id="226" dur="1" fill="hold">
                                          <p:stCondLst>
                                            <p:cond delay="0"/>
                                          </p:stCondLst>
                                        </p:cTn>
                                        <p:tgtEl>
                                          <p:spTgt spid="211"/>
                                        </p:tgtEl>
                                        <p:attrNameLst>
                                          <p:attrName>style.visibility</p:attrName>
                                        </p:attrNameLst>
                                      </p:cBhvr>
                                      <p:to>
                                        <p:strVal val="visible"/>
                                      </p:to>
                                    </p:set>
                                    <p:animEffect transition="in" filter="fade">
                                      <p:cBhvr>
                                        <p:cTn id="227" dur="500"/>
                                        <p:tgtEl>
                                          <p:spTgt spid="211"/>
                                        </p:tgtEl>
                                      </p:cBhvr>
                                    </p:animEffect>
                                    <p:anim calcmode="lin" valueType="num">
                                      <p:cBhvr>
                                        <p:cTn id="228" dur="500" fill="hold"/>
                                        <p:tgtEl>
                                          <p:spTgt spid="211"/>
                                        </p:tgtEl>
                                        <p:attrNameLst>
                                          <p:attrName>ppt_x</p:attrName>
                                        </p:attrNameLst>
                                      </p:cBhvr>
                                      <p:tavLst>
                                        <p:tav tm="0">
                                          <p:val>
                                            <p:strVal val="#ppt_x"/>
                                          </p:val>
                                        </p:tav>
                                        <p:tav tm="100000">
                                          <p:val>
                                            <p:strVal val="#ppt_x"/>
                                          </p:val>
                                        </p:tav>
                                      </p:tavLst>
                                    </p:anim>
                                    <p:anim calcmode="lin" valueType="num">
                                      <p:cBhvr>
                                        <p:cTn id="229" dur="500" fill="hold"/>
                                        <p:tgtEl>
                                          <p:spTgt spid="21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400"/>
                                  </p:stCondLst>
                                  <p:childTnLst>
                                    <p:set>
                                      <p:cBhvr>
                                        <p:cTn id="231" dur="1" fill="hold">
                                          <p:stCondLst>
                                            <p:cond delay="0"/>
                                          </p:stCondLst>
                                        </p:cTn>
                                        <p:tgtEl>
                                          <p:spTgt spid="212"/>
                                        </p:tgtEl>
                                        <p:attrNameLst>
                                          <p:attrName>style.visibility</p:attrName>
                                        </p:attrNameLst>
                                      </p:cBhvr>
                                      <p:to>
                                        <p:strVal val="visible"/>
                                      </p:to>
                                    </p:set>
                                    <p:animEffect transition="in" filter="fade">
                                      <p:cBhvr>
                                        <p:cTn id="232" dur="500"/>
                                        <p:tgtEl>
                                          <p:spTgt spid="212"/>
                                        </p:tgtEl>
                                      </p:cBhvr>
                                    </p:animEffect>
                                    <p:anim calcmode="lin" valueType="num">
                                      <p:cBhvr>
                                        <p:cTn id="233" dur="500" fill="hold"/>
                                        <p:tgtEl>
                                          <p:spTgt spid="212"/>
                                        </p:tgtEl>
                                        <p:attrNameLst>
                                          <p:attrName>ppt_x</p:attrName>
                                        </p:attrNameLst>
                                      </p:cBhvr>
                                      <p:tavLst>
                                        <p:tav tm="0">
                                          <p:val>
                                            <p:strVal val="#ppt_x"/>
                                          </p:val>
                                        </p:tav>
                                        <p:tav tm="100000">
                                          <p:val>
                                            <p:strVal val="#ppt_x"/>
                                          </p:val>
                                        </p:tav>
                                      </p:tavLst>
                                    </p:anim>
                                    <p:anim calcmode="lin" valueType="num">
                                      <p:cBhvr>
                                        <p:cTn id="234" dur="500" fill="hold"/>
                                        <p:tgtEl>
                                          <p:spTgt spid="21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400"/>
                                  </p:stCondLst>
                                  <p:childTnLst>
                                    <p:set>
                                      <p:cBhvr>
                                        <p:cTn id="236" dur="1" fill="hold">
                                          <p:stCondLst>
                                            <p:cond delay="0"/>
                                          </p:stCondLst>
                                        </p:cTn>
                                        <p:tgtEl>
                                          <p:spTgt spid="213"/>
                                        </p:tgtEl>
                                        <p:attrNameLst>
                                          <p:attrName>style.visibility</p:attrName>
                                        </p:attrNameLst>
                                      </p:cBhvr>
                                      <p:to>
                                        <p:strVal val="visible"/>
                                      </p:to>
                                    </p:set>
                                    <p:animEffect transition="in" filter="fade">
                                      <p:cBhvr>
                                        <p:cTn id="237" dur="500"/>
                                        <p:tgtEl>
                                          <p:spTgt spid="213"/>
                                        </p:tgtEl>
                                      </p:cBhvr>
                                    </p:animEffect>
                                    <p:anim calcmode="lin" valueType="num">
                                      <p:cBhvr>
                                        <p:cTn id="238" dur="500" fill="hold"/>
                                        <p:tgtEl>
                                          <p:spTgt spid="213"/>
                                        </p:tgtEl>
                                        <p:attrNameLst>
                                          <p:attrName>ppt_x</p:attrName>
                                        </p:attrNameLst>
                                      </p:cBhvr>
                                      <p:tavLst>
                                        <p:tav tm="0">
                                          <p:val>
                                            <p:strVal val="#ppt_x"/>
                                          </p:val>
                                        </p:tav>
                                        <p:tav tm="100000">
                                          <p:val>
                                            <p:strVal val="#ppt_x"/>
                                          </p:val>
                                        </p:tav>
                                      </p:tavLst>
                                    </p:anim>
                                    <p:anim calcmode="lin" valueType="num">
                                      <p:cBhvr>
                                        <p:cTn id="239" dur="500" fill="hold"/>
                                        <p:tgtEl>
                                          <p:spTgt spid="21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400"/>
                                  </p:stCondLst>
                                  <p:childTnLst>
                                    <p:set>
                                      <p:cBhvr>
                                        <p:cTn id="241" dur="1" fill="hold">
                                          <p:stCondLst>
                                            <p:cond delay="0"/>
                                          </p:stCondLst>
                                        </p:cTn>
                                        <p:tgtEl>
                                          <p:spTgt spid="214"/>
                                        </p:tgtEl>
                                        <p:attrNameLst>
                                          <p:attrName>style.visibility</p:attrName>
                                        </p:attrNameLst>
                                      </p:cBhvr>
                                      <p:to>
                                        <p:strVal val="visible"/>
                                      </p:to>
                                    </p:set>
                                    <p:animEffect transition="in" filter="fade">
                                      <p:cBhvr>
                                        <p:cTn id="242" dur="500"/>
                                        <p:tgtEl>
                                          <p:spTgt spid="214"/>
                                        </p:tgtEl>
                                      </p:cBhvr>
                                    </p:animEffect>
                                    <p:anim calcmode="lin" valueType="num">
                                      <p:cBhvr>
                                        <p:cTn id="243" dur="500" fill="hold"/>
                                        <p:tgtEl>
                                          <p:spTgt spid="214"/>
                                        </p:tgtEl>
                                        <p:attrNameLst>
                                          <p:attrName>ppt_x</p:attrName>
                                        </p:attrNameLst>
                                      </p:cBhvr>
                                      <p:tavLst>
                                        <p:tav tm="0">
                                          <p:val>
                                            <p:strVal val="#ppt_x"/>
                                          </p:val>
                                        </p:tav>
                                        <p:tav tm="100000">
                                          <p:val>
                                            <p:strVal val="#ppt_x"/>
                                          </p:val>
                                        </p:tav>
                                      </p:tavLst>
                                    </p:anim>
                                    <p:anim calcmode="lin" valueType="num">
                                      <p:cBhvr>
                                        <p:cTn id="244" dur="500" fill="hold"/>
                                        <p:tgtEl>
                                          <p:spTgt spid="21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40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anim calcmode="lin" valueType="num">
                                      <p:cBhvr>
                                        <p:cTn id="248" dur="500" fill="hold"/>
                                        <p:tgtEl>
                                          <p:spTgt spid="215"/>
                                        </p:tgtEl>
                                        <p:attrNameLst>
                                          <p:attrName>ppt_x</p:attrName>
                                        </p:attrNameLst>
                                      </p:cBhvr>
                                      <p:tavLst>
                                        <p:tav tm="0">
                                          <p:val>
                                            <p:strVal val="#ppt_x"/>
                                          </p:val>
                                        </p:tav>
                                        <p:tav tm="100000">
                                          <p:val>
                                            <p:strVal val="#ppt_x"/>
                                          </p:val>
                                        </p:tav>
                                      </p:tavLst>
                                    </p:anim>
                                    <p:anim calcmode="lin" valueType="num">
                                      <p:cBhvr>
                                        <p:cTn id="249" dur="500" fill="hold"/>
                                        <p:tgtEl>
                                          <p:spTgt spid="21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400"/>
                                  </p:stCondLst>
                                  <p:childTnLst>
                                    <p:set>
                                      <p:cBhvr>
                                        <p:cTn id="251" dur="1" fill="hold">
                                          <p:stCondLst>
                                            <p:cond delay="0"/>
                                          </p:stCondLst>
                                        </p:cTn>
                                        <p:tgtEl>
                                          <p:spTgt spid="216"/>
                                        </p:tgtEl>
                                        <p:attrNameLst>
                                          <p:attrName>style.visibility</p:attrName>
                                        </p:attrNameLst>
                                      </p:cBhvr>
                                      <p:to>
                                        <p:strVal val="visible"/>
                                      </p:to>
                                    </p:set>
                                    <p:animEffect transition="in" filter="fade">
                                      <p:cBhvr>
                                        <p:cTn id="252" dur="500"/>
                                        <p:tgtEl>
                                          <p:spTgt spid="216"/>
                                        </p:tgtEl>
                                      </p:cBhvr>
                                    </p:animEffect>
                                    <p:anim calcmode="lin" valueType="num">
                                      <p:cBhvr>
                                        <p:cTn id="253" dur="500" fill="hold"/>
                                        <p:tgtEl>
                                          <p:spTgt spid="216"/>
                                        </p:tgtEl>
                                        <p:attrNameLst>
                                          <p:attrName>ppt_x</p:attrName>
                                        </p:attrNameLst>
                                      </p:cBhvr>
                                      <p:tavLst>
                                        <p:tav tm="0">
                                          <p:val>
                                            <p:strVal val="#ppt_x"/>
                                          </p:val>
                                        </p:tav>
                                        <p:tav tm="100000">
                                          <p:val>
                                            <p:strVal val="#ppt_x"/>
                                          </p:val>
                                        </p:tav>
                                      </p:tavLst>
                                    </p:anim>
                                    <p:anim calcmode="lin" valueType="num">
                                      <p:cBhvr>
                                        <p:cTn id="254" dur="500" fill="hold"/>
                                        <p:tgtEl>
                                          <p:spTgt spid="21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800"/>
                                  </p:stCondLst>
                                  <p:childTnLst>
                                    <p:set>
                                      <p:cBhvr>
                                        <p:cTn id="256" dur="1" fill="hold">
                                          <p:stCondLst>
                                            <p:cond delay="0"/>
                                          </p:stCondLst>
                                        </p:cTn>
                                        <p:tgtEl>
                                          <p:spTgt spid="217"/>
                                        </p:tgtEl>
                                        <p:attrNameLst>
                                          <p:attrName>style.visibility</p:attrName>
                                        </p:attrNameLst>
                                      </p:cBhvr>
                                      <p:to>
                                        <p:strVal val="visible"/>
                                      </p:to>
                                    </p:set>
                                    <p:animEffect transition="in" filter="fade">
                                      <p:cBhvr>
                                        <p:cTn id="257" dur="500"/>
                                        <p:tgtEl>
                                          <p:spTgt spid="217"/>
                                        </p:tgtEl>
                                      </p:cBhvr>
                                    </p:animEffect>
                                    <p:anim calcmode="lin" valueType="num">
                                      <p:cBhvr>
                                        <p:cTn id="258" dur="500" fill="hold"/>
                                        <p:tgtEl>
                                          <p:spTgt spid="217"/>
                                        </p:tgtEl>
                                        <p:attrNameLst>
                                          <p:attrName>ppt_x</p:attrName>
                                        </p:attrNameLst>
                                      </p:cBhvr>
                                      <p:tavLst>
                                        <p:tav tm="0">
                                          <p:val>
                                            <p:strVal val="#ppt_x"/>
                                          </p:val>
                                        </p:tav>
                                        <p:tav tm="100000">
                                          <p:val>
                                            <p:strVal val="#ppt_x"/>
                                          </p:val>
                                        </p:tav>
                                      </p:tavLst>
                                    </p:anim>
                                    <p:anim calcmode="lin" valueType="num">
                                      <p:cBhvr>
                                        <p:cTn id="259" dur="500" fill="hold"/>
                                        <p:tgtEl>
                                          <p:spTgt spid="217"/>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800"/>
                                  </p:stCondLst>
                                  <p:childTnLst>
                                    <p:set>
                                      <p:cBhvr>
                                        <p:cTn id="261" dur="1" fill="hold">
                                          <p:stCondLst>
                                            <p:cond delay="0"/>
                                          </p:stCondLst>
                                        </p:cTn>
                                        <p:tgtEl>
                                          <p:spTgt spid="218"/>
                                        </p:tgtEl>
                                        <p:attrNameLst>
                                          <p:attrName>style.visibility</p:attrName>
                                        </p:attrNameLst>
                                      </p:cBhvr>
                                      <p:to>
                                        <p:strVal val="visible"/>
                                      </p:to>
                                    </p:set>
                                    <p:animEffect transition="in" filter="fade">
                                      <p:cBhvr>
                                        <p:cTn id="262" dur="500"/>
                                        <p:tgtEl>
                                          <p:spTgt spid="218"/>
                                        </p:tgtEl>
                                      </p:cBhvr>
                                    </p:animEffect>
                                    <p:anim calcmode="lin" valueType="num">
                                      <p:cBhvr>
                                        <p:cTn id="263" dur="500" fill="hold"/>
                                        <p:tgtEl>
                                          <p:spTgt spid="218"/>
                                        </p:tgtEl>
                                        <p:attrNameLst>
                                          <p:attrName>ppt_x</p:attrName>
                                        </p:attrNameLst>
                                      </p:cBhvr>
                                      <p:tavLst>
                                        <p:tav tm="0">
                                          <p:val>
                                            <p:strVal val="#ppt_x"/>
                                          </p:val>
                                        </p:tav>
                                        <p:tav tm="100000">
                                          <p:val>
                                            <p:strVal val="#ppt_x"/>
                                          </p:val>
                                        </p:tav>
                                      </p:tavLst>
                                    </p:anim>
                                    <p:anim calcmode="lin" valueType="num">
                                      <p:cBhvr>
                                        <p:cTn id="264" dur="500" fill="hold"/>
                                        <p:tgtEl>
                                          <p:spTgt spid="218"/>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800"/>
                                  </p:stCondLst>
                                  <p:childTnLst>
                                    <p:set>
                                      <p:cBhvr>
                                        <p:cTn id="266" dur="1" fill="hold">
                                          <p:stCondLst>
                                            <p:cond delay="0"/>
                                          </p:stCondLst>
                                        </p:cTn>
                                        <p:tgtEl>
                                          <p:spTgt spid="219"/>
                                        </p:tgtEl>
                                        <p:attrNameLst>
                                          <p:attrName>style.visibility</p:attrName>
                                        </p:attrNameLst>
                                      </p:cBhvr>
                                      <p:to>
                                        <p:strVal val="visible"/>
                                      </p:to>
                                    </p:set>
                                    <p:animEffect transition="in" filter="fade">
                                      <p:cBhvr>
                                        <p:cTn id="267" dur="500"/>
                                        <p:tgtEl>
                                          <p:spTgt spid="219"/>
                                        </p:tgtEl>
                                      </p:cBhvr>
                                    </p:animEffect>
                                    <p:anim calcmode="lin" valueType="num">
                                      <p:cBhvr>
                                        <p:cTn id="268" dur="500" fill="hold"/>
                                        <p:tgtEl>
                                          <p:spTgt spid="219"/>
                                        </p:tgtEl>
                                        <p:attrNameLst>
                                          <p:attrName>ppt_x</p:attrName>
                                        </p:attrNameLst>
                                      </p:cBhvr>
                                      <p:tavLst>
                                        <p:tav tm="0">
                                          <p:val>
                                            <p:strVal val="#ppt_x"/>
                                          </p:val>
                                        </p:tav>
                                        <p:tav tm="100000">
                                          <p:val>
                                            <p:strVal val="#ppt_x"/>
                                          </p:val>
                                        </p:tav>
                                      </p:tavLst>
                                    </p:anim>
                                    <p:anim calcmode="lin" valueType="num">
                                      <p:cBhvr>
                                        <p:cTn id="269" dur="500" fill="hold"/>
                                        <p:tgtEl>
                                          <p:spTgt spid="219"/>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800"/>
                                  </p:stCondLst>
                                  <p:childTnLst>
                                    <p:set>
                                      <p:cBhvr>
                                        <p:cTn id="271" dur="1" fill="hold">
                                          <p:stCondLst>
                                            <p:cond delay="0"/>
                                          </p:stCondLst>
                                        </p:cTn>
                                        <p:tgtEl>
                                          <p:spTgt spid="220"/>
                                        </p:tgtEl>
                                        <p:attrNameLst>
                                          <p:attrName>style.visibility</p:attrName>
                                        </p:attrNameLst>
                                      </p:cBhvr>
                                      <p:to>
                                        <p:strVal val="visible"/>
                                      </p:to>
                                    </p:set>
                                    <p:animEffect transition="in" filter="fade">
                                      <p:cBhvr>
                                        <p:cTn id="272" dur="500"/>
                                        <p:tgtEl>
                                          <p:spTgt spid="220"/>
                                        </p:tgtEl>
                                      </p:cBhvr>
                                    </p:animEffect>
                                    <p:anim calcmode="lin" valueType="num">
                                      <p:cBhvr>
                                        <p:cTn id="273" dur="500" fill="hold"/>
                                        <p:tgtEl>
                                          <p:spTgt spid="220"/>
                                        </p:tgtEl>
                                        <p:attrNameLst>
                                          <p:attrName>ppt_x</p:attrName>
                                        </p:attrNameLst>
                                      </p:cBhvr>
                                      <p:tavLst>
                                        <p:tav tm="0">
                                          <p:val>
                                            <p:strVal val="#ppt_x"/>
                                          </p:val>
                                        </p:tav>
                                        <p:tav tm="100000">
                                          <p:val>
                                            <p:strVal val="#ppt_x"/>
                                          </p:val>
                                        </p:tav>
                                      </p:tavLst>
                                    </p:anim>
                                    <p:anim calcmode="lin" valueType="num">
                                      <p:cBhvr>
                                        <p:cTn id="274" dur="500" fill="hold"/>
                                        <p:tgtEl>
                                          <p:spTgt spid="220"/>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800"/>
                                  </p:stCondLst>
                                  <p:childTnLst>
                                    <p:set>
                                      <p:cBhvr>
                                        <p:cTn id="276" dur="1" fill="hold">
                                          <p:stCondLst>
                                            <p:cond delay="0"/>
                                          </p:stCondLst>
                                        </p:cTn>
                                        <p:tgtEl>
                                          <p:spTgt spid="221"/>
                                        </p:tgtEl>
                                        <p:attrNameLst>
                                          <p:attrName>style.visibility</p:attrName>
                                        </p:attrNameLst>
                                      </p:cBhvr>
                                      <p:to>
                                        <p:strVal val="visible"/>
                                      </p:to>
                                    </p:set>
                                    <p:animEffect transition="in" filter="fade">
                                      <p:cBhvr>
                                        <p:cTn id="277" dur="500"/>
                                        <p:tgtEl>
                                          <p:spTgt spid="221"/>
                                        </p:tgtEl>
                                      </p:cBhvr>
                                    </p:animEffect>
                                    <p:anim calcmode="lin" valueType="num">
                                      <p:cBhvr>
                                        <p:cTn id="278" dur="500" fill="hold"/>
                                        <p:tgtEl>
                                          <p:spTgt spid="221"/>
                                        </p:tgtEl>
                                        <p:attrNameLst>
                                          <p:attrName>ppt_x</p:attrName>
                                        </p:attrNameLst>
                                      </p:cBhvr>
                                      <p:tavLst>
                                        <p:tav tm="0">
                                          <p:val>
                                            <p:strVal val="#ppt_x"/>
                                          </p:val>
                                        </p:tav>
                                        <p:tav tm="100000">
                                          <p:val>
                                            <p:strVal val="#ppt_x"/>
                                          </p:val>
                                        </p:tav>
                                      </p:tavLst>
                                    </p:anim>
                                    <p:anim calcmode="lin" valueType="num">
                                      <p:cBhvr>
                                        <p:cTn id="279" dur="500" fill="hold"/>
                                        <p:tgtEl>
                                          <p:spTgt spid="221"/>
                                        </p:tgtEl>
                                        <p:attrNameLst>
                                          <p:attrName>ppt_y</p:attrName>
                                        </p:attrNameLst>
                                      </p:cBhvr>
                                      <p:tavLst>
                                        <p:tav tm="0">
                                          <p:val>
                                            <p:strVal val="#ppt_y+.1"/>
                                          </p:val>
                                        </p:tav>
                                        <p:tav tm="100000">
                                          <p:val>
                                            <p:strVal val="#ppt_y"/>
                                          </p:val>
                                        </p:tav>
                                      </p:tavLst>
                                    </p:anim>
                                  </p:childTnLst>
                                </p:cTn>
                              </p:par>
                              <p:par>
                                <p:cTn id="280" presetID="42" presetClass="entr" presetSubtype="0" fill="hold" nodeType="withEffect">
                                  <p:stCondLst>
                                    <p:cond delay="800"/>
                                  </p:stCondLst>
                                  <p:childTnLst>
                                    <p:set>
                                      <p:cBhvr>
                                        <p:cTn id="281" dur="1" fill="hold">
                                          <p:stCondLst>
                                            <p:cond delay="0"/>
                                          </p:stCondLst>
                                        </p:cTn>
                                        <p:tgtEl>
                                          <p:spTgt spid="196"/>
                                        </p:tgtEl>
                                        <p:attrNameLst>
                                          <p:attrName>style.visibility</p:attrName>
                                        </p:attrNameLst>
                                      </p:cBhvr>
                                      <p:to>
                                        <p:strVal val="visible"/>
                                      </p:to>
                                    </p:set>
                                    <p:animEffect transition="in" filter="fade">
                                      <p:cBhvr>
                                        <p:cTn id="282" dur="500"/>
                                        <p:tgtEl>
                                          <p:spTgt spid="196"/>
                                        </p:tgtEl>
                                      </p:cBhvr>
                                    </p:animEffect>
                                    <p:anim calcmode="lin" valueType="num">
                                      <p:cBhvr>
                                        <p:cTn id="283" dur="500" fill="hold"/>
                                        <p:tgtEl>
                                          <p:spTgt spid="196"/>
                                        </p:tgtEl>
                                        <p:attrNameLst>
                                          <p:attrName>ppt_x</p:attrName>
                                        </p:attrNameLst>
                                      </p:cBhvr>
                                      <p:tavLst>
                                        <p:tav tm="0">
                                          <p:val>
                                            <p:strVal val="#ppt_x"/>
                                          </p:val>
                                        </p:tav>
                                        <p:tav tm="100000">
                                          <p:val>
                                            <p:strVal val="#ppt_x"/>
                                          </p:val>
                                        </p:tav>
                                      </p:tavLst>
                                    </p:anim>
                                    <p:anim calcmode="lin" valueType="num">
                                      <p:cBhvr>
                                        <p:cTn id="284" dur="500" fill="hold"/>
                                        <p:tgtEl>
                                          <p:spTgt spid="196"/>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800"/>
                                  </p:stCondLst>
                                  <p:childTnLst>
                                    <p:set>
                                      <p:cBhvr>
                                        <p:cTn id="286" dur="1" fill="hold">
                                          <p:stCondLst>
                                            <p:cond delay="0"/>
                                          </p:stCondLst>
                                        </p:cTn>
                                        <p:tgtEl>
                                          <p:spTgt spid="197"/>
                                        </p:tgtEl>
                                        <p:attrNameLst>
                                          <p:attrName>style.visibility</p:attrName>
                                        </p:attrNameLst>
                                      </p:cBhvr>
                                      <p:to>
                                        <p:strVal val="visible"/>
                                      </p:to>
                                    </p:set>
                                    <p:animEffect transition="in" filter="fade">
                                      <p:cBhvr>
                                        <p:cTn id="287" dur="500"/>
                                        <p:tgtEl>
                                          <p:spTgt spid="197"/>
                                        </p:tgtEl>
                                      </p:cBhvr>
                                    </p:animEffect>
                                    <p:anim calcmode="lin" valueType="num">
                                      <p:cBhvr>
                                        <p:cTn id="288" dur="500" fill="hold"/>
                                        <p:tgtEl>
                                          <p:spTgt spid="197"/>
                                        </p:tgtEl>
                                        <p:attrNameLst>
                                          <p:attrName>ppt_x</p:attrName>
                                        </p:attrNameLst>
                                      </p:cBhvr>
                                      <p:tavLst>
                                        <p:tav tm="0">
                                          <p:val>
                                            <p:strVal val="#ppt_x"/>
                                          </p:val>
                                        </p:tav>
                                        <p:tav tm="100000">
                                          <p:val>
                                            <p:strVal val="#ppt_x"/>
                                          </p:val>
                                        </p:tav>
                                      </p:tavLst>
                                    </p:anim>
                                    <p:anim calcmode="lin" valueType="num">
                                      <p:cBhvr>
                                        <p:cTn id="289" dur="500" fill="hold"/>
                                        <p:tgtEl>
                                          <p:spTgt spid="197"/>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400"/>
                                  </p:stCondLst>
                                  <p:childTnLst>
                                    <p:set>
                                      <p:cBhvr>
                                        <p:cTn id="291" dur="1" fill="hold">
                                          <p:stCondLst>
                                            <p:cond delay="0"/>
                                          </p:stCondLst>
                                        </p:cTn>
                                        <p:tgtEl>
                                          <p:spTgt spid="198"/>
                                        </p:tgtEl>
                                        <p:attrNameLst>
                                          <p:attrName>style.visibility</p:attrName>
                                        </p:attrNameLst>
                                      </p:cBhvr>
                                      <p:to>
                                        <p:strVal val="visible"/>
                                      </p:to>
                                    </p:set>
                                    <p:animEffect transition="in" filter="fade">
                                      <p:cBhvr>
                                        <p:cTn id="292" dur="500"/>
                                        <p:tgtEl>
                                          <p:spTgt spid="198"/>
                                        </p:tgtEl>
                                      </p:cBhvr>
                                    </p:animEffect>
                                    <p:anim calcmode="lin" valueType="num">
                                      <p:cBhvr>
                                        <p:cTn id="293" dur="500" fill="hold"/>
                                        <p:tgtEl>
                                          <p:spTgt spid="198"/>
                                        </p:tgtEl>
                                        <p:attrNameLst>
                                          <p:attrName>ppt_x</p:attrName>
                                        </p:attrNameLst>
                                      </p:cBhvr>
                                      <p:tavLst>
                                        <p:tav tm="0">
                                          <p:val>
                                            <p:strVal val="#ppt_x"/>
                                          </p:val>
                                        </p:tav>
                                        <p:tav tm="100000">
                                          <p:val>
                                            <p:strVal val="#ppt_x"/>
                                          </p:val>
                                        </p:tav>
                                      </p:tavLst>
                                    </p:anim>
                                    <p:anim calcmode="lin" valueType="num">
                                      <p:cBhvr>
                                        <p:cTn id="294" dur="500" fill="hold"/>
                                        <p:tgtEl>
                                          <p:spTgt spid="198"/>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400"/>
                                  </p:stCondLst>
                                  <p:childTnLst>
                                    <p:set>
                                      <p:cBhvr>
                                        <p:cTn id="296" dur="1" fill="hold">
                                          <p:stCondLst>
                                            <p:cond delay="0"/>
                                          </p:stCondLst>
                                        </p:cTn>
                                        <p:tgtEl>
                                          <p:spTgt spid="201"/>
                                        </p:tgtEl>
                                        <p:attrNameLst>
                                          <p:attrName>style.visibility</p:attrName>
                                        </p:attrNameLst>
                                      </p:cBhvr>
                                      <p:to>
                                        <p:strVal val="visible"/>
                                      </p:to>
                                    </p:set>
                                    <p:animEffect transition="in" filter="fade">
                                      <p:cBhvr>
                                        <p:cTn id="297" dur="500"/>
                                        <p:tgtEl>
                                          <p:spTgt spid="201"/>
                                        </p:tgtEl>
                                      </p:cBhvr>
                                    </p:animEffect>
                                    <p:anim calcmode="lin" valueType="num">
                                      <p:cBhvr>
                                        <p:cTn id="298" dur="500" fill="hold"/>
                                        <p:tgtEl>
                                          <p:spTgt spid="201"/>
                                        </p:tgtEl>
                                        <p:attrNameLst>
                                          <p:attrName>ppt_x</p:attrName>
                                        </p:attrNameLst>
                                      </p:cBhvr>
                                      <p:tavLst>
                                        <p:tav tm="0">
                                          <p:val>
                                            <p:strVal val="#ppt_x"/>
                                          </p:val>
                                        </p:tav>
                                        <p:tav tm="100000">
                                          <p:val>
                                            <p:strVal val="#ppt_x"/>
                                          </p:val>
                                        </p:tav>
                                      </p:tavLst>
                                    </p:anim>
                                    <p:anim calcmode="lin" valueType="num">
                                      <p:cBhvr>
                                        <p:cTn id="299" dur="500" fill="hold"/>
                                        <p:tgtEl>
                                          <p:spTgt spid="201"/>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400"/>
                                  </p:stCondLst>
                                  <p:childTnLst>
                                    <p:set>
                                      <p:cBhvr>
                                        <p:cTn id="301" dur="1" fill="hold">
                                          <p:stCondLst>
                                            <p:cond delay="0"/>
                                          </p:stCondLst>
                                        </p:cTn>
                                        <p:tgtEl>
                                          <p:spTgt spid="222"/>
                                        </p:tgtEl>
                                        <p:attrNameLst>
                                          <p:attrName>style.visibility</p:attrName>
                                        </p:attrNameLst>
                                      </p:cBhvr>
                                      <p:to>
                                        <p:strVal val="visible"/>
                                      </p:to>
                                    </p:set>
                                    <p:animEffect transition="in" filter="fade">
                                      <p:cBhvr>
                                        <p:cTn id="302" dur="500"/>
                                        <p:tgtEl>
                                          <p:spTgt spid="222"/>
                                        </p:tgtEl>
                                      </p:cBhvr>
                                    </p:animEffect>
                                    <p:anim calcmode="lin" valueType="num">
                                      <p:cBhvr>
                                        <p:cTn id="303" dur="500" fill="hold"/>
                                        <p:tgtEl>
                                          <p:spTgt spid="222"/>
                                        </p:tgtEl>
                                        <p:attrNameLst>
                                          <p:attrName>ppt_x</p:attrName>
                                        </p:attrNameLst>
                                      </p:cBhvr>
                                      <p:tavLst>
                                        <p:tav tm="0">
                                          <p:val>
                                            <p:strVal val="#ppt_x"/>
                                          </p:val>
                                        </p:tav>
                                        <p:tav tm="100000">
                                          <p:val>
                                            <p:strVal val="#ppt_x"/>
                                          </p:val>
                                        </p:tav>
                                      </p:tavLst>
                                    </p:anim>
                                    <p:anim calcmode="lin" valueType="num">
                                      <p:cBhvr>
                                        <p:cTn id="304" dur="500" fill="hold"/>
                                        <p:tgtEl>
                                          <p:spTgt spid="222"/>
                                        </p:tgtEl>
                                        <p:attrNameLst>
                                          <p:attrName>ppt_y</p:attrName>
                                        </p:attrNameLst>
                                      </p:cBhvr>
                                      <p:tavLst>
                                        <p:tav tm="0">
                                          <p:val>
                                            <p:strVal val="#ppt_y+.1"/>
                                          </p:val>
                                        </p:tav>
                                        <p:tav tm="100000">
                                          <p:val>
                                            <p:strVal val="#ppt_y"/>
                                          </p:val>
                                        </p:tav>
                                      </p:tavLst>
                                    </p:anim>
                                  </p:childTnLst>
                                </p:cTn>
                              </p:par>
                              <p:par>
                                <p:cTn id="305" presetID="37" presetClass="entr" presetSubtype="0" fill="hold" nodeType="withEffect">
                                  <p:stCondLst>
                                    <p:cond delay="800"/>
                                  </p:stCondLst>
                                  <p:childTnLst>
                                    <p:set>
                                      <p:cBhvr>
                                        <p:cTn id="306" dur="1" fill="hold">
                                          <p:stCondLst>
                                            <p:cond delay="0"/>
                                          </p:stCondLst>
                                        </p:cTn>
                                        <p:tgtEl>
                                          <p:spTgt spid="3"/>
                                        </p:tgtEl>
                                        <p:attrNameLst>
                                          <p:attrName>style.visibility</p:attrName>
                                        </p:attrNameLst>
                                      </p:cBhvr>
                                      <p:to>
                                        <p:strVal val="visible"/>
                                      </p:to>
                                    </p:set>
                                    <p:animEffect transition="in" filter="fade">
                                      <p:cBhvr>
                                        <p:cTn id="307" dur="500"/>
                                        <p:tgtEl>
                                          <p:spTgt spid="3"/>
                                        </p:tgtEl>
                                      </p:cBhvr>
                                    </p:animEffect>
                                    <p:anim calcmode="lin" valueType="num">
                                      <p:cBhvr>
                                        <p:cTn id="308" dur="500" fill="hold"/>
                                        <p:tgtEl>
                                          <p:spTgt spid="3"/>
                                        </p:tgtEl>
                                        <p:attrNameLst>
                                          <p:attrName>ppt_x</p:attrName>
                                        </p:attrNameLst>
                                      </p:cBhvr>
                                      <p:tavLst>
                                        <p:tav tm="0">
                                          <p:val>
                                            <p:strVal val="#ppt_x"/>
                                          </p:val>
                                        </p:tav>
                                        <p:tav tm="100000">
                                          <p:val>
                                            <p:strVal val="#ppt_x"/>
                                          </p:val>
                                        </p:tav>
                                      </p:tavLst>
                                    </p:anim>
                                    <p:anim calcmode="lin" valueType="num">
                                      <p:cBhvr>
                                        <p:cTn id="309" dur="450" decel="100000" fill="hold"/>
                                        <p:tgtEl>
                                          <p:spTgt spid="3"/>
                                        </p:tgtEl>
                                        <p:attrNameLst>
                                          <p:attrName>ppt_y</p:attrName>
                                        </p:attrNameLst>
                                      </p:cBhvr>
                                      <p:tavLst>
                                        <p:tav tm="0">
                                          <p:val>
                                            <p:strVal val="#ppt_y+1"/>
                                          </p:val>
                                        </p:tav>
                                        <p:tav tm="100000">
                                          <p:val>
                                            <p:strVal val="#ppt_y-.03"/>
                                          </p:val>
                                        </p:tav>
                                      </p:tavLst>
                                    </p:anim>
                                    <p:anim calcmode="lin" valueType="num">
                                      <p:cBhvr>
                                        <p:cTn id="310"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par>
                                <p:cTn id="311" presetID="2" presetClass="entr" presetSubtype="4" fill="hold" grpId="0" nodeType="withEffect">
                                  <p:stCondLst>
                                    <p:cond delay="800"/>
                                  </p:stCondLst>
                                  <p:childTnLst>
                                    <p:set>
                                      <p:cBhvr>
                                        <p:cTn id="312" dur="1" fill="hold">
                                          <p:stCondLst>
                                            <p:cond delay="0"/>
                                          </p:stCondLst>
                                        </p:cTn>
                                        <p:tgtEl>
                                          <p:spTgt spid="2"/>
                                        </p:tgtEl>
                                        <p:attrNameLst>
                                          <p:attrName>style.visibility</p:attrName>
                                        </p:attrNameLst>
                                      </p:cBhvr>
                                      <p:to>
                                        <p:strVal val="visible"/>
                                      </p:to>
                                    </p:set>
                                    <p:anim calcmode="lin" valueType="num">
                                      <p:cBhvr additive="base">
                                        <p:cTn id="313" dur="500" fill="hold"/>
                                        <p:tgtEl>
                                          <p:spTgt spid="2"/>
                                        </p:tgtEl>
                                        <p:attrNameLst>
                                          <p:attrName>ppt_x</p:attrName>
                                        </p:attrNameLst>
                                      </p:cBhvr>
                                      <p:tavLst>
                                        <p:tav tm="0">
                                          <p:val>
                                            <p:strVal val="#ppt_x"/>
                                          </p:val>
                                        </p:tav>
                                        <p:tav tm="100000">
                                          <p:val>
                                            <p:strVal val="#ppt_x"/>
                                          </p:val>
                                        </p:tav>
                                      </p:tavLst>
                                    </p:anim>
                                    <p:anim calcmode="lin" valueType="num">
                                      <p:cBhvr additive="base">
                                        <p:cTn id="3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P spid="89" grpId="0" animBg="1"/>
      <p:bldP spid="90" grpId="0" animBg="1"/>
      <p:bldP spid="91" grpId="0" animBg="1"/>
      <p:bldP spid="92" grpId="0" animBg="1"/>
      <p:bldP spid="93" grpId="0" animBg="1"/>
      <p:bldP spid="95" grpId="0" animBg="1"/>
      <p:bldP spid="96"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5" grpId="0" animBg="1"/>
      <p:bldP spid="117" grpId="0" animBg="1"/>
      <p:bldP spid="118" grpId="0" animBg="1"/>
      <p:bldP spid="119" grpId="0" animBg="1"/>
      <p:bldP spid="120" grpId="0" animBg="1"/>
      <p:bldP spid="121" grpId="0" animBg="1"/>
      <p:bldP spid="122" grpId="0" animBg="1"/>
      <p:bldP spid="123" grpId="0" animBg="1"/>
      <p:bldP spid="126" grpId="0" animBg="1"/>
      <p:bldP spid="127" grpId="0" animBg="1"/>
      <p:bldP spid="128" grpId="0" animBg="1"/>
      <p:bldP spid="129" grpId="0" animBg="1"/>
      <p:bldP spid="130" grpId="0" animBg="1"/>
      <p:bldP spid="131" grpId="0" animBg="1"/>
      <p:bldP spid="133" grpId="0" animBg="1"/>
      <p:bldP spid="134" grpId="0" animBg="1"/>
      <p:bldP spid="135" grpId="0" animBg="1"/>
      <p:bldP spid="136"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197" grpId="0" animBg="1"/>
      <p:bldP spid="198" grpId="0" animBg="1"/>
      <p:bldP spid="222" grpId="0" animBg="1"/>
      <p:bldP spid="201" grpId="0" animBg="1"/>
      <p:bldP spid="94"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56"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02</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rot="1956925">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7" name="直接连接符 16"/>
          <p:cNvCxnSpPr/>
          <p:nvPr/>
        </p:nvCxnSpPr>
        <p:spPr bwMode="auto">
          <a:xfrm>
            <a:off x="4302125" y="3604126"/>
            <a:ext cx="6610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bwMode="auto">
          <a:xfrm>
            <a:off x="4197350" y="2915899"/>
            <a:ext cx="7049398" cy="1446551"/>
          </a:xfrm>
          <a:prstGeom prst="rect">
            <a:avLst/>
          </a:prstGeom>
          <a:noFill/>
        </p:spPr>
        <p:txBody>
          <a:bodyPr wrap="square">
            <a:spAutoFit/>
          </a:bodyPr>
          <a:lstStyle/>
          <a:p>
            <a:pPr eaLnBrk="1" fontAlgn="auto" hangingPunct="1">
              <a:spcBef>
                <a:spcPts val="0"/>
              </a:spcBef>
              <a:spcAft>
                <a:spcPts val="0"/>
              </a:spcAft>
              <a:defRPr/>
            </a:pPr>
            <a:r>
              <a:rPr lang="en-US" sz="4400" dirty="0">
                <a:latin typeface="微软雅黑" panose="020B0503020204020204" pitchFamily="34" charset="-122"/>
                <a:ea typeface="微软雅黑" panose="020B0503020204020204" pitchFamily="34" charset="-122"/>
              </a:rPr>
              <a:t>APPROACH AGAINST BACKDOORS</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bwMode="auto">
          <a:xfrm>
            <a:off x="4197350" y="2555457"/>
            <a:ext cx="6419849" cy="400050"/>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Century Gothic" panose="020B0502020202020204" pitchFamily="34" charset="0"/>
                <a:ea typeface="微软雅黑" panose="020B0503020204020204" pitchFamily="34" charset="-122"/>
              </a:rPr>
              <a:t>OVERVIEW</a:t>
            </a: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10" presetClass="entr" presetSubtype="0" fill="hold" grpId="0" nodeType="withEffect">
                                  <p:stCondLst>
                                    <p:cond delay="50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5544EAE0-16E9-4D6C-B7EE-9952AC7065B8}" type="slidenum">
              <a:rPr lang="zh-CN" altLang="en-US" sz="1200" smtClean="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5" name="组合 4"/>
          <p:cNvGrpSpPr/>
          <p:nvPr/>
        </p:nvGrpSpPr>
        <p:grpSpPr bwMode="auto">
          <a:xfrm>
            <a:off x="0" y="242888"/>
            <a:ext cx="2422525" cy="461962"/>
            <a:chOff x="0" y="242888"/>
            <a:chExt cx="2423785" cy="461665"/>
          </a:xfrm>
        </p:grpSpPr>
        <p:sp>
          <p:nvSpPr>
            <p:cNvPr id="3" name="矩形 2"/>
            <p:cNvSpPr/>
            <p:nvPr/>
          </p:nvSpPr>
          <p:spPr>
            <a:xfrm>
              <a:off x="0" y="242888"/>
              <a:ext cx="401847"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847" y="242888"/>
              <a:ext cx="2021938" cy="461665"/>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Attack Model</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55" name="圆角矩形 54"/>
          <p:cNvSpPr/>
          <p:nvPr/>
        </p:nvSpPr>
        <p:spPr>
          <a:xfrm>
            <a:off x="5014579" y="585161"/>
            <a:ext cx="6224921" cy="5487988"/>
          </a:xfrm>
          <a:prstGeom prst="roundRect">
            <a:avLst>
              <a:gd name="adj" fmla="val 521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2">
                  <a:lumMod val="75000"/>
                </a:schemeClr>
              </a:solidFill>
              <a:latin typeface="Arial" panose="020B0604020202020204" pitchFamily="34" charset="0"/>
              <a:cs typeface="Arial" panose="020B0604020202020204" pitchFamily="34" charset="0"/>
            </a:endParaRPr>
          </a:p>
        </p:txBody>
      </p:sp>
      <p:sp>
        <p:nvSpPr>
          <p:cNvPr id="58" name="矩形 57"/>
          <p:cNvSpPr>
            <a:spLocks noChangeArrowheads="1"/>
          </p:cNvSpPr>
          <p:nvPr/>
        </p:nvSpPr>
        <p:spPr bwMode="auto">
          <a:xfrm>
            <a:off x="5386261" y="974664"/>
            <a:ext cx="548155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用户得到已被后门感染的训练过的</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模型，后门可能是在训练过程中被插入</a:t>
            </a:r>
            <a:r>
              <a:rPr lang="en-US"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通过将模型训练过程外包给恶意或不安全的第三方</a:t>
            </a:r>
            <a:r>
              <a:rPr lang="en-US"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，或者是由第三方在训练之后添加，然后由用户下载。被后门攻击的</a:t>
            </a:r>
            <a:r>
              <a:rPr lang="en-US" altLang="en-US"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在大多数正常输入上表现良好，但是</a:t>
            </a:r>
            <a:r>
              <a:rPr lang="zh-CN" altLang="en-US" sz="2000" dirty="0">
                <a:solidFill>
                  <a:srgbClr val="EB7513"/>
                </a:solidFill>
                <a:latin typeface="微软雅黑" panose="020B0503020204020204" pitchFamily="34" charset="-122"/>
                <a:ea typeface="微软雅黑" panose="020B0503020204020204" pitchFamily="34" charset="-122"/>
              </a:rPr>
              <a:t>当输入包含攻击者预定义的触发时表现出有针对性的错误分类</a:t>
            </a:r>
            <a:r>
              <a:rPr lang="zh-CN" altLang="en-US" sz="2000" dirty="0">
                <a:latin typeface="微软雅黑" panose="020B0503020204020204" pitchFamily="34" charset="-122"/>
                <a:ea typeface="微软雅黑" panose="020B0503020204020204" pitchFamily="34" charset="-122"/>
              </a:rPr>
              <a:t>。这样的</a:t>
            </a:r>
            <a:r>
              <a:rPr lang="en-US" altLang="en-US"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将对用户可用的测试样本产生预期的结果。</a:t>
            </a:r>
            <a:endParaRPr lang="en-US"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如果后门导致对输出标签有针对性的错误分类，则该输出标签被视为受感染。</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攻击者还可以使用一个或多个触发感染同一目标标签。</a:t>
            </a:r>
            <a:endParaRPr lang="en-US" altLang="en-US" sz="2000" dirty="0">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2757488" y="1479550"/>
            <a:ext cx="1590675" cy="1617663"/>
            <a:chOff x="10189763" y="3480629"/>
            <a:chExt cx="1590335" cy="1618734"/>
          </a:xfrm>
        </p:grpSpPr>
        <p:sp>
          <p:nvSpPr>
            <p:cNvPr id="60" name="Freeform 13"/>
            <p:cNvSpPr/>
            <p:nvPr/>
          </p:nvSpPr>
          <p:spPr bwMode="auto">
            <a:xfrm>
              <a:off x="10189763" y="3480629"/>
              <a:ext cx="1590335" cy="1618734"/>
            </a:xfrm>
            <a:custGeom>
              <a:avLst/>
              <a:gdLst>
                <a:gd name="T0" fmla="*/ 148 w 297"/>
                <a:gd name="T1" fmla="*/ 0 h 302"/>
                <a:gd name="T2" fmla="*/ 0 w 297"/>
                <a:gd name="T3" fmla="*/ 129 h 302"/>
                <a:gd name="T4" fmla="*/ 61 w 297"/>
                <a:gd name="T5" fmla="*/ 233 h 302"/>
                <a:gd name="T6" fmla="*/ 22 w 297"/>
                <a:gd name="T7" fmla="*/ 288 h 302"/>
                <a:gd name="T8" fmla="*/ 1 w 297"/>
                <a:gd name="T9" fmla="*/ 302 h 302"/>
                <a:gd name="T10" fmla="*/ 26 w 297"/>
                <a:gd name="T11" fmla="*/ 302 h 302"/>
                <a:gd name="T12" fmla="*/ 115 w 297"/>
                <a:gd name="T13" fmla="*/ 254 h 302"/>
                <a:gd name="T14" fmla="*/ 148 w 297"/>
                <a:gd name="T15" fmla="*/ 258 h 302"/>
                <a:gd name="T16" fmla="*/ 297 w 297"/>
                <a:gd name="T17" fmla="*/ 129 h 302"/>
                <a:gd name="T18" fmla="*/ 148 w 297"/>
                <a:gd name="T1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302">
                  <a:moveTo>
                    <a:pt x="148" y="0"/>
                  </a:moveTo>
                  <a:cubicBezTo>
                    <a:pt x="67" y="0"/>
                    <a:pt x="0" y="58"/>
                    <a:pt x="0" y="129"/>
                  </a:cubicBezTo>
                  <a:cubicBezTo>
                    <a:pt x="0" y="170"/>
                    <a:pt x="23" y="209"/>
                    <a:pt x="61" y="233"/>
                  </a:cubicBezTo>
                  <a:cubicBezTo>
                    <a:pt x="59" y="243"/>
                    <a:pt x="52" y="268"/>
                    <a:pt x="22" y="288"/>
                  </a:cubicBezTo>
                  <a:cubicBezTo>
                    <a:pt x="1" y="302"/>
                    <a:pt x="1" y="302"/>
                    <a:pt x="1" y="302"/>
                  </a:cubicBezTo>
                  <a:cubicBezTo>
                    <a:pt x="26" y="302"/>
                    <a:pt x="26" y="302"/>
                    <a:pt x="26" y="302"/>
                  </a:cubicBezTo>
                  <a:cubicBezTo>
                    <a:pt x="77" y="302"/>
                    <a:pt x="105" y="267"/>
                    <a:pt x="115" y="254"/>
                  </a:cubicBezTo>
                  <a:cubicBezTo>
                    <a:pt x="126" y="256"/>
                    <a:pt x="137" y="258"/>
                    <a:pt x="148" y="258"/>
                  </a:cubicBezTo>
                  <a:cubicBezTo>
                    <a:pt x="230" y="258"/>
                    <a:pt x="297" y="200"/>
                    <a:pt x="297" y="129"/>
                  </a:cubicBezTo>
                  <a:cubicBezTo>
                    <a:pt x="297" y="58"/>
                    <a:pt x="230" y="0"/>
                    <a:pt x="148"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bg2">
                    <a:lumMod val="75000"/>
                  </a:schemeClr>
                </a:solidFill>
                <a:latin typeface="Arial" panose="020B0604020202020204" pitchFamily="34" charset="0"/>
                <a:ea typeface="+mn-ea"/>
                <a:cs typeface="Arial" panose="020B0604020202020204" pitchFamily="34" charset="0"/>
              </a:endParaRPr>
            </a:p>
          </p:txBody>
        </p:sp>
        <p:sp>
          <p:nvSpPr>
            <p:cNvPr id="62" name="文本框 61"/>
            <p:cNvSpPr txBox="1"/>
            <p:nvPr/>
          </p:nvSpPr>
          <p:spPr>
            <a:xfrm>
              <a:off x="10326259" y="3893652"/>
              <a:ext cx="1453839" cy="600472"/>
            </a:xfrm>
            <a:prstGeom prst="rect">
              <a:avLst/>
            </a:prstGeom>
            <a:noFill/>
          </p:spPr>
          <p:txBody>
            <a:bodyPr wrap="none">
              <a:spAutoFit/>
            </a:bodyPr>
            <a:lstStyle/>
            <a:p>
              <a:pPr eaLnBrk="1" fontAlgn="auto" hangingPunct="1">
                <a:spcBef>
                  <a:spcPts val="0"/>
                </a:spcBef>
                <a:spcAft>
                  <a:spcPts val="0"/>
                </a:spcAft>
                <a:defRPr/>
              </a:pPr>
              <a:r>
                <a:rPr lang="zh-CN" altLang="en-US" sz="3300" dirty="0">
                  <a:solidFill>
                    <a:schemeClr val="tx1">
                      <a:lumMod val="65000"/>
                      <a:lumOff val="35000"/>
                    </a:schemeClr>
                  </a:solidFill>
                  <a:latin typeface="Arial" panose="020B0604020202020204" pitchFamily="34" charset="0"/>
                  <a:ea typeface="Microsoft YaHei UI Light" panose="020B0502040204020203" pitchFamily="34" charset="-122"/>
                  <a:cs typeface="Arial" panose="020B0604020202020204" pitchFamily="34" charset="0"/>
                </a:rPr>
                <a:t>一致的</a:t>
              </a:r>
              <a:endParaRPr lang="zh-CN" altLang="en-US" sz="3300" dirty="0">
                <a:solidFill>
                  <a:schemeClr val="tx1">
                    <a:lumMod val="65000"/>
                    <a:lumOff val="35000"/>
                  </a:schemeClr>
                </a:solidFill>
                <a:latin typeface="Arial" panose="020B0604020202020204" pitchFamily="34" charset="0"/>
                <a:ea typeface="Microsoft YaHei UI Light" panose="020B0502040204020203" pitchFamily="34" charset="-122"/>
                <a:cs typeface="Arial" panose="020B0604020202020204" pitchFamily="34" charset="0"/>
              </a:endParaRPr>
            </a:p>
          </p:txBody>
        </p:sp>
      </p:grpSp>
      <p:sp>
        <p:nvSpPr>
          <p:cNvPr id="2" name="流程图: 磁盘 1"/>
          <p:cNvSpPr/>
          <p:nvPr/>
        </p:nvSpPr>
        <p:spPr>
          <a:xfrm>
            <a:off x="1155700" y="3760788"/>
            <a:ext cx="1266825" cy="1581150"/>
          </a:xfrm>
          <a:prstGeom prst="flowChartMagneticDisk">
            <a:avLst/>
          </a:prstGeom>
          <a:solidFill>
            <a:srgbClr val="00B0F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t>BadNets</a:t>
            </a:r>
            <a:endParaRPr lang="en-US" dirty="0"/>
          </a:p>
        </p:txBody>
      </p:sp>
      <p:sp>
        <p:nvSpPr>
          <p:cNvPr id="30" name="流程图: 磁盘 29"/>
          <p:cNvSpPr/>
          <p:nvPr/>
        </p:nvSpPr>
        <p:spPr>
          <a:xfrm>
            <a:off x="3081338" y="3760788"/>
            <a:ext cx="1266825" cy="1581150"/>
          </a:xfrm>
          <a:prstGeom prst="flowChartMagneticDisk">
            <a:avLst/>
          </a:prstGeom>
          <a:solidFill>
            <a:schemeClr val="accent3">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Trojan Attack</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49" presetClass="entr" presetSubtype="0" decel="100000" fill="hold" nodeType="withEffect">
                                  <p:stCondLst>
                                    <p:cond delay="2500"/>
                                  </p:stCondLst>
                                  <p:childTnLst>
                                    <p:set>
                                      <p:cBhvr>
                                        <p:cTn id="9" dur="1" fill="hold">
                                          <p:stCondLst>
                                            <p:cond delay="0"/>
                                          </p:stCondLst>
                                        </p:cTn>
                                        <p:tgtEl>
                                          <p:spTgt spid="59"/>
                                        </p:tgtEl>
                                        <p:attrNameLst>
                                          <p:attrName>style.visibility</p:attrName>
                                        </p:attrNameLst>
                                      </p:cBhvr>
                                      <p:to>
                                        <p:strVal val="visible"/>
                                      </p:to>
                                    </p:set>
                                    <p:anim calcmode="lin" valueType="num">
                                      <p:cBhvr>
                                        <p:cTn id="10" dur="500" fill="hold"/>
                                        <p:tgtEl>
                                          <p:spTgt spid="59"/>
                                        </p:tgtEl>
                                        <p:attrNameLst>
                                          <p:attrName>ppt_w</p:attrName>
                                        </p:attrNameLst>
                                      </p:cBhvr>
                                      <p:tavLst>
                                        <p:tav tm="0">
                                          <p:val>
                                            <p:fltVal val="0"/>
                                          </p:val>
                                        </p:tav>
                                        <p:tav tm="100000">
                                          <p:val>
                                            <p:strVal val="#ppt_w"/>
                                          </p:val>
                                        </p:tav>
                                      </p:tavLst>
                                    </p:anim>
                                    <p:anim calcmode="lin" valueType="num">
                                      <p:cBhvr>
                                        <p:cTn id="11" dur="500" fill="hold"/>
                                        <p:tgtEl>
                                          <p:spTgt spid="59"/>
                                        </p:tgtEl>
                                        <p:attrNameLst>
                                          <p:attrName>ppt_h</p:attrName>
                                        </p:attrNameLst>
                                      </p:cBhvr>
                                      <p:tavLst>
                                        <p:tav tm="0">
                                          <p:val>
                                            <p:fltVal val="0"/>
                                          </p:val>
                                        </p:tav>
                                        <p:tav tm="100000">
                                          <p:val>
                                            <p:strVal val="#ppt_h"/>
                                          </p:val>
                                        </p:tav>
                                      </p:tavLst>
                                    </p:anim>
                                    <p:anim calcmode="lin" valueType="num">
                                      <p:cBhvr>
                                        <p:cTn id="12" dur="500" fill="hold"/>
                                        <p:tgtEl>
                                          <p:spTgt spid="59"/>
                                        </p:tgtEl>
                                        <p:attrNameLst>
                                          <p:attrName>style.rotation</p:attrName>
                                        </p:attrNameLst>
                                      </p:cBhvr>
                                      <p:tavLst>
                                        <p:tav tm="0">
                                          <p:val>
                                            <p:fltVal val="360"/>
                                          </p:val>
                                        </p:tav>
                                        <p:tav tm="100000">
                                          <p:val>
                                            <p:fltVal val="0"/>
                                          </p:val>
                                        </p:tav>
                                      </p:tavLst>
                                    </p:anim>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3C37F7E1-2C3F-49B4-855B-2B603EDB55A8}"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052271" cy="461962"/>
            <a:chOff x="0" y="242888"/>
            <a:chExt cx="5053589"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651846"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Defense Assumptions and Goals</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57" name="组合 56"/>
          <p:cNvGrpSpPr/>
          <p:nvPr/>
        </p:nvGrpSpPr>
        <p:grpSpPr bwMode="auto">
          <a:xfrm>
            <a:off x="1348121" y="1681087"/>
            <a:ext cx="8501730" cy="1090175"/>
            <a:chOff x="6639013" y="1549333"/>
            <a:chExt cx="4820607" cy="1090045"/>
          </a:xfrm>
        </p:grpSpPr>
        <p:sp>
          <p:nvSpPr>
            <p:cNvPr id="58" name="文本框 57"/>
            <p:cNvSpPr txBox="1"/>
            <p:nvPr/>
          </p:nvSpPr>
          <p:spPr>
            <a:xfrm>
              <a:off x="6639013" y="1549333"/>
              <a:ext cx="4820607" cy="400062"/>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Detecting backdoor</a:t>
              </a:r>
              <a:endParaRPr lang="zh-CN" altLang="en-US" sz="2000" b="1" dirty="0">
                <a:solidFill>
                  <a:schemeClr val="accent3"/>
                </a:solidFill>
                <a:latin typeface="微软雅黑 Light" panose="020B0502040204020203" pitchFamily="34" charset="-122"/>
                <a:ea typeface="微软雅黑 Light" panose="020B0502040204020203" pitchFamily="34" charset="-122"/>
              </a:endParaRPr>
            </a:p>
          </p:txBody>
        </p:sp>
        <p:sp>
          <p:nvSpPr>
            <p:cNvPr id="59" name="矩形 58"/>
            <p:cNvSpPr/>
            <p:nvPr/>
          </p:nvSpPr>
          <p:spPr>
            <a:xfrm>
              <a:off x="6793836" y="1931577"/>
              <a:ext cx="4538201" cy="707801"/>
            </a:xfrm>
            <a:prstGeom prst="rect">
              <a:avLst/>
            </a:prstGeom>
          </p:spPr>
          <p:txBody>
            <a:bodyPr>
              <a:spAutoFit/>
            </a:bodyPr>
            <a:lstStyle/>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、对一个给定的</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DNN</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是否已经被后门感染做出一个二进制的判断。如果被感染，希望知道后门攻击的目标标签是什么</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60" name="组合 59"/>
          <p:cNvGrpSpPr/>
          <p:nvPr/>
        </p:nvGrpSpPr>
        <p:grpSpPr bwMode="auto">
          <a:xfrm>
            <a:off x="1348121" y="3022206"/>
            <a:ext cx="8276721" cy="1104641"/>
            <a:chOff x="6639013" y="2635727"/>
            <a:chExt cx="4820607" cy="1212673"/>
          </a:xfrm>
        </p:grpSpPr>
        <p:sp>
          <p:nvSpPr>
            <p:cNvPr id="61" name="矩形 60"/>
            <p:cNvSpPr/>
            <p:nvPr/>
          </p:nvSpPr>
          <p:spPr>
            <a:xfrm>
              <a:off x="6798045" y="3072525"/>
              <a:ext cx="4538201" cy="775875"/>
            </a:xfrm>
            <a:prstGeom prst="rect">
              <a:avLst/>
            </a:prstGeom>
          </p:spPr>
          <p:txBody>
            <a:bodyPr>
              <a:spAutoFit/>
            </a:bodyPr>
            <a:lstStyle/>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、希望识别</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backdoor</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的预期操作；</a:t>
              </a:r>
              <a:endPar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、希望还原攻击所使用的触发。（</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TABOR</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获得了等效的触发）</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2" name="文本框 61"/>
            <p:cNvSpPr txBox="1"/>
            <p:nvPr/>
          </p:nvSpPr>
          <p:spPr>
            <a:xfrm>
              <a:off x="6639013" y="2635727"/>
              <a:ext cx="4820607" cy="437780"/>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Identifying backdoor</a:t>
              </a:r>
              <a:r>
                <a:rPr lang="zh-CN" altLang="en-US" sz="2000" b="1" dirty="0">
                  <a:solidFill>
                    <a:schemeClr val="accent3"/>
                  </a:solidFill>
                  <a:latin typeface="微软雅黑 Light" panose="020B0502040204020203" pitchFamily="34" charset="-122"/>
                  <a:ea typeface="微软雅黑 Light" panose="020B0502040204020203" pitchFamily="34" charset="-122"/>
                </a:rPr>
                <a:t>（</a:t>
              </a:r>
              <a:r>
                <a:rPr lang="en-US" altLang="zh-CN" sz="2000" b="1" dirty="0">
                  <a:solidFill>
                    <a:schemeClr val="accent3"/>
                  </a:solidFill>
                  <a:latin typeface="微软雅黑 Light" panose="020B0502040204020203" pitchFamily="34" charset="-122"/>
                  <a:ea typeface="微软雅黑 Light" panose="020B0502040204020203" pitchFamily="34" charset="-122"/>
                </a:rPr>
                <a:t>TABOR</a:t>
              </a:r>
              <a:r>
                <a:rPr lang="zh-CN" altLang="en-US" sz="2000" b="1" dirty="0">
                  <a:solidFill>
                    <a:schemeClr val="accent3"/>
                  </a:solidFill>
                  <a:latin typeface="微软雅黑 Light" panose="020B0502040204020203" pitchFamily="34" charset="-122"/>
                  <a:ea typeface="微软雅黑 Light" panose="020B0502040204020203" pitchFamily="34" charset="-122"/>
                </a:rPr>
                <a:t>）</a:t>
              </a:r>
              <a:endParaRPr lang="zh-CN" altLang="en-US" sz="2000" b="1" dirty="0">
                <a:solidFill>
                  <a:schemeClr val="accent3"/>
                </a:solidFill>
                <a:latin typeface="微软雅黑 Light" panose="020B0502040204020203" pitchFamily="34" charset="-122"/>
                <a:ea typeface="微软雅黑 Light" panose="020B0502040204020203" pitchFamily="34" charset="-122"/>
              </a:endParaRPr>
            </a:p>
          </p:txBody>
        </p:sp>
      </p:grpSp>
      <p:grpSp>
        <p:nvGrpSpPr>
          <p:cNvPr id="63" name="组合 62"/>
          <p:cNvGrpSpPr/>
          <p:nvPr/>
        </p:nvGrpSpPr>
        <p:grpSpPr bwMode="auto">
          <a:xfrm>
            <a:off x="1348121" y="4378917"/>
            <a:ext cx="8276720" cy="1669458"/>
            <a:chOff x="6639013" y="4154731"/>
            <a:chExt cx="4820607" cy="1668351"/>
          </a:xfrm>
        </p:grpSpPr>
        <p:sp>
          <p:nvSpPr>
            <p:cNvPr id="64" name="矩形 63"/>
            <p:cNvSpPr/>
            <p:nvPr/>
          </p:nvSpPr>
          <p:spPr>
            <a:xfrm>
              <a:off x="6798044" y="4500521"/>
              <a:ext cx="4538201" cy="1322561"/>
            </a:xfrm>
            <a:prstGeom prst="rect">
              <a:avLst/>
            </a:prstGeom>
          </p:spPr>
          <p:txBody>
            <a:bodyPr wrap="square">
              <a:spAutoFit/>
            </a:bodyPr>
            <a:lstStyle/>
            <a:p>
              <a:pPr eaLnBrk="1" fontAlgn="auto" hangingPunct="1">
                <a:spcBef>
                  <a:spcPts val="0"/>
                </a:spcBef>
                <a:spcAft>
                  <a:spcPts val="0"/>
                </a:spcAft>
                <a:defRPr/>
              </a:pP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、让</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backdoor</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失效。使用两种互补的方法来达到这一点。（</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1</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）构建一个主动筛选器，用于检测和阻止攻击者提交的任何传入的对抗性输入。（</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2</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 “修补”</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DNN</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以删除</a:t>
              </a:r>
              <a:r>
                <a:rPr lang="en-US" altLang="zh-CN" sz="2000" dirty="0">
                  <a:solidFill>
                    <a:schemeClr val="tx1">
                      <a:lumMod val="65000"/>
                      <a:lumOff val="35000"/>
                    </a:schemeClr>
                  </a:solidFill>
                  <a:latin typeface="微软雅黑 Light" panose="020B0502040204020203" pitchFamily="34" charset="-122"/>
                  <a:ea typeface="微软雅黑 Light" panose="020B0502040204020203" pitchFamily="34" charset="-122"/>
                </a:rPr>
                <a:t>backdoor</a:t>
              </a: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，而不影响其对正常输入的分类性能。</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5" name="文本框 64"/>
            <p:cNvSpPr txBox="1"/>
            <p:nvPr/>
          </p:nvSpPr>
          <p:spPr>
            <a:xfrm>
              <a:off x="6639013" y="4154731"/>
              <a:ext cx="4820607" cy="398516"/>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Mitigating Backdoor</a:t>
              </a:r>
              <a:r>
                <a:rPr lang="zh-CN" altLang="en-US" sz="2000" b="1" dirty="0">
                  <a:solidFill>
                    <a:schemeClr val="accent3"/>
                  </a:solidFill>
                  <a:latin typeface="微软雅黑 Light" panose="020B0502040204020203" pitchFamily="34" charset="-122"/>
                  <a:ea typeface="微软雅黑 Light" panose="020B0502040204020203" pitchFamily="34" charset="-122"/>
                </a:rPr>
                <a:t>（</a:t>
              </a:r>
              <a:r>
                <a:rPr lang="en-US" altLang="zh-CN" sz="2000" b="1" dirty="0">
                  <a:solidFill>
                    <a:schemeClr val="accent3"/>
                  </a:solidFill>
                  <a:latin typeface="微软雅黑 Light" panose="020B0502040204020203" pitchFamily="34" charset="-122"/>
                  <a:ea typeface="微软雅黑 Light" panose="020B0502040204020203" pitchFamily="34" charset="-122"/>
                </a:rPr>
                <a:t>Neural Cleanse</a:t>
              </a:r>
              <a:r>
                <a:rPr lang="zh-CN" altLang="en-US" sz="2000" b="1" dirty="0">
                  <a:solidFill>
                    <a:schemeClr val="accent3"/>
                  </a:solidFill>
                  <a:latin typeface="微软雅黑 Light" panose="020B0502040204020203" pitchFamily="34" charset="-122"/>
                  <a:ea typeface="微软雅黑 Light" panose="020B0502040204020203" pitchFamily="34" charset="-122"/>
                </a:rPr>
                <a:t>）</a:t>
              </a:r>
              <a:endParaRPr lang="zh-CN" altLang="en-US" sz="2000" b="1" dirty="0">
                <a:solidFill>
                  <a:schemeClr val="accent3"/>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1348121" y="1131207"/>
            <a:ext cx="413446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防御工作包括三个具体目标</a:t>
            </a:r>
            <a:r>
              <a:rPr lang="zh-CN" altLang="en-US" sz="2000" dirty="0">
                <a:latin typeface="微软雅黑" panose="020B0503020204020204" pitchFamily="34" charset="-122"/>
                <a:ea typeface="微软雅黑" panose="020B0503020204020204" pitchFamily="34" charset="-122"/>
              </a:rPr>
              <a:t>：</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30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nodeType="withEffect">
                                  <p:stCondLst>
                                    <p:cond delay="500"/>
                                  </p:stCondLst>
                                  <p:childTnLst>
                                    <p:set>
                                      <p:cBhvr>
                                        <p:cTn id="12" dur="1" fill="hold">
                                          <p:stCondLst>
                                            <p:cond delay="0"/>
                                          </p:stCondLst>
                                        </p:cTn>
                                        <p:tgtEl>
                                          <p:spTgt spid="60"/>
                                        </p:tgtEl>
                                        <p:attrNameLst>
                                          <p:attrName>style.visibility</p:attrName>
                                        </p:attrNameLst>
                                      </p:cBhvr>
                                      <p:to>
                                        <p:strVal val="visible"/>
                                      </p:to>
                                    </p:set>
                                    <p:animEffect transition="in" filter="wipe(left)">
                                      <p:cBhvr>
                                        <p:cTn id="13" dur="500"/>
                                        <p:tgtEl>
                                          <p:spTgt spid="60"/>
                                        </p:tgtEl>
                                      </p:cBhvr>
                                    </p:animEffect>
                                  </p:childTnLst>
                                </p:cTn>
                              </p:par>
                              <p:par>
                                <p:cTn id="14" presetID="22" presetClass="entr" presetSubtype="8" fill="hold" nodeType="withEffect">
                                  <p:stCondLst>
                                    <p:cond delay="80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2C03D9D1-ED24-47C4-A690-B4B507B1F27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5539423" cy="461962"/>
            <a:chOff x="0" y="242888"/>
            <a:chExt cx="5540869"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5139126" cy="460079"/>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Neural Cleanse: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Detecting backdoor</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401638" y="1028665"/>
            <a:ext cx="11597857"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Intuition</a:t>
            </a:r>
            <a:r>
              <a:rPr lang="zh-CN" altLang="en-US" sz="2000" dirty="0">
                <a:latin typeface="微软雅黑" panose="020B0503020204020204" pitchFamily="34" charset="-122"/>
                <a:ea typeface="微软雅黑" panose="020B0503020204020204" pitchFamily="34" charset="-122"/>
              </a:rPr>
              <a:t>：在受感染的模型中，与其他未受感染的标签相比，对目标标签的错误分类所需的修改更小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所以遍历模型的所有标签，并确定是否需要对任何标签进行极小的修改就能实现错误分类。</a:t>
            </a:r>
            <a:endParaRPr lang="en-US" sz="2000" dirty="0">
              <a:latin typeface="微软雅黑" panose="020B0503020204020204" pitchFamily="34" charset="-122"/>
              <a:ea typeface="微软雅黑" panose="020B0503020204020204" pitchFamily="34" charset="-122"/>
            </a:endParaRPr>
          </a:p>
        </p:txBody>
      </p:sp>
      <p:sp>
        <p:nvSpPr>
          <p:cNvPr id="48" name="右箭头 13"/>
          <p:cNvSpPr/>
          <p:nvPr/>
        </p:nvSpPr>
        <p:spPr>
          <a:xfrm>
            <a:off x="3464301" y="2827337"/>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右箭头 14"/>
          <p:cNvSpPr/>
          <p:nvPr/>
        </p:nvSpPr>
        <p:spPr>
          <a:xfrm>
            <a:off x="7150893" y="2828131"/>
            <a:ext cx="520700" cy="385762"/>
          </a:xfrm>
          <a:prstGeom prst="rightArrow">
            <a:avLst>
              <a:gd name="adj1" fmla="val 50000"/>
              <a:gd name="adj2" fmla="val 64815"/>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 name="组合 6"/>
          <p:cNvGrpSpPr/>
          <p:nvPr/>
        </p:nvGrpSpPr>
        <p:grpSpPr>
          <a:xfrm>
            <a:off x="553689" y="2156618"/>
            <a:ext cx="2907172" cy="3992800"/>
            <a:chOff x="1484125" y="2156618"/>
            <a:chExt cx="2907172" cy="3992800"/>
          </a:xfrm>
        </p:grpSpPr>
        <p:grpSp>
          <p:nvGrpSpPr>
            <p:cNvPr id="44" name="组合 43"/>
            <p:cNvGrpSpPr/>
            <p:nvPr/>
          </p:nvGrpSpPr>
          <p:grpSpPr bwMode="auto">
            <a:xfrm>
              <a:off x="2073318" y="2156618"/>
              <a:ext cx="1728787" cy="1728788"/>
              <a:chOff x="3640853" y="1914525"/>
              <a:chExt cx="1728787" cy="1728787"/>
            </a:xfrm>
          </p:grpSpPr>
          <p:sp>
            <p:nvSpPr>
              <p:cNvPr id="45" name="椭圆 44"/>
              <p:cNvSpPr/>
              <p:nvPr/>
            </p:nvSpPr>
            <p:spPr>
              <a:xfrm>
                <a:off x="3640853" y="1914525"/>
                <a:ext cx="1728787" cy="1728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Freeform 133"/>
              <p:cNvSpPr>
                <a:spLocks noEditPoints="1"/>
              </p:cNvSpPr>
              <p:nvPr/>
            </p:nvSpPr>
            <p:spPr bwMode="auto">
              <a:xfrm>
                <a:off x="4112754" y="2386427"/>
                <a:ext cx="784984" cy="784982"/>
              </a:xfrm>
              <a:custGeom>
                <a:avLst/>
                <a:gdLst>
                  <a:gd name="T0" fmla="*/ 0 w 80"/>
                  <a:gd name="T1" fmla="*/ 2147483646 h 80"/>
                  <a:gd name="T2" fmla="*/ 2147483646 w 80"/>
                  <a:gd name="T3" fmla="*/ 2147483646 h 80"/>
                  <a:gd name="T4" fmla="*/ 2147483646 w 80"/>
                  <a:gd name="T5" fmla="*/ 2147483646 h 80"/>
                  <a:gd name="T6" fmla="*/ 2147483646 w 80"/>
                  <a:gd name="T7" fmla="*/ 2147483646 h 80"/>
                  <a:gd name="T8" fmla="*/ 2147483646 w 80"/>
                  <a:gd name="T9" fmla="*/ 2147483646 h 80"/>
                  <a:gd name="T10" fmla="*/ 1733058238 w 80"/>
                  <a:gd name="T11" fmla="*/ 2147483646 h 80"/>
                  <a:gd name="T12" fmla="*/ 770245925 w 80"/>
                  <a:gd name="T13" fmla="*/ 2147483646 h 80"/>
                  <a:gd name="T14" fmla="*/ 2147483646 w 80"/>
                  <a:gd name="T15" fmla="*/ 1829331865 h 80"/>
                  <a:gd name="T16" fmla="*/ 2147483646 w 80"/>
                  <a:gd name="T17" fmla="*/ 288843939 h 80"/>
                  <a:gd name="T18" fmla="*/ 2147483646 w 80"/>
                  <a:gd name="T19" fmla="*/ 1829331865 h 80"/>
                  <a:gd name="T20" fmla="*/ 2147483646 w 80"/>
                  <a:gd name="T21" fmla="*/ 2147483646 h 80"/>
                  <a:gd name="T22" fmla="*/ 2147483646 w 80"/>
                  <a:gd name="T23" fmla="*/ 2118175804 h 80"/>
                  <a:gd name="T24" fmla="*/ 2147483646 w 80"/>
                  <a:gd name="T25" fmla="*/ 1829331865 h 80"/>
                  <a:gd name="T26" fmla="*/ 2147483646 w 80"/>
                  <a:gd name="T27" fmla="*/ 288843939 h 80"/>
                  <a:gd name="T28" fmla="*/ 2147483646 w 80"/>
                  <a:gd name="T29" fmla="*/ 1829331865 h 80"/>
                  <a:gd name="T30" fmla="*/ 2147483646 w 80"/>
                  <a:gd name="T31" fmla="*/ 2147483646 h 80"/>
                  <a:gd name="T32" fmla="*/ 2147483646 w 80"/>
                  <a:gd name="T33" fmla="*/ 2118175804 h 80"/>
                  <a:gd name="T34" fmla="*/ 1733058238 w 80"/>
                  <a:gd name="T35" fmla="*/ 2147483646 h 80"/>
                  <a:gd name="T36" fmla="*/ 770245925 w 80"/>
                  <a:gd name="T37" fmla="*/ 2118175804 h 80"/>
                  <a:gd name="T38" fmla="*/ 1733058238 w 80"/>
                  <a:gd name="T39" fmla="*/ 2147483646 h 80"/>
                  <a:gd name="T40" fmla="*/ 2147483646 w 80"/>
                  <a:gd name="T41" fmla="*/ 2147483646 h 80"/>
                  <a:gd name="T42" fmla="*/ 2147483646 w 80"/>
                  <a:gd name="T43" fmla="*/ 2147483646 h 80"/>
                  <a:gd name="T44" fmla="*/ 2147483646 w 80"/>
                  <a:gd name="T45" fmla="*/ 2147483646 h 80"/>
                  <a:gd name="T46" fmla="*/ 2147483646 w 80"/>
                  <a:gd name="T47" fmla="*/ 2147483646 h 80"/>
                  <a:gd name="T48" fmla="*/ 2147483646 w 80"/>
                  <a:gd name="T49" fmla="*/ 2147483646 h 80"/>
                  <a:gd name="T50" fmla="*/ 2147483646 w 80"/>
                  <a:gd name="T51" fmla="*/ 2147483646 h 80"/>
                  <a:gd name="T52" fmla="*/ 2147483646 w 80"/>
                  <a:gd name="T53" fmla="*/ 2147483646 h 80"/>
                  <a:gd name="T54" fmla="*/ 2147483646 w 80"/>
                  <a:gd name="T55" fmla="*/ 2147483646 h 80"/>
                  <a:gd name="T56" fmla="*/ 2147483646 w 80"/>
                  <a:gd name="T57" fmla="*/ 2147483646 h 80"/>
                  <a:gd name="T58" fmla="*/ 2147483646 w 80"/>
                  <a:gd name="T59" fmla="*/ 2147483646 h 80"/>
                  <a:gd name="T60" fmla="*/ 2147483646 w 80"/>
                  <a:gd name="T61" fmla="*/ 2147483646 h 80"/>
                  <a:gd name="T62" fmla="*/ 2147483646 w 80"/>
                  <a:gd name="T63" fmla="*/ 2118175804 h 80"/>
                  <a:gd name="T64" fmla="*/ 2147483646 w 80"/>
                  <a:gd name="T65" fmla="*/ 2147483646 h 80"/>
                  <a:gd name="T66" fmla="*/ 2147483646 w 80"/>
                  <a:gd name="T67" fmla="*/ 1829331865 h 80"/>
                  <a:gd name="T68" fmla="*/ 2147483646 w 80"/>
                  <a:gd name="T69" fmla="*/ 1251653799 h 80"/>
                  <a:gd name="T70" fmla="*/ 1347935276 w 80"/>
                  <a:gd name="T71" fmla="*/ 1251653799 h 80"/>
                  <a:gd name="T72" fmla="*/ 2118191013 w 80"/>
                  <a:gd name="T73" fmla="*/ 1829331865 h 80"/>
                  <a:gd name="T74" fmla="*/ 1347935276 w 80"/>
                  <a:gd name="T75" fmla="*/ 1251653799 h 80"/>
                  <a:gd name="T76" fmla="*/ 2118191013 w 80"/>
                  <a:gd name="T77" fmla="*/ 2147483646 h 80"/>
                  <a:gd name="T78" fmla="*/ 1347935276 w 80"/>
                  <a:gd name="T79" fmla="*/ 2147483646 h 80"/>
                  <a:gd name="T80" fmla="*/ 2147483646 w 80"/>
                  <a:gd name="T81" fmla="*/ 2147483646 h 80"/>
                  <a:gd name="T82" fmla="*/ 2147483646 w 80"/>
                  <a:gd name="T83" fmla="*/ 2147483646 h 80"/>
                  <a:gd name="T84" fmla="*/ 2147483646 w 80"/>
                  <a:gd name="T85" fmla="*/ 2147483646 h 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3" name="组合 52"/>
            <p:cNvGrpSpPr/>
            <p:nvPr/>
          </p:nvGrpSpPr>
          <p:grpSpPr bwMode="auto">
            <a:xfrm>
              <a:off x="1484125" y="3996133"/>
              <a:ext cx="2907172" cy="2153285"/>
              <a:chOff x="3510560" y="3609990"/>
              <a:chExt cx="1989370" cy="2153411"/>
            </a:xfrm>
          </p:grpSpPr>
          <p:sp>
            <p:nvSpPr>
              <p:cNvPr id="54" name="文本框 53"/>
              <p:cNvSpPr txBox="1"/>
              <p:nvPr/>
            </p:nvSpPr>
            <p:spPr>
              <a:xfrm>
                <a:off x="4028515" y="3609990"/>
                <a:ext cx="953458" cy="400133"/>
              </a:xfrm>
              <a:prstGeom prst="rect">
                <a:avLst/>
              </a:prstGeom>
              <a:noFill/>
            </p:spPr>
            <p:txBody>
              <a:bodyPr wrap="none">
                <a:spAutoFit/>
              </a:bodyPr>
              <a:lstStyle/>
              <a:p>
                <a:pPr algn="ctr" eaLnBrk="1" fontAlgn="auto" hangingPunct="1">
                  <a:spcBef>
                    <a:spcPts val="0"/>
                  </a:spcBef>
                  <a:spcAft>
                    <a:spcPts val="0"/>
                  </a:spcAft>
                  <a:defRPr/>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步骤一</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55" name="矩形 54"/>
              <p:cNvSpPr/>
              <p:nvPr/>
            </p:nvSpPr>
            <p:spPr>
              <a:xfrm>
                <a:off x="3510560" y="4010063"/>
                <a:ext cx="1989370" cy="1753338"/>
              </a:xfrm>
              <a:prstGeom prst="rect">
                <a:avLst/>
              </a:prstGeom>
            </p:spPr>
            <p:txBody>
              <a:bodyPr>
                <a:spAutoFit/>
              </a:bodyPr>
              <a:lstStyle/>
              <a:p>
                <a:pPr algn="ctr" eaLnBrk="1" fontAlgn="auto" hangingPunct="1">
                  <a:spcBef>
                    <a:spcPts val="0"/>
                  </a:spcBef>
                  <a:spcAft>
                    <a:spcPts val="0"/>
                  </a:spcAft>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找到将所有样本从其他标签误分类到该目标标签所需的“最小的”触发。在视觉域中，此触发定义为</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导致错误分类最小的像素集合及其相关的色彩强度。</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65" name="椭圆 64"/>
            <p:cNvSpPr/>
            <p:nvPr/>
          </p:nvSpPr>
          <p:spPr>
            <a:xfrm>
              <a:off x="2276518" y="2197893"/>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a:off x="3884655" y="3493293"/>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椭圆 66"/>
            <p:cNvSpPr/>
            <p:nvPr/>
          </p:nvSpPr>
          <p:spPr>
            <a:xfrm>
              <a:off x="3648118" y="3621881"/>
              <a:ext cx="153987"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 name="组合 7"/>
          <p:cNvGrpSpPr/>
          <p:nvPr/>
        </p:nvGrpSpPr>
        <p:grpSpPr>
          <a:xfrm>
            <a:off x="4216571" y="2156618"/>
            <a:ext cx="2571748" cy="3715701"/>
            <a:chOff x="4810125" y="2156618"/>
            <a:chExt cx="2571748" cy="3715701"/>
          </a:xfrm>
        </p:grpSpPr>
        <p:grpSp>
          <p:nvGrpSpPr>
            <p:cNvPr id="37" name="组合 36"/>
            <p:cNvGrpSpPr/>
            <p:nvPr/>
          </p:nvGrpSpPr>
          <p:grpSpPr bwMode="auto">
            <a:xfrm>
              <a:off x="5231606" y="2156618"/>
              <a:ext cx="1728787" cy="1728788"/>
              <a:chOff x="6269753" y="1914525"/>
              <a:chExt cx="1728787" cy="1728787"/>
            </a:xfrm>
          </p:grpSpPr>
          <p:sp>
            <p:nvSpPr>
              <p:cNvPr id="38" name="椭圆 37"/>
              <p:cNvSpPr/>
              <p:nvPr/>
            </p:nvSpPr>
            <p:spPr>
              <a:xfrm>
                <a:off x="6269753" y="1914525"/>
                <a:ext cx="1728787" cy="1728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Freeform 139"/>
              <p:cNvSpPr>
                <a:spLocks noEditPoints="1"/>
              </p:cNvSpPr>
              <p:nvPr/>
            </p:nvSpPr>
            <p:spPr bwMode="auto">
              <a:xfrm>
                <a:off x="6734050" y="2493018"/>
                <a:ext cx="800192" cy="571800"/>
              </a:xfrm>
              <a:custGeom>
                <a:avLst/>
                <a:gdLst>
                  <a:gd name="T0" fmla="*/ 2147483646 w 206"/>
                  <a:gd name="T1" fmla="*/ 1724879433 h 147"/>
                  <a:gd name="T2" fmla="*/ 2147483646 w 206"/>
                  <a:gd name="T3" fmla="*/ 242089229 h 147"/>
                  <a:gd name="T4" fmla="*/ 2147483646 w 206"/>
                  <a:gd name="T5" fmla="*/ 0 h 147"/>
                  <a:gd name="T6" fmla="*/ 482842068 w 206"/>
                  <a:gd name="T7" fmla="*/ 0 h 147"/>
                  <a:gd name="T8" fmla="*/ 241421034 w 206"/>
                  <a:gd name="T9" fmla="*/ 242089229 h 147"/>
                  <a:gd name="T10" fmla="*/ 241421034 w 206"/>
                  <a:gd name="T11" fmla="*/ 1724879433 h 147"/>
                  <a:gd name="T12" fmla="*/ 0 w 206"/>
                  <a:gd name="T13" fmla="*/ 1724879433 h 147"/>
                  <a:gd name="T14" fmla="*/ 0 w 206"/>
                  <a:gd name="T15" fmla="*/ 1997227384 h 147"/>
                  <a:gd name="T16" fmla="*/ 241421034 w 206"/>
                  <a:gd name="T17" fmla="*/ 2147483646 h 147"/>
                  <a:gd name="T18" fmla="*/ 2147483646 w 206"/>
                  <a:gd name="T19" fmla="*/ 2147483646 h 147"/>
                  <a:gd name="T20" fmla="*/ 2147483646 w 206"/>
                  <a:gd name="T21" fmla="*/ 1997227384 h 147"/>
                  <a:gd name="T22" fmla="*/ 2147483646 w 206"/>
                  <a:gd name="T23" fmla="*/ 1724879433 h 147"/>
                  <a:gd name="T24" fmla="*/ 2147483646 w 206"/>
                  <a:gd name="T25" fmla="*/ 1724879433 h 147"/>
                  <a:gd name="T26" fmla="*/ 362129609 w 206"/>
                  <a:gd name="T27" fmla="*/ 242089229 h 147"/>
                  <a:gd name="T28" fmla="*/ 482842068 w 206"/>
                  <a:gd name="T29" fmla="*/ 121042669 h 147"/>
                  <a:gd name="T30" fmla="*/ 2147483646 w 206"/>
                  <a:gd name="T31" fmla="*/ 121042669 h 147"/>
                  <a:gd name="T32" fmla="*/ 2147483646 w 206"/>
                  <a:gd name="T33" fmla="*/ 242089229 h 147"/>
                  <a:gd name="T34" fmla="*/ 2147483646 w 206"/>
                  <a:gd name="T35" fmla="*/ 1724879433 h 147"/>
                  <a:gd name="T36" fmla="*/ 362129609 w 206"/>
                  <a:gd name="T37" fmla="*/ 1724879433 h 147"/>
                  <a:gd name="T38" fmla="*/ 362129609 w 206"/>
                  <a:gd name="T39" fmla="*/ 242089229 h 147"/>
                  <a:gd name="T40" fmla="*/ 2147483646 w 206"/>
                  <a:gd name="T41" fmla="*/ 1997227384 h 147"/>
                  <a:gd name="T42" fmla="*/ 2147483646 w 206"/>
                  <a:gd name="T43" fmla="*/ 2103142637 h 147"/>
                  <a:gd name="T44" fmla="*/ 241421034 w 206"/>
                  <a:gd name="T45" fmla="*/ 2103142637 h 147"/>
                  <a:gd name="T46" fmla="*/ 120708575 w 206"/>
                  <a:gd name="T47" fmla="*/ 1997227384 h 147"/>
                  <a:gd name="T48" fmla="*/ 120708575 w 206"/>
                  <a:gd name="T49" fmla="*/ 1845922102 h 147"/>
                  <a:gd name="T50" fmla="*/ 241421034 w 206"/>
                  <a:gd name="T51" fmla="*/ 1845922102 h 147"/>
                  <a:gd name="T52" fmla="*/ 995858366 w 206"/>
                  <a:gd name="T53" fmla="*/ 1845922102 h 147"/>
                  <a:gd name="T54" fmla="*/ 1131657941 w 206"/>
                  <a:gd name="T55" fmla="*/ 1936706049 h 147"/>
                  <a:gd name="T56" fmla="*/ 1991716732 w 206"/>
                  <a:gd name="T57" fmla="*/ 1936706049 h 147"/>
                  <a:gd name="T58" fmla="*/ 2127516307 w 206"/>
                  <a:gd name="T59" fmla="*/ 1845922102 h 147"/>
                  <a:gd name="T60" fmla="*/ 2147483646 w 206"/>
                  <a:gd name="T61" fmla="*/ 1845922102 h 147"/>
                  <a:gd name="T62" fmla="*/ 2147483646 w 206"/>
                  <a:gd name="T63" fmla="*/ 1845922102 h 147"/>
                  <a:gd name="T64" fmla="*/ 2147483646 w 206"/>
                  <a:gd name="T65" fmla="*/ 1997227384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6" name="组合 55"/>
            <p:cNvGrpSpPr/>
            <p:nvPr/>
          </p:nvGrpSpPr>
          <p:grpSpPr bwMode="auto">
            <a:xfrm>
              <a:off x="4810125" y="3994942"/>
              <a:ext cx="2571748" cy="1877377"/>
              <a:chOff x="6139463" y="3609990"/>
              <a:chExt cx="1989370" cy="1877487"/>
            </a:xfrm>
          </p:grpSpPr>
          <p:sp>
            <p:nvSpPr>
              <p:cNvPr id="57" name="文本框 56"/>
              <p:cNvSpPr txBox="1"/>
              <p:nvPr/>
            </p:nvSpPr>
            <p:spPr>
              <a:xfrm>
                <a:off x="6765123" y="3609990"/>
                <a:ext cx="738047" cy="400133"/>
              </a:xfrm>
              <a:prstGeom prst="rect">
                <a:avLst/>
              </a:prstGeom>
              <a:noFill/>
            </p:spPr>
            <p:txBody>
              <a:bodyPr wrap="none">
                <a:spAutoFit/>
              </a:bodyPr>
              <a:lstStyle/>
              <a:p>
                <a:pPr algn="ctr" eaLnBrk="1" fontAlgn="auto" hangingPunct="1">
                  <a:spcBef>
                    <a:spcPts val="0"/>
                  </a:spcBef>
                  <a:spcAft>
                    <a:spcPts val="0"/>
                  </a:spcAft>
                  <a:defRPr/>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步骤二</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58" name="矩形 57"/>
              <p:cNvSpPr/>
              <p:nvPr/>
            </p:nvSpPr>
            <p:spPr>
              <a:xfrm>
                <a:off x="6139463" y="4010063"/>
                <a:ext cx="1989370" cy="1477414"/>
              </a:xfrm>
              <a:prstGeom prst="rect">
                <a:avLst/>
              </a:prstGeom>
            </p:spPr>
            <p:txBody>
              <a:bodyPr>
                <a:spAutoFit/>
              </a:bodyPr>
              <a:lstStyle/>
              <a:p>
                <a:pPr algn="ctr" eaLnBrk="1" fontAlgn="auto" hangingPunct="1">
                  <a:spcBef>
                    <a:spcPts val="0"/>
                  </a:spcBef>
                  <a:spcAft>
                    <a:spcPts val="0"/>
                  </a:spcAft>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对模型中的每个输出标签重复步骤</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。对于一个具有</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N=|L|</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个标签的模型，这会产生</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rPr>
                  <a:t>N</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个潜在的“触发”。</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68" name="椭圆 67"/>
            <p:cNvSpPr/>
            <p:nvPr/>
          </p:nvSpPr>
          <p:spPr>
            <a:xfrm rot="10800000">
              <a:off x="6604793" y="3577431"/>
              <a:ext cx="231775" cy="2333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椭圆 68"/>
            <p:cNvSpPr/>
            <p:nvPr/>
          </p:nvSpPr>
          <p:spPr>
            <a:xfrm rot="10800000">
              <a:off x="5123656" y="2410618"/>
              <a:ext cx="104775" cy="104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0" name="椭圆 69"/>
            <p:cNvSpPr/>
            <p:nvPr/>
          </p:nvSpPr>
          <p:spPr>
            <a:xfrm rot="10800000">
              <a:off x="6960393" y="3431381"/>
              <a:ext cx="155575"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 name="组合 8"/>
          <p:cNvGrpSpPr/>
          <p:nvPr/>
        </p:nvGrpSpPr>
        <p:grpSpPr>
          <a:xfrm>
            <a:off x="7514437" y="2156618"/>
            <a:ext cx="3575948" cy="4160160"/>
            <a:chOff x="6936925" y="2156618"/>
            <a:chExt cx="3575948" cy="4160160"/>
          </a:xfrm>
        </p:grpSpPr>
        <p:grpSp>
          <p:nvGrpSpPr>
            <p:cNvPr id="41" name="组合 40"/>
            <p:cNvGrpSpPr/>
            <p:nvPr/>
          </p:nvGrpSpPr>
          <p:grpSpPr bwMode="auto">
            <a:xfrm>
              <a:off x="7860506" y="2156618"/>
              <a:ext cx="1728787" cy="1728788"/>
              <a:chOff x="8898653" y="1914525"/>
              <a:chExt cx="1728787" cy="1728787"/>
            </a:xfrm>
          </p:grpSpPr>
          <p:sp>
            <p:nvSpPr>
              <p:cNvPr id="42" name="椭圆 41"/>
              <p:cNvSpPr/>
              <p:nvPr/>
            </p:nvSpPr>
            <p:spPr>
              <a:xfrm>
                <a:off x="8898653" y="1914525"/>
                <a:ext cx="1728787" cy="17287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Freeform 21"/>
              <p:cNvSpPr>
                <a:spLocks noEditPoints="1"/>
              </p:cNvSpPr>
              <p:nvPr/>
            </p:nvSpPr>
            <p:spPr bwMode="auto">
              <a:xfrm>
                <a:off x="9393974" y="2418097"/>
                <a:ext cx="738144" cy="721642"/>
              </a:xfrm>
              <a:custGeom>
                <a:avLst/>
                <a:gdLst>
                  <a:gd name="T0" fmla="*/ 2147483646 w 208"/>
                  <a:gd name="T1" fmla="*/ 1251085496 h 203"/>
                  <a:gd name="T2" fmla="*/ 1612000033 w 208"/>
                  <a:gd name="T3" fmla="*/ 568675225 h 203"/>
                  <a:gd name="T4" fmla="*/ 843783762 w 208"/>
                  <a:gd name="T5" fmla="*/ 404389691 h 203"/>
                  <a:gd name="T6" fmla="*/ 264468478 w 208"/>
                  <a:gd name="T7" fmla="*/ 745594827 h 203"/>
                  <a:gd name="T8" fmla="*/ 214093699 w 208"/>
                  <a:gd name="T9" fmla="*/ 1251085496 h 203"/>
                  <a:gd name="T10" fmla="*/ 0 w 208"/>
                  <a:gd name="T11" fmla="*/ 1857670033 h 203"/>
                  <a:gd name="T12" fmla="*/ 617095482 w 208"/>
                  <a:gd name="T13" fmla="*/ 2147483646 h 203"/>
                  <a:gd name="T14" fmla="*/ 906749575 w 208"/>
                  <a:gd name="T15" fmla="*/ 2147483646 h 203"/>
                  <a:gd name="T16" fmla="*/ 1460875695 w 208"/>
                  <a:gd name="T17" fmla="*/ 2147483646 h 203"/>
                  <a:gd name="T18" fmla="*/ 1763127919 w 208"/>
                  <a:gd name="T19" fmla="*/ 2147483646 h 203"/>
                  <a:gd name="T20" fmla="*/ 2147483646 w 208"/>
                  <a:gd name="T21" fmla="*/ 1465917964 h 203"/>
                  <a:gd name="T22" fmla="*/ 2147483646 w 208"/>
                  <a:gd name="T23" fmla="*/ 1263723118 h 203"/>
                  <a:gd name="T24" fmla="*/ 2147483646 w 208"/>
                  <a:gd name="T25" fmla="*/ 1402729853 h 203"/>
                  <a:gd name="T26" fmla="*/ 2147483646 w 208"/>
                  <a:gd name="T27" fmla="*/ 1326907674 h 203"/>
                  <a:gd name="T28" fmla="*/ 2147483646 w 208"/>
                  <a:gd name="T29" fmla="*/ 1314270052 h 203"/>
                  <a:gd name="T30" fmla="*/ 1498659441 w 208"/>
                  <a:gd name="T31" fmla="*/ 568675225 h 203"/>
                  <a:gd name="T32" fmla="*/ 1473470277 w 208"/>
                  <a:gd name="T33" fmla="*/ 593950470 h 203"/>
                  <a:gd name="T34" fmla="*/ 1448281113 w 208"/>
                  <a:gd name="T35" fmla="*/ 631859782 h 203"/>
                  <a:gd name="T36" fmla="*/ 1360126137 w 208"/>
                  <a:gd name="T37" fmla="*/ 682410270 h 203"/>
                  <a:gd name="T38" fmla="*/ 1309751358 w 208"/>
                  <a:gd name="T39" fmla="*/ 695047893 h 203"/>
                  <a:gd name="T40" fmla="*/ 1246781996 w 208"/>
                  <a:gd name="T41" fmla="*/ 707685515 h 203"/>
                  <a:gd name="T42" fmla="*/ 1171221602 w 208"/>
                  <a:gd name="T43" fmla="*/ 695047893 h 203"/>
                  <a:gd name="T44" fmla="*/ 1133437856 w 208"/>
                  <a:gd name="T45" fmla="*/ 682410270 h 203"/>
                  <a:gd name="T46" fmla="*/ 1007502682 w 208"/>
                  <a:gd name="T47" fmla="*/ 581312848 h 203"/>
                  <a:gd name="T48" fmla="*/ 944533321 w 208"/>
                  <a:gd name="T49" fmla="*/ 404389691 h 203"/>
                  <a:gd name="T50" fmla="*/ 1763127919 w 208"/>
                  <a:gd name="T51" fmla="*/ 2147483646 h 203"/>
                  <a:gd name="T52" fmla="*/ 1574219836 w 208"/>
                  <a:gd name="T53" fmla="*/ 2147483646 h 203"/>
                  <a:gd name="T54" fmla="*/ 1498659441 w 208"/>
                  <a:gd name="T55" fmla="*/ 2147483646 h 203"/>
                  <a:gd name="T56" fmla="*/ 919344157 w 208"/>
                  <a:gd name="T57" fmla="*/ 2147483646 h 203"/>
                  <a:gd name="T58" fmla="*/ 717845040 w 208"/>
                  <a:gd name="T59" fmla="*/ 2147483646 h 203"/>
                  <a:gd name="T60" fmla="*/ 692655876 w 208"/>
                  <a:gd name="T61" fmla="*/ 2147483646 h 203"/>
                  <a:gd name="T62" fmla="*/ 151124338 w 208"/>
                  <a:gd name="T63" fmla="*/ 1920858144 h 203"/>
                  <a:gd name="T64" fmla="*/ 151124338 w 208"/>
                  <a:gd name="T65" fmla="*/ 1352182919 h 203"/>
                  <a:gd name="T66" fmla="*/ 453376562 w 208"/>
                  <a:gd name="T67" fmla="*/ 985702539 h 203"/>
                  <a:gd name="T68" fmla="*/ 541531538 w 208"/>
                  <a:gd name="T69" fmla="*/ 846692249 h 203"/>
                  <a:gd name="T70" fmla="*/ 944533321 w 208"/>
                  <a:gd name="T71" fmla="*/ 669772648 h 203"/>
                  <a:gd name="T72" fmla="*/ 969718936 w 208"/>
                  <a:gd name="T73" fmla="*/ 695047893 h 203"/>
                  <a:gd name="T74" fmla="*/ 1020093715 w 208"/>
                  <a:gd name="T75" fmla="*/ 732957204 h 203"/>
                  <a:gd name="T76" fmla="*/ 881563960 w 208"/>
                  <a:gd name="T77" fmla="*/ 897242738 h 203"/>
                  <a:gd name="T78" fmla="*/ 1674969394 w 208"/>
                  <a:gd name="T79" fmla="*/ 909880361 h 203"/>
                  <a:gd name="T80" fmla="*/ 1473470277 w 208"/>
                  <a:gd name="T81" fmla="*/ 732957204 h 203"/>
                  <a:gd name="T82" fmla="*/ 1511250474 w 208"/>
                  <a:gd name="T83" fmla="*/ 695047893 h 203"/>
                  <a:gd name="T84" fmla="*/ 1549034220 w 208"/>
                  <a:gd name="T85" fmla="*/ 657135026 h 203"/>
                  <a:gd name="T86" fmla="*/ 2147483646 w 208"/>
                  <a:gd name="T87" fmla="*/ 1352182919 h 203"/>
                  <a:gd name="T88" fmla="*/ 2147483646 w 208"/>
                  <a:gd name="T89" fmla="*/ 1314270052 h 203"/>
                  <a:gd name="T90" fmla="*/ 2147483646 w 208"/>
                  <a:gd name="T91" fmla="*/ 1352182919 h 203"/>
                  <a:gd name="T92" fmla="*/ 528936956 w 208"/>
                  <a:gd name="T93" fmla="*/ 1301632430 h 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8" h="203">
                    <a:moveTo>
                      <a:pt x="207" y="104"/>
                    </a:moveTo>
                    <a:cubicBezTo>
                      <a:pt x="206" y="103"/>
                      <a:pt x="204" y="102"/>
                      <a:pt x="201" y="101"/>
                    </a:cubicBezTo>
                    <a:cubicBezTo>
                      <a:pt x="201" y="100"/>
                      <a:pt x="200" y="99"/>
                      <a:pt x="200" y="99"/>
                    </a:cubicBezTo>
                    <a:cubicBezTo>
                      <a:pt x="199" y="96"/>
                      <a:pt x="197" y="95"/>
                      <a:pt x="195" y="95"/>
                    </a:cubicBezTo>
                    <a:cubicBezTo>
                      <a:pt x="190" y="94"/>
                      <a:pt x="185" y="96"/>
                      <a:pt x="182" y="98"/>
                    </a:cubicBezTo>
                    <a:cubicBezTo>
                      <a:pt x="175" y="74"/>
                      <a:pt x="155" y="54"/>
                      <a:pt x="128" y="45"/>
                    </a:cubicBezTo>
                    <a:cubicBezTo>
                      <a:pt x="130" y="41"/>
                      <a:pt x="131" y="37"/>
                      <a:pt x="131" y="32"/>
                    </a:cubicBezTo>
                    <a:cubicBezTo>
                      <a:pt x="131" y="14"/>
                      <a:pt x="117" y="0"/>
                      <a:pt x="99" y="0"/>
                    </a:cubicBezTo>
                    <a:cubicBezTo>
                      <a:pt x="81" y="0"/>
                      <a:pt x="67" y="14"/>
                      <a:pt x="67" y="32"/>
                    </a:cubicBezTo>
                    <a:cubicBezTo>
                      <a:pt x="67" y="37"/>
                      <a:pt x="68" y="42"/>
                      <a:pt x="70" y="46"/>
                    </a:cubicBezTo>
                    <a:cubicBezTo>
                      <a:pt x="61" y="49"/>
                      <a:pt x="52" y="53"/>
                      <a:pt x="45" y="59"/>
                    </a:cubicBezTo>
                    <a:cubicBezTo>
                      <a:pt x="36" y="54"/>
                      <a:pt x="27" y="54"/>
                      <a:pt x="21" y="59"/>
                    </a:cubicBezTo>
                    <a:cubicBezTo>
                      <a:pt x="18" y="62"/>
                      <a:pt x="18" y="62"/>
                      <a:pt x="18" y="62"/>
                    </a:cubicBezTo>
                    <a:cubicBezTo>
                      <a:pt x="28" y="76"/>
                      <a:pt x="28" y="76"/>
                      <a:pt x="28" y="76"/>
                    </a:cubicBezTo>
                    <a:cubicBezTo>
                      <a:pt x="23" y="83"/>
                      <a:pt x="19" y="91"/>
                      <a:pt x="17" y="99"/>
                    </a:cubicBezTo>
                    <a:cubicBezTo>
                      <a:pt x="12" y="99"/>
                      <a:pt x="12" y="99"/>
                      <a:pt x="12" y="99"/>
                    </a:cubicBezTo>
                    <a:cubicBezTo>
                      <a:pt x="6" y="99"/>
                      <a:pt x="0" y="105"/>
                      <a:pt x="0" y="112"/>
                    </a:cubicBezTo>
                    <a:cubicBezTo>
                      <a:pt x="0" y="147"/>
                      <a:pt x="0" y="147"/>
                      <a:pt x="0" y="147"/>
                    </a:cubicBezTo>
                    <a:cubicBezTo>
                      <a:pt x="0" y="154"/>
                      <a:pt x="6" y="160"/>
                      <a:pt x="12" y="160"/>
                    </a:cubicBezTo>
                    <a:cubicBezTo>
                      <a:pt x="30" y="160"/>
                      <a:pt x="30" y="160"/>
                      <a:pt x="30" y="160"/>
                    </a:cubicBezTo>
                    <a:cubicBezTo>
                      <a:pt x="35" y="166"/>
                      <a:pt x="42" y="172"/>
                      <a:pt x="49" y="177"/>
                    </a:cubicBezTo>
                    <a:cubicBezTo>
                      <a:pt x="49" y="194"/>
                      <a:pt x="49" y="194"/>
                      <a:pt x="49" y="194"/>
                    </a:cubicBezTo>
                    <a:cubicBezTo>
                      <a:pt x="49" y="199"/>
                      <a:pt x="53" y="203"/>
                      <a:pt x="57" y="203"/>
                    </a:cubicBezTo>
                    <a:cubicBezTo>
                      <a:pt x="72" y="203"/>
                      <a:pt x="72" y="203"/>
                      <a:pt x="72" y="203"/>
                    </a:cubicBezTo>
                    <a:cubicBezTo>
                      <a:pt x="77" y="203"/>
                      <a:pt x="81" y="199"/>
                      <a:pt x="81" y="194"/>
                    </a:cubicBezTo>
                    <a:cubicBezTo>
                      <a:pt x="81" y="190"/>
                      <a:pt x="81" y="190"/>
                      <a:pt x="81" y="190"/>
                    </a:cubicBezTo>
                    <a:cubicBezTo>
                      <a:pt x="92" y="192"/>
                      <a:pt x="104" y="193"/>
                      <a:pt x="116" y="190"/>
                    </a:cubicBezTo>
                    <a:cubicBezTo>
                      <a:pt x="116" y="194"/>
                      <a:pt x="116" y="194"/>
                      <a:pt x="116" y="194"/>
                    </a:cubicBezTo>
                    <a:cubicBezTo>
                      <a:pt x="116" y="199"/>
                      <a:pt x="120" y="203"/>
                      <a:pt x="125" y="203"/>
                    </a:cubicBezTo>
                    <a:cubicBezTo>
                      <a:pt x="140" y="203"/>
                      <a:pt x="140" y="203"/>
                      <a:pt x="140" y="203"/>
                    </a:cubicBezTo>
                    <a:cubicBezTo>
                      <a:pt x="144" y="203"/>
                      <a:pt x="148" y="199"/>
                      <a:pt x="148" y="194"/>
                    </a:cubicBezTo>
                    <a:cubicBezTo>
                      <a:pt x="148" y="178"/>
                      <a:pt x="148" y="178"/>
                      <a:pt x="148" y="178"/>
                    </a:cubicBezTo>
                    <a:cubicBezTo>
                      <a:pt x="171" y="164"/>
                      <a:pt x="185" y="141"/>
                      <a:pt x="185" y="116"/>
                    </a:cubicBezTo>
                    <a:cubicBezTo>
                      <a:pt x="185" y="112"/>
                      <a:pt x="184" y="107"/>
                      <a:pt x="183" y="102"/>
                    </a:cubicBezTo>
                    <a:cubicBezTo>
                      <a:pt x="186" y="100"/>
                      <a:pt x="191" y="98"/>
                      <a:pt x="194" y="98"/>
                    </a:cubicBezTo>
                    <a:cubicBezTo>
                      <a:pt x="195" y="99"/>
                      <a:pt x="196" y="99"/>
                      <a:pt x="196" y="100"/>
                    </a:cubicBezTo>
                    <a:cubicBezTo>
                      <a:pt x="194" y="100"/>
                      <a:pt x="192" y="100"/>
                      <a:pt x="191" y="101"/>
                    </a:cubicBezTo>
                    <a:cubicBezTo>
                      <a:pt x="189" y="102"/>
                      <a:pt x="188" y="105"/>
                      <a:pt x="189" y="107"/>
                    </a:cubicBezTo>
                    <a:cubicBezTo>
                      <a:pt x="189" y="109"/>
                      <a:pt x="191" y="111"/>
                      <a:pt x="194" y="111"/>
                    </a:cubicBezTo>
                    <a:cubicBezTo>
                      <a:pt x="194" y="111"/>
                      <a:pt x="195" y="111"/>
                      <a:pt x="195" y="111"/>
                    </a:cubicBezTo>
                    <a:cubicBezTo>
                      <a:pt x="196" y="111"/>
                      <a:pt x="198" y="110"/>
                      <a:pt x="199" y="109"/>
                    </a:cubicBezTo>
                    <a:cubicBezTo>
                      <a:pt x="200" y="108"/>
                      <a:pt x="200" y="107"/>
                      <a:pt x="201" y="105"/>
                    </a:cubicBezTo>
                    <a:cubicBezTo>
                      <a:pt x="202" y="106"/>
                      <a:pt x="204" y="106"/>
                      <a:pt x="204" y="107"/>
                    </a:cubicBezTo>
                    <a:cubicBezTo>
                      <a:pt x="205" y="108"/>
                      <a:pt x="206" y="108"/>
                      <a:pt x="207" y="107"/>
                    </a:cubicBezTo>
                    <a:cubicBezTo>
                      <a:pt x="208" y="106"/>
                      <a:pt x="208" y="105"/>
                      <a:pt x="207" y="104"/>
                    </a:cubicBezTo>
                    <a:close/>
                    <a:moveTo>
                      <a:pt x="99" y="8"/>
                    </a:moveTo>
                    <a:cubicBezTo>
                      <a:pt x="112" y="8"/>
                      <a:pt x="123" y="18"/>
                      <a:pt x="123" y="32"/>
                    </a:cubicBezTo>
                    <a:cubicBezTo>
                      <a:pt x="123" y="37"/>
                      <a:pt x="121" y="41"/>
                      <a:pt x="119" y="45"/>
                    </a:cubicBezTo>
                    <a:cubicBezTo>
                      <a:pt x="119" y="45"/>
                      <a:pt x="119" y="45"/>
                      <a:pt x="119" y="45"/>
                    </a:cubicBezTo>
                    <a:cubicBezTo>
                      <a:pt x="119" y="45"/>
                      <a:pt x="119" y="46"/>
                      <a:pt x="118" y="46"/>
                    </a:cubicBezTo>
                    <a:cubicBezTo>
                      <a:pt x="118" y="46"/>
                      <a:pt x="117" y="47"/>
                      <a:pt x="117" y="47"/>
                    </a:cubicBezTo>
                    <a:cubicBezTo>
                      <a:pt x="117" y="48"/>
                      <a:pt x="117" y="48"/>
                      <a:pt x="117" y="48"/>
                    </a:cubicBezTo>
                    <a:cubicBezTo>
                      <a:pt x="116" y="48"/>
                      <a:pt x="115" y="49"/>
                      <a:pt x="115" y="50"/>
                    </a:cubicBezTo>
                    <a:cubicBezTo>
                      <a:pt x="115" y="50"/>
                      <a:pt x="115" y="50"/>
                      <a:pt x="115" y="50"/>
                    </a:cubicBezTo>
                    <a:cubicBezTo>
                      <a:pt x="113" y="51"/>
                      <a:pt x="112" y="52"/>
                      <a:pt x="110" y="53"/>
                    </a:cubicBezTo>
                    <a:cubicBezTo>
                      <a:pt x="110" y="53"/>
                      <a:pt x="110" y="53"/>
                      <a:pt x="110" y="53"/>
                    </a:cubicBezTo>
                    <a:cubicBezTo>
                      <a:pt x="109" y="53"/>
                      <a:pt x="108" y="54"/>
                      <a:pt x="108" y="54"/>
                    </a:cubicBezTo>
                    <a:cubicBezTo>
                      <a:pt x="107" y="54"/>
                      <a:pt x="107" y="54"/>
                      <a:pt x="107" y="54"/>
                    </a:cubicBezTo>
                    <a:cubicBezTo>
                      <a:pt x="106" y="54"/>
                      <a:pt x="106" y="55"/>
                      <a:pt x="105" y="55"/>
                    </a:cubicBezTo>
                    <a:cubicBezTo>
                      <a:pt x="105" y="55"/>
                      <a:pt x="105" y="55"/>
                      <a:pt x="104" y="55"/>
                    </a:cubicBezTo>
                    <a:cubicBezTo>
                      <a:pt x="104" y="55"/>
                      <a:pt x="103" y="55"/>
                      <a:pt x="102" y="55"/>
                    </a:cubicBezTo>
                    <a:cubicBezTo>
                      <a:pt x="102" y="55"/>
                      <a:pt x="102" y="55"/>
                      <a:pt x="102" y="56"/>
                    </a:cubicBezTo>
                    <a:cubicBezTo>
                      <a:pt x="101" y="56"/>
                      <a:pt x="100" y="56"/>
                      <a:pt x="99" y="56"/>
                    </a:cubicBezTo>
                    <a:cubicBezTo>
                      <a:pt x="98" y="56"/>
                      <a:pt x="97" y="56"/>
                      <a:pt x="96" y="56"/>
                    </a:cubicBezTo>
                    <a:cubicBezTo>
                      <a:pt x="96" y="55"/>
                      <a:pt x="96" y="55"/>
                      <a:pt x="96" y="55"/>
                    </a:cubicBezTo>
                    <a:cubicBezTo>
                      <a:pt x="95" y="55"/>
                      <a:pt x="94" y="55"/>
                      <a:pt x="93" y="55"/>
                    </a:cubicBezTo>
                    <a:cubicBezTo>
                      <a:pt x="93" y="55"/>
                      <a:pt x="93" y="55"/>
                      <a:pt x="93" y="55"/>
                    </a:cubicBezTo>
                    <a:cubicBezTo>
                      <a:pt x="92" y="55"/>
                      <a:pt x="92" y="54"/>
                      <a:pt x="91" y="54"/>
                    </a:cubicBezTo>
                    <a:cubicBezTo>
                      <a:pt x="91" y="54"/>
                      <a:pt x="91" y="54"/>
                      <a:pt x="90" y="54"/>
                    </a:cubicBezTo>
                    <a:cubicBezTo>
                      <a:pt x="87" y="53"/>
                      <a:pt x="84" y="51"/>
                      <a:pt x="81" y="48"/>
                    </a:cubicBezTo>
                    <a:cubicBezTo>
                      <a:pt x="81" y="48"/>
                      <a:pt x="81" y="48"/>
                      <a:pt x="81" y="48"/>
                    </a:cubicBezTo>
                    <a:cubicBezTo>
                      <a:pt x="81" y="47"/>
                      <a:pt x="80" y="47"/>
                      <a:pt x="80" y="46"/>
                    </a:cubicBezTo>
                    <a:cubicBezTo>
                      <a:pt x="79" y="46"/>
                      <a:pt x="79" y="45"/>
                      <a:pt x="79" y="45"/>
                    </a:cubicBezTo>
                    <a:cubicBezTo>
                      <a:pt x="79" y="45"/>
                      <a:pt x="79" y="45"/>
                      <a:pt x="79" y="45"/>
                    </a:cubicBezTo>
                    <a:cubicBezTo>
                      <a:pt x="76" y="41"/>
                      <a:pt x="75" y="37"/>
                      <a:pt x="75" y="32"/>
                    </a:cubicBezTo>
                    <a:cubicBezTo>
                      <a:pt x="75" y="18"/>
                      <a:pt x="86" y="8"/>
                      <a:pt x="99" y="8"/>
                    </a:cubicBezTo>
                    <a:close/>
                    <a:moveTo>
                      <a:pt x="142" y="173"/>
                    </a:moveTo>
                    <a:cubicBezTo>
                      <a:pt x="140" y="174"/>
                      <a:pt x="140" y="174"/>
                      <a:pt x="140" y="174"/>
                    </a:cubicBezTo>
                    <a:cubicBezTo>
                      <a:pt x="140" y="194"/>
                      <a:pt x="140" y="194"/>
                      <a:pt x="140" y="194"/>
                    </a:cubicBezTo>
                    <a:cubicBezTo>
                      <a:pt x="140" y="195"/>
                      <a:pt x="140" y="195"/>
                      <a:pt x="140" y="195"/>
                    </a:cubicBezTo>
                    <a:cubicBezTo>
                      <a:pt x="125" y="195"/>
                      <a:pt x="125" y="195"/>
                      <a:pt x="125" y="195"/>
                    </a:cubicBezTo>
                    <a:cubicBezTo>
                      <a:pt x="125" y="195"/>
                      <a:pt x="124" y="195"/>
                      <a:pt x="124" y="194"/>
                    </a:cubicBezTo>
                    <a:cubicBezTo>
                      <a:pt x="124" y="180"/>
                      <a:pt x="124" y="180"/>
                      <a:pt x="124" y="180"/>
                    </a:cubicBezTo>
                    <a:cubicBezTo>
                      <a:pt x="119" y="182"/>
                      <a:pt x="119" y="182"/>
                      <a:pt x="119" y="182"/>
                    </a:cubicBezTo>
                    <a:cubicBezTo>
                      <a:pt x="105" y="185"/>
                      <a:pt x="91" y="185"/>
                      <a:pt x="78" y="181"/>
                    </a:cubicBezTo>
                    <a:cubicBezTo>
                      <a:pt x="73" y="180"/>
                      <a:pt x="73" y="180"/>
                      <a:pt x="73" y="180"/>
                    </a:cubicBezTo>
                    <a:cubicBezTo>
                      <a:pt x="73" y="194"/>
                      <a:pt x="73" y="194"/>
                      <a:pt x="73" y="194"/>
                    </a:cubicBezTo>
                    <a:cubicBezTo>
                      <a:pt x="73" y="194"/>
                      <a:pt x="72" y="195"/>
                      <a:pt x="72" y="195"/>
                    </a:cubicBezTo>
                    <a:cubicBezTo>
                      <a:pt x="57" y="195"/>
                      <a:pt x="57" y="195"/>
                      <a:pt x="57" y="195"/>
                    </a:cubicBezTo>
                    <a:cubicBezTo>
                      <a:pt x="57" y="195"/>
                      <a:pt x="57" y="194"/>
                      <a:pt x="57" y="194"/>
                    </a:cubicBezTo>
                    <a:cubicBezTo>
                      <a:pt x="57" y="176"/>
                      <a:pt x="57" y="176"/>
                      <a:pt x="57" y="176"/>
                    </a:cubicBezTo>
                    <a:cubicBezTo>
                      <a:pt x="58" y="173"/>
                      <a:pt x="58" y="173"/>
                      <a:pt x="58" y="173"/>
                    </a:cubicBezTo>
                    <a:cubicBezTo>
                      <a:pt x="55" y="171"/>
                      <a:pt x="55" y="171"/>
                      <a:pt x="55" y="171"/>
                    </a:cubicBezTo>
                    <a:cubicBezTo>
                      <a:pt x="47" y="167"/>
                      <a:pt x="41" y="161"/>
                      <a:pt x="35" y="153"/>
                    </a:cubicBezTo>
                    <a:cubicBezTo>
                      <a:pt x="34" y="152"/>
                      <a:pt x="34" y="152"/>
                      <a:pt x="34" y="152"/>
                    </a:cubicBezTo>
                    <a:cubicBezTo>
                      <a:pt x="12" y="152"/>
                      <a:pt x="12" y="152"/>
                      <a:pt x="12" y="152"/>
                    </a:cubicBezTo>
                    <a:cubicBezTo>
                      <a:pt x="10" y="152"/>
                      <a:pt x="8" y="150"/>
                      <a:pt x="8" y="147"/>
                    </a:cubicBezTo>
                    <a:cubicBezTo>
                      <a:pt x="8" y="112"/>
                      <a:pt x="8" y="112"/>
                      <a:pt x="8" y="112"/>
                    </a:cubicBezTo>
                    <a:cubicBezTo>
                      <a:pt x="8" y="109"/>
                      <a:pt x="10" y="107"/>
                      <a:pt x="12" y="107"/>
                    </a:cubicBezTo>
                    <a:cubicBezTo>
                      <a:pt x="23" y="107"/>
                      <a:pt x="23" y="107"/>
                      <a:pt x="23" y="107"/>
                    </a:cubicBezTo>
                    <a:cubicBezTo>
                      <a:pt x="24" y="104"/>
                      <a:pt x="24" y="104"/>
                      <a:pt x="24" y="104"/>
                    </a:cubicBezTo>
                    <a:cubicBezTo>
                      <a:pt x="26" y="95"/>
                      <a:pt x="30" y="86"/>
                      <a:pt x="36" y="78"/>
                    </a:cubicBezTo>
                    <a:cubicBezTo>
                      <a:pt x="38" y="76"/>
                      <a:pt x="38" y="76"/>
                      <a:pt x="38" y="76"/>
                    </a:cubicBezTo>
                    <a:cubicBezTo>
                      <a:pt x="29" y="64"/>
                      <a:pt x="29" y="64"/>
                      <a:pt x="29" y="64"/>
                    </a:cubicBezTo>
                    <a:cubicBezTo>
                      <a:pt x="33" y="63"/>
                      <a:pt x="38" y="64"/>
                      <a:pt x="43" y="67"/>
                    </a:cubicBezTo>
                    <a:cubicBezTo>
                      <a:pt x="46" y="69"/>
                      <a:pt x="46" y="69"/>
                      <a:pt x="46" y="69"/>
                    </a:cubicBezTo>
                    <a:cubicBezTo>
                      <a:pt x="48" y="67"/>
                      <a:pt x="48" y="67"/>
                      <a:pt x="48" y="67"/>
                    </a:cubicBezTo>
                    <a:cubicBezTo>
                      <a:pt x="56" y="60"/>
                      <a:pt x="65" y="56"/>
                      <a:pt x="75" y="53"/>
                    </a:cubicBezTo>
                    <a:cubicBezTo>
                      <a:pt x="75" y="53"/>
                      <a:pt x="75" y="53"/>
                      <a:pt x="75" y="53"/>
                    </a:cubicBezTo>
                    <a:cubicBezTo>
                      <a:pt x="76" y="54"/>
                      <a:pt x="76" y="54"/>
                      <a:pt x="77" y="55"/>
                    </a:cubicBezTo>
                    <a:cubicBezTo>
                      <a:pt x="77" y="55"/>
                      <a:pt x="77" y="55"/>
                      <a:pt x="77" y="55"/>
                    </a:cubicBezTo>
                    <a:cubicBezTo>
                      <a:pt x="78" y="56"/>
                      <a:pt x="79" y="57"/>
                      <a:pt x="80" y="57"/>
                    </a:cubicBezTo>
                    <a:cubicBezTo>
                      <a:pt x="80" y="57"/>
                      <a:pt x="80" y="57"/>
                      <a:pt x="80" y="57"/>
                    </a:cubicBezTo>
                    <a:cubicBezTo>
                      <a:pt x="80" y="58"/>
                      <a:pt x="81" y="58"/>
                      <a:pt x="81" y="58"/>
                    </a:cubicBezTo>
                    <a:cubicBezTo>
                      <a:pt x="76" y="59"/>
                      <a:pt x="71" y="61"/>
                      <a:pt x="66" y="64"/>
                    </a:cubicBezTo>
                    <a:cubicBezTo>
                      <a:pt x="64" y="65"/>
                      <a:pt x="63" y="67"/>
                      <a:pt x="64" y="69"/>
                    </a:cubicBezTo>
                    <a:cubicBezTo>
                      <a:pt x="65" y="71"/>
                      <a:pt x="68" y="72"/>
                      <a:pt x="70" y="71"/>
                    </a:cubicBezTo>
                    <a:cubicBezTo>
                      <a:pt x="79" y="66"/>
                      <a:pt x="89" y="64"/>
                      <a:pt x="100" y="64"/>
                    </a:cubicBezTo>
                    <a:cubicBezTo>
                      <a:pt x="111" y="64"/>
                      <a:pt x="122" y="67"/>
                      <a:pt x="131" y="72"/>
                    </a:cubicBezTo>
                    <a:cubicBezTo>
                      <a:pt x="132" y="72"/>
                      <a:pt x="132" y="72"/>
                      <a:pt x="133" y="72"/>
                    </a:cubicBezTo>
                    <a:cubicBezTo>
                      <a:pt x="135" y="72"/>
                      <a:pt x="136" y="71"/>
                      <a:pt x="137" y="70"/>
                    </a:cubicBezTo>
                    <a:cubicBezTo>
                      <a:pt x="138" y="68"/>
                      <a:pt x="137" y="66"/>
                      <a:pt x="135" y="65"/>
                    </a:cubicBezTo>
                    <a:cubicBezTo>
                      <a:pt x="129" y="62"/>
                      <a:pt x="123" y="59"/>
                      <a:pt x="117" y="58"/>
                    </a:cubicBezTo>
                    <a:cubicBezTo>
                      <a:pt x="117" y="58"/>
                      <a:pt x="118" y="58"/>
                      <a:pt x="118" y="57"/>
                    </a:cubicBezTo>
                    <a:cubicBezTo>
                      <a:pt x="118" y="57"/>
                      <a:pt x="118" y="57"/>
                      <a:pt x="119" y="57"/>
                    </a:cubicBezTo>
                    <a:cubicBezTo>
                      <a:pt x="119" y="56"/>
                      <a:pt x="120" y="56"/>
                      <a:pt x="120" y="55"/>
                    </a:cubicBezTo>
                    <a:cubicBezTo>
                      <a:pt x="121" y="55"/>
                      <a:pt x="121" y="55"/>
                      <a:pt x="121" y="55"/>
                    </a:cubicBezTo>
                    <a:cubicBezTo>
                      <a:pt x="122" y="54"/>
                      <a:pt x="122" y="53"/>
                      <a:pt x="123" y="53"/>
                    </a:cubicBezTo>
                    <a:cubicBezTo>
                      <a:pt x="123" y="53"/>
                      <a:pt x="123" y="52"/>
                      <a:pt x="123" y="52"/>
                    </a:cubicBezTo>
                    <a:cubicBezTo>
                      <a:pt x="155" y="61"/>
                      <a:pt x="177" y="87"/>
                      <a:pt x="177" y="116"/>
                    </a:cubicBezTo>
                    <a:cubicBezTo>
                      <a:pt x="177" y="139"/>
                      <a:pt x="164" y="160"/>
                      <a:pt x="142" y="173"/>
                    </a:cubicBezTo>
                    <a:close/>
                    <a:moveTo>
                      <a:pt x="196" y="107"/>
                    </a:moveTo>
                    <a:cubicBezTo>
                      <a:pt x="195" y="107"/>
                      <a:pt x="195" y="107"/>
                      <a:pt x="195" y="107"/>
                    </a:cubicBezTo>
                    <a:cubicBezTo>
                      <a:pt x="194" y="107"/>
                      <a:pt x="193" y="107"/>
                      <a:pt x="193" y="106"/>
                    </a:cubicBezTo>
                    <a:cubicBezTo>
                      <a:pt x="192" y="105"/>
                      <a:pt x="193" y="104"/>
                      <a:pt x="193" y="104"/>
                    </a:cubicBezTo>
                    <a:cubicBezTo>
                      <a:pt x="193" y="104"/>
                      <a:pt x="194" y="104"/>
                      <a:pt x="194" y="104"/>
                    </a:cubicBezTo>
                    <a:cubicBezTo>
                      <a:pt x="195" y="104"/>
                      <a:pt x="196" y="104"/>
                      <a:pt x="197" y="104"/>
                    </a:cubicBezTo>
                    <a:cubicBezTo>
                      <a:pt x="196" y="105"/>
                      <a:pt x="196" y="106"/>
                      <a:pt x="196" y="107"/>
                    </a:cubicBezTo>
                    <a:close/>
                    <a:moveTo>
                      <a:pt x="55" y="103"/>
                    </a:moveTo>
                    <a:cubicBezTo>
                      <a:pt x="55" y="107"/>
                      <a:pt x="52" y="110"/>
                      <a:pt x="49" y="110"/>
                    </a:cubicBezTo>
                    <a:cubicBezTo>
                      <a:pt x="45" y="110"/>
                      <a:pt x="42" y="107"/>
                      <a:pt x="42" y="103"/>
                    </a:cubicBezTo>
                    <a:cubicBezTo>
                      <a:pt x="42" y="99"/>
                      <a:pt x="45" y="96"/>
                      <a:pt x="49" y="96"/>
                    </a:cubicBezTo>
                    <a:cubicBezTo>
                      <a:pt x="52" y="96"/>
                      <a:pt x="55" y="99"/>
                      <a:pt x="55" y="10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9" name="组合 58"/>
            <p:cNvGrpSpPr/>
            <p:nvPr/>
          </p:nvGrpSpPr>
          <p:grpSpPr bwMode="auto">
            <a:xfrm>
              <a:off x="6936925" y="3885404"/>
              <a:ext cx="3575948" cy="2431374"/>
              <a:chOff x="8709372" y="3609990"/>
              <a:chExt cx="1989370" cy="2432519"/>
            </a:xfrm>
          </p:grpSpPr>
          <p:sp>
            <p:nvSpPr>
              <p:cNvPr id="60" name="文本框 59"/>
              <p:cNvSpPr txBox="1"/>
              <p:nvPr/>
            </p:nvSpPr>
            <p:spPr>
              <a:xfrm>
                <a:off x="9285692" y="3609990"/>
                <a:ext cx="954218" cy="400298"/>
              </a:xfrm>
              <a:prstGeom prst="rect">
                <a:avLst/>
              </a:prstGeom>
              <a:noFill/>
            </p:spPr>
            <p:txBody>
              <a:bodyPr wrap="none">
                <a:spAutoFit/>
              </a:bodyPr>
              <a:lstStyle/>
              <a:p>
                <a:pPr algn="ctr" eaLnBrk="1" fontAlgn="auto" hangingPunct="1">
                  <a:spcBef>
                    <a:spcPts val="0"/>
                  </a:spcBef>
                  <a:spcAft>
                    <a:spcPts val="0"/>
                  </a:spcAft>
                  <a:defRPr/>
                </a:pPr>
                <a:r>
                  <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rPr>
                  <a:t>步骤三</a:t>
                </a:r>
                <a:endParaRPr lang="zh-CN" altLang="en-US" sz="20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61" name="矩形 60"/>
              <p:cNvSpPr/>
              <p:nvPr/>
            </p:nvSpPr>
            <p:spPr>
              <a:xfrm>
                <a:off x="8709372" y="4010228"/>
                <a:ext cx="1989370" cy="2032281"/>
              </a:xfrm>
              <a:prstGeom prst="rect">
                <a:avLst/>
              </a:prstGeom>
            </p:spPr>
            <p:txBody>
              <a:bodyPr>
                <a:spAutoFit/>
              </a:bodyPr>
              <a:lstStyle/>
              <a:p>
                <a:pPr algn="ctr" eaLnBrk="1" fontAlgn="auto" hangingPunct="1">
                  <a:spcBef>
                    <a:spcPts val="0"/>
                  </a:spcBef>
                  <a:spcAft>
                    <a:spcPts val="0"/>
                  </a:spcAft>
                  <a:defRPr/>
                </a:pP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rPr>
                  <a:t>用每个触发要替换像素的数量来度量每个触发的大小。通过一个异常点检测算法来检测是否有任何触发候选对象比其他小得多。一个关键的异常值代表一个真正的触发，与触发匹配的标签是后门攻击的目标标签。</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71" name="椭圆 70"/>
            <p:cNvSpPr/>
            <p:nvPr/>
          </p:nvSpPr>
          <p:spPr>
            <a:xfrm rot="10800000">
              <a:off x="9779793" y="3140868"/>
              <a:ext cx="231775" cy="2317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椭圆 71"/>
            <p:cNvSpPr/>
            <p:nvPr/>
          </p:nvSpPr>
          <p:spPr>
            <a:xfrm rot="10800000">
              <a:off x="9209881" y="3545681"/>
              <a:ext cx="315912" cy="3159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椭圆 72"/>
            <p:cNvSpPr/>
            <p:nvPr/>
          </p:nvSpPr>
          <p:spPr>
            <a:xfrm rot="10800000">
              <a:off x="9682956" y="2866231"/>
              <a:ext cx="153987" cy="153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250"/>
                                        <p:tgtEl>
                                          <p:spTgt spid="4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EAA1204-840C-4FB9-952C-13C28FAB95F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1" y="242888"/>
            <a:ext cx="7828547" cy="461962"/>
            <a:chOff x="0" y="242888"/>
            <a:chExt cx="50344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2" y="242888"/>
              <a:ext cx="4632695" cy="460079"/>
            </a:xfrm>
            <a:prstGeom prst="rect">
              <a:avLst/>
            </a:prstGeom>
            <a:noFill/>
          </p:spPr>
          <p:txBody>
            <a:bodyPr wrap="square">
              <a:spAutoFit/>
            </a:bodyPr>
            <a:lstStyle/>
            <a:p>
              <a:pPr eaLnBrk="1" fontAlgn="auto" hangingPunct="1">
                <a:spcBef>
                  <a:spcPts val="0"/>
                </a:spcBef>
                <a:spcAft>
                  <a:spcPts val="0"/>
                </a:spcAft>
                <a:defRPr/>
              </a:pPr>
              <a:r>
                <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Neural Cleanse: Detecting the </a:t>
              </a:r>
              <a:r>
                <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hlinkClick r:id="rId1" action="ppaction://hlinksldjump"/>
                </a:rPr>
                <a:t>backdoor</a:t>
              </a:r>
              <a:r>
                <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endPar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pic>
        <p:nvPicPr>
          <p:cNvPr id="6" name="图片 5"/>
          <p:cNvPicPr>
            <a:picLocks noChangeAspect="1"/>
          </p:cNvPicPr>
          <p:nvPr>
            <p:custDataLst>
              <p:tags r:id="rId2"/>
            </p:custDataLst>
          </p:nvPr>
        </p:nvPicPr>
        <p:blipFill>
          <a:blip r:embed="rId3"/>
          <a:stretch>
            <a:fillRect/>
          </a:stretch>
        </p:blipFill>
        <p:spPr>
          <a:xfrm>
            <a:off x="-80645" y="938530"/>
            <a:ext cx="6063615" cy="4316095"/>
          </a:xfrm>
          <a:prstGeom prst="rect">
            <a:avLst/>
          </a:prstGeom>
        </p:spPr>
      </p:pic>
      <p:pic>
        <p:nvPicPr>
          <p:cNvPr id="8" name="图片 7"/>
          <p:cNvPicPr>
            <a:picLocks noChangeAspect="1"/>
          </p:cNvPicPr>
          <p:nvPr/>
        </p:nvPicPr>
        <p:blipFill>
          <a:blip r:embed="rId4"/>
          <a:stretch>
            <a:fillRect/>
          </a:stretch>
        </p:blipFill>
        <p:spPr>
          <a:xfrm>
            <a:off x="6115050" y="4006850"/>
            <a:ext cx="5412740" cy="2149475"/>
          </a:xfrm>
          <a:prstGeom prst="rect">
            <a:avLst/>
          </a:prstGeom>
        </p:spPr>
      </p:pic>
      <p:pic>
        <p:nvPicPr>
          <p:cNvPr id="12" name="图片 11"/>
          <p:cNvPicPr>
            <a:picLocks noChangeAspect="1"/>
          </p:cNvPicPr>
          <p:nvPr/>
        </p:nvPicPr>
        <p:blipFill>
          <a:blip r:embed="rId5"/>
          <a:stretch>
            <a:fillRect/>
          </a:stretch>
        </p:blipFill>
        <p:spPr>
          <a:xfrm>
            <a:off x="6115050" y="799465"/>
            <a:ext cx="5124450" cy="2825750"/>
          </a:xfrm>
          <a:prstGeom prst="rect">
            <a:avLst/>
          </a:prstGeom>
        </p:spPr>
      </p:pic>
      <p:sp>
        <p:nvSpPr>
          <p:cNvPr id="13" name="文本框 12"/>
          <p:cNvSpPr txBox="1"/>
          <p:nvPr/>
        </p:nvSpPr>
        <p:spPr>
          <a:xfrm>
            <a:off x="6322060" y="3574415"/>
            <a:ext cx="5292725" cy="368300"/>
          </a:xfrm>
          <a:prstGeom prst="rect">
            <a:avLst/>
          </a:prstGeom>
          <a:noFill/>
        </p:spPr>
        <p:txBody>
          <a:bodyPr wrap="square" rtlCol="0">
            <a:spAutoFit/>
          </a:bodyPr>
          <a:p>
            <a:r>
              <a:rPr lang="en-US" altLang="zh-CN" dirty="0">
                <a:solidFill>
                  <a:srgbClr val="FF0000"/>
                </a:solidFill>
                <a:latin typeface="微软雅黑 Light" panose="020B0502040204020203" pitchFamily="34" charset="-122"/>
                <a:ea typeface="微软雅黑 Light" panose="020B0502040204020203" pitchFamily="34" charset="-122"/>
              </a:rPr>
              <a:t>TABOR</a:t>
            </a:r>
            <a:r>
              <a:rPr lang="zh-CN" altLang="en-US" dirty="0">
                <a:solidFill>
                  <a:srgbClr val="FF0000"/>
                </a:solidFill>
                <a:latin typeface="微软雅黑 Light" panose="020B0502040204020203" pitchFamily="34" charset="-122"/>
                <a:ea typeface="微软雅黑 Light" panose="020B0502040204020203" pitchFamily="34" charset="-122"/>
              </a:rPr>
              <a:t>对</a:t>
            </a:r>
            <a:r>
              <a:rPr lang="en-US" altLang="zh-CN" dirty="0">
                <a:solidFill>
                  <a:srgbClr val="FF0000"/>
                </a:solidFill>
                <a:latin typeface="微软雅黑 Light" panose="020B0502040204020203" pitchFamily="34" charset="-122"/>
                <a:ea typeface="微软雅黑 Light" panose="020B0502040204020203" pitchFamily="34" charset="-122"/>
              </a:rPr>
              <a:t>Neural Cleanse</a:t>
            </a:r>
            <a:r>
              <a:rPr lang="zh-CN" altLang="en-US" dirty="0">
                <a:solidFill>
                  <a:srgbClr val="FF0000"/>
                </a:solidFill>
                <a:latin typeface="微软雅黑 Light" panose="020B0502040204020203" pitchFamily="34" charset="-122"/>
                <a:ea typeface="微软雅黑 Light" panose="020B0502040204020203" pitchFamily="34" charset="-122"/>
              </a:rPr>
              <a:t>的引用：</a:t>
            </a:r>
            <a:endParaRPr lang="zh-CN" altLang="en-US" dirty="0">
              <a:solidFill>
                <a:srgbClr val="FF0000"/>
              </a:solidFill>
              <a:latin typeface="微软雅黑 Light" panose="020B0502040204020203" pitchFamily="34" charset="-122"/>
              <a:ea typeface="微软雅黑 Light" panose="020B0502040204020203" pitchFamily="34" charset="-122"/>
            </a:endParaRPr>
          </a:p>
        </p:txBody>
      </p:sp>
      <p:sp>
        <p:nvSpPr>
          <p:cNvPr id="15" name="矩形 14"/>
          <p:cNvSpPr/>
          <p:nvPr/>
        </p:nvSpPr>
        <p:spPr>
          <a:xfrm>
            <a:off x="6283960" y="1019175"/>
            <a:ext cx="2296160" cy="26987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0E329E3C-D9E5-4382-911D-E7C63B5FF534}"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4593491" cy="461962"/>
            <a:chOff x="0" y="242888"/>
            <a:chExt cx="4594690" cy="461665"/>
          </a:xfrm>
        </p:grpSpPr>
        <p:sp>
          <p:nvSpPr>
            <p:cNvPr id="4" name="矩形 3"/>
            <p:cNvSpPr/>
            <p:nvPr/>
          </p:nvSpPr>
          <p:spPr>
            <a:xfrm>
              <a:off x="0" y="242888"/>
              <a:ext cx="401743" cy="461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192947"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Reverse Engineering Triggers</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401638" y="1094692"/>
            <a:ext cx="4763920"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定义了触发注入的一般形式：</a:t>
            </a:r>
            <a:endParaRPr lang="en-US" altLang="zh-CN" sz="2000" dirty="0">
              <a:latin typeface="微软雅黑" panose="020B0503020204020204" pitchFamily="34" charset="-122"/>
              <a:ea typeface="微软雅黑" panose="020B0503020204020204" pitchFamily="34" charset="-122"/>
            </a:endParaRPr>
          </a:p>
        </p:txBody>
      </p:sp>
      <p:pic>
        <p:nvPicPr>
          <p:cNvPr id="23554" name="Picture 2" descr="」 4 を m, と Ⅱ 支 &#10;Ⅱ ( 1 ー m こ ) ・ こ ト 十 7 こ A &#10;、 ) ト c &#10;( 2 )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1638" y="1510523"/>
            <a:ext cx="7157545" cy="9067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矩形 5">
                <a:extLst>
                  <a:ext uri="{FF2B5EF4-FFF2-40B4-BE49-F238E27FC236}">
                    <ele attr="{F5868BF4-31F9-437E-8AAB-EFFEE7CCE36C}"/>
                  </a:ext>
                </a:extLst>
              </p:cNvPr>
              <p:cNvSpPr/>
              <p:nvPr/>
            </p:nvSpPr>
            <p:spPr>
              <a:xfrm>
                <a:off x="7986570" y="1093797"/>
                <a:ext cx="3252930" cy="1323439"/>
              </a:xfrm>
              <a:prstGeom prst="rect">
                <a:avLst/>
              </a:prstGeom>
            </p:spPr>
            <p:txBody>
              <a:bodyPr wrap="square">
                <a:spAutoFit/>
              </a:bodyPr>
              <a:lstStyle/>
              <a:p>
                <a14:m>
                  <m:oMath xmlns:m="http://schemas.openxmlformats.org/officeDocument/2006/math">
                    <m:r>
                      <a:rPr lang="en-US" sz="2000" i="1" smtClean="0">
                        <a:solidFill>
                          <a:schemeClr val="tx1">
                            <a:lumMod val="65000"/>
                            <a:lumOff val="35000"/>
                          </a:schemeClr>
                        </a:solidFill>
                        <a:latin typeface="Cambria Math" panose="02040503050406030204" pitchFamily="18" charset="0"/>
                      </a:rPr>
                      <m:t>𝐴</m:t>
                    </m:r>
                    <m:d>
                      <m:dPr>
                        <m:ctrlPr>
                          <a:rPr lang="en-US" sz="2000" i="1">
                            <a:solidFill>
                              <a:schemeClr val="tx1">
                                <a:lumMod val="65000"/>
                                <a:lumOff val="35000"/>
                              </a:schemeClr>
                            </a:solidFill>
                            <a:latin typeface="Cambria Math" panose="02040503050406030204" pitchFamily="18" charset="0"/>
                          </a:rPr>
                        </m:ctrlPr>
                      </m:dPr>
                      <m:e>
                        <m:r>
                          <a:rPr lang="en-US" sz="2000" i="0">
                            <a:solidFill>
                              <a:schemeClr val="tx1">
                                <a:lumMod val="65000"/>
                                <a:lumOff val="35000"/>
                              </a:schemeClr>
                            </a:solidFill>
                            <a:latin typeface="Cambria Math" panose="02040503050406030204" pitchFamily="18" charset="0"/>
                          </a:rPr>
                          <m:t>·</m:t>
                        </m:r>
                      </m:e>
                    </m:d>
                  </m:oMath>
                </a14:m>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：将触发应用到原始图像</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的函数</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∆：触发图案</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：掩码（</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矩阵）</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p:sp>
            <p:nvSpPr>
              <p:cNvPr id="6" name="矩形 5"/>
              <p:cNvSpPr>
                <a:spLocks noRot="1" noChangeAspect="1" noMove="1" noResize="1" noEditPoints="1" noAdjustHandles="1" noChangeArrowheads="1" noChangeShapeType="1" noTextEdit="1"/>
              </p:cNvSpPr>
              <p:nvPr/>
            </p:nvSpPr>
            <p:spPr>
              <a:xfrm>
                <a:off x="7986570" y="1093797"/>
                <a:ext cx="3252930" cy="1323439"/>
              </a:xfrm>
              <a:prstGeom prst="rect">
                <a:avLst/>
              </a:prstGeom>
              <a:blipFill rotWithShape="1">
                <a:blip r:embed="rId2"/>
                <a:stretch>
                  <a:fillRect l="-1873" t="-2294" b="-6881"/>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ele attr="{2CBE8E5E-7F28-497F-9F81-5B31CA707F12}"/>
                  </a:ext>
                </a:extLst>
              </p:cNvPr>
              <p:cNvSpPr/>
              <p:nvPr/>
            </p:nvSpPr>
            <p:spPr>
              <a:xfrm>
                <a:off x="401637" y="2686438"/>
                <a:ext cx="11268075" cy="1631216"/>
              </a:xfrm>
              <a:prstGeom prst="rect">
                <a:avLst/>
              </a:prstGeom>
            </p:spPr>
            <p:txBody>
              <a:bodyPr wrap="square">
                <a:spAutoFit/>
              </a:bodyPr>
              <a:lstStyle/>
              <a:p>
                <a:pPr marL="0" marR="0">
                  <a:spcBef>
                    <a:spcPts val="0"/>
                  </a:spcBef>
                  <a:spcAft>
                    <a:spcPts val="0"/>
                  </a:spcAft>
                </a:pPr>
                <a:r>
                  <a:rPr lang="zh-CN" altLang="en-US" sz="2000" dirty="0">
                    <a:latin typeface="微软雅黑" panose="020B0503020204020204" pitchFamily="34" charset="-122"/>
                    <a:ea typeface="微软雅黑" panose="020B0503020204020204" pitchFamily="34" charset="-122"/>
                  </a:rPr>
                  <a:t>对于要分析的目标标签</a:t>
                </a:r>
                <a14:m>
                  <m:oMath xmlns:m="http://schemas.openxmlformats.org/officeDocument/2006/math">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𝑡</m:t>
                            </m:r>
                          </m:sub>
                        </m:sSub>
                      </m:e>
                    </m:d>
                  </m:oMath>
                </a14:m>
                <a:r>
                  <a:rPr lang="zh-CN" sz="2000" dirty="0">
                    <a:effectLst/>
                    <a:latin typeface="微软雅黑" panose="020B0503020204020204" pitchFamily="34" charset="-122"/>
                    <a:ea typeface="微软雅黑" panose="020B0503020204020204" pitchFamily="34" charset="-122"/>
                  </a:rPr>
                  <a:t>，第一个目标找到一个触发</a:t>
                </a:r>
                <a14:m>
                  <m:oMath xmlns:m="http://schemas.openxmlformats.org/officeDocument/2006/math">
                    <m:d>
                      <m:dPr>
                        <m:ctrlPr>
                          <a:rPr lang="en-US" sz="2000" i="1">
                            <a:effectLst/>
                            <a:latin typeface="Cambria Math" panose="02040503050406030204" pitchFamily="18" charset="0"/>
                          </a:rPr>
                        </m:ctrlPr>
                      </m:dPr>
                      <m:e>
                        <m:r>
                          <a:rPr lang="en-US" sz="2000">
                            <a:effectLst/>
                            <a:latin typeface="Cambria Math" panose="02040503050406030204" pitchFamily="18" charset="0"/>
                          </a:rPr>
                          <m:t>𝑚</m:t>
                        </m:r>
                        <m:r>
                          <a:rPr lang="en-US" sz="2000">
                            <a:effectLst/>
                            <a:latin typeface="Cambria Math" panose="02040503050406030204" pitchFamily="18" charset="0"/>
                          </a:rPr>
                          <m:t>,∆</m:t>
                        </m:r>
                      </m:e>
                    </m:d>
                  </m:oMath>
                </a14:m>
                <a:r>
                  <a:rPr lang="zh-CN" sz="2000" dirty="0">
                    <a:effectLst/>
                    <a:latin typeface="微软雅黑" panose="020B0503020204020204" pitchFamily="34" charset="-122"/>
                    <a:ea typeface="微软雅黑" panose="020B0503020204020204" pitchFamily="34" charset="-122"/>
                  </a:rPr>
                  <a:t>，它会将干净的图像错误地分类为</a:t>
                </a:r>
                <a14:m>
                  <m:oMath xmlns:m="http://schemas.openxmlformats.org/officeDocument/2006/math">
                    <m:sSub>
                      <m:sSubPr>
                        <m:ctrlPr>
                          <a:rPr lang="en-US" sz="2000" i="1">
                            <a:effectLst/>
                            <a:latin typeface="Cambria Math" panose="02040503050406030204" pitchFamily="18" charset="0"/>
                          </a:rPr>
                        </m:ctrlPr>
                      </m:sSubPr>
                      <m:e>
                        <m:r>
                          <a:rPr lang="en-US" sz="2000">
                            <a:effectLst/>
                            <a:latin typeface="Cambria Math" panose="02040503050406030204" pitchFamily="18" charset="0"/>
                          </a:rPr>
                          <m:t>𝑦</m:t>
                        </m:r>
                      </m:e>
                      <m:sub>
                        <m:r>
                          <a:rPr lang="en-US" sz="2000">
                            <a:effectLst/>
                            <a:latin typeface="Cambria Math" panose="02040503050406030204" pitchFamily="18" charset="0"/>
                          </a:rPr>
                          <m:t>𝑡</m:t>
                        </m:r>
                      </m:sub>
                    </m:sSub>
                  </m:oMath>
                </a14:m>
                <a:r>
                  <a:rPr lang="zh-CN" sz="2000" dirty="0">
                    <a:effectLst/>
                    <a:latin typeface="微软雅黑" panose="020B0503020204020204" pitchFamily="34" charset="-122"/>
                    <a:ea typeface="微软雅黑" panose="020B0503020204020204" pitchFamily="34" charset="-122"/>
                  </a:rPr>
                  <a:t>。第二个目标是找到一个“</a:t>
                </a:r>
                <a:r>
                  <a:rPr lang="zh-CN" altLang="en-US" sz="2000" dirty="0">
                    <a:effectLst/>
                    <a:latin typeface="微软雅黑" panose="020B0503020204020204" pitchFamily="34" charset="-122"/>
                    <a:ea typeface="微软雅黑" panose="020B0503020204020204" pitchFamily="34" charset="-122"/>
                  </a:rPr>
                  <a:t>精简的</a:t>
                </a:r>
                <a:r>
                  <a:rPr lang="zh-CN" sz="2000" dirty="0">
                    <a:effectLst/>
                    <a:latin typeface="微软雅黑" panose="020B0503020204020204" pitchFamily="34" charset="-122"/>
                    <a:ea typeface="微软雅黑" panose="020B0503020204020204" pitchFamily="34" charset="-122"/>
                  </a:rPr>
                  <a:t>”触发，只修改图像的有限部分。</a:t>
                </a:r>
                <a:endParaRPr lang="en-US" altLang="zh-CN" sz="2000" dirty="0">
                  <a:effectLst/>
                  <a:latin typeface="微软雅黑" panose="020B0503020204020204" pitchFamily="34" charset="-122"/>
                  <a:ea typeface="微软雅黑" panose="020B0503020204020204" pitchFamily="34" charset="-122"/>
                </a:endParaRPr>
              </a:p>
              <a:p>
                <a:pPr marL="0" marR="0">
                  <a:spcBef>
                    <a:spcPts val="0"/>
                  </a:spcBef>
                  <a:spcAft>
                    <a:spcPts val="0"/>
                  </a:spcAft>
                </a:pPr>
                <a:endParaRPr lang="en-US" altLang="zh-CN" sz="2000" dirty="0">
                  <a:latin typeface="微软雅黑" panose="020B0503020204020204" pitchFamily="34" charset="-122"/>
                  <a:ea typeface="微软雅黑" panose="020B0503020204020204" pitchFamily="34" charset="-122"/>
                </a:endParaRPr>
              </a:p>
              <a:p>
                <a:pPr marL="0" marR="0">
                  <a:spcBef>
                    <a:spcPts val="0"/>
                  </a:spcBef>
                  <a:spcAft>
                    <a:spcPts val="0"/>
                  </a:spcAft>
                </a:pPr>
                <a:r>
                  <a:rPr lang="zh-CN" sz="2000" dirty="0">
                    <a:effectLst/>
                    <a:latin typeface="微软雅黑" panose="020B0503020204020204" pitchFamily="34" charset="-122"/>
                    <a:ea typeface="微软雅黑" panose="020B0503020204020204" pitchFamily="34" charset="-122"/>
                  </a:rPr>
                  <a:t>用掩码</a:t>
                </a:r>
                <a:r>
                  <a:rPr lang="en-US" sz="2000" dirty="0">
                    <a:effectLst/>
                    <a:latin typeface="微软雅黑" panose="020B0503020204020204" pitchFamily="34" charset="-122"/>
                    <a:ea typeface="微软雅黑" panose="020B0503020204020204" pitchFamily="34" charset="-122"/>
                  </a:rPr>
                  <a:t>m</a:t>
                </a:r>
                <a:r>
                  <a:rPr lang="zh-CN" sz="2000" dirty="0">
                    <a:effectLst/>
                    <a:latin typeface="微软雅黑" panose="020B0503020204020204" pitchFamily="34" charset="-122"/>
                    <a:ea typeface="微软雅黑" panose="020B0503020204020204" pitchFamily="34" charset="-122"/>
                  </a:rPr>
                  <a:t>的</a:t>
                </a:r>
                <a:r>
                  <a:rPr lang="en-US" sz="2000" dirty="0">
                    <a:effectLst/>
                    <a:latin typeface="微软雅黑" panose="020B0503020204020204" pitchFamily="34" charset="-122"/>
                    <a:ea typeface="微软雅黑" panose="020B0503020204020204" pitchFamily="34" charset="-122"/>
                  </a:rPr>
                  <a:t>L1</a:t>
                </a:r>
                <a:r>
                  <a:rPr lang="zh-CN" sz="2000" dirty="0">
                    <a:effectLst/>
                    <a:latin typeface="微软雅黑" panose="020B0503020204020204" pitchFamily="34" charset="-122"/>
                    <a:ea typeface="微软雅黑" panose="020B0503020204020204" pitchFamily="34" charset="-122"/>
                  </a:rPr>
                  <a:t>范数来测量触发器的大小。同时，通过对两个目标的加权和进行优化，将其表述为一个多目标优化任务。</a:t>
                </a:r>
                <a:endParaRPr lang="en-US" sz="2000" dirty="0">
                  <a:effectLst/>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401637" y="2686438"/>
                <a:ext cx="11268075" cy="1631216"/>
              </a:xfrm>
              <a:prstGeom prst="rect">
                <a:avLst/>
              </a:prstGeom>
              <a:blipFill rotWithShape="1">
                <a:blip r:embed="rId3"/>
                <a:stretch>
                  <a:fillRect l="-595" t="-2247" b="-5993"/>
                </a:stretch>
              </a:blipFill>
            </p:spPr>
            <p:txBody>
              <a:bodyPr/>
              <a:lstStyle/>
              <a:p>
                <a:r>
                  <a:rPr lang="en-US">
                    <a:noFill/>
                  </a:rPr>
                  <a:t> </a:t>
                </a:r>
                <a:endParaRPr lang="en-US">
                  <a:noFill/>
                </a:endParaRPr>
              </a:p>
            </p:txBody>
          </p:sp>
        </mc:Fallback>
      </mc:AlternateContent>
      <p:pic>
        <p:nvPicPr>
          <p:cNvPr id="8" name="图片 7"/>
          <p:cNvPicPr>
            <a:picLocks noChangeAspect="1"/>
          </p:cNvPicPr>
          <p:nvPr/>
        </p:nvPicPr>
        <p:blipFill>
          <a:blip r:embed="rId4"/>
          <a:stretch>
            <a:fillRect/>
          </a:stretch>
        </p:blipFill>
        <p:spPr>
          <a:xfrm>
            <a:off x="401637" y="4478252"/>
            <a:ext cx="5224855" cy="1031038"/>
          </a:xfrm>
          <a:prstGeom prst="rect">
            <a:avLst/>
          </a:prstGeom>
        </p:spPr>
      </p:pic>
      <mc:AlternateContent xmlns:mc="http://schemas.openxmlformats.org/markup-compatibility/2006">
        <mc:Choice xmlns:a14="http://schemas.microsoft.com/office/drawing/2010/main" Requires="a14">
          <p:sp>
            <p:nvSpPr>
              <p:cNvPr id="11" name="矩形 10">
                <a:extLst>
                  <a:ext uri="{FF2B5EF4-FFF2-40B4-BE49-F238E27FC236}">
                    <ele attr="{65892C59-4AFC-44B6-B98B-CACCB3C2AC42}"/>
                  </a:ext>
                </a:extLst>
              </p:cNvPr>
              <p:cNvSpPr/>
              <p:nvPr/>
            </p:nvSpPr>
            <p:spPr>
              <a:xfrm>
                <a:off x="7986570" y="4478252"/>
                <a:ext cx="3469122" cy="1323439"/>
              </a:xfrm>
              <a:prstGeom prst="rect">
                <a:avLst/>
              </a:prstGeom>
            </p:spPr>
            <p:txBody>
              <a:bodyPr wrap="square">
                <a:spAutoFit/>
              </a:bodyPr>
              <a:lstStyle/>
              <a:p>
                <a14:m>
                  <m:oMath xmlns:m="http://schemas.openxmlformats.org/officeDocument/2006/math">
                    <m:r>
                      <a:rPr lang="en-US" sz="2000" smtClean="0">
                        <a:solidFill>
                          <a:schemeClr val="tx1">
                            <a:lumMod val="65000"/>
                            <a:lumOff val="35000"/>
                          </a:schemeClr>
                        </a:solidFill>
                        <a:latin typeface="Cambria Math" panose="02040503050406030204" pitchFamily="18" charset="0"/>
                      </a:rPr>
                      <m:t>𝑓</m:t>
                    </m:r>
                    <m:d>
                      <m:dPr>
                        <m:ctrlPr>
                          <a:rPr lang="en-US" sz="2000" i="1">
                            <a:solidFill>
                              <a:schemeClr val="tx1">
                                <a:lumMod val="65000"/>
                                <a:lumOff val="35000"/>
                              </a:schemeClr>
                            </a:solidFill>
                            <a:latin typeface="Cambria Math" panose="02040503050406030204" pitchFamily="18" charset="0"/>
                          </a:rPr>
                        </m:ctrlPr>
                      </m:dPr>
                      <m:e>
                        <m:r>
                          <a:rPr lang="en-US" sz="2000">
                            <a:solidFill>
                              <a:schemeClr val="tx1">
                                <a:lumMod val="65000"/>
                                <a:lumOff val="35000"/>
                              </a:schemeClr>
                            </a:solidFill>
                            <a:latin typeface="Cambria Math" panose="02040503050406030204" pitchFamily="18" charset="0"/>
                          </a:rPr>
                          <m:t>·</m:t>
                        </m:r>
                      </m:e>
                    </m:d>
                    <m:r>
                      <a:rPr lang="zh-CN" altLang="en-US" sz="2000" i="1">
                        <a:solidFill>
                          <a:schemeClr val="tx1">
                            <a:lumMod val="65000"/>
                            <a:lumOff val="35000"/>
                          </a:schemeClr>
                        </a:solidFill>
                        <a:latin typeface="Cambria Math" panose="02040503050406030204" pitchFamily="18" charset="0"/>
                      </a:rPr>
                      <m:t>：</m:t>
                    </m:r>
                  </m:oMath>
                </a14:m>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DNN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的预测函数。</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14:m>
                  <m:oMath xmlns:m="http://schemas.openxmlformats.org/officeDocument/2006/math">
                    <m:r>
                      <a:rPr lang="en-US" sz="2000">
                        <a:solidFill>
                          <a:schemeClr val="tx1">
                            <a:lumMod val="65000"/>
                            <a:lumOff val="35000"/>
                          </a:schemeClr>
                        </a:solidFill>
                        <a:latin typeface="Cambria Math" panose="02040503050406030204" pitchFamily="18" charset="0"/>
                      </a:rPr>
                      <m:t>ℓ</m:t>
                    </m:r>
                    <m:d>
                      <m:dPr>
                        <m:ctrlPr>
                          <a:rPr lang="en-US" sz="2000" i="1">
                            <a:solidFill>
                              <a:schemeClr val="tx1">
                                <a:lumMod val="65000"/>
                                <a:lumOff val="35000"/>
                              </a:schemeClr>
                            </a:solidFill>
                            <a:latin typeface="Cambria Math" panose="02040503050406030204" pitchFamily="18" charset="0"/>
                          </a:rPr>
                        </m:ctrlPr>
                      </m:dPr>
                      <m:e>
                        <m:r>
                          <a:rPr lang="en-US" sz="2000">
                            <a:solidFill>
                              <a:schemeClr val="tx1">
                                <a:lumMod val="65000"/>
                                <a:lumOff val="35000"/>
                              </a:schemeClr>
                            </a:solidFill>
                            <a:latin typeface="Cambria Math" panose="02040503050406030204" pitchFamily="18" charset="0"/>
                          </a:rPr>
                          <m:t>·</m:t>
                        </m:r>
                      </m:e>
                    </m:d>
                  </m:oMath>
                </a14:m>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：测量分类误差的损失函数，是实验中的交叉熵。</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λ</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：权重。</a:t>
                </a:r>
                <a:endParaRPr 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p:sp>
            <p:nvSpPr>
              <p:cNvPr id="11" name="矩形 10"/>
              <p:cNvSpPr>
                <a:spLocks noRot="1" noChangeAspect="1" noMove="1" noResize="1" noEditPoints="1" noAdjustHandles="1" noChangeArrowheads="1" noChangeShapeType="1" noTextEdit="1"/>
              </p:cNvSpPr>
              <p:nvPr/>
            </p:nvSpPr>
            <p:spPr>
              <a:xfrm>
                <a:off x="7986570" y="4478252"/>
                <a:ext cx="3469122" cy="1323439"/>
              </a:xfrm>
              <a:prstGeom prst="rect">
                <a:avLst/>
              </a:prstGeom>
              <a:blipFill rotWithShape="1">
                <a:blip r:embed="rId5"/>
                <a:stretch>
                  <a:fillRect l="-1757" t="-2765" r="-176" b="-7373"/>
                </a:stretch>
              </a:blipFill>
            </p:spPr>
            <p:txBody>
              <a:bodyPr/>
              <a:lstStyle/>
              <a:p>
                <a:r>
                  <a:rPr lang="en-US">
                    <a:noFill/>
                  </a:rPr>
                  <a:t> </a:t>
                </a:r>
                <a:endParaRPr lang="en-US">
                  <a:noFill/>
                </a:endParaRPr>
              </a:p>
            </p:txBody>
          </p:sp>
        </mc:Fallback>
      </mc:AlternateContent>
      <p:sp>
        <p:nvSpPr>
          <p:cNvPr id="14" name="矩形 13"/>
          <p:cNvSpPr/>
          <p:nvPr/>
        </p:nvSpPr>
        <p:spPr>
          <a:xfrm>
            <a:off x="401637" y="5670315"/>
            <a:ext cx="6817310"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实验中，我们在优化过程中动态地调整</a:t>
            </a:r>
            <a:r>
              <a:rPr lang="en-US" altLang="zh-CN" sz="2000" dirty="0">
                <a:latin typeface="微软雅黑" panose="020B0503020204020204" pitchFamily="34" charset="-122"/>
                <a:ea typeface="微软雅黑" panose="020B0503020204020204" pitchFamily="34" charset="-122"/>
              </a:rPr>
              <a:t>λ</a:t>
            </a:r>
            <a:r>
              <a:rPr lang="zh-CN" altLang="en-US" sz="2000" dirty="0">
                <a:latin typeface="微软雅黑" panose="020B0503020204020204" pitchFamily="34" charset="-122"/>
                <a:ea typeface="微软雅黑" panose="020B0503020204020204" pitchFamily="34" charset="-122"/>
              </a:rPr>
              <a:t>，以确保</a:t>
            </a:r>
            <a:r>
              <a:rPr lang="en-US" sz="2000" dirty="0">
                <a:latin typeface="微软雅黑" panose="020B0503020204020204" pitchFamily="34" charset="-122"/>
                <a:ea typeface="微软雅黑" panose="020B0503020204020204" pitchFamily="34" charset="-122"/>
              </a:rPr>
              <a:t>&gt;99%</a:t>
            </a:r>
            <a:r>
              <a:rPr lang="zh-CN" altLang="en-US" sz="2000" dirty="0">
                <a:latin typeface="微软雅黑" panose="020B0503020204020204" pitchFamily="34" charset="-122"/>
                <a:ea typeface="微软雅黑" panose="020B0503020204020204" pitchFamily="34" charset="-122"/>
              </a:rPr>
              <a:t>的干净图像能够成功地被错误分类</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3C37F7E1-2C3F-49B4-855B-2B603EDB55A8}"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4881564" cy="461962"/>
            <a:chOff x="0" y="242888"/>
            <a:chExt cx="48828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4481094" cy="460079"/>
            </a:xfrm>
            <a:prstGeom prst="rect">
              <a:avLst/>
            </a:prstGeom>
            <a:noFill/>
          </p:spPr>
          <p:txBody>
            <a:bodyPr wrap="none">
              <a:spAutoFit/>
            </a:bodyPr>
            <a:lstStyle/>
            <a:p>
              <a:pPr algn="l" eaLnBrk="1" fontAlgn="auto" hangingPunct="1">
                <a:spcBef>
                  <a:spcPts val="0"/>
                </a:spcBef>
                <a:spcAft>
                  <a:spcPts val="0"/>
                </a:spcAft>
                <a:defRPr/>
              </a:pPr>
              <a:r>
                <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TABOR</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的创新点：</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rPr>
                <a:t>Observations</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58" name="文本框 57"/>
          <p:cNvSpPr txBox="1"/>
          <p:nvPr/>
        </p:nvSpPr>
        <p:spPr>
          <a:xfrm>
            <a:off x="1348105" y="1680845"/>
            <a:ext cx="8502015" cy="398780"/>
          </a:xfrm>
          <a:prstGeom prst="rect">
            <a:avLst/>
          </a:prstGeom>
          <a:noFill/>
        </p:spPr>
        <p:txBody>
          <a:bodyPr>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Scattered &amp; Overly Large.</a:t>
            </a:r>
            <a:endParaRPr lang="en-US" altLang="zh-CN" sz="2000" b="1" dirty="0">
              <a:solidFill>
                <a:schemeClr val="accent3"/>
              </a:solidFill>
              <a:latin typeface="微软雅黑 Light" panose="020B0502040204020203" pitchFamily="34" charset="-122"/>
              <a:ea typeface="微软雅黑 Light" panose="020B0502040204020203" pitchFamily="34" charset="-122"/>
            </a:endParaRPr>
          </a:p>
        </p:txBody>
      </p:sp>
      <p:sp>
        <p:nvSpPr>
          <p:cNvPr id="62" name="文本框 61"/>
          <p:cNvSpPr txBox="1"/>
          <p:nvPr/>
        </p:nvSpPr>
        <p:spPr>
          <a:xfrm>
            <a:off x="1348105" y="3229610"/>
            <a:ext cx="3883660" cy="398780"/>
          </a:xfrm>
          <a:prstGeom prst="rect">
            <a:avLst/>
          </a:prstGeom>
          <a:noFill/>
        </p:spPr>
        <p:txBody>
          <a:bodyPr wrap="square">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Blocking Key Object.</a:t>
            </a:r>
            <a:endParaRPr lang="en-US" altLang="zh-CN" sz="2000" b="1" dirty="0">
              <a:solidFill>
                <a:schemeClr val="accent3"/>
              </a:solidFill>
              <a:latin typeface="微软雅黑 Light" panose="020B0502040204020203" pitchFamily="34" charset="-122"/>
              <a:ea typeface="微软雅黑 Light" panose="020B0502040204020203" pitchFamily="34" charset="-122"/>
            </a:endParaRPr>
          </a:p>
        </p:txBody>
      </p:sp>
      <p:sp>
        <p:nvSpPr>
          <p:cNvPr id="65" name="文本框 64"/>
          <p:cNvSpPr txBox="1"/>
          <p:nvPr/>
        </p:nvSpPr>
        <p:spPr>
          <a:xfrm>
            <a:off x="1348105" y="5064760"/>
            <a:ext cx="3604895" cy="398780"/>
          </a:xfrm>
          <a:prstGeom prst="rect">
            <a:avLst/>
          </a:prstGeom>
          <a:noFill/>
        </p:spPr>
        <p:txBody>
          <a:bodyPr wrap="square">
            <a:spAutoFit/>
          </a:bodyPr>
          <a:lstStyle/>
          <a:p>
            <a:pPr marL="285750" indent="-285750" eaLnBrk="1" fontAlgn="auto" hangingPunct="1">
              <a:spcBef>
                <a:spcPts val="0"/>
              </a:spcBef>
              <a:spcAft>
                <a:spcPts val="0"/>
              </a:spcAft>
              <a:buFont typeface="Wingdings" panose="05000000000000000000" pitchFamily="2" charset="2"/>
              <a:buChar char="l"/>
              <a:defRPr/>
            </a:pPr>
            <a:r>
              <a:rPr lang="en-US" altLang="zh-CN" sz="2000" b="1" dirty="0">
                <a:solidFill>
                  <a:schemeClr val="accent3"/>
                </a:solidFill>
                <a:latin typeface="微软雅黑 Light" panose="020B0502040204020203" pitchFamily="34" charset="-122"/>
                <a:ea typeface="微软雅黑 Light" panose="020B0502040204020203" pitchFamily="34" charset="-122"/>
              </a:rPr>
              <a:t>Overlaying.</a:t>
            </a:r>
            <a:endParaRPr lang="en-US" altLang="zh-CN" sz="2000" b="1" dirty="0">
              <a:solidFill>
                <a:schemeClr val="accent3"/>
              </a:solidFill>
              <a:latin typeface="微软雅黑 Light" panose="020B0502040204020203" pitchFamily="34" charset="-122"/>
              <a:ea typeface="微软雅黑 Light" panose="020B0502040204020203" pitchFamily="34" charset="-122"/>
            </a:endParaRPr>
          </a:p>
        </p:txBody>
      </p:sp>
      <p:sp>
        <p:nvSpPr>
          <p:cNvPr id="2" name="矩形 1"/>
          <p:cNvSpPr/>
          <p:nvPr/>
        </p:nvSpPr>
        <p:spPr>
          <a:xfrm>
            <a:off x="1348121" y="1131207"/>
            <a:ext cx="5172710" cy="39878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在对</a:t>
            </a:r>
            <a:r>
              <a:rPr lang="en-US" altLang="zh-CN" sz="2000" dirty="0">
                <a:latin typeface="微软雅黑" panose="020B0503020204020204" pitchFamily="34" charset="-122"/>
                <a:ea typeface="微软雅黑" panose="020B0503020204020204" pitchFamily="34" charset="-122"/>
              </a:rPr>
              <a:t>Triggers</a:t>
            </a:r>
            <a:r>
              <a:rPr lang="zh-CN" altLang="en-US" sz="2000" dirty="0">
                <a:latin typeface="微软雅黑" panose="020B0503020204020204" pitchFamily="34" charset="-122"/>
                <a:ea typeface="微软雅黑" panose="020B0503020204020204" pitchFamily="34" charset="-122"/>
              </a:rPr>
              <a:t>的观察中发现</a:t>
            </a:r>
            <a:r>
              <a:rPr lang="en-US" altLang="zh-CN" sz="2000" dirty="0">
                <a:latin typeface="微软雅黑" panose="020B0503020204020204" pitchFamily="34" charset="-122"/>
                <a:ea typeface="微软雅黑" panose="020B0503020204020204" pitchFamily="34" charset="-122"/>
              </a:rPr>
              <a:t>Triggers</a:t>
            </a:r>
            <a:r>
              <a:rPr lang="zh-CN" altLang="en-US" sz="2000" dirty="0">
                <a:latin typeface="微软雅黑" panose="020B0503020204020204" pitchFamily="34" charset="-122"/>
                <a:ea typeface="微软雅黑" panose="020B0503020204020204" pitchFamily="34" charset="-122"/>
              </a:rPr>
              <a:t>的特点：</a:t>
            </a: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6316345" y="1877695"/>
            <a:ext cx="5875655" cy="2513330"/>
          </a:xfrm>
          <a:prstGeom prst="rect">
            <a:avLst/>
          </a:prstGeom>
        </p:spPr>
      </p:pic>
      <p:sp>
        <p:nvSpPr>
          <p:cNvPr id="10" name="文本框 9"/>
          <p:cNvSpPr txBox="1"/>
          <p:nvPr/>
        </p:nvSpPr>
        <p:spPr>
          <a:xfrm>
            <a:off x="1767205" y="2079625"/>
            <a:ext cx="4690745" cy="1198880"/>
          </a:xfrm>
          <a:prstGeom prst="rect">
            <a:avLst/>
          </a:prstGeom>
          <a:noFill/>
        </p:spPr>
        <p:txBody>
          <a:bodyPr wrap="square" rtlCol="0">
            <a:spAutoFit/>
          </a:bodyPr>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主要是</a:t>
            </a:r>
            <a:r>
              <a:rPr lang="en-US" altLang="zh-CN" dirty="0">
                <a:latin typeface="微软雅黑 Light" panose="020B0502040204020203" pitchFamily="34" charset="-122"/>
                <a:ea typeface="微软雅黑 Light" panose="020B0502040204020203" pitchFamily="34" charset="-122"/>
              </a:rPr>
              <a:t>false alarms &amp; incorrect triggers</a:t>
            </a:r>
            <a:endParaRPr lang="en-US" altLang="zh-CN"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Indicating both incorrect triggers and false alarms are triggers pertaining to trojan backdoors naturally existing.</a:t>
            </a:r>
            <a:endParaRPr lang="en-US" altLang="zh-CN"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1767205" y="3747135"/>
            <a:ext cx="4690745" cy="1198880"/>
          </a:xfrm>
          <a:prstGeom prst="rect">
            <a:avLst/>
          </a:prstGeom>
          <a:noFill/>
        </p:spPr>
        <p:txBody>
          <a:bodyPr wrap="square" rtlCol="0">
            <a:spAutoFit/>
          </a:bodyPr>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看起来像是</a:t>
            </a:r>
            <a:r>
              <a:rPr lang="en-US" altLang="zh-CN" dirty="0">
                <a:latin typeface="微软雅黑 Light" panose="020B0502040204020203" pitchFamily="34" charset="-122"/>
                <a:ea typeface="微软雅黑 Light" panose="020B0502040204020203" pitchFamily="34" charset="-122"/>
              </a:rPr>
              <a:t>triggers intentionally inserted, </a:t>
            </a:r>
            <a:r>
              <a:rPr lang="zh-CN" altLang="en-US" dirty="0">
                <a:latin typeface="微软雅黑 Light" panose="020B0502040204020203" pitchFamily="34" charset="-122"/>
                <a:ea typeface="微软雅黑 Light" panose="020B0502040204020203" pitchFamily="34" charset="-122"/>
              </a:rPr>
              <a:t>但是由于与</a:t>
            </a:r>
            <a:r>
              <a:rPr lang="en-US" altLang="zh-CN" dirty="0">
                <a:latin typeface="微软雅黑 Light" panose="020B0502040204020203" pitchFamily="34" charset="-122"/>
                <a:ea typeface="微软雅黑 Light" panose="020B0502040204020203" pitchFamily="34" charset="-122"/>
              </a:rPr>
              <a:t>backdoor</a:t>
            </a:r>
            <a:r>
              <a:rPr lang="zh-CN" altLang="en-US" dirty="0">
                <a:latin typeface="微软雅黑 Light" panose="020B0502040204020203" pitchFamily="34" charset="-122"/>
                <a:ea typeface="微软雅黑 Light" panose="020B0502040204020203" pitchFamily="34" charset="-122"/>
              </a:rPr>
              <a:t>有关的</a:t>
            </a:r>
            <a:r>
              <a:rPr lang="en-US" altLang="zh-CN" dirty="0">
                <a:latin typeface="微软雅黑 Light" panose="020B0502040204020203" pitchFamily="34" charset="-122"/>
                <a:ea typeface="微软雅黑 Light" panose="020B0502040204020203" pitchFamily="34" charset="-122"/>
              </a:rPr>
              <a:t>trigger</a:t>
            </a:r>
            <a:r>
              <a:rPr lang="zh-CN" altLang="en-US" dirty="0">
                <a:latin typeface="微软雅黑 Light" panose="020B0502040204020203" pitchFamily="34" charset="-122"/>
                <a:ea typeface="微软雅黑 Light" panose="020B0502040204020203" pitchFamily="34" charset="-122"/>
              </a:rPr>
              <a:t>必须出现在角落，从而这不是人为</a:t>
            </a:r>
            <a:r>
              <a:rPr lang="en-US" altLang="zh-CN" dirty="0">
                <a:latin typeface="微软雅黑 Light" panose="020B0502040204020203" pitchFamily="34" charset="-122"/>
                <a:ea typeface="微软雅黑 Light" panose="020B0502040204020203" pitchFamily="34" charset="-122"/>
              </a:rPr>
              <a:t>insert</a:t>
            </a:r>
            <a:r>
              <a:rPr lang="zh-CN" altLang="en-US" dirty="0">
                <a:latin typeface="微软雅黑 Light" panose="020B0502040204020203" pitchFamily="34" charset="-122"/>
                <a:ea typeface="微软雅黑 Light" panose="020B0502040204020203" pitchFamily="34" charset="-122"/>
              </a:rPr>
              <a:t>产生的</a:t>
            </a:r>
            <a:r>
              <a:rPr lang="en-US" altLang="zh-CN" dirty="0">
                <a:latin typeface="微软雅黑 Light" panose="020B0502040204020203" pitchFamily="34" charset="-122"/>
                <a:ea typeface="微软雅黑 Light" panose="020B0502040204020203" pitchFamily="34" charset="-122"/>
              </a:rPr>
              <a:t>trigger</a:t>
            </a:r>
            <a:endParaRPr lang="en-US" altLang="zh-CN"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1767205" y="5463540"/>
            <a:ext cx="8368665" cy="922020"/>
          </a:xfrm>
          <a:prstGeom prst="rect">
            <a:avLst/>
          </a:prstGeom>
          <a:noFill/>
        </p:spPr>
        <p:txBody>
          <a:bodyPr wrap="square" rtlCol="0">
            <a:spAutoFit/>
          </a:bodyPr>
          <a:p>
            <a:pPr marL="342900" indent="-342900">
              <a:buFont typeface="Arial" panose="020B0604020202020204" pitchFamily="34" charset="0"/>
              <a:buChar char="•"/>
            </a:pPr>
            <a:r>
              <a:rPr lang="en-US" dirty="0">
                <a:latin typeface="微软雅黑 Light" panose="020B0502040204020203" pitchFamily="34" charset="-122"/>
                <a:ea typeface="微软雅黑 Light" panose="020B0502040204020203" pitchFamily="34" charset="-122"/>
              </a:rPr>
              <a:t>Indicating the correct detection of a trojan backdoor.</a:t>
            </a:r>
            <a:endParaRPr lang="en-US" dirty="0">
              <a:latin typeface="微软雅黑 Light" panose="020B0502040204020203" pitchFamily="34" charset="-122"/>
              <a:ea typeface="微软雅黑 Light" panose="020B0502040204020203" pitchFamily="34" charset="-122"/>
            </a:endParaRPr>
          </a:p>
          <a:p>
            <a:pPr marL="342900" indent="-342900">
              <a:buFont typeface="Arial" panose="020B0604020202020204" pitchFamily="34" charset="0"/>
              <a:buChar char="•"/>
            </a:pPr>
            <a:r>
              <a:rPr lang="en-US" dirty="0">
                <a:latin typeface="微软雅黑 Light" panose="020B0502040204020203" pitchFamily="34" charset="-122"/>
                <a:ea typeface="微软雅黑 Light" panose="020B0502040204020203" pitchFamily="34" charset="-122"/>
              </a:rPr>
              <a:t>However, it implies a restoration with a relatively low fiderlity because it does not perfectly overlap the real trigger tied to the inserted trojan.</a:t>
            </a:r>
            <a:endParaRPr lang="en-US" dirty="0">
              <a:latin typeface="微软雅黑 Light" panose="020B0502040204020203" pitchFamily="34" charset="-122"/>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476"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03</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p:nvPr/>
        </p:nvGrpSpPr>
        <p:grpSpPr bwMode="auto">
          <a:xfrm>
            <a:off x="4135438" y="2848811"/>
            <a:ext cx="6777037" cy="1446549"/>
            <a:chOff x="277329" y="1499160"/>
            <a:chExt cx="5427948" cy="1446612"/>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499160"/>
              <a:ext cx="5141865" cy="1446612"/>
            </a:xfrm>
            <a:prstGeom prst="rect">
              <a:avLst/>
            </a:prstGeom>
            <a:noFill/>
          </p:spPr>
          <p:txBody>
            <a:bodyPr>
              <a:spAutoFit/>
            </a:bodyPr>
            <a:lstStyle/>
            <a:p>
              <a:pP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DETAILED DETECTION METHODOLOGY</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6" name="椭圆 25"/>
          <p:cNvSpPr/>
          <p:nvPr/>
        </p:nvSpPr>
        <p:spPr>
          <a:xfrm>
            <a:off x="1865313" y="4125913"/>
            <a:ext cx="147637" cy="1492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EAA1204-840C-4FB9-952C-13C28FAB95F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1" y="253048"/>
            <a:ext cx="7828547" cy="461962"/>
            <a:chOff x="0" y="242888"/>
            <a:chExt cx="50344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2" y="242888"/>
              <a:ext cx="4632695" cy="460079"/>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重定义损失函数以更好地找出</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backdoor</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文本框 5"/>
          <p:cNvSpPr txBox="1"/>
          <p:nvPr/>
        </p:nvSpPr>
        <p:spPr>
          <a:xfrm>
            <a:off x="474980" y="933450"/>
            <a:ext cx="11400155" cy="368300"/>
          </a:xfrm>
          <a:prstGeom prst="rect">
            <a:avLst/>
          </a:prstGeom>
          <a:noFill/>
        </p:spPr>
        <p:txBody>
          <a:bodyPr wrap="square" rtlCol="0">
            <a:spAutoFit/>
          </a:bodyPr>
          <a:p>
            <a:pPr marL="285750" indent="-285750">
              <a:buFont typeface="Wingdings" panose="05000000000000000000" charset="0"/>
              <a:buChar char="l"/>
            </a:pPr>
            <a:r>
              <a:rPr lang="en-US" altLang="zh-CN" dirty="0">
                <a:latin typeface="微软雅黑 Light" panose="020B0502040204020203" pitchFamily="34" charset="-122"/>
                <a:ea typeface="微软雅黑 Light" panose="020B0502040204020203" pitchFamily="34" charset="-122"/>
              </a:rPr>
              <a:t>Regulation term for overly large triggers</a:t>
            </a:r>
            <a:endParaRPr lang="en-US" altLang="zh-CN" dirty="0">
              <a:latin typeface="微软雅黑 Light" panose="020B0502040204020203" pitchFamily="34" charset="-122"/>
              <a:ea typeface="微软雅黑 Light" panose="020B0502040204020203" pitchFamily="34" charset="-122"/>
            </a:endParaRPr>
          </a:p>
        </p:txBody>
      </p:sp>
      <p:pic>
        <p:nvPicPr>
          <p:cNvPr id="9" name="图片 8"/>
          <p:cNvPicPr>
            <a:picLocks noChangeAspect="1"/>
          </p:cNvPicPr>
          <p:nvPr/>
        </p:nvPicPr>
        <p:blipFill>
          <a:blip r:embed="rId1"/>
          <a:stretch>
            <a:fillRect/>
          </a:stretch>
        </p:blipFill>
        <p:spPr>
          <a:xfrm>
            <a:off x="811530" y="1400175"/>
            <a:ext cx="4597400" cy="628650"/>
          </a:xfrm>
          <a:prstGeom prst="rect">
            <a:avLst/>
          </a:prstGeom>
        </p:spPr>
      </p:pic>
      <p:sp>
        <p:nvSpPr>
          <p:cNvPr id="10" name="文本框 9"/>
          <p:cNvSpPr txBox="1"/>
          <p:nvPr/>
        </p:nvSpPr>
        <p:spPr>
          <a:xfrm>
            <a:off x="5903595" y="1051560"/>
            <a:ext cx="5335905" cy="645160"/>
          </a:xfrm>
          <a:prstGeom prst="rect">
            <a:avLst/>
          </a:prstGeom>
          <a:noFill/>
        </p:spPr>
        <p:txBody>
          <a:bodyPr wrap="square" rtlCol="0">
            <a:spAutoFit/>
          </a:bodyPr>
          <a:p>
            <a:r>
              <a:rPr lang="en-US" altLang="zh-CN" b="1" dirty="0">
                <a:latin typeface="微软雅黑 Light" panose="020B0502040204020203" pitchFamily="34" charset="-122"/>
                <a:ea typeface="微软雅黑 Light" panose="020B0502040204020203" pitchFamily="34" charset="-122"/>
              </a:rPr>
              <a:t>Note: Relastic(·) represents imposing an elastic net (the sum of L1 and L2 norms) to a vector.</a:t>
            </a:r>
            <a:endParaRPr lang="en-US" altLang="zh-CN" b="1"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474980" y="2149475"/>
            <a:ext cx="11400155" cy="368300"/>
          </a:xfrm>
          <a:prstGeom prst="rect">
            <a:avLst/>
          </a:prstGeom>
          <a:noFill/>
        </p:spPr>
        <p:txBody>
          <a:bodyPr wrap="square" rtlCol="0">
            <a:spAutoFit/>
          </a:bodyPr>
          <a:p>
            <a:pPr marL="285750" indent="-285750">
              <a:buFont typeface="Wingdings" panose="05000000000000000000" charset="0"/>
              <a:buChar char="l"/>
            </a:pPr>
            <a:r>
              <a:rPr lang="en-US" altLang="zh-CN" dirty="0">
                <a:latin typeface="微软雅黑 Light" panose="020B0502040204020203" pitchFamily="34" charset="-122"/>
                <a:ea typeface="微软雅黑 Light" panose="020B0502040204020203" pitchFamily="34" charset="-122"/>
              </a:rPr>
              <a:t>Regulation term for overly scattered triggers</a:t>
            </a:r>
            <a:endParaRPr lang="en-US" altLang="zh-CN" dirty="0">
              <a:latin typeface="微软雅黑 Light" panose="020B0502040204020203" pitchFamily="34" charset="-122"/>
              <a:ea typeface="微软雅黑 Light" panose="020B0502040204020203" pitchFamily="34" charset="-122"/>
            </a:endParaRPr>
          </a:p>
        </p:txBody>
      </p:sp>
      <p:pic>
        <p:nvPicPr>
          <p:cNvPr id="12" name="图片 11"/>
          <p:cNvPicPr>
            <a:picLocks noChangeAspect="1"/>
          </p:cNvPicPr>
          <p:nvPr/>
        </p:nvPicPr>
        <p:blipFill>
          <a:blip r:embed="rId2"/>
          <a:stretch>
            <a:fillRect/>
          </a:stretch>
        </p:blipFill>
        <p:spPr>
          <a:xfrm>
            <a:off x="811530" y="2677160"/>
            <a:ext cx="4686300" cy="749300"/>
          </a:xfrm>
          <a:prstGeom prst="rect">
            <a:avLst/>
          </a:prstGeom>
        </p:spPr>
      </p:pic>
      <p:sp>
        <p:nvSpPr>
          <p:cNvPr id="13" name="文本框 12"/>
          <p:cNvSpPr txBox="1"/>
          <p:nvPr/>
        </p:nvSpPr>
        <p:spPr>
          <a:xfrm>
            <a:off x="5903595" y="2431415"/>
            <a:ext cx="5335905" cy="922020"/>
          </a:xfrm>
          <a:prstGeom prst="rect">
            <a:avLst/>
          </a:prstGeom>
          <a:noFill/>
        </p:spPr>
        <p:txBody>
          <a:bodyPr wrap="square" rtlCol="0">
            <a:spAutoFit/>
          </a:bodyPr>
          <a:p>
            <a:r>
              <a:rPr lang="en-US" altLang="zh-CN" b="1" dirty="0">
                <a:latin typeface="微软雅黑 Light" panose="020B0502040204020203" pitchFamily="34" charset="-122"/>
                <a:ea typeface="微软雅黑 Light" panose="020B0502040204020203" pitchFamily="34" charset="-122"/>
              </a:rPr>
              <a:t>Note: s(·) is a smoothness measure. Applying it to M and ∆′, it describes the density of zero and non-zero elements.</a:t>
            </a:r>
            <a:endParaRPr lang="en-US" altLang="zh-CN" b="1" dirty="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474980" y="4787900"/>
            <a:ext cx="11400155" cy="368300"/>
          </a:xfrm>
          <a:prstGeom prst="rect">
            <a:avLst/>
          </a:prstGeom>
          <a:noFill/>
        </p:spPr>
        <p:txBody>
          <a:bodyPr wrap="square" rtlCol="0">
            <a:spAutoFit/>
          </a:bodyPr>
          <a:p>
            <a:pPr marL="285750" indent="-285750">
              <a:buFont typeface="Wingdings" panose="05000000000000000000" charset="0"/>
              <a:buChar char="l"/>
            </a:pPr>
            <a:r>
              <a:rPr lang="en-US" altLang="zh-CN" dirty="0">
                <a:latin typeface="微软雅黑 Light" panose="020B0502040204020203" pitchFamily="34" charset="-122"/>
                <a:ea typeface="微软雅黑 Light" panose="020B0502040204020203" pitchFamily="34" charset="-122"/>
              </a:rPr>
              <a:t>Regulation term for overly blocking triggers</a:t>
            </a:r>
            <a:endParaRPr lang="en-US" altLang="zh-CN" dirty="0">
              <a:latin typeface="微软雅黑 Light" panose="020B0502040204020203" pitchFamily="34" charset="-122"/>
              <a:ea typeface="微软雅黑 Light" panose="020B0502040204020203" pitchFamily="34" charset="-122"/>
            </a:endParaRPr>
          </a:p>
        </p:txBody>
      </p:sp>
      <p:sp>
        <p:nvSpPr>
          <p:cNvPr id="15" name="矩形 14"/>
          <p:cNvSpPr/>
          <p:nvPr/>
        </p:nvSpPr>
        <p:spPr>
          <a:xfrm>
            <a:off x="225425" y="847090"/>
            <a:ext cx="11276330" cy="268414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下箭头 15"/>
          <p:cNvSpPr/>
          <p:nvPr/>
        </p:nvSpPr>
        <p:spPr>
          <a:xfrm>
            <a:off x="10962005" y="450850"/>
            <a:ext cx="474345" cy="8509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7577455" y="82550"/>
            <a:ext cx="4549140" cy="368300"/>
          </a:xfrm>
          <a:prstGeom prst="rect">
            <a:avLst/>
          </a:prstGeom>
          <a:noFill/>
        </p:spPr>
        <p:txBody>
          <a:bodyPr wrap="square" rtlCol="0">
            <a:spAutoFit/>
          </a:bodyPr>
          <a:p>
            <a:r>
              <a:rPr lang="zh-CN" altLang="en-US" dirty="0">
                <a:latin typeface="微软雅黑 Light" panose="020B0502040204020203" pitchFamily="34" charset="-122"/>
                <a:ea typeface="微软雅黑 Light" panose="020B0502040204020203" pitchFamily="34" charset="-122"/>
              </a:rPr>
              <a:t> Regularization responding Observation I.</a:t>
            </a:r>
            <a:endParaRPr lang="zh-CN" altLang="en-US"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7566660" y="124460"/>
            <a:ext cx="4516755" cy="33464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p:cNvPicPr>
            <a:picLocks noChangeAspect="1"/>
          </p:cNvPicPr>
          <p:nvPr/>
        </p:nvPicPr>
        <p:blipFill>
          <a:blip r:embed="rId3"/>
          <a:stretch>
            <a:fillRect/>
          </a:stretch>
        </p:blipFill>
        <p:spPr>
          <a:xfrm>
            <a:off x="67945" y="5156200"/>
            <a:ext cx="5429885" cy="396240"/>
          </a:xfrm>
          <a:prstGeom prst="rect">
            <a:avLst/>
          </a:prstGeom>
        </p:spPr>
      </p:pic>
      <p:sp>
        <p:nvSpPr>
          <p:cNvPr id="22" name="文本框 21"/>
          <p:cNvSpPr txBox="1"/>
          <p:nvPr/>
        </p:nvSpPr>
        <p:spPr>
          <a:xfrm>
            <a:off x="5903595" y="5022215"/>
            <a:ext cx="5335905" cy="368300"/>
          </a:xfrm>
          <a:prstGeom prst="rect">
            <a:avLst/>
          </a:prstGeom>
          <a:noFill/>
        </p:spPr>
        <p:txBody>
          <a:bodyPr wrap="square" rtlCol="0">
            <a:spAutoFit/>
          </a:bodyPr>
          <a:p>
            <a:r>
              <a:rPr lang="en-US" altLang="zh-CN" b="1" dirty="0">
                <a:latin typeface="微软雅黑 Light" panose="020B0502040204020203" pitchFamily="34" charset="-122"/>
                <a:ea typeface="微软雅黑 Light" panose="020B0502040204020203" pitchFamily="34" charset="-122"/>
              </a:rPr>
              <a:t>Note: y_{t′} stands for the true class of x.</a:t>
            </a:r>
            <a:endParaRPr lang="en-US" altLang="zh-CN" b="1" dirty="0">
              <a:latin typeface="微软雅黑 Light" panose="020B0502040204020203" pitchFamily="34" charset="-122"/>
              <a:ea typeface="微软雅黑 Light" panose="020B0502040204020203" pitchFamily="34" charset="-122"/>
            </a:endParaRPr>
          </a:p>
        </p:txBody>
      </p:sp>
      <p:sp>
        <p:nvSpPr>
          <p:cNvPr id="23" name="矩形 22"/>
          <p:cNvSpPr/>
          <p:nvPr/>
        </p:nvSpPr>
        <p:spPr>
          <a:xfrm>
            <a:off x="225425" y="4656455"/>
            <a:ext cx="11319510" cy="1099820"/>
          </a:xfrm>
          <a:prstGeom prst="rect">
            <a:avLst/>
          </a:prstGeom>
          <a:noFill/>
          <a:ln w="28575"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下箭头 23"/>
          <p:cNvSpPr/>
          <p:nvPr/>
        </p:nvSpPr>
        <p:spPr>
          <a:xfrm>
            <a:off x="11027410" y="4171315"/>
            <a:ext cx="474345" cy="85090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7287260" y="3909695"/>
            <a:ext cx="4796155" cy="368300"/>
          </a:xfrm>
          <a:prstGeom prst="rect">
            <a:avLst/>
          </a:prstGeom>
          <a:noFill/>
        </p:spPr>
        <p:txBody>
          <a:bodyPr wrap="square" rtlCol="0">
            <a:spAutoFit/>
          </a:bodyPr>
          <a:p>
            <a:r>
              <a:rPr lang="zh-CN" altLang="en-US" dirty="0">
                <a:latin typeface="微软雅黑 Light" panose="020B0502040204020203" pitchFamily="34" charset="-122"/>
                <a:ea typeface="微软雅黑 Light" panose="020B0502040204020203" pitchFamily="34" charset="-122"/>
              </a:rPr>
              <a:t>Regularization responding Observation II.</a:t>
            </a:r>
            <a:endParaRPr lang="zh-CN" altLang="en-US" dirty="0">
              <a:latin typeface="微软雅黑 Light" panose="020B0502040204020203" pitchFamily="34" charset="-122"/>
              <a:ea typeface="微软雅黑 Light" panose="020B0502040204020203" pitchFamily="34" charset="-122"/>
            </a:endParaRPr>
          </a:p>
        </p:txBody>
      </p:sp>
      <p:sp>
        <p:nvSpPr>
          <p:cNvPr id="28" name="矩形 27"/>
          <p:cNvSpPr/>
          <p:nvPr/>
        </p:nvSpPr>
        <p:spPr>
          <a:xfrm>
            <a:off x="7329805" y="3951605"/>
            <a:ext cx="4387215" cy="334010"/>
          </a:xfrm>
          <a:prstGeom prst="rect">
            <a:avLst/>
          </a:prstGeom>
          <a:noFill/>
          <a:ln w="28575" cmpd="sng">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EAA1204-840C-4FB9-952C-13C28FAB95F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1" y="253048"/>
            <a:ext cx="7828547" cy="461962"/>
            <a:chOff x="0" y="242888"/>
            <a:chExt cx="50344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2" y="242888"/>
              <a:ext cx="4632695" cy="460079"/>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重定义损失函数以更好地找出</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backdoor</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 name="文本框 5"/>
          <p:cNvSpPr txBox="1"/>
          <p:nvPr/>
        </p:nvSpPr>
        <p:spPr>
          <a:xfrm>
            <a:off x="624840" y="791845"/>
            <a:ext cx="11400155" cy="368300"/>
          </a:xfrm>
          <a:prstGeom prst="rect">
            <a:avLst/>
          </a:prstGeom>
          <a:noFill/>
        </p:spPr>
        <p:txBody>
          <a:bodyPr wrap="square" rtlCol="0">
            <a:spAutoFit/>
          </a:bodyPr>
          <a:p>
            <a:pPr marL="285750" indent="-285750">
              <a:buFont typeface="Wingdings" panose="05000000000000000000" charset="0"/>
              <a:buChar char="l"/>
            </a:pPr>
            <a:r>
              <a:rPr lang="en-US" altLang="zh-CN" dirty="0">
                <a:latin typeface="微软雅黑 Light" panose="020B0502040204020203" pitchFamily="34" charset="-122"/>
                <a:ea typeface="微软雅黑 Light" panose="020B0502040204020203" pitchFamily="34" charset="-122"/>
              </a:rPr>
              <a:t>Regulation term for overlaying triggers</a:t>
            </a:r>
            <a:endParaRPr lang="en-US" altLang="zh-CN"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5903595" y="791845"/>
            <a:ext cx="5335905" cy="1476375"/>
          </a:xfrm>
          <a:prstGeom prst="rect">
            <a:avLst/>
          </a:prstGeom>
          <a:noFill/>
        </p:spPr>
        <p:txBody>
          <a:bodyPr wrap="square" rtlCol="0">
            <a:spAutoFit/>
          </a:bodyPr>
          <a:p>
            <a:r>
              <a:rPr lang="en-US" altLang="zh-CN" b="1" dirty="0">
                <a:latin typeface="微软雅黑 Light" panose="020B0502040204020203" pitchFamily="34" charset="-122"/>
                <a:ea typeface="微软雅黑 Light" panose="020B0502040204020203" pitchFamily="34" charset="-122"/>
              </a:rPr>
              <a:t>Note: M1 is an explanation matrix with the same dimensionality as the input x. Each of its elements is either 0 or 1. Using the function above, one could find a minimal set of features for x that contributesmost to the prediction result y.</a:t>
            </a:r>
            <a:endParaRPr lang="en-US" altLang="zh-CN" b="1" dirty="0">
              <a:latin typeface="微软雅黑 Light" panose="020B0502040204020203" pitchFamily="34" charset="-122"/>
              <a:ea typeface="微软雅黑 Light" panose="020B0502040204020203" pitchFamily="34" charset="-122"/>
            </a:endParaRPr>
          </a:p>
        </p:txBody>
      </p:sp>
      <p:sp>
        <p:nvSpPr>
          <p:cNvPr id="15" name="矩形 14"/>
          <p:cNvSpPr/>
          <p:nvPr/>
        </p:nvSpPr>
        <p:spPr>
          <a:xfrm>
            <a:off x="225425" y="715010"/>
            <a:ext cx="11276330" cy="6051550"/>
          </a:xfrm>
          <a:prstGeom prst="rect">
            <a:avLst/>
          </a:prstGeom>
          <a:noFill/>
          <a:ln w="28575" cmpd="sng">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下箭头 15"/>
          <p:cNvSpPr/>
          <p:nvPr/>
        </p:nvSpPr>
        <p:spPr>
          <a:xfrm>
            <a:off x="10962005" y="450850"/>
            <a:ext cx="474345" cy="850900"/>
          </a:xfrm>
          <a:prstGeom prst="downArrow">
            <a:avLst/>
          </a:prstGeom>
          <a:gradFill>
            <a:gsLst>
              <a:gs pos="0">
                <a:srgbClr val="7B32B2"/>
              </a:gs>
              <a:gs pos="100000">
                <a:srgbClr val="401A5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7287260" y="82550"/>
            <a:ext cx="4839335" cy="368300"/>
          </a:xfrm>
          <a:prstGeom prst="rect">
            <a:avLst/>
          </a:prstGeom>
          <a:noFill/>
        </p:spPr>
        <p:txBody>
          <a:bodyPr wrap="square" rtlCol="0">
            <a:spAutoFit/>
          </a:bodyPr>
          <a:p>
            <a:r>
              <a:rPr lang="zh-CN" altLang="en-US" dirty="0">
                <a:latin typeface="微软雅黑 Light" panose="020B0502040204020203" pitchFamily="34" charset="-122"/>
                <a:ea typeface="微软雅黑 Light" panose="020B0502040204020203" pitchFamily="34" charset="-122"/>
              </a:rPr>
              <a:t> Regularization responding Observation III.</a:t>
            </a:r>
            <a:endParaRPr lang="zh-CN" altLang="en-US"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7329805" y="124460"/>
            <a:ext cx="4753610" cy="334645"/>
          </a:xfrm>
          <a:prstGeom prst="rect">
            <a:avLst/>
          </a:prstGeom>
          <a:noFill/>
          <a:ln w="28575" cmpd="sng">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1"/>
          <a:stretch>
            <a:fillRect/>
          </a:stretch>
        </p:blipFill>
        <p:spPr>
          <a:xfrm>
            <a:off x="876300" y="1492885"/>
            <a:ext cx="4081145" cy="465455"/>
          </a:xfrm>
          <a:prstGeom prst="rect">
            <a:avLst/>
          </a:prstGeom>
        </p:spPr>
      </p:pic>
      <p:pic>
        <p:nvPicPr>
          <p:cNvPr id="8" name="图片 7"/>
          <p:cNvPicPr>
            <a:picLocks noChangeAspect="1"/>
          </p:cNvPicPr>
          <p:nvPr/>
        </p:nvPicPr>
        <p:blipFill>
          <a:blip r:embed="rId2"/>
          <a:stretch>
            <a:fillRect/>
          </a:stretch>
        </p:blipFill>
        <p:spPr>
          <a:xfrm>
            <a:off x="624840" y="2205990"/>
            <a:ext cx="10433050" cy="1949450"/>
          </a:xfrm>
          <a:prstGeom prst="rect">
            <a:avLst/>
          </a:prstGeom>
        </p:spPr>
      </p:pic>
      <p:sp>
        <p:nvSpPr>
          <p:cNvPr id="25" name="文本框 24"/>
          <p:cNvSpPr txBox="1"/>
          <p:nvPr/>
        </p:nvSpPr>
        <p:spPr>
          <a:xfrm>
            <a:off x="333375" y="3961765"/>
            <a:ext cx="1670050" cy="368300"/>
          </a:xfrm>
          <a:prstGeom prst="rect">
            <a:avLst/>
          </a:prstGeom>
          <a:noFill/>
        </p:spPr>
        <p:txBody>
          <a:bodyPr wrap="square" rtlCol="0">
            <a:spAutoFit/>
          </a:bodyPr>
          <a:p>
            <a:r>
              <a:rPr lang="zh-CN" altLang="en-US" dirty="0">
                <a:latin typeface="微软雅黑 Light" panose="020B0502040204020203" pitchFamily="34" charset="-122"/>
                <a:ea typeface="微软雅黑 Light" panose="020B0502040204020203" pitchFamily="34" charset="-122"/>
              </a:rPr>
              <a:t>降维方法：</a:t>
            </a:r>
            <a:endParaRPr lang="zh-CN" altLang="en-US" dirty="0">
              <a:latin typeface="微软雅黑 Light" panose="020B0502040204020203" pitchFamily="34" charset="-122"/>
              <a:ea typeface="微软雅黑 Light" panose="020B0502040204020203" pitchFamily="34" charset="-122"/>
            </a:endParaRPr>
          </a:p>
        </p:txBody>
      </p:sp>
      <p:pic>
        <p:nvPicPr>
          <p:cNvPr id="26" name="图片 25"/>
          <p:cNvPicPr>
            <a:picLocks noChangeAspect="1"/>
          </p:cNvPicPr>
          <p:nvPr/>
        </p:nvPicPr>
        <p:blipFill>
          <a:blip r:embed="rId3"/>
          <a:stretch>
            <a:fillRect/>
          </a:stretch>
        </p:blipFill>
        <p:spPr>
          <a:xfrm>
            <a:off x="6877050" y="4621530"/>
            <a:ext cx="4559300" cy="946150"/>
          </a:xfrm>
          <a:prstGeom prst="rect">
            <a:avLst/>
          </a:prstGeom>
        </p:spPr>
      </p:pic>
      <p:sp>
        <p:nvSpPr>
          <p:cNvPr id="29" name="文本框 28"/>
          <p:cNvSpPr txBox="1"/>
          <p:nvPr/>
        </p:nvSpPr>
        <p:spPr>
          <a:xfrm>
            <a:off x="7200265" y="4253230"/>
            <a:ext cx="3740785" cy="368300"/>
          </a:xfrm>
          <a:prstGeom prst="rect">
            <a:avLst/>
          </a:prstGeom>
          <a:noFill/>
        </p:spPr>
        <p:txBody>
          <a:bodyPr wrap="square" rtlCol="0">
            <a:spAutoFit/>
          </a:bodyPr>
          <a:p>
            <a:r>
              <a:rPr lang="zh-CN" altLang="en-US" dirty="0">
                <a:latin typeface="微软雅黑 Light" panose="020B0502040204020203" pitchFamily="34" charset="-122"/>
                <a:ea typeface="微软雅黑 Light" panose="020B0502040204020203" pitchFamily="34" charset="-122"/>
              </a:rPr>
              <a:t>从而得到</a:t>
            </a:r>
            <a:endParaRPr lang="zh-CN" altLang="en-US" dirty="0">
              <a:latin typeface="微软雅黑 Light" panose="020B0502040204020203" pitchFamily="34" charset="-122"/>
              <a:ea typeface="微软雅黑 Light" panose="020B0502040204020203" pitchFamily="34" charset="-122"/>
            </a:endParaRPr>
          </a:p>
        </p:txBody>
      </p:sp>
      <p:pic>
        <p:nvPicPr>
          <p:cNvPr id="30" name="图片 29"/>
          <p:cNvPicPr>
            <a:picLocks noChangeAspect="1"/>
          </p:cNvPicPr>
          <p:nvPr/>
        </p:nvPicPr>
        <p:blipFill>
          <a:blip r:embed="rId4"/>
          <a:stretch>
            <a:fillRect/>
          </a:stretch>
        </p:blipFill>
        <p:spPr>
          <a:xfrm>
            <a:off x="1711325" y="4155440"/>
            <a:ext cx="5165725" cy="2484755"/>
          </a:xfrm>
          <a:prstGeom prst="rect">
            <a:avLst/>
          </a:prstGeom>
        </p:spPr>
      </p:pic>
      <p:sp>
        <p:nvSpPr>
          <p:cNvPr id="31" name="下箭头 30"/>
          <p:cNvSpPr/>
          <p:nvPr/>
        </p:nvSpPr>
        <p:spPr>
          <a:xfrm>
            <a:off x="8924925" y="5407025"/>
            <a:ext cx="420370" cy="54927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9366885" y="5546725"/>
            <a:ext cx="1552575" cy="368300"/>
          </a:xfrm>
          <a:prstGeom prst="rect">
            <a:avLst/>
          </a:prstGeom>
          <a:noFill/>
        </p:spPr>
        <p:txBody>
          <a:bodyPr wrap="square" rtlCol="0">
            <a:spAutoFit/>
          </a:bodyPr>
          <a:p>
            <a:r>
              <a:rPr lang="en-US" altLang="zh-CN" b="1" dirty="0">
                <a:latin typeface="微软雅黑 Light" panose="020B0502040204020203" pitchFamily="34" charset="-122"/>
                <a:ea typeface="微软雅黑 Light" panose="020B0502040204020203" pitchFamily="34" charset="-122"/>
              </a:rPr>
              <a:t>Simplify</a:t>
            </a:r>
            <a:endParaRPr lang="en-US" altLang="zh-CN" b="1" dirty="0">
              <a:latin typeface="微软雅黑 Light" panose="020B0502040204020203" pitchFamily="34" charset="-122"/>
              <a:ea typeface="微软雅黑 Light" panose="020B0502040204020203" pitchFamily="34" charset="-122"/>
            </a:endParaRPr>
          </a:p>
        </p:txBody>
      </p:sp>
      <p:pic>
        <p:nvPicPr>
          <p:cNvPr id="33" name="图片 32"/>
          <p:cNvPicPr>
            <a:picLocks noChangeAspect="1"/>
          </p:cNvPicPr>
          <p:nvPr/>
        </p:nvPicPr>
        <p:blipFill>
          <a:blip r:embed="rId5"/>
          <a:stretch>
            <a:fillRect/>
          </a:stretch>
        </p:blipFill>
        <p:spPr>
          <a:xfrm>
            <a:off x="6736715" y="6048375"/>
            <a:ext cx="4667250" cy="3683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椭圆 185"/>
          <p:cNvSpPr/>
          <p:nvPr/>
        </p:nvSpPr>
        <p:spPr>
          <a:xfrm rot="247877">
            <a:off x="5138738" y="2964312"/>
            <a:ext cx="88900" cy="904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7" name="椭圆 186"/>
          <p:cNvSpPr/>
          <p:nvPr/>
        </p:nvSpPr>
        <p:spPr>
          <a:xfrm rot="10800000">
            <a:off x="5454650" y="6358387"/>
            <a:ext cx="190500" cy="1920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8" name="椭圆 187"/>
          <p:cNvSpPr/>
          <p:nvPr/>
        </p:nvSpPr>
        <p:spPr>
          <a:xfrm rot="10800000">
            <a:off x="6410324" y="5970022"/>
            <a:ext cx="371475" cy="3730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89" name="椭圆 188"/>
          <p:cNvSpPr/>
          <p:nvPr/>
        </p:nvSpPr>
        <p:spPr>
          <a:xfrm rot="10800000">
            <a:off x="5349875" y="3721549"/>
            <a:ext cx="192088"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1" name="椭圆 190"/>
          <p:cNvSpPr/>
          <p:nvPr/>
        </p:nvSpPr>
        <p:spPr>
          <a:xfrm rot="10800000">
            <a:off x="4916488" y="3135762"/>
            <a:ext cx="485775" cy="4841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2" name="椭圆 191"/>
          <p:cNvSpPr/>
          <p:nvPr/>
        </p:nvSpPr>
        <p:spPr>
          <a:xfrm rot="10800000">
            <a:off x="3594486" y="2538985"/>
            <a:ext cx="304800"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3" name="椭圆 192"/>
          <p:cNvSpPr/>
          <p:nvPr/>
        </p:nvSpPr>
        <p:spPr>
          <a:xfrm rot="10800000">
            <a:off x="6412280" y="1464407"/>
            <a:ext cx="400050" cy="40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4" name="椭圆 193"/>
          <p:cNvSpPr/>
          <p:nvPr/>
        </p:nvSpPr>
        <p:spPr>
          <a:xfrm rot="247877" flipH="1">
            <a:off x="6086475" y="6669537"/>
            <a:ext cx="96838" cy="968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5" name="椭圆 194"/>
          <p:cNvSpPr/>
          <p:nvPr/>
        </p:nvSpPr>
        <p:spPr>
          <a:xfrm rot="10800000">
            <a:off x="6781800" y="4250187"/>
            <a:ext cx="404813" cy="4048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196" name="椭圆 195"/>
          <p:cNvSpPr/>
          <p:nvPr/>
        </p:nvSpPr>
        <p:spPr>
          <a:xfrm rot="10800000">
            <a:off x="5894388" y="6696075"/>
            <a:ext cx="542925"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17" name="组合 16"/>
          <p:cNvGrpSpPr/>
          <p:nvPr/>
        </p:nvGrpSpPr>
        <p:grpSpPr bwMode="auto">
          <a:xfrm>
            <a:off x="5630395" y="2288402"/>
            <a:ext cx="1368425" cy="1477962"/>
            <a:chOff x="5591459" y="2770428"/>
            <a:chExt cx="1368690" cy="1477955"/>
          </a:xfrm>
        </p:grpSpPr>
        <p:grpSp>
          <p:nvGrpSpPr>
            <p:cNvPr id="7229" name="组合 11"/>
            <p:cNvGrpSpPr/>
            <p:nvPr/>
          </p:nvGrpSpPr>
          <p:grpSpPr bwMode="auto">
            <a:xfrm>
              <a:off x="5591459" y="2770428"/>
              <a:ext cx="1368690" cy="1368690"/>
              <a:chOff x="6096000" y="1504950"/>
              <a:chExt cx="1085850" cy="1085850"/>
            </a:xfrm>
          </p:grpSpPr>
          <p:sp>
            <p:nvSpPr>
              <p:cNvPr id="5" name="椭圆 4"/>
              <p:cNvSpPr/>
              <p:nvPr/>
            </p:nvSpPr>
            <p:spPr>
              <a:xfrm>
                <a:off x="6096000" y="1504950"/>
                <a:ext cx="1085850" cy="10856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dirty="0">
                  <a:latin typeface="Century Gothic" panose="020B0502020202020204" pitchFamily="34" charset="0"/>
                </a:endParaRPr>
              </a:p>
            </p:txBody>
          </p:sp>
          <p:sp>
            <p:nvSpPr>
              <p:cNvPr id="7232" name="文本框 7"/>
              <p:cNvSpPr txBox="1">
                <a:spLocks noChangeArrowheads="1"/>
              </p:cNvSpPr>
              <p:nvPr/>
            </p:nvSpPr>
            <p:spPr bwMode="auto">
              <a:xfrm>
                <a:off x="6190509" y="1586210"/>
                <a:ext cx="896834" cy="87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6600" dirty="0">
                    <a:solidFill>
                      <a:schemeClr val="bg1"/>
                    </a:solidFill>
                    <a:latin typeface="Century Gothic" panose="020B0502020202020204" pitchFamily="34" charset="0"/>
                  </a:rPr>
                  <a:t>02</a:t>
                </a:r>
                <a:endParaRPr lang="zh-CN" altLang="en-US" sz="6600" dirty="0">
                  <a:solidFill>
                    <a:schemeClr val="bg1"/>
                  </a:solidFill>
                  <a:latin typeface="Century Gothic" panose="020B0502020202020204" pitchFamily="34" charset="0"/>
                </a:endParaRPr>
              </a:p>
            </p:txBody>
          </p:sp>
        </p:grpSp>
        <p:pic>
          <p:nvPicPr>
            <p:cNvPr id="182" name="图片 181"/>
            <p:cNvPicPr>
              <a:picLocks noChangeAspect="1"/>
            </p:cNvPicPr>
            <p:nvPr/>
          </p:nvPicPr>
          <p:blipFill>
            <a:blip r:embed="rId1"/>
            <a:srcRect l="43447" t="18711" r="10242" b="14206"/>
            <a:stretch>
              <a:fillRect/>
            </a:stretch>
          </p:blipFill>
          <p:spPr>
            <a:xfrm rot="1293395">
              <a:off x="5652795" y="3032900"/>
              <a:ext cx="1215483" cy="1215483"/>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6" name="组合 15"/>
          <p:cNvGrpSpPr/>
          <p:nvPr/>
        </p:nvGrpSpPr>
        <p:grpSpPr bwMode="auto">
          <a:xfrm>
            <a:off x="5230782" y="1511232"/>
            <a:ext cx="1176338" cy="1085850"/>
            <a:chOff x="5231859" y="1684578"/>
            <a:chExt cx="1177200" cy="1085850"/>
          </a:xfrm>
        </p:grpSpPr>
        <p:grpSp>
          <p:nvGrpSpPr>
            <p:cNvPr id="7225" name="组合 10"/>
            <p:cNvGrpSpPr/>
            <p:nvPr/>
          </p:nvGrpSpPr>
          <p:grpSpPr bwMode="auto">
            <a:xfrm>
              <a:off x="5323209" y="1684578"/>
              <a:ext cx="1085850" cy="1085850"/>
              <a:chOff x="1276350" y="1504950"/>
              <a:chExt cx="1085850" cy="1085850"/>
            </a:xfrm>
          </p:grpSpPr>
          <p:sp>
            <p:nvSpPr>
              <p:cNvPr id="3" name="椭圆 2"/>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228" name="文本框 6"/>
              <p:cNvSpPr txBox="1">
                <a:spLocks noChangeArrowheads="1"/>
              </p:cNvSpPr>
              <p:nvPr/>
            </p:nvSpPr>
            <p:spPr bwMode="auto">
              <a:xfrm>
                <a:off x="1343825" y="1586210"/>
                <a:ext cx="9509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5400">
                    <a:solidFill>
                      <a:schemeClr val="bg1"/>
                    </a:solidFill>
                    <a:latin typeface="Century Gothic" panose="020B0502020202020204" pitchFamily="34" charset="0"/>
                  </a:rPr>
                  <a:t>01</a:t>
                </a:r>
                <a:endParaRPr lang="zh-CN" altLang="en-US" sz="5400">
                  <a:solidFill>
                    <a:schemeClr val="bg1"/>
                  </a:solidFill>
                  <a:latin typeface="Century Gothic" panose="020B0502020202020204" pitchFamily="34" charset="0"/>
                </a:endParaRPr>
              </a:p>
            </p:txBody>
          </p:sp>
        </p:grpSp>
        <p:pic>
          <p:nvPicPr>
            <p:cNvPr id="183" name="图片 182"/>
            <p:cNvPicPr>
              <a:picLocks noChangeAspect="1"/>
            </p:cNvPicPr>
            <p:nvPr/>
          </p:nvPicPr>
          <p:blipFill>
            <a:blip r:embed="rId1"/>
            <a:srcRect l="43447" t="18711" r="10242" b="14206"/>
            <a:stretch>
              <a:fillRect/>
            </a:stretch>
          </p:blipFill>
          <p:spPr>
            <a:xfrm rot="19343822">
              <a:off x="5231859" y="1742018"/>
              <a:ext cx="1019877" cy="1019877"/>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8" name="组合 17"/>
          <p:cNvGrpSpPr/>
          <p:nvPr/>
        </p:nvGrpSpPr>
        <p:grpSpPr bwMode="auto">
          <a:xfrm>
            <a:off x="5393945" y="3831990"/>
            <a:ext cx="1531938" cy="1531937"/>
            <a:chOff x="4905512" y="3916438"/>
            <a:chExt cx="1531210" cy="1531210"/>
          </a:xfrm>
        </p:grpSpPr>
        <p:grpSp>
          <p:nvGrpSpPr>
            <p:cNvPr id="7221" name="组合 13"/>
            <p:cNvGrpSpPr/>
            <p:nvPr/>
          </p:nvGrpSpPr>
          <p:grpSpPr bwMode="auto">
            <a:xfrm>
              <a:off x="4905512" y="3916438"/>
              <a:ext cx="1531210" cy="1531210"/>
              <a:chOff x="1276350" y="4991100"/>
              <a:chExt cx="1085850" cy="1085850"/>
            </a:xfrm>
          </p:grpSpPr>
          <p:sp>
            <p:nvSpPr>
              <p:cNvPr id="4" name="椭圆 3"/>
              <p:cNvSpPr/>
              <p:nvPr/>
            </p:nvSpPr>
            <p:spPr>
              <a:xfrm>
                <a:off x="1276350" y="4991100"/>
                <a:ext cx="1085850" cy="1085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Century Gothic" panose="020B0502020202020204" pitchFamily="34" charset="0"/>
                </a:endParaRPr>
              </a:p>
            </p:txBody>
          </p:sp>
          <p:sp>
            <p:nvSpPr>
              <p:cNvPr id="7224" name="文本框 8"/>
              <p:cNvSpPr txBox="1">
                <a:spLocks noChangeArrowheads="1"/>
              </p:cNvSpPr>
              <p:nvPr/>
            </p:nvSpPr>
            <p:spPr bwMode="auto">
              <a:xfrm>
                <a:off x="1451591" y="5175970"/>
                <a:ext cx="735364" cy="71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6000" dirty="0">
                    <a:solidFill>
                      <a:schemeClr val="bg1"/>
                    </a:solidFill>
                    <a:latin typeface="Century Gothic" panose="020B0502020202020204" pitchFamily="34" charset="0"/>
                  </a:rPr>
                  <a:t>04</a:t>
                </a:r>
                <a:endParaRPr lang="zh-CN" altLang="en-US" sz="6000" dirty="0">
                  <a:solidFill>
                    <a:schemeClr val="bg1"/>
                  </a:solidFill>
                  <a:latin typeface="Century Gothic" panose="020B0502020202020204" pitchFamily="34" charset="0"/>
                </a:endParaRPr>
              </a:p>
            </p:txBody>
          </p:sp>
        </p:grpSp>
        <p:pic>
          <p:nvPicPr>
            <p:cNvPr id="184" name="图片 183"/>
            <p:cNvPicPr>
              <a:picLocks noChangeAspect="1"/>
            </p:cNvPicPr>
            <p:nvPr/>
          </p:nvPicPr>
          <p:blipFill>
            <a:blip r:embed="rId1"/>
            <a:srcRect l="43447" t="18711" r="10242" b="14206"/>
            <a:stretch>
              <a:fillRect/>
            </a:stretch>
          </p:blipFill>
          <p:spPr>
            <a:xfrm rot="19161339">
              <a:off x="4923632" y="4154443"/>
              <a:ext cx="1152845" cy="115284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grpSp>
        <p:nvGrpSpPr>
          <p:cNvPr id="19" name="组合 18"/>
          <p:cNvGrpSpPr/>
          <p:nvPr/>
        </p:nvGrpSpPr>
        <p:grpSpPr bwMode="auto">
          <a:xfrm>
            <a:off x="5337939" y="5098189"/>
            <a:ext cx="1436687" cy="1150938"/>
            <a:chOff x="5741798" y="5356201"/>
            <a:chExt cx="1437191" cy="1150765"/>
          </a:xfrm>
        </p:grpSpPr>
        <p:grpSp>
          <p:nvGrpSpPr>
            <p:cNvPr id="7217" name="组合 12"/>
            <p:cNvGrpSpPr/>
            <p:nvPr/>
          </p:nvGrpSpPr>
          <p:grpSpPr bwMode="auto">
            <a:xfrm>
              <a:off x="5741798" y="5365724"/>
              <a:ext cx="1086231" cy="1087275"/>
              <a:chOff x="6099500" y="4990436"/>
              <a:chExt cx="1086231" cy="1087275"/>
            </a:xfrm>
          </p:grpSpPr>
          <p:sp>
            <p:nvSpPr>
              <p:cNvPr id="6" name="椭圆 5"/>
              <p:cNvSpPr/>
              <p:nvPr/>
            </p:nvSpPr>
            <p:spPr>
              <a:xfrm>
                <a:off x="6099500" y="4990436"/>
                <a:ext cx="1086231" cy="10872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7220" name="文本框 9"/>
              <p:cNvSpPr txBox="1">
                <a:spLocks noChangeArrowheads="1"/>
              </p:cNvSpPr>
              <p:nvPr/>
            </p:nvSpPr>
            <p:spPr bwMode="auto">
              <a:xfrm>
                <a:off x="6166809" y="5072360"/>
                <a:ext cx="951235" cy="9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5400" dirty="0">
                    <a:solidFill>
                      <a:schemeClr val="bg1"/>
                    </a:solidFill>
                    <a:latin typeface="Century Gothic" panose="020B0502020202020204" pitchFamily="34" charset="0"/>
                  </a:rPr>
                  <a:t>05</a:t>
                </a:r>
                <a:endParaRPr lang="zh-CN" altLang="en-US" sz="5400" dirty="0">
                  <a:solidFill>
                    <a:schemeClr val="bg1"/>
                  </a:solidFill>
                  <a:latin typeface="Century Gothic" panose="020B0502020202020204" pitchFamily="34" charset="0"/>
                </a:endParaRPr>
              </a:p>
            </p:txBody>
          </p:sp>
        </p:grpSp>
        <p:pic>
          <p:nvPicPr>
            <p:cNvPr id="185" name="图片 184"/>
            <p:cNvPicPr>
              <a:picLocks noChangeAspect="1"/>
            </p:cNvPicPr>
            <p:nvPr/>
          </p:nvPicPr>
          <p:blipFill>
            <a:blip r:embed="rId1"/>
            <a:srcRect l="43447" t="18711" r="10242" b="14206"/>
            <a:stretch>
              <a:fillRect/>
            </a:stretch>
          </p:blipFill>
          <p:spPr>
            <a:xfrm rot="1714423">
              <a:off x="6028224" y="5356201"/>
              <a:ext cx="1150765" cy="1150765"/>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98" name="椭圆 197"/>
          <p:cNvSpPr/>
          <p:nvPr/>
        </p:nvSpPr>
        <p:spPr>
          <a:xfrm rot="10800000">
            <a:off x="6435725" y="5070924"/>
            <a:ext cx="233363" cy="233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20" name="组合 19"/>
          <p:cNvGrpSpPr/>
          <p:nvPr/>
        </p:nvGrpSpPr>
        <p:grpSpPr bwMode="auto">
          <a:xfrm>
            <a:off x="125046" y="1660762"/>
            <a:ext cx="11739929" cy="4121417"/>
            <a:chOff x="213421" y="1660456"/>
            <a:chExt cx="11739690" cy="4122390"/>
          </a:xfrm>
        </p:grpSpPr>
        <p:grpSp>
          <p:nvGrpSpPr>
            <p:cNvPr id="7197" name="组合 213"/>
            <p:cNvGrpSpPr/>
            <p:nvPr/>
          </p:nvGrpSpPr>
          <p:grpSpPr bwMode="auto">
            <a:xfrm>
              <a:off x="504294" y="1660456"/>
              <a:ext cx="4859906" cy="1199163"/>
              <a:chOff x="504295" y="1660458"/>
              <a:chExt cx="4859905" cy="1199163"/>
            </a:xfrm>
          </p:grpSpPr>
          <p:cxnSp>
            <p:nvCxnSpPr>
              <p:cNvPr id="209" name="直接连接符 208"/>
              <p:cNvCxnSpPr/>
              <p:nvPr/>
            </p:nvCxnSpPr>
            <p:spPr>
              <a:xfrm>
                <a:off x="504295" y="2086747"/>
                <a:ext cx="4767164"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1" name="文本框 210"/>
              <p:cNvSpPr txBox="1"/>
              <p:nvPr/>
            </p:nvSpPr>
            <p:spPr>
              <a:xfrm>
                <a:off x="577233" y="1660458"/>
                <a:ext cx="4786967" cy="1199163"/>
              </a:xfrm>
              <a:prstGeom prst="rect">
                <a:avLst/>
              </a:prstGeom>
              <a:noFill/>
            </p:spPr>
            <p:txBody>
              <a:bodyPr wrap="square">
                <a:spAutoFit/>
              </a:bodyPr>
              <a:lstStyle/>
              <a:p>
                <a:pPr algn="r" eaLnBrk="1" fontAlgn="auto" hangingPunct="1">
                  <a:spcBef>
                    <a:spcPts val="0"/>
                  </a:spcBef>
                  <a:spcAft>
                    <a:spcPts val="0"/>
                  </a:spcAft>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Introduction &amp; Background: </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eaLnBrk="1" fontAlgn="auto" hangingPunct="1">
                  <a:spcBef>
                    <a:spcPts val="0"/>
                  </a:spcBef>
                  <a:spcAft>
                    <a:spcPts val="0"/>
                  </a:spcAft>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Trojan</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Injection&amp; Detection in DNNs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7198" name="组合 214"/>
            <p:cNvGrpSpPr/>
            <p:nvPr/>
          </p:nvGrpSpPr>
          <p:grpSpPr bwMode="auto">
            <a:xfrm>
              <a:off x="213421" y="3273743"/>
              <a:ext cx="4821704" cy="1200613"/>
              <a:chOff x="474283" y="1135432"/>
              <a:chExt cx="4821703" cy="1200614"/>
            </a:xfrm>
          </p:grpSpPr>
          <p:cxnSp>
            <p:nvCxnSpPr>
              <p:cNvPr id="216" name="直接连接符 215"/>
              <p:cNvCxnSpPr/>
              <p:nvPr/>
            </p:nvCxnSpPr>
            <p:spPr>
              <a:xfrm>
                <a:off x="498461" y="1931290"/>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10" name="文本框 216"/>
              <p:cNvSpPr txBox="1">
                <a:spLocks noChangeArrowheads="1"/>
              </p:cNvSpPr>
              <p:nvPr/>
            </p:nvSpPr>
            <p:spPr bwMode="auto">
              <a:xfrm>
                <a:off x="474283" y="1135432"/>
                <a:ext cx="4821703" cy="120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Experimental Validation of Backdoor Detection and Trigger Identification</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nvGrpSpPr>
            <p:cNvPr id="7199" name="组合 219"/>
            <p:cNvGrpSpPr/>
            <p:nvPr/>
          </p:nvGrpSpPr>
          <p:grpSpPr bwMode="auto">
            <a:xfrm>
              <a:off x="7081122" y="2586010"/>
              <a:ext cx="4871989" cy="831194"/>
              <a:chOff x="348115" y="1322497"/>
              <a:chExt cx="4871988" cy="831194"/>
            </a:xfrm>
          </p:grpSpPr>
          <p:cxnSp>
            <p:nvCxnSpPr>
              <p:cNvPr id="221" name="直接连接符 220"/>
              <p:cNvCxnSpPr/>
              <p:nvPr/>
            </p:nvCxnSpPr>
            <p:spPr>
              <a:xfrm>
                <a:off x="452938" y="1758198"/>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06" name="文本框 221"/>
              <p:cNvSpPr txBox="1">
                <a:spLocks noChangeArrowheads="1"/>
              </p:cNvSpPr>
              <p:nvPr/>
            </p:nvSpPr>
            <p:spPr bwMode="auto">
              <a:xfrm>
                <a:off x="348115" y="1322497"/>
                <a:ext cx="4523951" cy="8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Overview of Our Approach against Backdoors</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nvGrpSpPr>
            <p:cNvPr id="7200" name="组合 224"/>
            <p:cNvGrpSpPr/>
            <p:nvPr/>
          </p:nvGrpSpPr>
          <p:grpSpPr bwMode="auto">
            <a:xfrm>
              <a:off x="521174" y="5322362"/>
              <a:ext cx="5799576" cy="460484"/>
              <a:chOff x="-6048757" y="1525007"/>
              <a:chExt cx="5799576" cy="460484"/>
            </a:xfrm>
          </p:grpSpPr>
          <p:cxnSp>
            <p:nvCxnSpPr>
              <p:cNvPr id="226" name="直接连接符 225"/>
              <p:cNvCxnSpPr/>
              <p:nvPr/>
            </p:nvCxnSpPr>
            <p:spPr>
              <a:xfrm>
                <a:off x="-6048757" y="1960706"/>
                <a:ext cx="476716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02" name="文本框 226"/>
              <p:cNvSpPr txBox="1">
                <a:spLocks noChangeArrowheads="1"/>
              </p:cNvSpPr>
              <p:nvPr/>
            </p:nvSpPr>
            <p:spPr bwMode="auto">
              <a:xfrm>
                <a:off x="-4850340" y="1525007"/>
                <a:ext cx="4601159" cy="46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Conclusion</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sp>
        <p:nvSpPr>
          <p:cNvPr id="230" name="椭圆 229"/>
          <p:cNvSpPr/>
          <p:nvPr/>
        </p:nvSpPr>
        <p:spPr>
          <a:xfrm rot="10800000">
            <a:off x="6854825" y="2399162"/>
            <a:ext cx="242888" cy="2428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1" name="椭圆 230"/>
          <p:cNvSpPr/>
          <p:nvPr/>
        </p:nvSpPr>
        <p:spPr>
          <a:xfrm rot="10800000">
            <a:off x="6507163" y="2089599"/>
            <a:ext cx="188912" cy="188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2" name="椭圆 231"/>
          <p:cNvSpPr/>
          <p:nvPr/>
        </p:nvSpPr>
        <p:spPr>
          <a:xfrm rot="10800000">
            <a:off x="6538913" y="2432499"/>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233" name="椭圆 232"/>
          <p:cNvSpPr/>
          <p:nvPr/>
        </p:nvSpPr>
        <p:spPr>
          <a:xfrm rot="10800000">
            <a:off x="7067550" y="4947099"/>
            <a:ext cx="152400" cy="1539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grpSp>
        <p:nvGrpSpPr>
          <p:cNvPr id="15" name="组合 14"/>
          <p:cNvGrpSpPr/>
          <p:nvPr/>
        </p:nvGrpSpPr>
        <p:grpSpPr bwMode="auto">
          <a:xfrm>
            <a:off x="4905375" y="-1123950"/>
            <a:ext cx="2343150" cy="2343150"/>
            <a:chOff x="4905189" y="-1123733"/>
            <a:chExt cx="2342574" cy="2342574"/>
          </a:xfrm>
        </p:grpSpPr>
        <p:sp>
          <p:nvSpPr>
            <p:cNvPr id="202" name="任意多边形 201"/>
            <p:cNvSpPr/>
            <p:nvPr/>
          </p:nvSpPr>
          <p:spPr>
            <a:xfrm rot="13500000" flipH="1">
              <a:off x="4905189" y="-1123733"/>
              <a:ext cx="2342574" cy="2342574"/>
            </a:xfrm>
            <a:custGeom>
              <a:avLst/>
              <a:gdLst>
                <a:gd name="connsiteX0" fmla="*/ 0 w 2342574"/>
                <a:gd name="connsiteY0" fmla="*/ 116757 h 2342574"/>
                <a:gd name="connsiteX1" fmla="*/ 2225818 w 2342574"/>
                <a:gd name="connsiteY1" fmla="*/ 2342574 h 2342574"/>
                <a:gd name="connsiteX2" fmla="*/ 2307225 w 2342574"/>
                <a:gd name="connsiteY2" fmla="*/ 2080322 h 2342574"/>
                <a:gd name="connsiteX3" fmla="*/ 2342574 w 2342574"/>
                <a:gd name="connsiteY3" fmla="*/ 1729671 h 2342574"/>
                <a:gd name="connsiteX4" fmla="*/ 2206215 w 2342574"/>
                <a:gd name="connsiteY4" fmla="*/ 180329 h 2342574"/>
                <a:gd name="connsiteX5" fmla="*/ 2233153 w 2342574"/>
                <a:gd name="connsiteY5" fmla="*/ 119650 h 2342574"/>
                <a:gd name="connsiteX6" fmla="*/ 2259713 w 2342574"/>
                <a:gd name="connsiteY6" fmla="*/ 93089 h 2342574"/>
                <a:gd name="connsiteX7" fmla="*/ 2241319 w 2342574"/>
                <a:gd name="connsiteY7" fmla="*/ 101255 h 2342574"/>
                <a:gd name="connsiteX8" fmla="*/ 2249485 w 2342574"/>
                <a:gd name="connsiteY8" fmla="*/ 82861 h 2342574"/>
                <a:gd name="connsiteX9" fmla="*/ 2222925 w 2342574"/>
                <a:gd name="connsiteY9" fmla="*/ 109421 h 2342574"/>
                <a:gd name="connsiteX10" fmla="*/ 2162245 w 2342574"/>
                <a:gd name="connsiteY10" fmla="*/ 136359 h 2342574"/>
                <a:gd name="connsiteX11" fmla="*/ 612904 w 2342574"/>
                <a:gd name="connsiteY11" fmla="*/ 0 h 2342574"/>
                <a:gd name="connsiteX12" fmla="*/ 262254 w 2342574"/>
                <a:gd name="connsiteY12" fmla="*/ 35349 h 23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2574" h="2342574">
                  <a:moveTo>
                    <a:pt x="0" y="116757"/>
                  </a:moveTo>
                  <a:lnTo>
                    <a:pt x="2225818" y="2342574"/>
                  </a:lnTo>
                  <a:lnTo>
                    <a:pt x="2307225" y="2080322"/>
                  </a:lnTo>
                  <a:cubicBezTo>
                    <a:pt x="2330403" y="1967058"/>
                    <a:pt x="2342574" y="1849786"/>
                    <a:pt x="2342574" y="1729671"/>
                  </a:cubicBezTo>
                  <a:cubicBezTo>
                    <a:pt x="2342574" y="1185952"/>
                    <a:pt x="2024401" y="669505"/>
                    <a:pt x="2206215" y="180329"/>
                  </a:cubicBezTo>
                  <a:lnTo>
                    <a:pt x="2233153" y="119650"/>
                  </a:lnTo>
                  <a:lnTo>
                    <a:pt x="2259713" y="93089"/>
                  </a:lnTo>
                  <a:lnTo>
                    <a:pt x="2241319" y="101255"/>
                  </a:lnTo>
                  <a:lnTo>
                    <a:pt x="2249485" y="82861"/>
                  </a:lnTo>
                  <a:lnTo>
                    <a:pt x="2222925" y="109421"/>
                  </a:lnTo>
                  <a:lnTo>
                    <a:pt x="2162245" y="136359"/>
                  </a:lnTo>
                  <a:cubicBezTo>
                    <a:pt x="1673070" y="318173"/>
                    <a:pt x="1156623" y="0"/>
                    <a:pt x="612904" y="0"/>
                  </a:cubicBezTo>
                  <a:cubicBezTo>
                    <a:pt x="492789" y="0"/>
                    <a:pt x="375517" y="12172"/>
                    <a:pt x="262254" y="3534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192" name="组合 206"/>
            <p:cNvGrpSpPr/>
            <p:nvPr/>
          </p:nvGrpSpPr>
          <p:grpSpPr bwMode="auto">
            <a:xfrm>
              <a:off x="5482116" y="-75988"/>
              <a:ext cx="1188720" cy="1037377"/>
              <a:chOff x="5437105" y="14100"/>
              <a:chExt cx="1188720" cy="1037377"/>
            </a:xfrm>
          </p:grpSpPr>
          <p:sp>
            <p:nvSpPr>
              <p:cNvPr id="7194" name="文本框 202"/>
              <p:cNvSpPr txBox="1">
                <a:spLocks noChangeArrowheads="1"/>
              </p:cNvSpPr>
              <p:nvPr/>
            </p:nvSpPr>
            <p:spPr bwMode="auto">
              <a:xfrm>
                <a:off x="5939099" y="14100"/>
                <a:ext cx="1847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endParaRPr lang="zh-CN" altLang="en-US" sz="4400">
                  <a:solidFill>
                    <a:schemeClr val="bg1"/>
                  </a:solidFill>
                  <a:latin typeface="方正清刻本悦宋简体" pitchFamily="2" charset="-122"/>
                  <a:ea typeface="方正清刻本悦宋简体" pitchFamily="2" charset="-122"/>
                </a:endParaRPr>
              </a:p>
            </p:txBody>
          </p:sp>
          <p:cxnSp>
            <p:nvCxnSpPr>
              <p:cNvPr id="205" name="直接连接符 204"/>
              <p:cNvCxnSpPr/>
              <p:nvPr/>
            </p:nvCxnSpPr>
            <p:spPr>
              <a:xfrm>
                <a:off x="5437886" y="723286"/>
                <a:ext cx="1187158" cy="0"/>
              </a:xfrm>
              <a:prstGeom prst="line">
                <a:avLst/>
              </a:prstGeom>
              <a:ln>
                <a:solidFill>
                  <a:schemeClr val="bg1">
                    <a:alpha val="54000"/>
                  </a:schemeClr>
                </a:solidFill>
              </a:ln>
            </p:spPr>
            <p:style>
              <a:lnRef idx="1">
                <a:schemeClr val="accent1"/>
              </a:lnRef>
              <a:fillRef idx="0">
                <a:schemeClr val="accent1"/>
              </a:fillRef>
              <a:effectRef idx="0">
                <a:schemeClr val="accent1"/>
              </a:effectRef>
              <a:fontRef idx="minor">
                <a:schemeClr val="tx1"/>
              </a:fontRef>
            </p:style>
          </p:cxnSp>
          <p:sp>
            <p:nvSpPr>
              <p:cNvPr id="7196" name="文本框 205"/>
              <p:cNvSpPr txBox="1">
                <a:spLocks noChangeArrowheads="1"/>
              </p:cNvSpPr>
              <p:nvPr/>
            </p:nvSpPr>
            <p:spPr bwMode="auto">
              <a:xfrm>
                <a:off x="5473780" y="743700"/>
                <a:ext cx="11153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400">
                    <a:solidFill>
                      <a:schemeClr val="bg1"/>
                    </a:solidFill>
                  </a:rPr>
                  <a:t>CONTENTS</a:t>
                </a:r>
                <a:endParaRPr lang="zh-CN" altLang="en-US" sz="1400">
                  <a:solidFill>
                    <a:schemeClr val="bg1"/>
                  </a:solidFill>
                </a:endParaRPr>
              </a:p>
            </p:txBody>
          </p:sp>
        </p:grpSp>
        <p:pic>
          <p:nvPicPr>
            <p:cNvPr id="719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9810" y="-192446"/>
              <a:ext cx="1792379" cy="117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组合 12"/>
          <p:cNvGrpSpPr/>
          <p:nvPr/>
        </p:nvGrpSpPr>
        <p:grpSpPr bwMode="auto">
          <a:xfrm>
            <a:off x="4940279" y="3233108"/>
            <a:ext cx="1085850" cy="1087438"/>
            <a:chOff x="6099500" y="4990436"/>
            <a:chExt cx="1086231" cy="1087275"/>
          </a:xfrm>
        </p:grpSpPr>
        <p:sp>
          <p:nvSpPr>
            <p:cNvPr id="61" name="椭圆 60"/>
            <p:cNvSpPr/>
            <p:nvPr/>
          </p:nvSpPr>
          <p:spPr>
            <a:xfrm>
              <a:off x="6099500" y="4990436"/>
              <a:ext cx="1086231" cy="1087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Century Gothic" panose="020B0502020202020204" pitchFamily="34" charset="0"/>
              </a:endParaRPr>
            </a:p>
          </p:txBody>
        </p:sp>
        <p:sp>
          <p:nvSpPr>
            <p:cNvPr id="62" name="文本框 9"/>
            <p:cNvSpPr txBox="1">
              <a:spLocks noChangeArrowheads="1"/>
            </p:cNvSpPr>
            <p:nvPr/>
          </p:nvSpPr>
          <p:spPr bwMode="auto">
            <a:xfrm>
              <a:off x="6166809" y="5072360"/>
              <a:ext cx="951235" cy="9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5400" dirty="0">
                  <a:solidFill>
                    <a:schemeClr val="bg1"/>
                  </a:solidFill>
                  <a:latin typeface="Century Gothic" panose="020B0502020202020204" pitchFamily="34" charset="0"/>
                </a:rPr>
                <a:t>03</a:t>
              </a:r>
              <a:endParaRPr lang="zh-CN" altLang="en-US" sz="5400" dirty="0">
                <a:solidFill>
                  <a:schemeClr val="bg1"/>
                </a:solidFill>
                <a:latin typeface="Century Gothic" panose="020B0502020202020204" pitchFamily="34" charset="0"/>
              </a:endParaRPr>
            </a:p>
          </p:txBody>
        </p:sp>
      </p:grpSp>
      <p:pic>
        <p:nvPicPr>
          <p:cNvPr id="60" name="图片 59"/>
          <p:cNvPicPr>
            <a:picLocks noChangeAspect="1"/>
          </p:cNvPicPr>
          <p:nvPr/>
        </p:nvPicPr>
        <p:blipFill>
          <a:blip r:embed="rId1"/>
          <a:srcRect l="43447" t="18711" r="10242" b="14206"/>
          <a:stretch>
            <a:fillRect/>
          </a:stretch>
        </p:blipFill>
        <p:spPr bwMode="auto">
          <a:xfrm rot="1714423">
            <a:off x="5256759" y="3064458"/>
            <a:ext cx="1150361" cy="1150938"/>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cxnSp>
        <p:nvCxnSpPr>
          <p:cNvPr id="63" name="直接连接符 62"/>
          <p:cNvCxnSpPr/>
          <p:nvPr/>
        </p:nvCxnSpPr>
        <p:spPr bwMode="auto">
          <a:xfrm>
            <a:off x="7074778" y="4531599"/>
            <a:ext cx="476726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文本框 221"/>
          <p:cNvSpPr txBox="1">
            <a:spLocks noChangeArrowheads="1"/>
          </p:cNvSpPr>
          <p:nvPr/>
        </p:nvSpPr>
        <p:spPr bwMode="auto">
          <a:xfrm>
            <a:off x="6969953" y="4116101"/>
            <a:ext cx="4524044"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rgbClr val="404040"/>
                </a:solidFill>
                <a:latin typeface="微软雅黑" panose="020B0503020204020204" pitchFamily="34" charset="-122"/>
                <a:ea typeface="微软雅黑" panose="020B0503020204020204" pitchFamily="34" charset="-122"/>
              </a:rPr>
              <a:t>Overview of Our Approach against Backdoors</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86"/>
                                        </p:tgtEl>
                                        <p:attrNameLst>
                                          <p:attrName>style.visibility</p:attrName>
                                        </p:attrNameLst>
                                      </p:cBhvr>
                                      <p:to>
                                        <p:strVal val="visible"/>
                                      </p:to>
                                    </p:set>
                                    <p:anim calcmode="lin" valueType="num">
                                      <p:cBhvr>
                                        <p:cTn id="11" dur="500" fill="hold"/>
                                        <p:tgtEl>
                                          <p:spTgt spid="186"/>
                                        </p:tgtEl>
                                        <p:attrNameLst>
                                          <p:attrName>ppt_w</p:attrName>
                                        </p:attrNameLst>
                                      </p:cBhvr>
                                      <p:tavLst>
                                        <p:tav tm="0">
                                          <p:val>
                                            <p:fltVal val="0"/>
                                          </p:val>
                                        </p:tav>
                                        <p:tav tm="100000">
                                          <p:val>
                                            <p:strVal val="#ppt_w"/>
                                          </p:val>
                                        </p:tav>
                                      </p:tavLst>
                                    </p:anim>
                                    <p:anim calcmode="lin" valueType="num">
                                      <p:cBhvr>
                                        <p:cTn id="12" dur="500" fill="hold"/>
                                        <p:tgtEl>
                                          <p:spTgt spid="186"/>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87"/>
                                        </p:tgtEl>
                                        <p:attrNameLst>
                                          <p:attrName>style.visibility</p:attrName>
                                        </p:attrNameLst>
                                      </p:cBhvr>
                                      <p:to>
                                        <p:strVal val="visible"/>
                                      </p:to>
                                    </p:set>
                                    <p:anim calcmode="lin" valueType="num">
                                      <p:cBhvr>
                                        <p:cTn id="15" dur="500" fill="hold"/>
                                        <p:tgtEl>
                                          <p:spTgt spid="187"/>
                                        </p:tgtEl>
                                        <p:attrNameLst>
                                          <p:attrName>ppt_w</p:attrName>
                                        </p:attrNameLst>
                                      </p:cBhvr>
                                      <p:tavLst>
                                        <p:tav tm="0">
                                          <p:val>
                                            <p:fltVal val="0"/>
                                          </p:val>
                                        </p:tav>
                                        <p:tav tm="100000">
                                          <p:val>
                                            <p:strVal val="#ppt_w"/>
                                          </p:val>
                                        </p:tav>
                                      </p:tavLst>
                                    </p:anim>
                                    <p:anim calcmode="lin" valueType="num">
                                      <p:cBhvr>
                                        <p:cTn id="16" dur="500" fill="hold"/>
                                        <p:tgtEl>
                                          <p:spTgt spid="187"/>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88"/>
                                        </p:tgtEl>
                                        <p:attrNameLst>
                                          <p:attrName>style.visibility</p:attrName>
                                        </p:attrNameLst>
                                      </p:cBhvr>
                                      <p:to>
                                        <p:strVal val="visible"/>
                                      </p:to>
                                    </p:set>
                                    <p:anim calcmode="lin" valueType="num">
                                      <p:cBhvr>
                                        <p:cTn id="19" dur="500" fill="hold"/>
                                        <p:tgtEl>
                                          <p:spTgt spid="188"/>
                                        </p:tgtEl>
                                        <p:attrNameLst>
                                          <p:attrName>ppt_w</p:attrName>
                                        </p:attrNameLst>
                                      </p:cBhvr>
                                      <p:tavLst>
                                        <p:tav tm="0">
                                          <p:val>
                                            <p:fltVal val="0"/>
                                          </p:val>
                                        </p:tav>
                                        <p:tav tm="100000">
                                          <p:val>
                                            <p:strVal val="#ppt_w"/>
                                          </p:val>
                                        </p:tav>
                                      </p:tavLst>
                                    </p:anim>
                                    <p:anim calcmode="lin" valueType="num">
                                      <p:cBhvr>
                                        <p:cTn id="20" dur="500" fill="hold"/>
                                        <p:tgtEl>
                                          <p:spTgt spid="18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anim calcmode="lin" valueType="num">
                                      <p:cBhvr>
                                        <p:cTn id="23" dur="500" fill="hold"/>
                                        <p:tgtEl>
                                          <p:spTgt spid="189"/>
                                        </p:tgtEl>
                                        <p:attrNameLst>
                                          <p:attrName>ppt_w</p:attrName>
                                        </p:attrNameLst>
                                      </p:cBhvr>
                                      <p:tavLst>
                                        <p:tav tm="0">
                                          <p:val>
                                            <p:fltVal val="0"/>
                                          </p:val>
                                        </p:tav>
                                        <p:tav tm="100000">
                                          <p:val>
                                            <p:strVal val="#ppt_w"/>
                                          </p:val>
                                        </p:tav>
                                      </p:tavLst>
                                    </p:anim>
                                    <p:anim calcmode="lin" valueType="num">
                                      <p:cBhvr>
                                        <p:cTn id="24" dur="500" fill="hold"/>
                                        <p:tgtEl>
                                          <p:spTgt spid="189"/>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anim calcmode="lin" valueType="num">
                                      <p:cBhvr>
                                        <p:cTn id="27" dur="500" fill="hold"/>
                                        <p:tgtEl>
                                          <p:spTgt spid="191"/>
                                        </p:tgtEl>
                                        <p:attrNameLst>
                                          <p:attrName>ppt_w</p:attrName>
                                        </p:attrNameLst>
                                      </p:cBhvr>
                                      <p:tavLst>
                                        <p:tav tm="0">
                                          <p:val>
                                            <p:fltVal val="0"/>
                                          </p:val>
                                        </p:tav>
                                        <p:tav tm="100000">
                                          <p:val>
                                            <p:strVal val="#ppt_w"/>
                                          </p:val>
                                        </p:tav>
                                      </p:tavLst>
                                    </p:anim>
                                    <p:anim calcmode="lin" valueType="num">
                                      <p:cBhvr>
                                        <p:cTn id="28" dur="500" fill="hold"/>
                                        <p:tgtEl>
                                          <p:spTgt spid="191"/>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192"/>
                                        </p:tgtEl>
                                        <p:attrNameLst>
                                          <p:attrName>style.visibility</p:attrName>
                                        </p:attrNameLst>
                                      </p:cBhvr>
                                      <p:to>
                                        <p:strVal val="visible"/>
                                      </p:to>
                                    </p:set>
                                    <p:anim calcmode="lin" valueType="num">
                                      <p:cBhvr>
                                        <p:cTn id="31" dur="500" fill="hold"/>
                                        <p:tgtEl>
                                          <p:spTgt spid="192"/>
                                        </p:tgtEl>
                                        <p:attrNameLst>
                                          <p:attrName>ppt_w</p:attrName>
                                        </p:attrNameLst>
                                      </p:cBhvr>
                                      <p:tavLst>
                                        <p:tav tm="0">
                                          <p:val>
                                            <p:fltVal val="0"/>
                                          </p:val>
                                        </p:tav>
                                        <p:tav tm="100000">
                                          <p:val>
                                            <p:strVal val="#ppt_w"/>
                                          </p:val>
                                        </p:tav>
                                      </p:tavLst>
                                    </p:anim>
                                    <p:anim calcmode="lin" valueType="num">
                                      <p:cBhvr>
                                        <p:cTn id="32" dur="500" fill="hold"/>
                                        <p:tgtEl>
                                          <p:spTgt spid="192"/>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193"/>
                                        </p:tgtEl>
                                        <p:attrNameLst>
                                          <p:attrName>style.visibility</p:attrName>
                                        </p:attrNameLst>
                                      </p:cBhvr>
                                      <p:to>
                                        <p:strVal val="visible"/>
                                      </p:to>
                                    </p:set>
                                    <p:anim calcmode="lin" valueType="num">
                                      <p:cBhvr>
                                        <p:cTn id="35" dur="500" fill="hold"/>
                                        <p:tgtEl>
                                          <p:spTgt spid="193"/>
                                        </p:tgtEl>
                                        <p:attrNameLst>
                                          <p:attrName>ppt_w</p:attrName>
                                        </p:attrNameLst>
                                      </p:cBhvr>
                                      <p:tavLst>
                                        <p:tav tm="0">
                                          <p:val>
                                            <p:fltVal val="0"/>
                                          </p:val>
                                        </p:tav>
                                        <p:tav tm="100000">
                                          <p:val>
                                            <p:strVal val="#ppt_w"/>
                                          </p:val>
                                        </p:tav>
                                      </p:tavLst>
                                    </p:anim>
                                    <p:anim calcmode="lin" valueType="num">
                                      <p:cBhvr>
                                        <p:cTn id="36" dur="500" fill="hold"/>
                                        <p:tgtEl>
                                          <p:spTgt spid="19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00"/>
                                  </p:stCondLst>
                                  <p:childTnLst>
                                    <p:set>
                                      <p:cBhvr>
                                        <p:cTn id="38" dur="1" fill="hold">
                                          <p:stCondLst>
                                            <p:cond delay="0"/>
                                          </p:stCondLst>
                                        </p:cTn>
                                        <p:tgtEl>
                                          <p:spTgt spid="194"/>
                                        </p:tgtEl>
                                        <p:attrNameLst>
                                          <p:attrName>style.visibility</p:attrName>
                                        </p:attrNameLst>
                                      </p:cBhvr>
                                      <p:to>
                                        <p:strVal val="visible"/>
                                      </p:to>
                                    </p:set>
                                    <p:anim calcmode="lin" valueType="num">
                                      <p:cBhvr>
                                        <p:cTn id="39" dur="500" fill="hold"/>
                                        <p:tgtEl>
                                          <p:spTgt spid="194"/>
                                        </p:tgtEl>
                                        <p:attrNameLst>
                                          <p:attrName>ppt_w</p:attrName>
                                        </p:attrNameLst>
                                      </p:cBhvr>
                                      <p:tavLst>
                                        <p:tav tm="0">
                                          <p:val>
                                            <p:fltVal val="0"/>
                                          </p:val>
                                        </p:tav>
                                        <p:tav tm="100000">
                                          <p:val>
                                            <p:strVal val="#ppt_w"/>
                                          </p:val>
                                        </p:tav>
                                      </p:tavLst>
                                    </p:anim>
                                    <p:anim calcmode="lin" valueType="num">
                                      <p:cBhvr>
                                        <p:cTn id="40" dur="500" fill="hold"/>
                                        <p:tgtEl>
                                          <p:spTgt spid="194"/>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00"/>
                                  </p:stCondLst>
                                  <p:childTnLst>
                                    <p:set>
                                      <p:cBhvr>
                                        <p:cTn id="42" dur="1" fill="hold">
                                          <p:stCondLst>
                                            <p:cond delay="0"/>
                                          </p:stCondLst>
                                        </p:cTn>
                                        <p:tgtEl>
                                          <p:spTgt spid="195"/>
                                        </p:tgtEl>
                                        <p:attrNameLst>
                                          <p:attrName>style.visibility</p:attrName>
                                        </p:attrNameLst>
                                      </p:cBhvr>
                                      <p:to>
                                        <p:strVal val="visible"/>
                                      </p:to>
                                    </p:set>
                                    <p:anim calcmode="lin" valueType="num">
                                      <p:cBhvr>
                                        <p:cTn id="43" dur="500" fill="hold"/>
                                        <p:tgtEl>
                                          <p:spTgt spid="195"/>
                                        </p:tgtEl>
                                        <p:attrNameLst>
                                          <p:attrName>ppt_w</p:attrName>
                                        </p:attrNameLst>
                                      </p:cBhvr>
                                      <p:tavLst>
                                        <p:tav tm="0">
                                          <p:val>
                                            <p:fltVal val="0"/>
                                          </p:val>
                                        </p:tav>
                                        <p:tav tm="100000">
                                          <p:val>
                                            <p:strVal val="#ppt_w"/>
                                          </p:val>
                                        </p:tav>
                                      </p:tavLst>
                                    </p:anim>
                                    <p:anim calcmode="lin" valueType="num">
                                      <p:cBhvr>
                                        <p:cTn id="44" dur="500" fill="hold"/>
                                        <p:tgtEl>
                                          <p:spTgt spid="195"/>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200"/>
                                  </p:stCondLst>
                                  <p:childTnLst>
                                    <p:set>
                                      <p:cBhvr>
                                        <p:cTn id="46" dur="1" fill="hold">
                                          <p:stCondLst>
                                            <p:cond delay="0"/>
                                          </p:stCondLst>
                                        </p:cTn>
                                        <p:tgtEl>
                                          <p:spTgt spid="196"/>
                                        </p:tgtEl>
                                        <p:attrNameLst>
                                          <p:attrName>style.visibility</p:attrName>
                                        </p:attrNameLst>
                                      </p:cBhvr>
                                      <p:to>
                                        <p:strVal val="visible"/>
                                      </p:to>
                                    </p:set>
                                    <p:anim calcmode="lin" valueType="num">
                                      <p:cBhvr>
                                        <p:cTn id="47" dur="500" fill="hold"/>
                                        <p:tgtEl>
                                          <p:spTgt spid="196"/>
                                        </p:tgtEl>
                                        <p:attrNameLst>
                                          <p:attrName>ppt_w</p:attrName>
                                        </p:attrNameLst>
                                      </p:cBhvr>
                                      <p:tavLst>
                                        <p:tav tm="0">
                                          <p:val>
                                            <p:fltVal val="0"/>
                                          </p:val>
                                        </p:tav>
                                        <p:tav tm="100000">
                                          <p:val>
                                            <p:strVal val="#ppt_w"/>
                                          </p:val>
                                        </p:tav>
                                      </p:tavLst>
                                    </p:anim>
                                    <p:anim calcmode="lin" valueType="num">
                                      <p:cBhvr>
                                        <p:cTn id="48" dur="500" fill="hold"/>
                                        <p:tgtEl>
                                          <p:spTgt spid="19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20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20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20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p:cTn id="63" dur="500" fill="hold"/>
                                        <p:tgtEl>
                                          <p:spTgt spid="19"/>
                                        </p:tgtEl>
                                        <p:attrNameLst>
                                          <p:attrName>ppt_w</p:attrName>
                                        </p:attrNameLst>
                                      </p:cBhvr>
                                      <p:tavLst>
                                        <p:tav tm="0">
                                          <p:val>
                                            <p:fltVal val="0"/>
                                          </p:val>
                                        </p:tav>
                                        <p:tav tm="100000">
                                          <p:val>
                                            <p:strVal val="#ppt_w"/>
                                          </p:val>
                                        </p:tav>
                                      </p:tavLst>
                                    </p:anim>
                                    <p:anim calcmode="lin" valueType="num">
                                      <p:cBhvr>
                                        <p:cTn id="64" dur="500" fill="hold"/>
                                        <p:tgtEl>
                                          <p:spTgt spid="19"/>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198"/>
                                        </p:tgtEl>
                                        <p:attrNameLst>
                                          <p:attrName>style.visibility</p:attrName>
                                        </p:attrNameLst>
                                      </p:cBhvr>
                                      <p:to>
                                        <p:strVal val="visible"/>
                                      </p:to>
                                    </p:set>
                                    <p:anim calcmode="lin" valueType="num">
                                      <p:cBhvr>
                                        <p:cTn id="67" dur="500" fill="hold"/>
                                        <p:tgtEl>
                                          <p:spTgt spid="198"/>
                                        </p:tgtEl>
                                        <p:attrNameLst>
                                          <p:attrName>ppt_w</p:attrName>
                                        </p:attrNameLst>
                                      </p:cBhvr>
                                      <p:tavLst>
                                        <p:tav tm="0">
                                          <p:val>
                                            <p:fltVal val="0"/>
                                          </p:val>
                                        </p:tav>
                                        <p:tav tm="100000">
                                          <p:val>
                                            <p:strVal val="#ppt_w"/>
                                          </p:val>
                                        </p:tav>
                                      </p:tavLst>
                                    </p:anim>
                                    <p:anim calcmode="lin" valueType="num">
                                      <p:cBhvr>
                                        <p:cTn id="68" dur="500" fill="hold"/>
                                        <p:tgtEl>
                                          <p:spTgt spid="198"/>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230"/>
                                        </p:tgtEl>
                                        <p:attrNameLst>
                                          <p:attrName>style.visibility</p:attrName>
                                        </p:attrNameLst>
                                      </p:cBhvr>
                                      <p:to>
                                        <p:strVal val="visible"/>
                                      </p:to>
                                    </p:set>
                                    <p:anim calcmode="lin" valueType="num">
                                      <p:cBhvr>
                                        <p:cTn id="71" dur="500" fill="hold"/>
                                        <p:tgtEl>
                                          <p:spTgt spid="230"/>
                                        </p:tgtEl>
                                        <p:attrNameLst>
                                          <p:attrName>ppt_w</p:attrName>
                                        </p:attrNameLst>
                                      </p:cBhvr>
                                      <p:tavLst>
                                        <p:tav tm="0">
                                          <p:val>
                                            <p:fltVal val="0"/>
                                          </p:val>
                                        </p:tav>
                                        <p:tav tm="100000">
                                          <p:val>
                                            <p:strVal val="#ppt_w"/>
                                          </p:val>
                                        </p:tav>
                                      </p:tavLst>
                                    </p:anim>
                                    <p:anim calcmode="lin" valueType="num">
                                      <p:cBhvr>
                                        <p:cTn id="72" dur="500" fill="hold"/>
                                        <p:tgtEl>
                                          <p:spTgt spid="230"/>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231"/>
                                        </p:tgtEl>
                                        <p:attrNameLst>
                                          <p:attrName>style.visibility</p:attrName>
                                        </p:attrNameLst>
                                      </p:cBhvr>
                                      <p:to>
                                        <p:strVal val="visible"/>
                                      </p:to>
                                    </p:set>
                                    <p:anim calcmode="lin" valueType="num">
                                      <p:cBhvr>
                                        <p:cTn id="75" dur="500" fill="hold"/>
                                        <p:tgtEl>
                                          <p:spTgt spid="231"/>
                                        </p:tgtEl>
                                        <p:attrNameLst>
                                          <p:attrName>ppt_w</p:attrName>
                                        </p:attrNameLst>
                                      </p:cBhvr>
                                      <p:tavLst>
                                        <p:tav tm="0">
                                          <p:val>
                                            <p:fltVal val="0"/>
                                          </p:val>
                                        </p:tav>
                                        <p:tav tm="100000">
                                          <p:val>
                                            <p:strVal val="#ppt_w"/>
                                          </p:val>
                                        </p:tav>
                                      </p:tavLst>
                                    </p:anim>
                                    <p:anim calcmode="lin" valueType="num">
                                      <p:cBhvr>
                                        <p:cTn id="76" dur="500" fill="hold"/>
                                        <p:tgtEl>
                                          <p:spTgt spid="231"/>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232"/>
                                        </p:tgtEl>
                                        <p:attrNameLst>
                                          <p:attrName>style.visibility</p:attrName>
                                        </p:attrNameLst>
                                      </p:cBhvr>
                                      <p:to>
                                        <p:strVal val="visible"/>
                                      </p:to>
                                    </p:set>
                                    <p:anim calcmode="lin" valueType="num">
                                      <p:cBhvr>
                                        <p:cTn id="79" dur="500" fill="hold"/>
                                        <p:tgtEl>
                                          <p:spTgt spid="232"/>
                                        </p:tgtEl>
                                        <p:attrNameLst>
                                          <p:attrName>ppt_w</p:attrName>
                                        </p:attrNameLst>
                                      </p:cBhvr>
                                      <p:tavLst>
                                        <p:tav tm="0">
                                          <p:val>
                                            <p:fltVal val="0"/>
                                          </p:val>
                                        </p:tav>
                                        <p:tav tm="100000">
                                          <p:val>
                                            <p:strVal val="#ppt_w"/>
                                          </p:val>
                                        </p:tav>
                                      </p:tavLst>
                                    </p:anim>
                                    <p:anim calcmode="lin" valueType="num">
                                      <p:cBhvr>
                                        <p:cTn id="80" dur="500" fill="hold"/>
                                        <p:tgtEl>
                                          <p:spTgt spid="232"/>
                                        </p:tgtEl>
                                        <p:attrNameLst>
                                          <p:attrName>ppt_h</p:attrName>
                                        </p:attrNameLst>
                                      </p:cBhvr>
                                      <p:tavLst>
                                        <p:tav tm="0">
                                          <p:val>
                                            <p:fltVal val="0"/>
                                          </p:val>
                                        </p:tav>
                                        <p:tav tm="100000">
                                          <p:val>
                                            <p:strVal val="#ppt_h"/>
                                          </p:val>
                                        </p:tav>
                                      </p:tavLst>
                                    </p:anim>
                                  </p:childTnLst>
                                </p:cTn>
                              </p:par>
                              <p:par>
                                <p:cTn id="81" presetID="23" presetClass="entr" presetSubtype="16" fill="hold" grpId="0" nodeType="withEffect">
                                  <p:stCondLst>
                                    <p:cond delay="0"/>
                                  </p:stCondLst>
                                  <p:childTnLst>
                                    <p:set>
                                      <p:cBhvr>
                                        <p:cTn id="82" dur="1" fill="hold">
                                          <p:stCondLst>
                                            <p:cond delay="0"/>
                                          </p:stCondLst>
                                        </p:cTn>
                                        <p:tgtEl>
                                          <p:spTgt spid="233"/>
                                        </p:tgtEl>
                                        <p:attrNameLst>
                                          <p:attrName>style.visibility</p:attrName>
                                        </p:attrNameLst>
                                      </p:cBhvr>
                                      <p:to>
                                        <p:strVal val="visible"/>
                                      </p:to>
                                    </p:set>
                                    <p:anim calcmode="lin" valueType="num">
                                      <p:cBhvr>
                                        <p:cTn id="83" dur="500" fill="hold"/>
                                        <p:tgtEl>
                                          <p:spTgt spid="233"/>
                                        </p:tgtEl>
                                        <p:attrNameLst>
                                          <p:attrName>ppt_w</p:attrName>
                                        </p:attrNameLst>
                                      </p:cBhvr>
                                      <p:tavLst>
                                        <p:tav tm="0">
                                          <p:val>
                                            <p:fltVal val="0"/>
                                          </p:val>
                                        </p:tav>
                                        <p:tav tm="100000">
                                          <p:val>
                                            <p:strVal val="#ppt_w"/>
                                          </p:val>
                                        </p:tav>
                                      </p:tavLst>
                                    </p:anim>
                                    <p:anim calcmode="lin" valueType="num">
                                      <p:cBhvr>
                                        <p:cTn id="84" dur="500" fill="hold"/>
                                        <p:tgtEl>
                                          <p:spTgt spid="233"/>
                                        </p:tgtEl>
                                        <p:attrNameLst>
                                          <p:attrName>ppt_h</p:attrName>
                                        </p:attrNameLst>
                                      </p:cBhvr>
                                      <p:tavLst>
                                        <p:tav tm="0">
                                          <p:val>
                                            <p:fltVal val="0"/>
                                          </p:val>
                                        </p:tav>
                                        <p:tav tm="100000">
                                          <p:val>
                                            <p:strVal val="#ppt_h"/>
                                          </p:val>
                                        </p:tav>
                                      </p:tavLst>
                                    </p:anim>
                                  </p:childTnLst>
                                </p:cTn>
                              </p:par>
                              <p:par>
                                <p:cTn id="85" presetID="16" presetClass="entr" presetSubtype="37" fill="hold" nodeType="withEffect">
                                  <p:stCondLst>
                                    <p:cond delay="300"/>
                                  </p:stCondLst>
                                  <p:childTnLst>
                                    <p:set>
                                      <p:cBhvr>
                                        <p:cTn id="86" dur="1" fill="hold">
                                          <p:stCondLst>
                                            <p:cond delay="0"/>
                                          </p:stCondLst>
                                        </p:cTn>
                                        <p:tgtEl>
                                          <p:spTgt spid="20"/>
                                        </p:tgtEl>
                                        <p:attrNameLst>
                                          <p:attrName>style.visibility</p:attrName>
                                        </p:attrNameLst>
                                      </p:cBhvr>
                                      <p:to>
                                        <p:strVal val="visible"/>
                                      </p:to>
                                    </p:set>
                                    <p:animEffect transition="in" filter="barn(outVertical)">
                                      <p:cBhvr>
                                        <p:cTn id="87" dur="500"/>
                                        <p:tgtEl>
                                          <p:spTgt spid="20"/>
                                        </p:tgtEl>
                                      </p:cBhvr>
                                    </p:animEffect>
                                  </p:childTnLst>
                                </p:cTn>
                              </p:par>
                              <p:par>
                                <p:cTn id="88" presetID="53" presetClass="entr" presetSubtype="16" fill="hold" nodeType="withEffect">
                                  <p:stCondLst>
                                    <p:cond delay="300"/>
                                  </p:stCondLst>
                                  <p:childTnLst>
                                    <p:set>
                                      <p:cBhvr>
                                        <p:cTn id="89" dur="1" fill="hold">
                                          <p:stCondLst>
                                            <p:cond delay="0"/>
                                          </p:stCondLst>
                                        </p:cTn>
                                        <p:tgtEl>
                                          <p:spTgt spid="59"/>
                                        </p:tgtEl>
                                        <p:attrNameLst>
                                          <p:attrName>style.visibility</p:attrName>
                                        </p:attrNameLst>
                                      </p:cBhvr>
                                      <p:to>
                                        <p:strVal val="visible"/>
                                      </p:to>
                                    </p:set>
                                    <p:anim calcmode="lin" valueType="num">
                                      <p:cBhvr>
                                        <p:cTn id="90" dur="500" fill="hold"/>
                                        <p:tgtEl>
                                          <p:spTgt spid="59"/>
                                        </p:tgtEl>
                                        <p:attrNameLst>
                                          <p:attrName>ppt_w</p:attrName>
                                        </p:attrNameLst>
                                      </p:cBhvr>
                                      <p:tavLst>
                                        <p:tav tm="0">
                                          <p:val>
                                            <p:fltVal val="0"/>
                                          </p:val>
                                        </p:tav>
                                        <p:tav tm="100000">
                                          <p:val>
                                            <p:strVal val="#ppt_w"/>
                                          </p:val>
                                        </p:tav>
                                      </p:tavLst>
                                    </p:anim>
                                    <p:anim calcmode="lin" valueType="num">
                                      <p:cBhvr>
                                        <p:cTn id="91" dur="500" fill="hold"/>
                                        <p:tgtEl>
                                          <p:spTgt spid="59"/>
                                        </p:tgtEl>
                                        <p:attrNameLst>
                                          <p:attrName>ppt_h</p:attrName>
                                        </p:attrNameLst>
                                      </p:cBhvr>
                                      <p:tavLst>
                                        <p:tav tm="0">
                                          <p:val>
                                            <p:fltVal val="0"/>
                                          </p:val>
                                        </p:tav>
                                        <p:tav tm="100000">
                                          <p:val>
                                            <p:strVal val="#ppt_h"/>
                                          </p:val>
                                        </p:tav>
                                      </p:tavLst>
                                    </p:anim>
                                    <p:animEffect transition="in" filter="fade">
                                      <p:cBhvr>
                                        <p:cTn id="92" dur="500"/>
                                        <p:tgtEl>
                                          <p:spTgt spid="59"/>
                                        </p:tgtEl>
                                      </p:cBhvr>
                                    </p:animEffect>
                                  </p:childTnLst>
                                </p:cTn>
                              </p:par>
                              <p:par>
                                <p:cTn id="93" presetID="53" presetClass="entr" presetSubtype="16" fill="hold" grpId="0" nodeType="withEffect">
                                  <p:stCondLst>
                                    <p:cond delay="300"/>
                                  </p:stCondLst>
                                  <p:childTnLst>
                                    <p:set>
                                      <p:cBhvr>
                                        <p:cTn id="94" dur="1" fill="hold">
                                          <p:stCondLst>
                                            <p:cond delay="0"/>
                                          </p:stCondLst>
                                        </p:cTn>
                                        <p:tgtEl>
                                          <p:spTgt spid="64"/>
                                        </p:tgtEl>
                                        <p:attrNameLst>
                                          <p:attrName>style.visibility</p:attrName>
                                        </p:attrNameLst>
                                      </p:cBhvr>
                                      <p:to>
                                        <p:strVal val="visible"/>
                                      </p:to>
                                    </p:set>
                                    <p:anim calcmode="lin" valueType="num">
                                      <p:cBhvr>
                                        <p:cTn id="95" dur="500" fill="hold"/>
                                        <p:tgtEl>
                                          <p:spTgt spid="64"/>
                                        </p:tgtEl>
                                        <p:attrNameLst>
                                          <p:attrName>ppt_w</p:attrName>
                                        </p:attrNameLst>
                                      </p:cBhvr>
                                      <p:tavLst>
                                        <p:tav tm="0">
                                          <p:val>
                                            <p:fltVal val="0"/>
                                          </p:val>
                                        </p:tav>
                                        <p:tav tm="100000">
                                          <p:val>
                                            <p:strVal val="#ppt_w"/>
                                          </p:val>
                                        </p:tav>
                                      </p:tavLst>
                                    </p:anim>
                                    <p:anim calcmode="lin" valueType="num">
                                      <p:cBhvr>
                                        <p:cTn id="96" dur="500" fill="hold"/>
                                        <p:tgtEl>
                                          <p:spTgt spid="64"/>
                                        </p:tgtEl>
                                        <p:attrNameLst>
                                          <p:attrName>ppt_h</p:attrName>
                                        </p:attrNameLst>
                                      </p:cBhvr>
                                      <p:tavLst>
                                        <p:tav tm="0">
                                          <p:val>
                                            <p:fltVal val="0"/>
                                          </p:val>
                                        </p:tav>
                                        <p:tav tm="100000">
                                          <p:val>
                                            <p:strVal val="#ppt_h"/>
                                          </p:val>
                                        </p:tav>
                                      </p:tavLst>
                                    </p:anim>
                                    <p:animEffect transition="in" filter="fade">
                                      <p:cBhvr>
                                        <p:cTn id="97" dur="500"/>
                                        <p:tgtEl>
                                          <p:spTgt spid="64"/>
                                        </p:tgtEl>
                                      </p:cBhvr>
                                    </p:animEffect>
                                  </p:childTnLst>
                                </p:cTn>
                              </p:par>
                              <p:par>
                                <p:cTn id="98" presetID="53" presetClass="entr" presetSubtype="16" fill="hold" nodeType="withEffect">
                                  <p:stCondLst>
                                    <p:cond delay="30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500" fill="hold"/>
                                        <p:tgtEl>
                                          <p:spTgt spid="63"/>
                                        </p:tgtEl>
                                        <p:attrNameLst>
                                          <p:attrName>ppt_w</p:attrName>
                                        </p:attrNameLst>
                                      </p:cBhvr>
                                      <p:tavLst>
                                        <p:tav tm="0">
                                          <p:val>
                                            <p:fltVal val="0"/>
                                          </p:val>
                                        </p:tav>
                                        <p:tav tm="100000">
                                          <p:val>
                                            <p:strVal val="#ppt_w"/>
                                          </p:val>
                                        </p:tav>
                                      </p:tavLst>
                                    </p:anim>
                                    <p:anim calcmode="lin" valueType="num">
                                      <p:cBhvr>
                                        <p:cTn id="101" dur="500" fill="hold"/>
                                        <p:tgtEl>
                                          <p:spTgt spid="63"/>
                                        </p:tgtEl>
                                        <p:attrNameLst>
                                          <p:attrName>ppt_h</p:attrName>
                                        </p:attrNameLst>
                                      </p:cBhvr>
                                      <p:tavLst>
                                        <p:tav tm="0">
                                          <p:val>
                                            <p:fltVal val="0"/>
                                          </p:val>
                                        </p:tav>
                                        <p:tav tm="100000">
                                          <p:val>
                                            <p:strVal val="#ppt_h"/>
                                          </p:val>
                                        </p:tav>
                                      </p:tavLst>
                                    </p:anim>
                                    <p:animEffect transition="in" filter="fade">
                                      <p:cBhvr>
                                        <p:cTn id="10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189" grpId="0" animBg="1"/>
      <p:bldP spid="191" grpId="0" animBg="1"/>
      <p:bldP spid="192" grpId="0" animBg="1"/>
      <p:bldP spid="193" grpId="0" animBg="1"/>
      <p:bldP spid="194" grpId="0" animBg="1"/>
      <p:bldP spid="195" grpId="0" animBg="1"/>
      <p:bldP spid="196" grpId="0" animBg="1"/>
      <p:bldP spid="198" grpId="0" animBg="1"/>
      <p:bldP spid="230" grpId="0" animBg="1"/>
      <p:bldP spid="231" grpId="0" animBg="1"/>
      <p:bldP spid="232" grpId="0" animBg="1"/>
      <p:bldP spid="233" grpId="0" animBg="1"/>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EAA1204-840C-4FB9-952C-13C28FAB95F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1" y="242888"/>
            <a:ext cx="7828547" cy="461962"/>
            <a:chOff x="0" y="242888"/>
            <a:chExt cx="50344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2" y="242888"/>
              <a:ext cx="4632695" cy="460079"/>
            </a:xfrm>
            <a:prstGeom prst="rect">
              <a:avLst/>
            </a:prstGeom>
            <a:noFill/>
          </p:spPr>
          <p:txBody>
            <a:bodyPr wrap="square">
              <a:spAutoFit/>
            </a:bodyPr>
            <a:lstStyle/>
            <a:p>
              <a:pPr eaLnBrk="1" fontAlgn="auto" hangingPunct="1">
                <a:spcBef>
                  <a:spcPts val="0"/>
                </a:spcBef>
                <a:spcAft>
                  <a:spcPts val="0"/>
                </a:spcAft>
                <a:defRPr/>
              </a:pPr>
              <a:r>
                <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hlinkClick r:id="rId1" action="ppaction://hlinksldjump"/>
                </a:rPr>
                <a:t>New Metric Design</a:t>
              </a:r>
              <a:r>
                <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取代</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Neural Cleanse</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里的</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L1</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范式</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pic>
        <p:nvPicPr>
          <p:cNvPr id="6" name="图片 5"/>
          <p:cNvPicPr>
            <a:picLocks noChangeAspect="1"/>
          </p:cNvPicPr>
          <p:nvPr/>
        </p:nvPicPr>
        <p:blipFill>
          <a:blip r:embed="rId2"/>
          <a:stretch>
            <a:fillRect/>
          </a:stretch>
        </p:blipFill>
        <p:spPr>
          <a:xfrm>
            <a:off x="344170" y="1218565"/>
            <a:ext cx="6084570" cy="1078230"/>
          </a:xfrm>
          <a:prstGeom prst="rect">
            <a:avLst/>
          </a:prstGeom>
        </p:spPr>
      </p:pic>
      <p:sp>
        <p:nvSpPr>
          <p:cNvPr id="2" name="文本框 1"/>
          <p:cNvSpPr txBox="1"/>
          <p:nvPr/>
        </p:nvSpPr>
        <p:spPr>
          <a:xfrm>
            <a:off x="753745" y="2496185"/>
            <a:ext cx="9916795" cy="4523105"/>
          </a:xfrm>
          <a:prstGeom prst="rect">
            <a:avLst/>
          </a:prstGeom>
          <a:noFill/>
        </p:spPr>
        <p:txBody>
          <a:bodyPr wrap="square" rtlCol="0">
            <a:spAutoFit/>
          </a:bodyPr>
          <a:p>
            <a:r>
              <a:rPr lang="en-US" altLang="zh-CN" dirty="0">
                <a:latin typeface="微软雅黑 Light" panose="020B0502040204020203" pitchFamily="34" charset="-122"/>
                <a:ea typeface="微软雅黑 Light" panose="020B0502040204020203" pitchFamily="34" charset="-122"/>
              </a:rPr>
              <a:t>Notations:</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 misclassification rate. </a:t>
            </a:r>
            <a:endParaRPr lang="en-US" altLang="zh-CN" dirty="0">
              <a:latin typeface="微软雅黑 Light" panose="020B0502040204020203" pitchFamily="34" charset="-122"/>
              <a:ea typeface="微软雅黑 Light" panose="020B0502040204020203" pitchFamily="34" charset="-122"/>
            </a:endParaRPr>
          </a:p>
          <a:p>
            <a:pPr marL="0" indent="0">
              <a:buFont typeface="Arial" panose="020B0604020202020204" pitchFamily="34" charset="0"/>
              <a:buNone/>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  classification accuracy, observed when we feed the explanation (i.e., important features alone) of the contaminated images into f (·)</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 the classification accuracy, observed when we crop resolved triggers from the corresponding contaminated images and then input the cropped images to f (·).</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For the first two terms in the equation above, we define 			 With respect to 		and s(F(t)), they represent the sparsity measure indicating non-zero elements in the trigger and the smoothness measure of the trigger, respectively.</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we assume an input x is in a d × d dimension, </a:t>
            </a: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p:txBody>
      </p:sp>
      <p:graphicFrame>
        <p:nvGraphicFramePr>
          <p:cNvPr id="7" name="对象 6">
            <a:hlinkClick r:id="" action="ppaction://ole?verb="/>
          </p:cNvPr>
          <p:cNvGraphicFramePr>
            <a:graphicFrameLocks noChangeAspect="1"/>
          </p:cNvGraphicFramePr>
          <p:nvPr/>
        </p:nvGraphicFramePr>
        <p:xfrm>
          <a:off x="991870" y="2762250"/>
          <a:ext cx="634365" cy="408305"/>
        </p:xfrm>
        <a:graphic>
          <a:graphicData uri="http://schemas.openxmlformats.org/presentationml/2006/ole">
            <mc:AlternateContent xmlns:mc="http://schemas.openxmlformats.org/markup-compatibility/2006">
              <mc:Choice xmlns:v="urn:schemas-microsoft-com:vml" Requires="v">
                <p:oleObj spid="_x0000_s1025" name="" r:id="rId3" imgW="355600" imgH="228600" progId="Equation.KSEE3">
                  <p:embed/>
                </p:oleObj>
              </mc:Choice>
              <mc:Fallback>
                <p:oleObj name="" r:id="rId3" imgW="355600" imgH="228600" progId="Equation.KSEE3">
                  <p:embed/>
                  <p:pic>
                    <p:nvPicPr>
                      <p:cNvPr id="0" name="图片 1024"/>
                      <p:cNvPicPr/>
                      <p:nvPr/>
                    </p:nvPicPr>
                    <p:blipFill>
                      <a:blip r:embed="rId4"/>
                      <a:stretch>
                        <a:fillRect/>
                      </a:stretch>
                    </p:blipFill>
                    <p:spPr>
                      <a:xfrm>
                        <a:off x="991870" y="2762250"/>
                        <a:ext cx="634365" cy="40830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991870" y="3282315"/>
          <a:ext cx="673100" cy="412750"/>
        </p:xfrm>
        <a:graphic>
          <a:graphicData uri="http://schemas.openxmlformats.org/presentationml/2006/ole">
            <mc:AlternateContent xmlns:mc="http://schemas.openxmlformats.org/markup-compatibility/2006">
              <mc:Choice xmlns:v="urn:schemas-microsoft-com:vml" Requires="v">
                <p:oleObj spid="_x0000_s1027" name="" r:id="rId5" imgW="393700" imgH="241300" progId="Equation.KSEE3">
                  <p:embed/>
                </p:oleObj>
              </mc:Choice>
              <mc:Fallback>
                <p:oleObj name="" r:id="rId5" imgW="393700" imgH="241300" progId="Equation.KSEE3">
                  <p:embed/>
                  <p:pic>
                    <p:nvPicPr>
                      <p:cNvPr id="0" name="图片 1026"/>
                      <p:cNvPicPr/>
                      <p:nvPr/>
                    </p:nvPicPr>
                    <p:blipFill>
                      <a:blip r:embed="rId6"/>
                      <a:stretch>
                        <a:fillRect/>
                      </a:stretch>
                    </p:blipFill>
                    <p:spPr>
                      <a:xfrm>
                        <a:off x="991870" y="3282315"/>
                        <a:ext cx="673100" cy="41275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985838" y="4116705"/>
          <a:ext cx="646430" cy="372110"/>
        </p:xfrm>
        <a:graphic>
          <a:graphicData uri="http://schemas.openxmlformats.org/presentationml/2006/ole">
            <mc:AlternateContent xmlns:mc="http://schemas.openxmlformats.org/markup-compatibility/2006">
              <mc:Choice xmlns:v="urn:schemas-microsoft-com:vml" Requires="v">
                <p:oleObj spid="_x0000_s1028" name="" r:id="rId7" imgW="419100" imgH="241300" progId="Equation.KSEE3">
                  <p:embed/>
                </p:oleObj>
              </mc:Choice>
              <mc:Fallback>
                <p:oleObj name="" r:id="rId7" imgW="419100" imgH="241300" progId="Equation.KSEE3">
                  <p:embed/>
                  <p:pic>
                    <p:nvPicPr>
                      <p:cNvPr id="0" name="图片 1027"/>
                      <p:cNvPicPr/>
                      <p:nvPr/>
                    </p:nvPicPr>
                    <p:blipFill>
                      <a:blip r:embed="rId8"/>
                      <a:stretch>
                        <a:fillRect/>
                      </a:stretch>
                    </p:blipFill>
                    <p:spPr>
                      <a:xfrm>
                        <a:off x="985838" y="4116705"/>
                        <a:ext cx="646430" cy="372110"/>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7080885" y="4988560"/>
            <a:ext cx="1911350" cy="330200"/>
          </a:xfrm>
          <a:prstGeom prst="rect">
            <a:avLst/>
          </a:prstGeom>
        </p:spPr>
      </p:pic>
      <p:pic>
        <p:nvPicPr>
          <p:cNvPr id="12" name="图片 11"/>
          <p:cNvPicPr>
            <a:picLocks noChangeAspect="1"/>
          </p:cNvPicPr>
          <p:nvPr/>
        </p:nvPicPr>
        <p:blipFill>
          <a:blip r:embed="rId10"/>
          <a:stretch>
            <a:fillRect/>
          </a:stretch>
        </p:blipFill>
        <p:spPr>
          <a:xfrm>
            <a:off x="1486535" y="5318760"/>
            <a:ext cx="933450" cy="279400"/>
          </a:xfrm>
          <a:prstGeom prst="rect">
            <a:avLst/>
          </a:prstGeom>
        </p:spPr>
      </p:pic>
      <p:pic>
        <p:nvPicPr>
          <p:cNvPr id="14" name="图片 13"/>
          <p:cNvPicPr>
            <a:picLocks noChangeAspect="1"/>
          </p:cNvPicPr>
          <p:nvPr/>
        </p:nvPicPr>
        <p:blipFill>
          <a:blip r:embed="rId11"/>
          <a:stretch>
            <a:fillRect/>
          </a:stretch>
        </p:blipFill>
        <p:spPr>
          <a:xfrm>
            <a:off x="5988685" y="6120130"/>
            <a:ext cx="1438275" cy="29273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BEAA1204-840C-4FB9-952C-13C28FAB95F0}"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1" y="242888"/>
            <a:ext cx="7828547" cy="461962"/>
            <a:chOff x="0" y="242888"/>
            <a:chExt cx="5034437" cy="461665"/>
          </a:xfrm>
        </p:grpSpPr>
        <p:sp>
          <p:nvSpPr>
            <p:cNvPr id="4" name="矩形 3"/>
            <p:cNvSpPr/>
            <p:nvPr/>
          </p:nvSpPr>
          <p:spPr>
            <a:xfrm>
              <a:off x="0" y="242888"/>
              <a:ext cx="401743" cy="4616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2" y="242888"/>
              <a:ext cx="4632695" cy="460079"/>
            </a:xfrm>
            <a:prstGeom prst="rect">
              <a:avLst/>
            </a:prstGeom>
            <a:noFill/>
          </p:spPr>
          <p:txBody>
            <a:bodyPr wrap="square">
              <a:spAutoFit/>
            </a:bodyPr>
            <a:lstStyle/>
            <a:p>
              <a:pPr eaLnBrk="1" fontAlgn="auto" hangingPunct="1">
                <a:spcBef>
                  <a:spcPts val="0"/>
                </a:spcBef>
                <a:spcAft>
                  <a:spcPts val="0"/>
                </a:spcAft>
                <a:defRPr/>
              </a:pPr>
              <a:r>
                <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Strategies for Resolving Optimization</a:t>
              </a:r>
              <a:endPar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8" name="文本框 7"/>
          <p:cNvSpPr txBox="1"/>
          <p:nvPr/>
        </p:nvSpPr>
        <p:spPr>
          <a:xfrm>
            <a:off x="624840" y="765175"/>
            <a:ext cx="10488295" cy="6092825"/>
          </a:xfrm>
          <a:prstGeom prst="rect">
            <a:avLst/>
          </a:prstGeom>
          <a:noFill/>
        </p:spPr>
        <p:txBody>
          <a:bodyPr wrap="square" rtlCol="0">
            <a:spAutoFit/>
          </a:bodyPr>
          <a:p>
            <a:pPr marL="285750" indent="-285750">
              <a:buFont typeface="Arial" panose="020B0604020202020204" pitchFamily="34" charset="0"/>
              <a:buChar char="•"/>
            </a:pPr>
            <a:r>
              <a:rPr lang="zh-CN" altLang="en-US" sz="2400" b="1" dirty="0">
                <a:latin typeface="微软雅黑 Light" panose="020B0502040204020203" pitchFamily="34" charset="-122"/>
                <a:ea typeface="微软雅黑 Light" panose="020B0502040204020203" pitchFamily="34" charset="-122"/>
              </a:rPr>
              <a:t>Optimization algorithm.</a:t>
            </a:r>
            <a:endParaRPr lang="zh-CN" altLang="en-US" sz="2400" b="1" dirty="0">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Adam: adjusting the learning rate via dividing it by an exponentially decaying average of squared gradients</a:t>
            </a:r>
            <a:endParaRPr lang="en-US" altLang="zh-CN" dirty="0">
              <a:latin typeface="微软雅黑 Light" panose="020B0502040204020203" pitchFamily="34" charset="-122"/>
              <a:ea typeface="微软雅黑 Light" panose="020B0502040204020203" pitchFamily="34" charset="-122"/>
            </a:endParaRPr>
          </a:p>
          <a:p>
            <a:pPr lvl="1" indent="0">
              <a:buFont typeface="Arial" panose="020B0604020202020204" pitchFamily="34" charset="0"/>
              <a:buNone/>
            </a:pPr>
            <a:endParaRPr lang="en-US" altLang="zh-CN" dirty="0">
              <a:latin typeface="微软雅黑 Light" panose="020B0502040204020203" pitchFamily="34" charset="-122"/>
              <a:ea typeface="微软雅黑 Light" panose="020B0502040204020203" pitchFamily="34" charset="-122"/>
            </a:endParaRPr>
          </a:p>
          <a:p>
            <a:pPr marL="285750" lvl="0" indent="-285750">
              <a:buFont typeface="Arial" panose="020B0604020202020204" pitchFamily="34" charset="0"/>
              <a:buChar char="•"/>
            </a:pPr>
            <a:r>
              <a:rPr lang="en-US" altLang="zh-CN" sz="2400" b="1" dirty="0">
                <a:solidFill>
                  <a:schemeClr val="tx1"/>
                </a:solidFill>
                <a:latin typeface="微软雅黑 Light" panose="020B0502040204020203" pitchFamily="34" charset="-122"/>
                <a:ea typeface="微软雅黑 Light" panose="020B0502040204020203" pitchFamily="34" charset="-122"/>
              </a:rPr>
              <a:t>Hyperparameter augmentation</a:t>
            </a:r>
            <a:endParaRPr lang="en-US" altLang="zh-CN" sz="2400" b="1" dirty="0">
              <a:solidFill>
                <a:schemeClr val="tx1"/>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initialize each λi with a relatively small value</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 </a:t>
            </a:r>
            <a:r>
              <a:rPr lang="zh-CN" altLang="en-US" sz="1800" dirty="0">
                <a:solidFill>
                  <a:schemeClr val="tx1"/>
                </a:solidFill>
                <a:latin typeface="微软雅黑 Light" panose="020B0502040204020203" pitchFamily="34" charset="-122"/>
                <a:ea typeface="微软雅黑 Light" panose="020B0502040204020203" pitchFamily="34" charset="-122"/>
              </a:rPr>
              <a:t>表明初期不怎么使用</a:t>
            </a:r>
            <a:r>
              <a:rPr lang="en-US" altLang="zh-CN" sz="1800" dirty="0">
                <a:solidFill>
                  <a:schemeClr val="tx1"/>
                </a:solidFill>
                <a:latin typeface="微软雅黑 Light" panose="020B0502040204020203" pitchFamily="34" charset="-122"/>
                <a:ea typeface="微软雅黑 Light" panose="020B0502040204020203" pitchFamily="34" charset="-122"/>
              </a:rPr>
              <a:t>regularization terms</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resolve optimization and then insert the trigger (i.e., local optimum) into a set of clean input samples.</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 </a:t>
            </a:r>
            <a:r>
              <a:rPr lang="zh-CN" altLang="en-US" sz="1800" dirty="0">
                <a:solidFill>
                  <a:schemeClr val="tx1"/>
                </a:solidFill>
                <a:latin typeface="微软雅黑 Light" panose="020B0502040204020203" pitchFamily="34" charset="-122"/>
                <a:ea typeface="微软雅黑 Light" panose="020B0502040204020203" pitchFamily="34" charset="-122"/>
              </a:rPr>
              <a:t>使用第一遍</a:t>
            </a:r>
            <a:r>
              <a:rPr lang="zh-CN" altLang="en-US" sz="1800" dirty="0">
                <a:solidFill>
                  <a:schemeClr val="tx1"/>
                </a:solidFill>
                <a:latin typeface="微软雅黑 Light" panose="020B0502040204020203" pitchFamily="34" charset="-122"/>
                <a:ea typeface="微软雅黑 Light" panose="020B0502040204020203" pitchFamily="34" charset="-122"/>
              </a:rPr>
              <a:t>得到的</a:t>
            </a:r>
            <a:r>
              <a:rPr lang="en-US" altLang="zh-CN" sz="1800" dirty="0">
                <a:solidFill>
                  <a:schemeClr val="tx1"/>
                </a:solidFill>
                <a:latin typeface="微软雅黑 Light" panose="020B0502040204020203" pitchFamily="34" charset="-122"/>
                <a:ea typeface="微软雅黑 Light" panose="020B0502040204020203" pitchFamily="34" charset="-122"/>
              </a:rPr>
              <a:t>trigger</a:t>
            </a:r>
            <a:r>
              <a:rPr lang="zh-CN" altLang="en-US" sz="1800" dirty="0">
                <a:solidFill>
                  <a:schemeClr val="tx1"/>
                </a:solidFill>
                <a:latin typeface="微软雅黑 Light" panose="020B0502040204020203" pitchFamily="34" charset="-122"/>
                <a:ea typeface="微软雅黑 Light" panose="020B0502040204020203" pitchFamily="34" charset="-122"/>
              </a:rPr>
              <a:t>图样对新的数据集进行污染，然后重新测定</a:t>
            </a:r>
            <a:r>
              <a:rPr lang="en-US" altLang="zh-CN" sz="1800" dirty="0">
                <a:solidFill>
                  <a:schemeClr val="tx1"/>
                </a:solidFill>
                <a:latin typeface="微软雅黑 Light" panose="020B0502040204020203" pitchFamily="34" charset="-122"/>
                <a:ea typeface="微软雅黑 Light" panose="020B0502040204020203" pitchFamily="34" charset="-122"/>
              </a:rPr>
              <a:t>misclassification rate</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742950" lvl="1"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feed the trigger-inserted images into the corresponding learning model and then measure the misclassification rate.</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If the misclassification rate reaches a certain threshold ϕ, we increase each of the hyperparameters by multiplying it with a step variable m. </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1657350" lvl="3"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 </a:t>
            </a:r>
            <a:r>
              <a:rPr lang="zh-CN" altLang="en-US" sz="1800" dirty="0">
                <a:solidFill>
                  <a:schemeClr val="tx1"/>
                </a:solidFill>
                <a:latin typeface="微软雅黑 Light" panose="020B0502040204020203" pitchFamily="34" charset="-122"/>
                <a:ea typeface="微软雅黑 Light" panose="020B0502040204020203" pitchFamily="34" charset="-122"/>
              </a:rPr>
              <a:t>如果</a:t>
            </a:r>
            <a:r>
              <a:rPr lang="en-US" altLang="zh-CN" sz="1800" dirty="0">
                <a:solidFill>
                  <a:schemeClr val="tx1"/>
                </a:solidFill>
                <a:latin typeface="微软雅黑 Light" panose="020B0502040204020203" pitchFamily="34" charset="-122"/>
                <a:ea typeface="微软雅黑 Light" panose="020B0502040204020203" pitchFamily="34" charset="-122"/>
              </a:rPr>
              <a:t>mis-rate</a:t>
            </a:r>
            <a:r>
              <a:rPr lang="zh-CN" altLang="en-US" sz="1800" dirty="0">
                <a:solidFill>
                  <a:schemeClr val="tx1"/>
                </a:solidFill>
                <a:latin typeface="微软雅黑 Light" panose="020B0502040204020203" pitchFamily="34" charset="-122"/>
                <a:ea typeface="微软雅黑 Light" panose="020B0502040204020203" pitchFamily="34" charset="-122"/>
              </a:rPr>
              <a:t>太高说明</a:t>
            </a:r>
            <a:r>
              <a:rPr lang="en-US" altLang="zh-CN" sz="1800" dirty="0">
                <a:solidFill>
                  <a:schemeClr val="tx1"/>
                </a:solidFill>
                <a:latin typeface="微软雅黑 Light" panose="020B0502040204020203" pitchFamily="34" charset="-122"/>
                <a:ea typeface="微软雅黑 Light" panose="020B0502040204020203" pitchFamily="34" charset="-122"/>
              </a:rPr>
              <a:t>trigger</a:t>
            </a:r>
            <a:r>
              <a:rPr lang="zh-CN" altLang="en-US" sz="1800" dirty="0">
                <a:solidFill>
                  <a:schemeClr val="tx1"/>
                </a:solidFill>
                <a:latin typeface="微软雅黑 Light" panose="020B0502040204020203" pitchFamily="34" charset="-122"/>
                <a:ea typeface="微软雅黑 Light" panose="020B0502040204020203" pitchFamily="34" charset="-122"/>
              </a:rPr>
              <a:t>出现问题，需要正则化；反之则说明正则化太高</a:t>
            </a:r>
            <a:endParaRPr lang="zh-CN" altLang="en-US" sz="1800" dirty="0">
              <a:solidFill>
                <a:schemeClr val="tx1"/>
              </a:solidFill>
              <a:latin typeface="微软雅黑 Light" panose="020B0502040204020203" pitchFamily="34" charset="-122"/>
              <a:ea typeface="微软雅黑 Light" panose="020B0502040204020203" pitchFamily="34" charset="-122"/>
            </a:endParaRPr>
          </a:p>
          <a:p>
            <a:pPr marL="1657350" lvl="3"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 problem</a:t>
            </a:r>
            <a:r>
              <a:rPr lang="zh-CN" altLang="en-US" sz="1800" dirty="0">
                <a:solidFill>
                  <a:schemeClr val="tx1"/>
                </a:solidFill>
                <a:latin typeface="微软雅黑 Light" panose="020B0502040204020203" pitchFamily="34" charset="-122"/>
                <a:ea typeface="微软雅黑 Light" panose="020B0502040204020203" pitchFamily="34" charset="-122"/>
              </a:rPr>
              <a:t>：</a:t>
            </a:r>
            <a:r>
              <a:rPr lang="en-US" altLang="zh-CN" sz="1800" dirty="0">
                <a:solidFill>
                  <a:schemeClr val="tx1"/>
                </a:solidFill>
                <a:latin typeface="微软雅黑 Light" panose="020B0502040204020203" pitchFamily="34" charset="-122"/>
                <a:ea typeface="微软雅黑 Light" panose="020B0502040204020203" pitchFamily="34" charset="-122"/>
              </a:rPr>
              <a:t>m</a:t>
            </a:r>
            <a:r>
              <a:rPr lang="zh-CN" altLang="en-US" sz="1800" dirty="0">
                <a:solidFill>
                  <a:schemeClr val="tx1"/>
                </a:solidFill>
                <a:latin typeface="微软雅黑 Light" panose="020B0502040204020203" pitchFamily="34" charset="-122"/>
                <a:ea typeface="微软雅黑 Light" panose="020B0502040204020203" pitchFamily="34" charset="-122"/>
              </a:rPr>
              <a:t>的确定？</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Otherwise, we divide the current λi by that step variable m.</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1200150" lvl="2"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we iterate this procedure until each of the afore_x0002_mentioned regularization terms stays stable, </a:t>
            </a:r>
            <a:endParaRPr lang="en-US" altLang="zh-CN" sz="1800" dirty="0">
              <a:solidFill>
                <a:schemeClr val="tx1"/>
              </a:solidFill>
              <a:latin typeface="微软雅黑 Light" panose="020B0502040204020203" pitchFamily="34" charset="-122"/>
              <a:ea typeface="微软雅黑 Light" panose="020B0502040204020203" pitchFamily="34" charset="-122"/>
            </a:endParaRPr>
          </a:p>
          <a:p>
            <a:pPr marL="1657350" lvl="3" indent="-285750">
              <a:buFont typeface="Arial" panose="020B0604020202020204" pitchFamily="34" charset="0"/>
              <a:buChar char="•"/>
            </a:pPr>
            <a:r>
              <a:rPr lang="en-US" altLang="zh-CN" sz="1800" dirty="0">
                <a:solidFill>
                  <a:schemeClr val="tx1"/>
                </a:solidFill>
                <a:latin typeface="微软雅黑 Light" panose="020B0502040204020203" pitchFamily="34" charset="-122"/>
                <a:ea typeface="微软雅黑 Light" panose="020B0502040204020203" pitchFamily="34" charset="-122"/>
              </a:rPr>
              <a:t>//       </a:t>
            </a:r>
            <a:r>
              <a:rPr lang="zh-CN" altLang="en-US" sz="1800" dirty="0">
                <a:solidFill>
                  <a:schemeClr val="tx1"/>
                </a:solidFill>
                <a:latin typeface="微软雅黑 Light" panose="020B0502040204020203" pitchFamily="34" charset="-122"/>
                <a:ea typeface="微软雅黑 Light" panose="020B0502040204020203" pitchFamily="34" charset="-122"/>
              </a:rPr>
              <a:t>表示第</a:t>
            </a:r>
            <a:r>
              <a:rPr lang="en-US" altLang="zh-CN" sz="1800" dirty="0">
                <a:solidFill>
                  <a:schemeClr val="tx1"/>
                </a:solidFill>
                <a:latin typeface="微软雅黑 Light" panose="020B0502040204020203" pitchFamily="34" charset="-122"/>
                <a:ea typeface="微软雅黑 Light" panose="020B0502040204020203" pitchFamily="34" charset="-122"/>
              </a:rPr>
              <a:t>k</a:t>
            </a:r>
            <a:r>
              <a:rPr lang="zh-CN" altLang="en-US" sz="1800" dirty="0">
                <a:solidFill>
                  <a:schemeClr val="tx1"/>
                </a:solidFill>
                <a:latin typeface="微软雅黑 Light" panose="020B0502040204020203" pitchFamily="34" charset="-122"/>
                <a:ea typeface="微软雅黑 Light" panose="020B0502040204020203" pitchFamily="34" charset="-122"/>
              </a:rPr>
              <a:t>次迭代第</a:t>
            </a:r>
            <a:r>
              <a:rPr lang="en-US" altLang="zh-CN" sz="1800" dirty="0">
                <a:solidFill>
                  <a:schemeClr val="tx1"/>
                </a:solidFill>
                <a:latin typeface="微软雅黑 Light" panose="020B0502040204020203" pitchFamily="34" charset="-122"/>
                <a:ea typeface="微软雅黑 Light" panose="020B0502040204020203" pitchFamily="34" charset="-122"/>
              </a:rPr>
              <a:t>t</a:t>
            </a:r>
            <a:r>
              <a:rPr lang="zh-CN" altLang="en-US" sz="1800" dirty="0">
                <a:solidFill>
                  <a:schemeClr val="tx1"/>
                </a:solidFill>
                <a:latin typeface="微软雅黑 Light" panose="020B0502040204020203" pitchFamily="34" charset="-122"/>
                <a:ea typeface="微软雅黑 Light" panose="020B0502040204020203" pitchFamily="34" charset="-122"/>
              </a:rPr>
              <a:t>个正则项的值</a:t>
            </a:r>
            <a:endParaRPr lang="zh-CN" altLang="en-US" sz="1800" dirty="0">
              <a:solidFill>
                <a:schemeClr val="tx1"/>
              </a:solidFill>
              <a:latin typeface="微软雅黑 Light" panose="020B0502040204020203" pitchFamily="34" charset="-122"/>
              <a:ea typeface="微软雅黑 Light" panose="020B0502040204020203" pitchFamily="34" charset="-122"/>
            </a:endParaRPr>
          </a:p>
        </p:txBody>
      </p:sp>
      <p:pic>
        <p:nvPicPr>
          <p:cNvPr id="13" name="图片 12"/>
          <p:cNvPicPr>
            <a:picLocks noChangeAspect="1"/>
          </p:cNvPicPr>
          <p:nvPr/>
        </p:nvPicPr>
        <p:blipFill>
          <a:blip r:embed="rId1"/>
          <a:stretch>
            <a:fillRect/>
          </a:stretch>
        </p:blipFill>
        <p:spPr>
          <a:xfrm>
            <a:off x="2649855" y="6201410"/>
            <a:ext cx="1676400" cy="298450"/>
          </a:xfrm>
          <a:prstGeom prst="rect">
            <a:avLst/>
          </a:prstGeom>
        </p:spPr>
      </p:pic>
      <p:pic>
        <p:nvPicPr>
          <p:cNvPr id="15" name="图片 14"/>
          <p:cNvPicPr>
            <a:picLocks noChangeAspect="1"/>
          </p:cNvPicPr>
          <p:nvPr/>
        </p:nvPicPr>
        <p:blipFill>
          <a:blip r:embed="rId2"/>
          <a:stretch>
            <a:fillRect/>
          </a:stretch>
        </p:blipFill>
        <p:spPr>
          <a:xfrm>
            <a:off x="2649855" y="6499860"/>
            <a:ext cx="349250" cy="304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72"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04</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p:nvPr/>
        </p:nvGrpSpPr>
        <p:grpSpPr bwMode="auto">
          <a:xfrm>
            <a:off x="4135438" y="2459205"/>
            <a:ext cx="7687595" cy="2529304"/>
            <a:chOff x="277329" y="1109538"/>
            <a:chExt cx="6157243" cy="2529415"/>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515203"/>
              <a:ext cx="6157243" cy="2123750"/>
            </a:xfrm>
            <a:prstGeom prst="rect">
              <a:avLst/>
            </a:prstGeom>
            <a:noFill/>
          </p:spPr>
          <p:txBody>
            <a:bodyPr wrap="square">
              <a:spAutoFit/>
            </a:bodyPr>
            <a:lstStyle/>
            <a:p>
              <a:pP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BACKDOOR DETECTION AND TRIGGER IDENTIFICATION</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109538"/>
              <a:ext cx="5141865" cy="40006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Century Gothic" panose="020B0502020202020204" pitchFamily="34" charset="0"/>
                  <a:ea typeface="微软雅黑" panose="020B0503020204020204" pitchFamily="34" charset="-122"/>
                </a:rPr>
                <a:t>EXPERIMENTAL VALIDATION </a:t>
              </a: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grpSp>
      <p:sp>
        <p:nvSpPr>
          <p:cNvPr id="26" name="椭圆 25"/>
          <p:cNvSpPr/>
          <p:nvPr/>
        </p:nvSpPr>
        <p:spPr>
          <a:xfrm>
            <a:off x="1865313" y="4125913"/>
            <a:ext cx="147637"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FA828987-4274-4168-9207-35F67700B711}"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7003733" cy="461962"/>
            <a:chOff x="0" y="242888"/>
            <a:chExt cx="7005562"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6603819" cy="460079"/>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A: Experiment Setup: Define Evaluation Metrics</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5" name="椭圆 64"/>
          <p:cNvSpPr/>
          <p:nvPr/>
        </p:nvSpPr>
        <p:spPr>
          <a:xfrm rot="15358016">
            <a:off x="7852569" y="662782"/>
            <a:ext cx="206375" cy="204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rot="15358016">
            <a:off x="8257382" y="924719"/>
            <a:ext cx="100012" cy="10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图片 5"/>
          <p:cNvPicPr>
            <a:picLocks noChangeAspect="1"/>
          </p:cNvPicPr>
          <p:nvPr/>
        </p:nvPicPr>
        <p:blipFill>
          <a:blip r:embed="rId1"/>
          <a:stretch>
            <a:fillRect/>
          </a:stretch>
        </p:blipFill>
        <p:spPr>
          <a:xfrm>
            <a:off x="528320" y="1428750"/>
            <a:ext cx="6080760" cy="1552575"/>
          </a:xfrm>
          <a:prstGeom prst="rect">
            <a:avLst/>
          </a:prstGeom>
        </p:spPr>
      </p:pic>
      <p:sp>
        <p:nvSpPr>
          <p:cNvPr id="7" name="文本框 6"/>
          <p:cNvSpPr txBox="1"/>
          <p:nvPr/>
        </p:nvSpPr>
        <p:spPr>
          <a:xfrm>
            <a:off x="742950" y="965200"/>
            <a:ext cx="6468110" cy="521970"/>
          </a:xfrm>
          <a:prstGeom prst="rect">
            <a:avLst/>
          </a:prstGeom>
          <a:noFill/>
        </p:spPr>
        <p:txBody>
          <a:bodyPr wrap="square" rtlCol="0">
            <a:spAutoFit/>
          </a:bodyPr>
          <a:p>
            <a:pPr marL="285750" indent="-285750">
              <a:buFont typeface="Wingdings" panose="05000000000000000000" charset="0"/>
              <a:buChar char="l"/>
            </a:pPr>
            <a:r>
              <a:rPr lang="en-US" altLang="zh-CN" sz="2800" b="1" dirty="0">
                <a:latin typeface="微软雅黑 Light" panose="020B0502040204020203" pitchFamily="34" charset="-122"/>
                <a:ea typeface="微软雅黑 Light" panose="020B0502040204020203" pitchFamily="34" charset="-122"/>
              </a:rPr>
              <a:t> Fiderlity</a:t>
            </a:r>
            <a:endParaRPr lang="en-US" altLang="zh-CN" sz="2800" b="1"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609080" y="840740"/>
            <a:ext cx="5217160" cy="2306955"/>
          </a:xfrm>
          <a:prstGeom prst="rect">
            <a:avLst/>
          </a:prstGeom>
          <a:noFill/>
        </p:spPr>
        <p:txBody>
          <a:bodyPr wrap="square" rtlCol="0">
            <a:spAutoFit/>
          </a:bodyPr>
          <a:p>
            <a:pPr marL="342900" indent="-342900">
              <a:buAutoNum type="arabicPeriod"/>
            </a:pPr>
            <a:r>
              <a:rPr lang="en-US" altLang="zh-CN" dirty="0">
                <a:latin typeface="微软雅黑 Light" panose="020B0502040204020203" pitchFamily="34" charset="-122"/>
                <a:ea typeface="微软雅黑 Light" panose="020B0502040204020203" pitchFamily="34" charset="-122"/>
              </a:rPr>
              <a:t>Precision</a:t>
            </a:r>
            <a:r>
              <a:rPr lang="zh-CN" altLang="en-US" dirty="0">
                <a:latin typeface="微软雅黑 Light" panose="020B0502040204020203" pitchFamily="34" charset="-122"/>
                <a:ea typeface="微软雅黑 Light" panose="020B0502040204020203" pitchFamily="34" charset="-122"/>
              </a:rPr>
              <a:t>标识了检测出</a:t>
            </a:r>
            <a:r>
              <a:rPr lang="en-US" altLang="zh-CN" dirty="0">
                <a:latin typeface="微软雅黑 Light" panose="020B0502040204020203" pitchFamily="34" charset="-122"/>
                <a:ea typeface="微软雅黑 Light" panose="020B0502040204020203" pitchFamily="34" charset="-122"/>
              </a:rPr>
              <a:t>trigger</a:t>
            </a:r>
            <a:r>
              <a:rPr lang="zh-CN" altLang="en-US" dirty="0">
                <a:latin typeface="微软雅黑 Light" panose="020B0502040204020203" pitchFamily="34" charset="-122"/>
                <a:ea typeface="微软雅黑 Light" panose="020B0502040204020203" pitchFamily="34" charset="-122"/>
              </a:rPr>
              <a:t>与</a:t>
            </a:r>
            <a:r>
              <a:rPr lang="en-US" altLang="zh-CN" dirty="0">
                <a:latin typeface="微软雅黑 Light" panose="020B0502040204020203" pitchFamily="34" charset="-122"/>
                <a:ea typeface="微软雅黑 Light" panose="020B0502040204020203" pitchFamily="34" charset="-122"/>
              </a:rPr>
              <a:t>ground-truth trigger</a:t>
            </a:r>
            <a:r>
              <a:rPr lang="zh-CN" altLang="en-US" dirty="0">
                <a:latin typeface="微软雅黑 Light" panose="020B0502040204020203" pitchFamily="34" charset="-122"/>
                <a:ea typeface="微软雅黑 Light" panose="020B0502040204020203" pitchFamily="34" charset="-122"/>
              </a:rPr>
              <a:t>的重合区域</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个人理解为避免了</a:t>
            </a:r>
            <a:r>
              <a:rPr lang="en-US" altLang="zh-CN" dirty="0">
                <a:latin typeface="微软雅黑 Light" panose="020B0502040204020203" pitchFamily="34" charset="-122"/>
                <a:ea typeface="微软雅黑 Light" panose="020B0502040204020203" pitchFamily="34" charset="-122"/>
              </a:rPr>
              <a:t>overly-large</a:t>
            </a:r>
            <a:r>
              <a:rPr lang="zh-CN" altLang="en-US" dirty="0">
                <a:latin typeface="微软雅黑 Light" panose="020B0502040204020203" pitchFamily="34" charset="-122"/>
                <a:ea typeface="微软雅黑 Light" panose="020B0502040204020203" pitchFamily="34" charset="-122"/>
              </a:rPr>
              <a:t>的问题）</a:t>
            </a:r>
            <a:endParaRPr lang="zh-CN" altLang="en-US" dirty="0">
              <a:latin typeface="微软雅黑 Light" panose="020B0502040204020203" pitchFamily="34" charset="-122"/>
              <a:ea typeface="微软雅黑 Light" panose="020B0502040204020203" pitchFamily="34" charset="-122"/>
            </a:endParaRPr>
          </a:p>
          <a:p>
            <a:pPr marL="342900" indent="-342900">
              <a:buAutoNum type="arabicPeriod"/>
            </a:pPr>
            <a:r>
              <a:rPr lang="zh-CN" altLang="en-US" dirty="0">
                <a:latin typeface="微软雅黑 Light" panose="020B0502040204020203" pitchFamily="34" charset="-122"/>
                <a:ea typeface="微软雅黑 Light" panose="020B0502040204020203" pitchFamily="34" charset="-122"/>
              </a:rPr>
              <a:t>如果只存在</a:t>
            </a:r>
            <a:r>
              <a:rPr lang="en-US" altLang="zh-CN" dirty="0">
                <a:latin typeface="微软雅黑 Light" panose="020B0502040204020203" pitchFamily="34" charset="-122"/>
                <a:ea typeface="微软雅黑 Light" panose="020B0502040204020203" pitchFamily="34" charset="-122"/>
              </a:rPr>
              <a:t>precision</a:t>
            </a:r>
            <a:r>
              <a:rPr lang="zh-CN" altLang="en-US" dirty="0">
                <a:latin typeface="微软雅黑 Light" panose="020B0502040204020203" pitchFamily="34" charset="-122"/>
                <a:ea typeface="微软雅黑 Light" panose="020B0502040204020203" pitchFamily="34" charset="-122"/>
              </a:rPr>
              <a:t>指标的话会因为检测出的</a:t>
            </a:r>
            <a:r>
              <a:rPr lang="en-US" altLang="zh-CN" dirty="0">
                <a:latin typeface="微软雅黑 Light" panose="020B0502040204020203" pitchFamily="34" charset="-122"/>
                <a:ea typeface="微软雅黑 Light" panose="020B0502040204020203" pitchFamily="34" charset="-122"/>
              </a:rPr>
              <a:t>trigger</a:t>
            </a:r>
            <a:r>
              <a:rPr lang="zh-CN" altLang="en-US" dirty="0">
                <a:latin typeface="微软雅黑 Light" panose="020B0502040204020203" pitchFamily="34" charset="-122"/>
                <a:ea typeface="微软雅黑 Light" panose="020B0502040204020203" pitchFamily="34" charset="-122"/>
              </a:rPr>
              <a:t>覆盖面积不同而影响正确性，所以又定义了</a:t>
            </a:r>
            <a:r>
              <a:rPr lang="en-US" altLang="zh-CN" dirty="0">
                <a:latin typeface="微软雅黑 Light" panose="020B0502040204020203" pitchFamily="34" charset="-122"/>
                <a:ea typeface="微软雅黑 Light" panose="020B0502040204020203" pitchFamily="34" charset="-122"/>
              </a:rPr>
              <a:t>recall</a:t>
            </a:r>
            <a:endParaRPr lang="en-US" altLang="zh-CN" dirty="0">
              <a:latin typeface="微软雅黑 Light" panose="020B0502040204020203" pitchFamily="34" charset="-122"/>
              <a:ea typeface="微软雅黑 Light" panose="020B0502040204020203" pitchFamily="34" charset="-122"/>
            </a:endParaRPr>
          </a:p>
          <a:p>
            <a:pPr marL="342900" indent="-342900">
              <a:buAutoNum type="arabicPeriod"/>
            </a:pPr>
            <a:r>
              <a:rPr lang="en-US" altLang="zh-CN" dirty="0">
                <a:latin typeface="微软雅黑 Light" panose="020B0502040204020203" pitchFamily="34" charset="-122"/>
                <a:ea typeface="微软雅黑 Light" panose="020B0502040204020203" pitchFamily="34" charset="-122"/>
              </a:rPr>
              <a:t>recall</a:t>
            </a:r>
            <a:r>
              <a:rPr lang="zh-CN" altLang="en-US"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precision</a:t>
            </a:r>
            <a:r>
              <a:rPr lang="zh-CN" altLang="en-US" dirty="0">
                <a:latin typeface="微软雅黑 Light" panose="020B0502040204020203" pitchFamily="34" charset="-122"/>
                <a:ea typeface="微软雅黑 Light" panose="020B0502040204020203" pitchFamily="34" charset="-122"/>
              </a:rPr>
              <a:t>参数综合起来的</a:t>
            </a:r>
            <a:r>
              <a:rPr lang="en-US" altLang="zh-CN" dirty="0">
                <a:latin typeface="微软雅黑 Light" panose="020B0502040204020203" pitchFamily="34" charset="-122"/>
                <a:ea typeface="微软雅黑 Light" panose="020B0502040204020203" pitchFamily="34" charset="-122"/>
              </a:rPr>
              <a:t>F1</a:t>
            </a:r>
            <a:r>
              <a:rPr lang="zh-CN" altLang="en-US" dirty="0">
                <a:latin typeface="微软雅黑 Light" panose="020B0502040204020203" pitchFamily="34" charset="-122"/>
                <a:ea typeface="微软雅黑 Light" panose="020B0502040204020203" pitchFamily="34" charset="-122"/>
              </a:rPr>
              <a:t>可以标识综合的</a:t>
            </a:r>
            <a:r>
              <a:rPr lang="en-US" altLang="zh-CN" dirty="0">
                <a:latin typeface="微软雅黑 Light" panose="020B0502040204020203" pitchFamily="34" charset="-122"/>
                <a:ea typeface="微软雅黑 Light" panose="020B0502040204020203" pitchFamily="34" charset="-122"/>
              </a:rPr>
              <a:t>detection</a:t>
            </a:r>
            <a:r>
              <a:rPr lang="zh-CN" altLang="en-US" dirty="0">
                <a:latin typeface="微软雅黑 Light" panose="020B0502040204020203" pitchFamily="34" charset="-122"/>
                <a:ea typeface="微软雅黑 Light" panose="020B0502040204020203" pitchFamily="34" charset="-122"/>
              </a:rPr>
              <a:t>保真</a:t>
            </a:r>
            <a:r>
              <a:rPr lang="zh-CN" altLang="en-US" dirty="0">
                <a:latin typeface="微软雅黑 Light" panose="020B0502040204020203" pitchFamily="34" charset="-122"/>
                <a:ea typeface="微软雅黑 Light" panose="020B0502040204020203" pitchFamily="34" charset="-122"/>
              </a:rPr>
              <a:t>度</a:t>
            </a:r>
            <a:endParaRPr lang="zh-CN" altLang="en-US" dirty="0">
              <a:latin typeface="微软雅黑 Light" panose="020B0502040204020203" pitchFamily="34" charset="-122"/>
              <a:ea typeface="微软雅黑 Light" panose="020B0502040204020203" pitchFamily="34" charset="-122"/>
            </a:endParaRPr>
          </a:p>
        </p:txBody>
      </p:sp>
      <p:pic>
        <p:nvPicPr>
          <p:cNvPr id="10" name="图片 9"/>
          <p:cNvPicPr>
            <a:picLocks noChangeAspect="1"/>
          </p:cNvPicPr>
          <p:nvPr/>
        </p:nvPicPr>
        <p:blipFill>
          <a:blip r:embed="rId2"/>
          <a:stretch>
            <a:fillRect/>
          </a:stretch>
        </p:blipFill>
        <p:spPr>
          <a:xfrm>
            <a:off x="742950" y="3147695"/>
            <a:ext cx="6491605" cy="561975"/>
          </a:xfrm>
          <a:prstGeom prst="rect">
            <a:avLst/>
          </a:prstGeom>
        </p:spPr>
      </p:pic>
      <p:sp>
        <p:nvSpPr>
          <p:cNvPr id="11" name="文本框 10"/>
          <p:cNvSpPr txBox="1"/>
          <p:nvPr/>
        </p:nvSpPr>
        <p:spPr>
          <a:xfrm>
            <a:off x="754380" y="3938270"/>
            <a:ext cx="6468110" cy="521970"/>
          </a:xfrm>
          <a:prstGeom prst="rect">
            <a:avLst/>
          </a:prstGeom>
          <a:noFill/>
        </p:spPr>
        <p:txBody>
          <a:bodyPr wrap="square" rtlCol="0">
            <a:spAutoFit/>
          </a:bodyPr>
          <a:p>
            <a:pPr marL="285750" indent="-285750">
              <a:buFont typeface="Wingdings" panose="05000000000000000000" charset="0"/>
              <a:buChar char="l"/>
            </a:pPr>
            <a:r>
              <a:rPr lang="en-US" altLang="zh-CN" sz="2800" b="1" dirty="0">
                <a:latin typeface="微软雅黑 Light" panose="020B0502040204020203" pitchFamily="34" charset="-122"/>
                <a:ea typeface="微软雅黑 Light" panose="020B0502040204020203" pitchFamily="34" charset="-122"/>
              </a:rPr>
              <a:t> Correctness</a:t>
            </a:r>
            <a:endParaRPr lang="en-US" altLang="zh-CN" sz="2800" b="1" dirty="0">
              <a:latin typeface="微软雅黑 Light" panose="020B0502040204020203" pitchFamily="34" charset="-122"/>
              <a:ea typeface="微软雅黑 Light" panose="020B0502040204020203" pitchFamily="34" charset="-122"/>
            </a:endParaRPr>
          </a:p>
        </p:txBody>
      </p:sp>
      <p:pic>
        <p:nvPicPr>
          <p:cNvPr id="12" name="图片 11"/>
          <p:cNvPicPr>
            <a:picLocks noChangeAspect="1"/>
          </p:cNvPicPr>
          <p:nvPr/>
        </p:nvPicPr>
        <p:blipFill>
          <a:blip r:embed="rId3"/>
          <a:stretch>
            <a:fillRect/>
          </a:stretch>
        </p:blipFill>
        <p:spPr>
          <a:xfrm>
            <a:off x="742950" y="4460240"/>
            <a:ext cx="5510530" cy="1243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 calcmode="lin" valueType="num">
                                      <p:cBhvr>
                                        <p:cTn id="10" dur="500" fill="hold"/>
                                        <p:tgtEl>
                                          <p:spTgt spid="65"/>
                                        </p:tgtEl>
                                        <p:attrNameLst>
                                          <p:attrName>ppt_w</p:attrName>
                                        </p:attrNameLst>
                                      </p:cBhvr>
                                      <p:tavLst>
                                        <p:tav tm="0">
                                          <p:val>
                                            <p:fltVal val="0"/>
                                          </p:val>
                                        </p:tav>
                                        <p:tav tm="100000">
                                          <p:val>
                                            <p:strVal val="#ppt_w"/>
                                          </p:val>
                                        </p:tav>
                                      </p:tavLst>
                                    </p:anim>
                                    <p:anim calcmode="lin" valueType="num">
                                      <p:cBhvr>
                                        <p:cTn id="11" dur="500" fill="hold"/>
                                        <p:tgtEl>
                                          <p:spTgt spid="65"/>
                                        </p:tgtEl>
                                        <p:attrNameLst>
                                          <p:attrName>ppt_h</p:attrName>
                                        </p:attrNameLst>
                                      </p:cBhvr>
                                      <p:tavLst>
                                        <p:tav tm="0">
                                          <p:val>
                                            <p:fltVal val="0"/>
                                          </p:val>
                                        </p:tav>
                                        <p:tav tm="100000">
                                          <p:val>
                                            <p:strVal val="#ppt_h"/>
                                          </p:val>
                                        </p:tav>
                                      </p:tavLst>
                                    </p:anim>
                                    <p:animEffect transition="in" filter="fade">
                                      <p:cBhvr>
                                        <p:cTn id="12" dur="500"/>
                                        <p:tgtEl>
                                          <p:spTgt spid="6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500" fill="hold"/>
                                        <p:tgtEl>
                                          <p:spTgt spid="66"/>
                                        </p:tgtEl>
                                        <p:attrNameLst>
                                          <p:attrName>ppt_w</p:attrName>
                                        </p:attrNameLst>
                                      </p:cBhvr>
                                      <p:tavLst>
                                        <p:tav tm="0">
                                          <p:val>
                                            <p:fltVal val="0"/>
                                          </p:val>
                                        </p:tav>
                                        <p:tav tm="100000">
                                          <p:val>
                                            <p:strVal val="#ppt_w"/>
                                          </p:val>
                                        </p:tav>
                                      </p:tavLst>
                                    </p:anim>
                                    <p:anim calcmode="lin" valueType="num">
                                      <p:cBhvr>
                                        <p:cTn id="16" dur="500" fill="hold"/>
                                        <p:tgtEl>
                                          <p:spTgt spid="66"/>
                                        </p:tgtEl>
                                        <p:attrNameLst>
                                          <p:attrName>ppt_h</p:attrName>
                                        </p:attrNameLst>
                                      </p:cBhvr>
                                      <p:tavLst>
                                        <p:tav tm="0">
                                          <p:val>
                                            <p:fltVal val="0"/>
                                          </p:val>
                                        </p:tav>
                                        <p:tav tm="100000">
                                          <p:val>
                                            <p:strVal val="#ppt_h"/>
                                          </p:val>
                                        </p:tav>
                                      </p:tavLst>
                                    </p:anim>
                                    <p:animEffect transition="in" filter="fad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FA828987-4274-4168-9207-35F67700B711}"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3375978" cy="461962"/>
            <a:chOff x="0" y="242888"/>
            <a:chExt cx="3376860"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2975117" cy="460079"/>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 Experiment Result</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5" name="椭圆 64"/>
          <p:cNvSpPr/>
          <p:nvPr/>
        </p:nvSpPr>
        <p:spPr>
          <a:xfrm rot="15358016">
            <a:off x="7852569" y="662782"/>
            <a:ext cx="206375" cy="204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rot="15358016">
            <a:off x="8257382" y="924719"/>
            <a:ext cx="100012" cy="10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p:cNvPicPr>
            <a:picLocks noChangeAspect="1"/>
          </p:cNvPicPr>
          <p:nvPr/>
        </p:nvPicPr>
        <p:blipFill>
          <a:blip r:embed="rId1"/>
          <a:stretch>
            <a:fillRect/>
          </a:stretch>
        </p:blipFill>
        <p:spPr>
          <a:xfrm>
            <a:off x="401955" y="703580"/>
            <a:ext cx="9698990" cy="5316855"/>
          </a:xfrm>
          <a:prstGeom prst="rect">
            <a:avLst/>
          </a:prstGeom>
        </p:spPr>
      </p:pic>
      <p:pic>
        <p:nvPicPr>
          <p:cNvPr id="9" name="图片 8"/>
          <p:cNvPicPr>
            <a:picLocks noChangeAspect="1"/>
          </p:cNvPicPr>
          <p:nvPr/>
        </p:nvPicPr>
        <p:blipFill>
          <a:blip r:embed="rId2"/>
          <a:stretch>
            <a:fillRect/>
          </a:stretch>
        </p:blipFill>
        <p:spPr>
          <a:xfrm>
            <a:off x="647700" y="6048375"/>
            <a:ext cx="9207500" cy="5461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 calcmode="lin" valueType="num">
                                      <p:cBhvr>
                                        <p:cTn id="10" dur="500" fill="hold"/>
                                        <p:tgtEl>
                                          <p:spTgt spid="65"/>
                                        </p:tgtEl>
                                        <p:attrNameLst>
                                          <p:attrName>ppt_w</p:attrName>
                                        </p:attrNameLst>
                                      </p:cBhvr>
                                      <p:tavLst>
                                        <p:tav tm="0">
                                          <p:val>
                                            <p:fltVal val="0"/>
                                          </p:val>
                                        </p:tav>
                                        <p:tav tm="100000">
                                          <p:val>
                                            <p:strVal val="#ppt_w"/>
                                          </p:val>
                                        </p:tav>
                                      </p:tavLst>
                                    </p:anim>
                                    <p:anim calcmode="lin" valueType="num">
                                      <p:cBhvr>
                                        <p:cTn id="11" dur="500" fill="hold"/>
                                        <p:tgtEl>
                                          <p:spTgt spid="65"/>
                                        </p:tgtEl>
                                        <p:attrNameLst>
                                          <p:attrName>ppt_h</p:attrName>
                                        </p:attrNameLst>
                                      </p:cBhvr>
                                      <p:tavLst>
                                        <p:tav tm="0">
                                          <p:val>
                                            <p:fltVal val="0"/>
                                          </p:val>
                                        </p:tav>
                                        <p:tav tm="100000">
                                          <p:val>
                                            <p:strVal val="#ppt_h"/>
                                          </p:val>
                                        </p:tav>
                                      </p:tavLst>
                                    </p:anim>
                                    <p:animEffect transition="in" filter="fade">
                                      <p:cBhvr>
                                        <p:cTn id="12" dur="500"/>
                                        <p:tgtEl>
                                          <p:spTgt spid="6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500" fill="hold"/>
                                        <p:tgtEl>
                                          <p:spTgt spid="66"/>
                                        </p:tgtEl>
                                        <p:attrNameLst>
                                          <p:attrName>ppt_w</p:attrName>
                                        </p:attrNameLst>
                                      </p:cBhvr>
                                      <p:tavLst>
                                        <p:tav tm="0">
                                          <p:val>
                                            <p:fltVal val="0"/>
                                          </p:val>
                                        </p:tav>
                                        <p:tav tm="100000">
                                          <p:val>
                                            <p:strVal val="#ppt_w"/>
                                          </p:val>
                                        </p:tav>
                                      </p:tavLst>
                                    </p:anim>
                                    <p:anim calcmode="lin" valueType="num">
                                      <p:cBhvr>
                                        <p:cTn id="16" dur="500" fill="hold"/>
                                        <p:tgtEl>
                                          <p:spTgt spid="66"/>
                                        </p:tgtEl>
                                        <p:attrNameLst>
                                          <p:attrName>ppt_h</p:attrName>
                                        </p:attrNameLst>
                                      </p:cBhvr>
                                      <p:tavLst>
                                        <p:tav tm="0">
                                          <p:val>
                                            <p:fltVal val="0"/>
                                          </p:val>
                                        </p:tav>
                                        <p:tav tm="100000">
                                          <p:val>
                                            <p:strVal val="#ppt_h"/>
                                          </p:val>
                                        </p:tav>
                                      </p:tavLst>
                                    </p:anim>
                                    <p:animEffect transition="in" filter="fad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FA828987-4274-4168-9207-35F67700B711}"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3375978" cy="461962"/>
            <a:chOff x="0" y="242888"/>
            <a:chExt cx="3376860"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2975117" cy="460079"/>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 Experiment Result</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5" name="椭圆 64"/>
          <p:cNvSpPr/>
          <p:nvPr/>
        </p:nvSpPr>
        <p:spPr>
          <a:xfrm rot="15358016">
            <a:off x="7852569" y="662782"/>
            <a:ext cx="206375" cy="204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rot="15358016">
            <a:off x="8257382" y="924719"/>
            <a:ext cx="100012" cy="10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图片 5"/>
          <p:cNvPicPr>
            <a:picLocks noChangeAspect="1"/>
          </p:cNvPicPr>
          <p:nvPr/>
        </p:nvPicPr>
        <p:blipFill>
          <a:blip r:embed="rId1"/>
          <a:stretch>
            <a:fillRect/>
          </a:stretch>
        </p:blipFill>
        <p:spPr>
          <a:xfrm>
            <a:off x="746760" y="1036320"/>
            <a:ext cx="9291320" cy="524383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 calcmode="lin" valueType="num">
                                      <p:cBhvr>
                                        <p:cTn id="10" dur="500" fill="hold"/>
                                        <p:tgtEl>
                                          <p:spTgt spid="65"/>
                                        </p:tgtEl>
                                        <p:attrNameLst>
                                          <p:attrName>ppt_w</p:attrName>
                                        </p:attrNameLst>
                                      </p:cBhvr>
                                      <p:tavLst>
                                        <p:tav tm="0">
                                          <p:val>
                                            <p:fltVal val="0"/>
                                          </p:val>
                                        </p:tav>
                                        <p:tav tm="100000">
                                          <p:val>
                                            <p:strVal val="#ppt_w"/>
                                          </p:val>
                                        </p:tav>
                                      </p:tavLst>
                                    </p:anim>
                                    <p:anim calcmode="lin" valueType="num">
                                      <p:cBhvr>
                                        <p:cTn id="11" dur="500" fill="hold"/>
                                        <p:tgtEl>
                                          <p:spTgt spid="65"/>
                                        </p:tgtEl>
                                        <p:attrNameLst>
                                          <p:attrName>ppt_h</p:attrName>
                                        </p:attrNameLst>
                                      </p:cBhvr>
                                      <p:tavLst>
                                        <p:tav tm="0">
                                          <p:val>
                                            <p:fltVal val="0"/>
                                          </p:val>
                                        </p:tav>
                                        <p:tav tm="100000">
                                          <p:val>
                                            <p:strVal val="#ppt_h"/>
                                          </p:val>
                                        </p:tav>
                                      </p:tavLst>
                                    </p:anim>
                                    <p:animEffect transition="in" filter="fade">
                                      <p:cBhvr>
                                        <p:cTn id="12" dur="500"/>
                                        <p:tgtEl>
                                          <p:spTgt spid="6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500" fill="hold"/>
                                        <p:tgtEl>
                                          <p:spTgt spid="66"/>
                                        </p:tgtEl>
                                        <p:attrNameLst>
                                          <p:attrName>ppt_w</p:attrName>
                                        </p:attrNameLst>
                                      </p:cBhvr>
                                      <p:tavLst>
                                        <p:tav tm="0">
                                          <p:val>
                                            <p:fltVal val="0"/>
                                          </p:val>
                                        </p:tav>
                                        <p:tav tm="100000">
                                          <p:val>
                                            <p:strVal val="#ppt_w"/>
                                          </p:val>
                                        </p:tav>
                                      </p:tavLst>
                                    </p:anim>
                                    <p:anim calcmode="lin" valueType="num">
                                      <p:cBhvr>
                                        <p:cTn id="16" dur="500" fill="hold"/>
                                        <p:tgtEl>
                                          <p:spTgt spid="66"/>
                                        </p:tgtEl>
                                        <p:attrNameLst>
                                          <p:attrName>ppt_h</p:attrName>
                                        </p:attrNameLst>
                                      </p:cBhvr>
                                      <p:tavLst>
                                        <p:tav tm="0">
                                          <p:val>
                                            <p:fltVal val="0"/>
                                          </p:val>
                                        </p:tav>
                                        <p:tav tm="100000">
                                          <p:val>
                                            <p:strVal val="#ppt_h"/>
                                          </p:val>
                                        </p:tav>
                                      </p:tavLst>
                                    </p:anim>
                                    <p:animEffect transition="in" filter="fad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FA828987-4274-4168-9207-35F67700B711}"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3" name="组合 2"/>
          <p:cNvGrpSpPr/>
          <p:nvPr/>
        </p:nvGrpSpPr>
        <p:grpSpPr bwMode="auto">
          <a:xfrm>
            <a:off x="0" y="242888"/>
            <a:ext cx="3375978" cy="461962"/>
            <a:chOff x="0" y="242888"/>
            <a:chExt cx="3376860" cy="461665"/>
          </a:xfrm>
        </p:grpSpPr>
        <p:sp>
          <p:nvSpPr>
            <p:cNvPr id="4" name="矩形 3"/>
            <p:cNvSpPr/>
            <p:nvPr/>
          </p:nvSpPr>
          <p:spPr>
            <a:xfrm>
              <a:off x="0" y="242888"/>
              <a:ext cx="401743"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p:nvPr/>
          </p:nvSpPr>
          <p:spPr>
            <a:xfrm>
              <a:off x="401743" y="242888"/>
              <a:ext cx="2975117" cy="460079"/>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 Experiment Result</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65" name="椭圆 64"/>
          <p:cNvSpPr/>
          <p:nvPr/>
        </p:nvSpPr>
        <p:spPr>
          <a:xfrm rot="15358016">
            <a:off x="7852569" y="662782"/>
            <a:ext cx="206375" cy="2047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椭圆 65"/>
          <p:cNvSpPr/>
          <p:nvPr/>
        </p:nvSpPr>
        <p:spPr>
          <a:xfrm rot="15358016">
            <a:off x="8257382" y="924719"/>
            <a:ext cx="100012" cy="10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699770" y="890270"/>
            <a:ext cx="10176510" cy="368300"/>
          </a:xfrm>
          <a:prstGeom prst="rect">
            <a:avLst/>
          </a:prstGeom>
          <a:noFill/>
        </p:spPr>
        <p:txBody>
          <a:bodyPr wrap="square" rtlCol="0">
            <a:spAutoFit/>
          </a:bodyPr>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识别</a:t>
            </a:r>
            <a:r>
              <a:rPr lang="en-US" altLang="zh-CN" dirty="0">
                <a:latin typeface="微软雅黑 Light" panose="020B0502040204020203" pitchFamily="34" charset="-122"/>
                <a:ea typeface="微软雅黑 Light" panose="020B0502040204020203" pitchFamily="34" charset="-122"/>
              </a:rPr>
              <a:t>incorrect</a:t>
            </a:r>
            <a:r>
              <a:rPr lang="en-US" altLang="zh-CN" dirty="0">
                <a:latin typeface="微软雅黑 Light" panose="020B0502040204020203" pitchFamily="34" charset="-122"/>
                <a:ea typeface="微软雅黑 Light" panose="020B0502040204020203" pitchFamily="34" charset="-122"/>
              </a:rPr>
              <a:t> trigger</a:t>
            </a:r>
            <a:r>
              <a:rPr lang="zh-CN" altLang="en-US" dirty="0">
                <a:latin typeface="微软雅黑 Light" panose="020B0502040204020203" pitchFamily="34" charset="-122"/>
                <a:ea typeface="微软雅黑 Light" panose="020B0502040204020203" pitchFamily="34" charset="-122"/>
              </a:rPr>
              <a:t>方面</a:t>
            </a:r>
            <a:r>
              <a:rPr lang="en-US" altLang="zh-CN" dirty="0">
                <a:latin typeface="微软雅黑 Light" panose="020B0502040204020203" pitchFamily="34" charset="-122"/>
                <a:ea typeface="微软雅黑 Light" panose="020B0502040204020203" pitchFamily="34" charset="-122"/>
              </a:rPr>
              <a:t>TABOR</a:t>
            </a:r>
            <a:r>
              <a:rPr lang="zh-CN" altLang="en-US" dirty="0">
                <a:latin typeface="微软雅黑 Light" panose="020B0502040204020203" pitchFamily="34" charset="-122"/>
                <a:ea typeface="微软雅黑 Light" panose="020B0502040204020203" pitchFamily="34" charset="-122"/>
              </a:rPr>
              <a:t>更优秀</a:t>
            </a:r>
            <a:endParaRPr lang="zh-CN" altLang="en-US" dirty="0">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1"/>
          <a:stretch>
            <a:fillRect/>
          </a:stretch>
        </p:blipFill>
        <p:spPr>
          <a:xfrm>
            <a:off x="871220" y="1390015"/>
            <a:ext cx="6012180" cy="2990215"/>
          </a:xfrm>
          <a:prstGeom prst="rect">
            <a:avLst/>
          </a:prstGeom>
        </p:spPr>
      </p:pic>
      <p:sp>
        <p:nvSpPr>
          <p:cNvPr id="8" name="文本框 7"/>
          <p:cNvSpPr txBox="1"/>
          <p:nvPr/>
        </p:nvSpPr>
        <p:spPr>
          <a:xfrm>
            <a:off x="699770" y="4606925"/>
            <a:ext cx="10176510" cy="368300"/>
          </a:xfrm>
          <a:prstGeom prst="rect">
            <a:avLst/>
          </a:prstGeom>
          <a:noFill/>
        </p:spPr>
        <p:txBody>
          <a:bodyPr wrap="square" rtlCol="0">
            <a:spAutoFit/>
          </a:bodyPr>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更多维地验证模型可用性</a:t>
            </a:r>
            <a:r>
              <a:rPr lang="en-US" altLang="zh-CN" dirty="0">
                <a:latin typeface="微软雅黑 Light" panose="020B0502040204020203" pitchFamily="34" charset="-122"/>
                <a:ea typeface="微软雅黑 Light" panose="020B0502040204020203" pitchFamily="34" charset="-122"/>
              </a:rPr>
              <a:t>(Shape/Size/Location)</a:t>
            </a:r>
            <a:endParaRPr lang="en-US" altLang="zh-CN" dirty="0">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699770" y="5240655"/>
            <a:ext cx="10176510" cy="368300"/>
          </a:xfrm>
          <a:prstGeom prst="rect">
            <a:avLst/>
          </a:prstGeom>
          <a:noFill/>
        </p:spPr>
        <p:txBody>
          <a:bodyPr wrap="square" rtlCol="0">
            <a:spAutoFit/>
          </a:bodyPr>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输入维度不影响模型效果</a:t>
            </a:r>
            <a:endParaRPr lang="zh-CN" altLang="en-US"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699770" y="5842000"/>
            <a:ext cx="10176510" cy="368300"/>
          </a:xfrm>
          <a:prstGeom prst="rect">
            <a:avLst/>
          </a:prstGeom>
          <a:noFill/>
        </p:spPr>
        <p:txBody>
          <a:bodyPr wrap="square" rtlCol="0">
            <a:spAutoFit/>
          </a:bodyPr>
          <a:p>
            <a:pPr marL="285750" indent="-28575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可以识别同一图像被植入两种</a:t>
            </a:r>
            <a:r>
              <a:rPr lang="en-US" altLang="zh-CN" dirty="0">
                <a:latin typeface="微软雅黑 Light" panose="020B0502040204020203" pitchFamily="34" charset="-122"/>
                <a:ea typeface="微软雅黑 Light" panose="020B0502040204020203" pitchFamily="34" charset="-122"/>
              </a:rPr>
              <a:t>trigger</a:t>
            </a:r>
            <a:r>
              <a:rPr lang="zh-CN" altLang="en-US" dirty="0">
                <a:latin typeface="微软雅黑 Light" panose="020B0502040204020203" pitchFamily="34" charset="-122"/>
                <a:ea typeface="微软雅黑 Light" panose="020B0502040204020203" pitchFamily="34" charset="-122"/>
              </a:rPr>
              <a:t>情形</a:t>
            </a:r>
            <a:endParaRPr lang="zh-CN" altLang="en-US" dirty="0">
              <a:latin typeface="微软雅黑 Light" panose="020B0502040204020203" pitchFamily="34" charset="-122"/>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 calcmode="lin" valueType="num">
                                      <p:cBhvr>
                                        <p:cTn id="10" dur="500" fill="hold"/>
                                        <p:tgtEl>
                                          <p:spTgt spid="65"/>
                                        </p:tgtEl>
                                        <p:attrNameLst>
                                          <p:attrName>ppt_w</p:attrName>
                                        </p:attrNameLst>
                                      </p:cBhvr>
                                      <p:tavLst>
                                        <p:tav tm="0">
                                          <p:val>
                                            <p:fltVal val="0"/>
                                          </p:val>
                                        </p:tav>
                                        <p:tav tm="100000">
                                          <p:val>
                                            <p:strVal val="#ppt_w"/>
                                          </p:val>
                                        </p:tav>
                                      </p:tavLst>
                                    </p:anim>
                                    <p:anim calcmode="lin" valueType="num">
                                      <p:cBhvr>
                                        <p:cTn id="11" dur="500" fill="hold"/>
                                        <p:tgtEl>
                                          <p:spTgt spid="65"/>
                                        </p:tgtEl>
                                        <p:attrNameLst>
                                          <p:attrName>ppt_h</p:attrName>
                                        </p:attrNameLst>
                                      </p:cBhvr>
                                      <p:tavLst>
                                        <p:tav tm="0">
                                          <p:val>
                                            <p:fltVal val="0"/>
                                          </p:val>
                                        </p:tav>
                                        <p:tav tm="100000">
                                          <p:val>
                                            <p:strVal val="#ppt_h"/>
                                          </p:val>
                                        </p:tav>
                                      </p:tavLst>
                                    </p:anim>
                                    <p:animEffect transition="in" filter="fade">
                                      <p:cBhvr>
                                        <p:cTn id="12" dur="500"/>
                                        <p:tgtEl>
                                          <p:spTgt spid="6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500" fill="hold"/>
                                        <p:tgtEl>
                                          <p:spTgt spid="66"/>
                                        </p:tgtEl>
                                        <p:attrNameLst>
                                          <p:attrName>ppt_w</p:attrName>
                                        </p:attrNameLst>
                                      </p:cBhvr>
                                      <p:tavLst>
                                        <p:tav tm="0">
                                          <p:val>
                                            <p:fltVal val="0"/>
                                          </p:val>
                                        </p:tav>
                                        <p:tav tm="100000">
                                          <p:val>
                                            <p:strVal val="#ppt_w"/>
                                          </p:val>
                                        </p:tav>
                                      </p:tavLst>
                                    </p:anim>
                                    <p:anim calcmode="lin" valueType="num">
                                      <p:cBhvr>
                                        <p:cTn id="16" dur="500" fill="hold"/>
                                        <p:tgtEl>
                                          <p:spTgt spid="66"/>
                                        </p:tgtEl>
                                        <p:attrNameLst>
                                          <p:attrName>ppt_h</p:attrName>
                                        </p:attrNameLst>
                                      </p:cBhvr>
                                      <p:tavLst>
                                        <p:tav tm="0">
                                          <p:val>
                                            <p:fltVal val="0"/>
                                          </p:val>
                                        </p:tav>
                                        <p:tav tm="100000">
                                          <p:val>
                                            <p:strVal val="#ppt_h"/>
                                          </p:val>
                                        </p:tav>
                                      </p:tavLst>
                                    </p:anim>
                                    <p:animEffect transition="in" filter="fad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1395413" y="2039711"/>
            <a:ext cx="2665185" cy="2346779"/>
            <a:chOff x="1394854" y="2039505"/>
            <a:chExt cx="2666166" cy="2347189"/>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72" name="文本框 5"/>
            <p:cNvSpPr txBox="1">
              <a:spLocks noChangeArrowheads="1"/>
            </p:cNvSpPr>
            <p:nvPr/>
          </p:nvSpPr>
          <p:spPr bwMode="auto">
            <a:xfrm>
              <a:off x="1949817" y="2186816"/>
              <a:ext cx="1961515" cy="20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dirty="0">
                  <a:solidFill>
                    <a:schemeClr val="bg1"/>
                  </a:solidFill>
                  <a:latin typeface="Century Gothic" panose="020B0502020202020204" pitchFamily="34" charset="0"/>
                </a:rPr>
                <a:t>05</a:t>
              </a:r>
              <a:endParaRPr lang="zh-CN" altLang="en-US" sz="12500" dirty="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15"/>
          <p:cNvGrpSpPr/>
          <p:nvPr/>
        </p:nvGrpSpPr>
        <p:grpSpPr bwMode="auto">
          <a:xfrm>
            <a:off x="4135438" y="2459205"/>
            <a:ext cx="7687595" cy="1173998"/>
            <a:chOff x="277329" y="1109538"/>
            <a:chExt cx="6157243" cy="1174049"/>
          </a:xfrm>
        </p:grpSpPr>
        <p:cxnSp>
          <p:nvCxnSpPr>
            <p:cNvPr id="17" name="直接连接符 16"/>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7329" y="1515203"/>
              <a:ext cx="6157243" cy="768384"/>
            </a:xfrm>
            <a:prstGeom prst="rect">
              <a:avLst/>
            </a:prstGeom>
            <a:noFill/>
          </p:spPr>
          <p:txBody>
            <a:bodyPr wrap="square">
              <a:spAutoFit/>
            </a:bodyPr>
            <a:lstStyle/>
            <a:p>
              <a:pP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hlinkClick r:id="rId2" action="ppaction://hlinksldjump"/>
                </a:rPr>
                <a:t>Conclusion</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26916" y="1109538"/>
              <a:ext cx="5141865" cy="398797"/>
            </a:xfrm>
            <a:prstGeom prst="rect">
              <a:avLst/>
            </a:prstGeom>
            <a:noFill/>
          </p:spPr>
          <p:txBody>
            <a:bodyPr>
              <a:spAutoFit/>
            </a:bodyPr>
            <a:lstStyle/>
            <a:p>
              <a:pPr eaLnBrk="1" fontAlgn="auto" hangingPunct="1">
                <a:spcBef>
                  <a:spcPts val="0"/>
                </a:spcBef>
                <a:spcAft>
                  <a:spcPts val="0"/>
                </a:spcAft>
                <a:defRPr/>
              </a:pP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grpSp>
      <p:sp>
        <p:nvSpPr>
          <p:cNvPr id="26" name="椭圆 25"/>
          <p:cNvSpPr/>
          <p:nvPr/>
        </p:nvSpPr>
        <p:spPr>
          <a:xfrm>
            <a:off x="1865313" y="4125913"/>
            <a:ext cx="147637"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22" presetClass="entr" presetSubtype="8" fill="hold" nodeType="withEffect">
                                  <p:stCondLst>
                                    <p:cond delay="50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0" grpId="0" animBg="1"/>
      <p:bldP spid="32" grpId="0" animBg="1"/>
      <p:bldP spid="36" grpId="0" animBg="1"/>
      <p:bldP spid="41" grpId="0" animBg="1"/>
      <p:bldP spid="43" grpId="0" animBg="1"/>
      <p:bldP spid="15" grpId="0" animBg="1"/>
      <p:bldP spid="48" grpId="0" animBg="1"/>
      <p:bldP spid="49" grpId="0" animBg="1"/>
      <p:bldP spid="5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椭圆 85"/>
          <p:cNvSpPr/>
          <p:nvPr/>
        </p:nvSpPr>
        <p:spPr>
          <a:xfrm rot="11047877" flipV="1">
            <a:off x="8308975" y="5719763"/>
            <a:ext cx="176213" cy="176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 name="椭圆 87"/>
          <p:cNvSpPr/>
          <p:nvPr/>
        </p:nvSpPr>
        <p:spPr>
          <a:xfrm rot="11047877">
            <a:off x="3890963" y="52355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椭圆 88"/>
          <p:cNvSpPr/>
          <p:nvPr/>
        </p:nvSpPr>
        <p:spPr>
          <a:xfrm rot="11047877">
            <a:off x="4294188" y="6721475"/>
            <a:ext cx="123825"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椭圆 89"/>
          <p:cNvSpPr/>
          <p:nvPr/>
        </p:nvSpPr>
        <p:spPr>
          <a:xfrm rot="11047877">
            <a:off x="8826500" y="5873750"/>
            <a:ext cx="127000" cy="127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椭圆 90"/>
          <p:cNvSpPr/>
          <p:nvPr/>
        </p:nvSpPr>
        <p:spPr>
          <a:xfrm rot="11047877">
            <a:off x="7078663" y="6456363"/>
            <a:ext cx="452437" cy="4524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椭圆 91"/>
          <p:cNvSpPr/>
          <p:nvPr/>
        </p:nvSpPr>
        <p:spPr>
          <a:xfrm rot="11047877" flipH="1">
            <a:off x="8724900" y="4476750"/>
            <a:ext cx="138113"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椭圆 92"/>
          <p:cNvSpPr/>
          <p:nvPr/>
        </p:nvSpPr>
        <p:spPr>
          <a:xfrm rot="11047877" flipH="1">
            <a:off x="4899025" y="6496050"/>
            <a:ext cx="139700" cy="138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椭圆 93"/>
          <p:cNvSpPr/>
          <p:nvPr/>
        </p:nvSpPr>
        <p:spPr>
          <a:xfrm rot="11047877" flipH="1">
            <a:off x="7996238" y="4240213"/>
            <a:ext cx="422275" cy="4222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椭圆 94"/>
          <p:cNvSpPr/>
          <p:nvPr/>
        </p:nvSpPr>
        <p:spPr>
          <a:xfrm>
            <a:off x="55563" y="3451225"/>
            <a:ext cx="519112" cy="519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椭圆 95"/>
          <p:cNvSpPr/>
          <p:nvPr/>
        </p:nvSpPr>
        <p:spPr>
          <a:xfrm>
            <a:off x="6731000" y="6753225"/>
            <a:ext cx="271463" cy="2714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椭圆 97"/>
          <p:cNvSpPr/>
          <p:nvPr/>
        </p:nvSpPr>
        <p:spPr>
          <a:xfrm>
            <a:off x="10213975" y="3238500"/>
            <a:ext cx="501650" cy="500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9" name="椭圆 98"/>
          <p:cNvSpPr/>
          <p:nvPr/>
        </p:nvSpPr>
        <p:spPr>
          <a:xfrm flipV="1">
            <a:off x="10110788" y="4351338"/>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椭圆 99"/>
          <p:cNvSpPr/>
          <p:nvPr/>
        </p:nvSpPr>
        <p:spPr>
          <a:xfrm flipV="1">
            <a:off x="4464050" y="5535613"/>
            <a:ext cx="384175" cy="384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椭圆 100"/>
          <p:cNvSpPr/>
          <p:nvPr/>
        </p:nvSpPr>
        <p:spPr>
          <a:xfrm>
            <a:off x="1817688" y="6245225"/>
            <a:ext cx="471487" cy="471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椭圆 101"/>
          <p:cNvSpPr/>
          <p:nvPr/>
        </p:nvSpPr>
        <p:spPr>
          <a:xfrm>
            <a:off x="11842750" y="3402013"/>
            <a:ext cx="271463" cy="2714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3" name="椭圆 102"/>
          <p:cNvSpPr/>
          <p:nvPr/>
        </p:nvSpPr>
        <p:spPr>
          <a:xfrm>
            <a:off x="11102975" y="4179888"/>
            <a:ext cx="269875"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椭圆 103"/>
          <p:cNvSpPr/>
          <p:nvPr/>
        </p:nvSpPr>
        <p:spPr>
          <a:xfrm>
            <a:off x="9615488" y="6046788"/>
            <a:ext cx="271462" cy="2714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5" name="椭圆 104"/>
          <p:cNvSpPr/>
          <p:nvPr/>
        </p:nvSpPr>
        <p:spPr>
          <a:xfrm>
            <a:off x="2860675" y="6430963"/>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6" name="椭圆 105"/>
          <p:cNvSpPr/>
          <p:nvPr/>
        </p:nvSpPr>
        <p:spPr>
          <a:xfrm>
            <a:off x="7159625" y="5703888"/>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7" name="椭圆 106"/>
          <p:cNvSpPr/>
          <p:nvPr/>
        </p:nvSpPr>
        <p:spPr>
          <a:xfrm>
            <a:off x="9618663" y="2452688"/>
            <a:ext cx="282575" cy="285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椭圆 107"/>
          <p:cNvSpPr/>
          <p:nvPr/>
        </p:nvSpPr>
        <p:spPr>
          <a:xfrm>
            <a:off x="169863" y="4748213"/>
            <a:ext cx="550862"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9" name="椭圆 108"/>
          <p:cNvSpPr/>
          <p:nvPr/>
        </p:nvSpPr>
        <p:spPr>
          <a:xfrm flipH="1">
            <a:off x="1428750" y="5278438"/>
            <a:ext cx="368300" cy="3683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椭圆 109"/>
          <p:cNvSpPr/>
          <p:nvPr/>
        </p:nvSpPr>
        <p:spPr>
          <a:xfrm>
            <a:off x="3117850" y="5554663"/>
            <a:ext cx="608013" cy="6080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椭圆 110"/>
          <p:cNvSpPr/>
          <p:nvPr/>
        </p:nvSpPr>
        <p:spPr>
          <a:xfrm>
            <a:off x="6462713" y="6118225"/>
            <a:ext cx="344487" cy="346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 name="椭圆 111"/>
          <p:cNvSpPr/>
          <p:nvPr/>
        </p:nvSpPr>
        <p:spPr>
          <a:xfrm>
            <a:off x="8501063" y="5019675"/>
            <a:ext cx="247650" cy="247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 name="椭圆 112"/>
          <p:cNvSpPr/>
          <p:nvPr/>
        </p:nvSpPr>
        <p:spPr>
          <a:xfrm>
            <a:off x="8526463" y="6335713"/>
            <a:ext cx="1100137" cy="1100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5" name="椭圆 114"/>
          <p:cNvSpPr/>
          <p:nvPr/>
        </p:nvSpPr>
        <p:spPr>
          <a:xfrm>
            <a:off x="5118100" y="6583363"/>
            <a:ext cx="728663" cy="7286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7" name="椭圆 116"/>
          <p:cNvSpPr/>
          <p:nvPr/>
        </p:nvSpPr>
        <p:spPr>
          <a:xfrm flipH="1">
            <a:off x="3421063" y="4489450"/>
            <a:ext cx="309562" cy="3111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8" name="椭圆 117"/>
          <p:cNvSpPr/>
          <p:nvPr/>
        </p:nvSpPr>
        <p:spPr>
          <a:xfrm>
            <a:off x="9518650" y="5357813"/>
            <a:ext cx="350838" cy="3524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9" name="椭圆 118"/>
          <p:cNvSpPr/>
          <p:nvPr/>
        </p:nvSpPr>
        <p:spPr>
          <a:xfrm>
            <a:off x="7937500" y="6753225"/>
            <a:ext cx="361950" cy="3603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0" name="椭圆 119"/>
          <p:cNvSpPr/>
          <p:nvPr/>
        </p:nvSpPr>
        <p:spPr>
          <a:xfrm>
            <a:off x="10304463" y="5583238"/>
            <a:ext cx="522287" cy="522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1" name="椭圆 120"/>
          <p:cNvSpPr/>
          <p:nvPr/>
        </p:nvSpPr>
        <p:spPr>
          <a:xfrm flipH="1">
            <a:off x="5786438" y="6280150"/>
            <a:ext cx="315912" cy="315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椭圆 121"/>
          <p:cNvSpPr/>
          <p:nvPr/>
        </p:nvSpPr>
        <p:spPr>
          <a:xfrm flipH="1">
            <a:off x="787400" y="4184650"/>
            <a:ext cx="415925" cy="4175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椭圆 122"/>
          <p:cNvSpPr/>
          <p:nvPr/>
        </p:nvSpPr>
        <p:spPr>
          <a:xfrm rot="11047877">
            <a:off x="4237038" y="6276975"/>
            <a:ext cx="123825" cy="1238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椭圆 125"/>
          <p:cNvSpPr/>
          <p:nvPr/>
        </p:nvSpPr>
        <p:spPr>
          <a:xfrm>
            <a:off x="4870450" y="5681663"/>
            <a:ext cx="669925" cy="66992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椭圆 126"/>
          <p:cNvSpPr/>
          <p:nvPr/>
        </p:nvSpPr>
        <p:spPr>
          <a:xfrm>
            <a:off x="7967663" y="6008688"/>
            <a:ext cx="439737" cy="4397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椭圆 127"/>
          <p:cNvSpPr/>
          <p:nvPr/>
        </p:nvSpPr>
        <p:spPr>
          <a:xfrm>
            <a:off x="6088063" y="6635750"/>
            <a:ext cx="549275" cy="5492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椭圆 128"/>
          <p:cNvSpPr/>
          <p:nvPr/>
        </p:nvSpPr>
        <p:spPr>
          <a:xfrm>
            <a:off x="11652250" y="4589463"/>
            <a:ext cx="728663" cy="7302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0" name="椭圆 129"/>
          <p:cNvSpPr/>
          <p:nvPr/>
        </p:nvSpPr>
        <p:spPr>
          <a:xfrm>
            <a:off x="10537825" y="6399213"/>
            <a:ext cx="412750" cy="412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1" name="椭圆 130"/>
          <p:cNvSpPr/>
          <p:nvPr/>
        </p:nvSpPr>
        <p:spPr>
          <a:xfrm>
            <a:off x="465138" y="5934075"/>
            <a:ext cx="730250" cy="7286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 name="椭圆 132"/>
          <p:cNvSpPr/>
          <p:nvPr/>
        </p:nvSpPr>
        <p:spPr>
          <a:xfrm>
            <a:off x="4124325" y="5864225"/>
            <a:ext cx="282575" cy="2841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4" name="椭圆 133"/>
          <p:cNvSpPr/>
          <p:nvPr/>
        </p:nvSpPr>
        <p:spPr>
          <a:xfrm rot="11047877" flipH="1">
            <a:off x="7205663" y="5405438"/>
            <a:ext cx="138112" cy="1381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5" name="椭圆 134"/>
          <p:cNvSpPr/>
          <p:nvPr/>
        </p:nvSpPr>
        <p:spPr>
          <a:xfrm>
            <a:off x="3779838" y="6300788"/>
            <a:ext cx="990600" cy="990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6" name="椭圆 135"/>
          <p:cNvSpPr/>
          <p:nvPr/>
        </p:nvSpPr>
        <p:spPr>
          <a:xfrm>
            <a:off x="1812925" y="3538538"/>
            <a:ext cx="490538" cy="490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1" name="椭圆 210"/>
          <p:cNvSpPr/>
          <p:nvPr/>
        </p:nvSpPr>
        <p:spPr>
          <a:xfrm flipH="1">
            <a:off x="11687175" y="2138363"/>
            <a:ext cx="444500" cy="444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2" name="椭圆 211"/>
          <p:cNvSpPr/>
          <p:nvPr/>
        </p:nvSpPr>
        <p:spPr>
          <a:xfrm>
            <a:off x="-434975" y="2360613"/>
            <a:ext cx="627063" cy="6286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3" name="椭圆 212"/>
          <p:cNvSpPr/>
          <p:nvPr/>
        </p:nvSpPr>
        <p:spPr>
          <a:xfrm flipH="1">
            <a:off x="2444750" y="2798763"/>
            <a:ext cx="266700" cy="2682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4" name="椭圆 213"/>
          <p:cNvSpPr/>
          <p:nvPr/>
        </p:nvSpPr>
        <p:spPr>
          <a:xfrm rot="11047877" flipV="1">
            <a:off x="9999663" y="1350963"/>
            <a:ext cx="149225" cy="149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5" name="椭圆 214"/>
          <p:cNvSpPr/>
          <p:nvPr/>
        </p:nvSpPr>
        <p:spPr>
          <a:xfrm flipH="1">
            <a:off x="2636838" y="4654550"/>
            <a:ext cx="601662" cy="600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6" name="椭圆 215"/>
          <p:cNvSpPr/>
          <p:nvPr/>
        </p:nvSpPr>
        <p:spPr>
          <a:xfrm>
            <a:off x="2490788" y="5783263"/>
            <a:ext cx="382587" cy="3825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7" name="椭圆 216"/>
          <p:cNvSpPr/>
          <p:nvPr/>
        </p:nvSpPr>
        <p:spPr>
          <a:xfrm>
            <a:off x="7702550" y="4910138"/>
            <a:ext cx="638175" cy="6381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8" name="椭圆 217"/>
          <p:cNvSpPr/>
          <p:nvPr/>
        </p:nvSpPr>
        <p:spPr>
          <a:xfrm>
            <a:off x="9159875" y="4476750"/>
            <a:ext cx="541338"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9" name="椭圆 218"/>
          <p:cNvSpPr/>
          <p:nvPr/>
        </p:nvSpPr>
        <p:spPr>
          <a:xfrm>
            <a:off x="11637963" y="3808413"/>
            <a:ext cx="541337" cy="5429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0" name="椭圆 219"/>
          <p:cNvSpPr/>
          <p:nvPr/>
        </p:nvSpPr>
        <p:spPr>
          <a:xfrm flipV="1">
            <a:off x="9682163" y="3733800"/>
            <a:ext cx="274637" cy="276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1" name="椭圆 220"/>
          <p:cNvSpPr/>
          <p:nvPr/>
        </p:nvSpPr>
        <p:spPr>
          <a:xfrm>
            <a:off x="6561138" y="5537200"/>
            <a:ext cx="409575" cy="4095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96" name="图片 195"/>
          <p:cNvPicPr>
            <a:picLocks noChangeAspect="1"/>
          </p:cNvPicPr>
          <p:nvPr/>
        </p:nvPicPr>
        <p:blipFill>
          <a:blip r:embed="rId1"/>
          <a:srcRect l="36905" t="33759" r="32570" b="22025"/>
          <a:stretch>
            <a:fillRect/>
          </a:stretch>
        </p:blipFill>
        <p:spPr>
          <a:xfrm rot="1501864">
            <a:off x="7973266" y="1354132"/>
            <a:ext cx="407562" cy="407562"/>
          </a:xfrm>
          <a:custGeom>
            <a:avLst/>
            <a:gdLst>
              <a:gd name="connsiteX0" fmla="*/ 588998 w 1177996"/>
              <a:gd name="connsiteY0" fmla="*/ 0 h 1177994"/>
              <a:gd name="connsiteX1" fmla="*/ 1177996 w 1177996"/>
              <a:gd name="connsiteY1" fmla="*/ 588997 h 1177994"/>
              <a:gd name="connsiteX2" fmla="*/ 588998 w 1177996"/>
              <a:gd name="connsiteY2" fmla="*/ 1177994 h 1177994"/>
              <a:gd name="connsiteX3" fmla="*/ 0 w 1177996"/>
              <a:gd name="connsiteY3" fmla="*/ 588997 h 1177994"/>
              <a:gd name="connsiteX4" fmla="*/ 588998 w 1177996"/>
              <a:gd name="connsiteY4" fmla="*/ 0 h 1177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996" h="1177994">
                <a:moveTo>
                  <a:pt x="588998" y="0"/>
                </a:moveTo>
                <a:cubicBezTo>
                  <a:pt x="914293" y="0"/>
                  <a:pt x="1177996" y="263703"/>
                  <a:pt x="1177996" y="588997"/>
                </a:cubicBezTo>
                <a:cubicBezTo>
                  <a:pt x="1177996" y="914291"/>
                  <a:pt x="914293" y="1177994"/>
                  <a:pt x="588998" y="1177994"/>
                </a:cubicBezTo>
                <a:cubicBezTo>
                  <a:pt x="263703" y="1177994"/>
                  <a:pt x="0" y="914291"/>
                  <a:pt x="0" y="588997"/>
                </a:cubicBezTo>
                <a:cubicBezTo>
                  <a:pt x="0" y="263703"/>
                  <a:pt x="263703" y="0"/>
                  <a:pt x="588998" y="0"/>
                </a:cubicBezTo>
                <a:close/>
              </a:path>
            </a:pathLst>
          </a:custGeom>
        </p:spPr>
      </p:pic>
      <p:sp>
        <p:nvSpPr>
          <p:cNvPr id="197" name="椭圆 196"/>
          <p:cNvSpPr/>
          <p:nvPr/>
        </p:nvSpPr>
        <p:spPr>
          <a:xfrm>
            <a:off x="11261725" y="5419725"/>
            <a:ext cx="271463" cy="2714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8" name="椭圆 197"/>
          <p:cNvSpPr/>
          <p:nvPr/>
        </p:nvSpPr>
        <p:spPr>
          <a:xfrm flipV="1">
            <a:off x="11339513" y="6289675"/>
            <a:ext cx="276225" cy="2746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p:nvPr/>
        </p:nvGrpSpPr>
        <p:grpSpPr bwMode="auto">
          <a:xfrm>
            <a:off x="3590955" y="273020"/>
            <a:ext cx="5072002" cy="6035705"/>
            <a:chOff x="3565662" y="300100"/>
            <a:chExt cx="5070953" cy="6036274"/>
          </a:xfrm>
        </p:grpSpPr>
        <p:sp>
          <p:nvSpPr>
            <p:cNvPr id="210" name="任意多边形 209"/>
            <p:cNvSpPr/>
            <p:nvPr/>
          </p:nvSpPr>
          <p:spPr>
            <a:xfrm rot="13500000" flipH="1">
              <a:off x="3565632" y="300130"/>
              <a:ext cx="5071014" cy="5070953"/>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cxnSp>
          <p:nvCxnSpPr>
            <p:cNvPr id="225" name="直接连接符 224"/>
            <p:cNvCxnSpPr/>
            <p:nvPr/>
          </p:nvCxnSpPr>
          <p:spPr>
            <a:xfrm>
              <a:off x="3759267" y="2427581"/>
              <a:ext cx="4637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8738" name="文本框 226"/>
            <p:cNvSpPr txBox="1">
              <a:spLocks noChangeArrowheads="1"/>
            </p:cNvSpPr>
            <p:nvPr/>
          </p:nvSpPr>
          <p:spPr bwMode="auto">
            <a:xfrm>
              <a:off x="3705810" y="1946236"/>
              <a:ext cx="1175079" cy="46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eaLnBrk="1" hangingPunct="1">
                <a:lnSpc>
                  <a:spcPct val="100000"/>
                </a:lnSpc>
                <a:spcBef>
                  <a:spcPct val="0"/>
                </a:spcBef>
                <a:buFontTx/>
                <a:buNone/>
              </a:pPr>
              <a:r>
                <a:rPr lang="en-US" altLang="zh-CN" sz="2400" dirty="0">
                  <a:solidFill>
                    <a:schemeClr val="bg1"/>
                  </a:solidFill>
                  <a:latin typeface="Century Gothic" panose="020B0502020202020204" pitchFamily="34" charset="0"/>
                </a:rPr>
                <a:t>Thanks</a:t>
              </a:r>
              <a:endParaRPr lang="zh-CN" altLang="en-US" sz="2400" dirty="0">
                <a:solidFill>
                  <a:schemeClr val="bg1"/>
                </a:solidFill>
                <a:latin typeface="Century Gothic" panose="020B0502020202020204" pitchFamily="34" charset="0"/>
              </a:endParaRPr>
            </a:p>
          </p:txBody>
        </p:sp>
        <p:cxnSp>
          <p:nvCxnSpPr>
            <p:cNvPr id="229" name="直接连接符 228"/>
            <p:cNvCxnSpPr/>
            <p:nvPr/>
          </p:nvCxnSpPr>
          <p:spPr>
            <a:xfrm>
              <a:off x="3759267" y="2462509"/>
              <a:ext cx="2688669"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3759267" y="3448440"/>
              <a:ext cx="4637716"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6939959" y="3511946"/>
              <a:ext cx="1457024"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49" name="图片 348"/>
            <p:cNvPicPr>
              <a:picLocks noChangeAspect="1"/>
            </p:cNvPicPr>
            <p:nvPr/>
          </p:nvPicPr>
          <p:blipFill>
            <a:blip r:embed="rId1"/>
            <a:srcRect l="35176"/>
            <a:stretch>
              <a:fillRect/>
            </a:stretch>
          </p:blipFill>
          <p:spPr>
            <a:xfrm>
              <a:off x="3775670" y="3572820"/>
              <a:ext cx="2276311" cy="2763554"/>
            </a:xfrm>
            <a:custGeom>
              <a:avLst/>
              <a:gdLst>
                <a:gd name="connsiteX0" fmla="*/ 0 w 2501639"/>
                <a:gd name="connsiteY0" fmla="*/ 0 h 3037113"/>
                <a:gd name="connsiteX1" fmla="*/ 2501639 w 2501639"/>
                <a:gd name="connsiteY1" fmla="*/ 0 h 3037113"/>
                <a:gd name="connsiteX2" fmla="*/ 2501639 w 2501639"/>
                <a:gd name="connsiteY2" fmla="*/ 3031844 h 3037113"/>
                <a:gd name="connsiteX3" fmla="*/ 2499610 w 2501639"/>
                <a:gd name="connsiteY3" fmla="*/ 3037113 h 3037113"/>
                <a:gd name="connsiteX4" fmla="*/ 2494398 w 2501639"/>
                <a:gd name="connsiteY4" fmla="*/ 3037113 h 3037113"/>
                <a:gd name="connsiteX5" fmla="*/ 2494398 w 2501639"/>
                <a:gd name="connsiteY5" fmla="*/ 2995749 h 3037113"/>
                <a:gd name="connsiteX6" fmla="*/ 2459527 w 2501639"/>
                <a:gd name="connsiteY6" fmla="*/ 2905197 h 3037113"/>
                <a:gd name="connsiteX7" fmla="*/ 717381 w 2501639"/>
                <a:gd name="connsiteY7" fmla="*/ 1444903 h 3037113"/>
                <a:gd name="connsiteX8" fmla="*/ 19111 w 2501639"/>
                <a:gd name="connsiteY8" fmla="*/ 132437 h 303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639" h="3037113">
                  <a:moveTo>
                    <a:pt x="0" y="0"/>
                  </a:moveTo>
                  <a:lnTo>
                    <a:pt x="2501639" y="0"/>
                  </a:lnTo>
                  <a:lnTo>
                    <a:pt x="2501639" y="3031844"/>
                  </a:lnTo>
                  <a:lnTo>
                    <a:pt x="2499610" y="3037113"/>
                  </a:lnTo>
                  <a:lnTo>
                    <a:pt x="2494398" y="3037113"/>
                  </a:lnTo>
                  <a:lnTo>
                    <a:pt x="2494398" y="2995749"/>
                  </a:lnTo>
                  <a:lnTo>
                    <a:pt x="2459527" y="2905197"/>
                  </a:lnTo>
                  <a:cubicBezTo>
                    <a:pt x="2141873" y="2211741"/>
                    <a:pt x="1279306" y="2006828"/>
                    <a:pt x="717381" y="1444903"/>
                  </a:cubicBezTo>
                  <a:cubicBezTo>
                    <a:pt x="344970" y="1072492"/>
                    <a:pt x="112213" y="613311"/>
                    <a:pt x="19111" y="132437"/>
                  </a:cubicBezTo>
                  <a:close/>
                </a:path>
              </a:pathLst>
            </a:custGeom>
          </p:spPr>
        </p:pic>
      </p:grpSp>
      <p:sp>
        <p:nvSpPr>
          <p:cNvPr id="201" name="椭圆 200"/>
          <p:cNvSpPr/>
          <p:nvPr/>
        </p:nvSpPr>
        <p:spPr>
          <a:xfrm>
            <a:off x="8102600" y="1300163"/>
            <a:ext cx="477838" cy="4778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2" name="椭圆 221"/>
          <p:cNvSpPr/>
          <p:nvPr/>
        </p:nvSpPr>
        <p:spPr>
          <a:xfrm>
            <a:off x="3444875" y="3463925"/>
            <a:ext cx="676275" cy="6778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4356100" y="2443681"/>
            <a:ext cx="3816397" cy="923330"/>
          </a:xfrm>
          <a:prstGeom prst="rect">
            <a:avLst/>
          </a:prstGeom>
          <a:noFill/>
        </p:spPr>
        <p:txBody>
          <a:bodyPr wrap="squar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谢 谢 大 家</a:t>
            </a:r>
            <a:endParaRPr lang="en-US" sz="5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anim calcmode="lin" valueType="num">
                                      <p:cBhvr>
                                        <p:cTn id="8" dur="500" fill="hold"/>
                                        <p:tgtEl>
                                          <p:spTgt spid="86"/>
                                        </p:tgtEl>
                                        <p:attrNameLst>
                                          <p:attrName>ppt_x</p:attrName>
                                        </p:attrNameLst>
                                      </p:cBhvr>
                                      <p:tavLst>
                                        <p:tav tm="0">
                                          <p:val>
                                            <p:strVal val="#ppt_x"/>
                                          </p:val>
                                        </p:tav>
                                        <p:tav tm="100000">
                                          <p:val>
                                            <p:strVal val="#ppt_x"/>
                                          </p:val>
                                        </p:tav>
                                      </p:tavLst>
                                    </p:anim>
                                    <p:anim calcmode="lin" valueType="num">
                                      <p:cBhvr>
                                        <p:cTn id="9" dur="500" fill="hold"/>
                                        <p:tgtEl>
                                          <p:spTgt spid="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anim calcmode="lin" valueType="num">
                                      <p:cBhvr>
                                        <p:cTn id="13" dur="500" fill="hold"/>
                                        <p:tgtEl>
                                          <p:spTgt spid="88"/>
                                        </p:tgtEl>
                                        <p:attrNameLst>
                                          <p:attrName>ppt_x</p:attrName>
                                        </p:attrNameLst>
                                      </p:cBhvr>
                                      <p:tavLst>
                                        <p:tav tm="0">
                                          <p:val>
                                            <p:strVal val="#ppt_x"/>
                                          </p:val>
                                        </p:tav>
                                        <p:tav tm="100000">
                                          <p:val>
                                            <p:strVal val="#ppt_x"/>
                                          </p:val>
                                        </p:tav>
                                      </p:tavLst>
                                    </p:anim>
                                    <p:anim calcmode="lin" valueType="num">
                                      <p:cBhvr>
                                        <p:cTn id="14" dur="500" fill="hold"/>
                                        <p:tgtEl>
                                          <p:spTgt spid="8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500"/>
                                        <p:tgtEl>
                                          <p:spTgt spid="89"/>
                                        </p:tgtEl>
                                      </p:cBhvr>
                                    </p:animEffect>
                                    <p:anim calcmode="lin" valueType="num">
                                      <p:cBhvr>
                                        <p:cTn id="18" dur="500" fill="hold"/>
                                        <p:tgtEl>
                                          <p:spTgt spid="89"/>
                                        </p:tgtEl>
                                        <p:attrNameLst>
                                          <p:attrName>ppt_x</p:attrName>
                                        </p:attrNameLst>
                                      </p:cBhvr>
                                      <p:tavLst>
                                        <p:tav tm="0">
                                          <p:val>
                                            <p:strVal val="#ppt_x"/>
                                          </p:val>
                                        </p:tav>
                                        <p:tav tm="100000">
                                          <p:val>
                                            <p:strVal val="#ppt_x"/>
                                          </p:val>
                                        </p:tav>
                                      </p:tavLst>
                                    </p:anim>
                                    <p:anim calcmode="lin" valueType="num">
                                      <p:cBhvr>
                                        <p:cTn id="19" dur="5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anim calcmode="lin" valueType="num">
                                      <p:cBhvr>
                                        <p:cTn id="23" dur="500" fill="hold"/>
                                        <p:tgtEl>
                                          <p:spTgt spid="90"/>
                                        </p:tgtEl>
                                        <p:attrNameLst>
                                          <p:attrName>ppt_x</p:attrName>
                                        </p:attrNameLst>
                                      </p:cBhvr>
                                      <p:tavLst>
                                        <p:tav tm="0">
                                          <p:val>
                                            <p:strVal val="#ppt_x"/>
                                          </p:val>
                                        </p:tav>
                                        <p:tav tm="100000">
                                          <p:val>
                                            <p:strVal val="#ppt_x"/>
                                          </p:val>
                                        </p:tav>
                                      </p:tavLst>
                                    </p:anim>
                                    <p:anim calcmode="lin" valueType="num">
                                      <p:cBhvr>
                                        <p:cTn id="24" dur="500" fill="hold"/>
                                        <p:tgtEl>
                                          <p:spTgt spid="9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anim calcmode="lin" valueType="num">
                                      <p:cBhvr>
                                        <p:cTn id="28" dur="500" fill="hold"/>
                                        <p:tgtEl>
                                          <p:spTgt spid="91"/>
                                        </p:tgtEl>
                                        <p:attrNameLst>
                                          <p:attrName>ppt_x</p:attrName>
                                        </p:attrNameLst>
                                      </p:cBhvr>
                                      <p:tavLst>
                                        <p:tav tm="0">
                                          <p:val>
                                            <p:strVal val="#ppt_x"/>
                                          </p:val>
                                        </p:tav>
                                        <p:tav tm="100000">
                                          <p:val>
                                            <p:strVal val="#ppt_x"/>
                                          </p:val>
                                        </p:tav>
                                      </p:tavLst>
                                    </p:anim>
                                    <p:anim calcmode="lin" valueType="num">
                                      <p:cBhvr>
                                        <p:cTn id="29" dur="500" fill="hold"/>
                                        <p:tgtEl>
                                          <p:spTgt spid="9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anim calcmode="lin" valueType="num">
                                      <p:cBhvr>
                                        <p:cTn id="33" dur="500" fill="hold"/>
                                        <p:tgtEl>
                                          <p:spTgt spid="92"/>
                                        </p:tgtEl>
                                        <p:attrNameLst>
                                          <p:attrName>ppt_x</p:attrName>
                                        </p:attrNameLst>
                                      </p:cBhvr>
                                      <p:tavLst>
                                        <p:tav tm="0">
                                          <p:val>
                                            <p:strVal val="#ppt_x"/>
                                          </p:val>
                                        </p:tav>
                                        <p:tav tm="100000">
                                          <p:val>
                                            <p:strVal val="#ppt_x"/>
                                          </p:val>
                                        </p:tav>
                                      </p:tavLst>
                                    </p:anim>
                                    <p:anim calcmode="lin" valueType="num">
                                      <p:cBhvr>
                                        <p:cTn id="34" dur="500" fill="hold"/>
                                        <p:tgtEl>
                                          <p:spTgt spid="9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anim calcmode="lin" valueType="num">
                                      <p:cBhvr>
                                        <p:cTn id="38" dur="500" fill="hold"/>
                                        <p:tgtEl>
                                          <p:spTgt spid="93"/>
                                        </p:tgtEl>
                                        <p:attrNameLst>
                                          <p:attrName>ppt_x</p:attrName>
                                        </p:attrNameLst>
                                      </p:cBhvr>
                                      <p:tavLst>
                                        <p:tav tm="0">
                                          <p:val>
                                            <p:strVal val="#ppt_x"/>
                                          </p:val>
                                        </p:tav>
                                        <p:tav tm="100000">
                                          <p:val>
                                            <p:strVal val="#ppt_x"/>
                                          </p:val>
                                        </p:tav>
                                      </p:tavLst>
                                    </p:anim>
                                    <p:anim calcmode="lin" valueType="num">
                                      <p:cBhvr>
                                        <p:cTn id="39" dur="500" fill="hold"/>
                                        <p:tgtEl>
                                          <p:spTgt spid="9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anim calcmode="lin" valueType="num">
                                      <p:cBhvr>
                                        <p:cTn id="43" dur="500" fill="hold"/>
                                        <p:tgtEl>
                                          <p:spTgt spid="94"/>
                                        </p:tgtEl>
                                        <p:attrNameLst>
                                          <p:attrName>ppt_x</p:attrName>
                                        </p:attrNameLst>
                                      </p:cBhvr>
                                      <p:tavLst>
                                        <p:tav tm="0">
                                          <p:val>
                                            <p:strVal val="#ppt_x"/>
                                          </p:val>
                                        </p:tav>
                                        <p:tav tm="100000">
                                          <p:val>
                                            <p:strVal val="#ppt_x"/>
                                          </p:val>
                                        </p:tav>
                                      </p:tavLst>
                                    </p:anim>
                                    <p:anim calcmode="lin" valueType="num">
                                      <p:cBhvr>
                                        <p:cTn id="44" dur="500" fill="hold"/>
                                        <p:tgtEl>
                                          <p:spTgt spid="9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500"/>
                                        <p:tgtEl>
                                          <p:spTgt spid="95"/>
                                        </p:tgtEl>
                                      </p:cBhvr>
                                    </p:animEffect>
                                    <p:anim calcmode="lin" valueType="num">
                                      <p:cBhvr>
                                        <p:cTn id="48" dur="500" fill="hold"/>
                                        <p:tgtEl>
                                          <p:spTgt spid="95"/>
                                        </p:tgtEl>
                                        <p:attrNameLst>
                                          <p:attrName>ppt_x</p:attrName>
                                        </p:attrNameLst>
                                      </p:cBhvr>
                                      <p:tavLst>
                                        <p:tav tm="0">
                                          <p:val>
                                            <p:strVal val="#ppt_x"/>
                                          </p:val>
                                        </p:tav>
                                        <p:tav tm="100000">
                                          <p:val>
                                            <p:strVal val="#ppt_x"/>
                                          </p:val>
                                        </p:tav>
                                      </p:tavLst>
                                    </p:anim>
                                    <p:anim calcmode="lin" valueType="num">
                                      <p:cBhvr>
                                        <p:cTn id="49" dur="500" fill="hold"/>
                                        <p:tgtEl>
                                          <p:spTgt spid="9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
                                  </p:stCondLst>
                                  <p:childTnLst>
                                    <p:set>
                                      <p:cBhvr>
                                        <p:cTn id="51" dur="1" fill="hold">
                                          <p:stCondLst>
                                            <p:cond delay="0"/>
                                          </p:stCondLst>
                                        </p:cTn>
                                        <p:tgtEl>
                                          <p:spTgt spid="96"/>
                                        </p:tgtEl>
                                        <p:attrNameLst>
                                          <p:attrName>style.visibility</p:attrName>
                                        </p:attrNameLst>
                                      </p:cBhvr>
                                      <p:to>
                                        <p:strVal val="visible"/>
                                      </p:to>
                                    </p:set>
                                    <p:animEffect transition="in" filter="fade">
                                      <p:cBhvr>
                                        <p:cTn id="52" dur="500"/>
                                        <p:tgtEl>
                                          <p:spTgt spid="96"/>
                                        </p:tgtEl>
                                      </p:cBhvr>
                                    </p:animEffect>
                                    <p:anim calcmode="lin" valueType="num">
                                      <p:cBhvr>
                                        <p:cTn id="53" dur="500" fill="hold"/>
                                        <p:tgtEl>
                                          <p:spTgt spid="96"/>
                                        </p:tgtEl>
                                        <p:attrNameLst>
                                          <p:attrName>ppt_x</p:attrName>
                                        </p:attrNameLst>
                                      </p:cBhvr>
                                      <p:tavLst>
                                        <p:tav tm="0">
                                          <p:val>
                                            <p:strVal val="#ppt_x"/>
                                          </p:val>
                                        </p:tav>
                                        <p:tav tm="100000">
                                          <p:val>
                                            <p:strVal val="#ppt_x"/>
                                          </p:val>
                                        </p:tav>
                                      </p:tavLst>
                                    </p:anim>
                                    <p:anim calcmode="lin" valueType="num">
                                      <p:cBhvr>
                                        <p:cTn id="54" dur="500" fill="hold"/>
                                        <p:tgtEl>
                                          <p:spTgt spid="9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00"/>
                                  </p:stCondLst>
                                  <p:childTnLst>
                                    <p:set>
                                      <p:cBhvr>
                                        <p:cTn id="56" dur="1" fill="hold">
                                          <p:stCondLst>
                                            <p:cond delay="0"/>
                                          </p:stCondLst>
                                        </p:cTn>
                                        <p:tgtEl>
                                          <p:spTgt spid="98"/>
                                        </p:tgtEl>
                                        <p:attrNameLst>
                                          <p:attrName>style.visibility</p:attrName>
                                        </p:attrNameLst>
                                      </p:cBhvr>
                                      <p:to>
                                        <p:strVal val="visible"/>
                                      </p:to>
                                    </p:set>
                                    <p:animEffect transition="in" filter="fade">
                                      <p:cBhvr>
                                        <p:cTn id="57" dur="500"/>
                                        <p:tgtEl>
                                          <p:spTgt spid="98"/>
                                        </p:tgtEl>
                                      </p:cBhvr>
                                    </p:animEffect>
                                    <p:anim calcmode="lin" valueType="num">
                                      <p:cBhvr>
                                        <p:cTn id="58" dur="500" fill="hold"/>
                                        <p:tgtEl>
                                          <p:spTgt spid="98"/>
                                        </p:tgtEl>
                                        <p:attrNameLst>
                                          <p:attrName>ppt_x</p:attrName>
                                        </p:attrNameLst>
                                      </p:cBhvr>
                                      <p:tavLst>
                                        <p:tav tm="0">
                                          <p:val>
                                            <p:strVal val="#ppt_x"/>
                                          </p:val>
                                        </p:tav>
                                        <p:tav tm="100000">
                                          <p:val>
                                            <p:strVal val="#ppt_x"/>
                                          </p:val>
                                        </p:tav>
                                      </p:tavLst>
                                    </p:anim>
                                    <p:anim calcmode="lin" valueType="num">
                                      <p:cBhvr>
                                        <p:cTn id="59" dur="500" fill="hold"/>
                                        <p:tgtEl>
                                          <p:spTgt spid="9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
                                  </p:stCondLst>
                                  <p:childTnLst>
                                    <p:set>
                                      <p:cBhvr>
                                        <p:cTn id="61" dur="1" fill="hold">
                                          <p:stCondLst>
                                            <p:cond delay="0"/>
                                          </p:stCondLst>
                                        </p:cTn>
                                        <p:tgtEl>
                                          <p:spTgt spid="99"/>
                                        </p:tgtEl>
                                        <p:attrNameLst>
                                          <p:attrName>style.visibility</p:attrName>
                                        </p:attrNameLst>
                                      </p:cBhvr>
                                      <p:to>
                                        <p:strVal val="visible"/>
                                      </p:to>
                                    </p:set>
                                    <p:animEffect transition="in" filter="fade">
                                      <p:cBhvr>
                                        <p:cTn id="62" dur="500"/>
                                        <p:tgtEl>
                                          <p:spTgt spid="99"/>
                                        </p:tgtEl>
                                      </p:cBhvr>
                                    </p:animEffect>
                                    <p:anim calcmode="lin" valueType="num">
                                      <p:cBhvr>
                                        <p:cTn id="63" dur="500" fill="hold"/>
                                        <p:tgtEl>
                                          <p:spTgt spid="99"/>
                                        </p:tgtEl>
                                        <p:attrNameLst>
                                          <p:attrName>ppt_x</p:attrName>
                                        </p:attrNameLst>
                                      </p:cBhvr>
                                      <p:tavLst>
                                        <p:tav tm="0">
                                          <p:val>
                                            <p:strVal val="#ppt_x"/>
                                          </p:val>
                                        </p:tav>
                                        <p:tav tm="100000">
                                          <p:val>
                                            <p:strVal val="#ppt_x"/>
                                          </p:val>
                                        </p:tav>
                                      </p:tavLst>
                                    </p:anim>
                                    <p:anim calcmode="lin" valueType="num">
                                      <p:cBhvr>
                                        <p:cTn id="64" dur="500" fill="hold"/>
                                        <p:tgtEl>
                                          <p:spTgt spid="9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
                                  </p:stCondLst>
                                  <p:childTnLst>
                                    <p:set>
                                      <p:cBhvr>
                                        <p:cTn id="66" dur="1" fill="hold">
                                          <p:stCondLst>
                                            <p:cond delay="0"/>
                                          </p:stCondLst>
                                        </p:cTn>
                                        <p:tgtEl>
                                          <p:spTgt spid="100"/>
                                        </p:tgtEl>
                                        <p:attrNameLst>
                                          <p:attrName>style.visibility</p:attrName>
                                        </p:attrNameLst>
                                      </p:cBhvr>
                                      <p:to>
                                        <p:strVal val="visible"/>
                                      </p:to>
                                    </p:set>
                                    <p:animEffect transition="in" filter="fade">
                                      <p:cBhvr>
                                        <p:cTn id="67" dur="500"/>
                                        <p:tgtEl>
                                          <p:spTgt spid="100"/>
                                        </p:tgtEl>
                                      </p:cBhvr>
                                    </p:animEffect>
                                    <p:anim calcmode="lin" valueType="num">
                                      <p:cBhvr>
                                        <p:cTn id="68" dur="500" fill="hold"/>
                                        <p:tgtEl>
                                          <p:spTgt spid="100"/>
                                        </p:tgtEl>
                                        <p:attrNameLst>
                                          <p:attrName>ppt_x</p:attrName>
                                        </p:attrNameLst>
                                      </p:cBhvr>
                                      <p:tavLst>
                                        <p:tav tm="0">
                                          <p:val>
                                            <p:strVal val="#ppt_x"/>
                                          </p:val>
                                        </p:tav>
                                        <p:tav tm="100000">
                                          <p:val>
                                            <p:strVal val="#ppt_x"/>
                                          </p:val>
                                        </p:tav>
                                      </p:tavLst>
                                    </p:anim>
                                    <p:anim calcmode="lin" valueType="num">
                                      <p:cBhvr>
                                        <p:cTn id="69" dur="500" fill="hold"/>
                                        <p:tgtEl>
                                          <p:spTgt spid="10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100"/>
                                  </p:stCondLst>
                                  <p:childTnLst>
                                    <p:set>
                                      <p:cBhvr>
                                        <p:cTn id="71" dur="1" fill="hold">
                                          <p:stCondLst>
                                            <p:cond delay="0"/>
                                          </p:stCondLst>
                                        </p:cTn>
                                        <p:tgtEl>
                                          <p:spTgt spid="101"/>
                                        </p:tgtEl>
                                        <p:attrNameLst>
                                          <p:attrName>style.visibility</p:attrName>
                                        </p:attrNameLst>
                                      </p:cBhvr>
                                      <p:to>
                                        <p:strVal val="visible"/>
                                      </p:to>
                                    </p:set>
                                    <p:animEffect transition="in" filter="fade">
                                      <p:cBhvr>
                                        <p:cTn id="72" dur="500"/>
                                        <p:tgtEl>
                                          <p:spTgt spid="101"/>
                                        </p:tgtEl>
                                      </p:cBhvr>
                                    </p:animEffect>
                                    <p:anim calcmode="lin" valueType="num">
                                      <p:cBhvr>
                                        <p:cTn id="73" dur="500" fill="hold"/>
                                        <p:tgtEl>
                                          <p:spTgt spid="101"/>
                                        </p:tgtEl>
                                        <p:attrNameLst>
                                          <p:attrName>ppt_x</p:attrName>
                                        </p:attrNameLst>
                                      </p:cBhvr>
                                      <p:tavLst>
                                        <p:tav tm="0">
                                          <p:val>
                                            <p:strVal val="#ppt_x"/>
                                          </p:val>
                                        </p:tav>
                                        <p:tav tm="100000">
                                          <p:val>
                                            <p:strVal val="#ppt_x"/>
                                          </p:val>
                                        </p:tav>
                                      </p:tavLst>
                                    </p:anim>
                                    <p:anim calcmode="lin" valueType="num">
                                      <p:cBhvr>
                                        <p:cTn id="74" dur="500" fill="hold"/>
                                        <p:tgtEl>
                                          <p:spTgt spid="10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anim calcmode="lin" valueType="num">
                                      <p:cBhvr>
                                        <p:cTn id="78" dur="500" fill="hold"/>
                                        <p:tgtEl>
                                          <p:spTgt spid="102"/>
                                        </p:tgtEl>
                                        <p:attrNameLst>
                                          <p:attrName>ppt_x</p:attrName>
                                        </p:attrNameLst>
                                      </p:cBhvr>
                                      <p:tavLst>
                                        <p:tav tm="0">
                                          <p:val>
                                            <p:strVal val="#ppt_x"/>
                                          </p:val>
                                        </p:tav>
                                        <p:tav tm="100000">
                                          <p:val>
                                            <p:strVal val="#ppt_x"/>
                                          </p:val>
                                        </p:tav>
                                      </p:tavLst>
                                    </p:anim>
                                    <p:anim calcmode="lin" valueType="num">
                                      <p:cBhvr>
                                        <p:cTn id="79" dur="500" fill="hold"/>
                                        <p:tgtEl>
                                          <p:spTgt spid="10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00"/>
                                  </p:stCondLst>
                                  <p:childTnLst>
                                    <p:set>
                                      <p:cBhvr>
                                        <p:cTn id="81" dur="1" fill="hold">
                                          <p:stCondLst>
                                            <p:cond delay="0"/>
                                          </p:stCondLst>
                                        </p:cTn>
                                        <p:tgtEl>
                                          <p:spTgt spid="103"/>
                                        </p:tgtEl>
                                        <p:attrNameLst>
                                          <p:attrName>style.visibility</p:attrName>
                                        </p:attrNameLst>
                                      </p:cBhvr>
                                      <p:to>
                                        <p:strVal val="visible"/>
                                      </p:to>
                                    </p:set>
                                    <p:animEffect transition="in" filter="fade">
                                      <p:cBhvr>
                                        <p:cTn id="82" dur="500"/>
                                        <p:tgtEl>
                                          <p:spTgt spid="103"/>
                                        </p:tgtEl>
                                      </p:cBhvr>
                                    </p:animEffect>
                                    <p:anim calcmode="lin" valueType="num">
                                      <p:cBhvr>
                                        <p:cTn id="83" dur="500" fill="hold"/>
                                        <p:tgtEl>
                                          <p:spTgt spid="103"/>
                                        </p:tgtEl>
                                        <p:attrNameLst>
                                          <p:attrName>ppt_x</p:attrName>
                                        </p:attrNameLst>
                                      </p:cBhvr>
                                      <p:tavLst>
                                        <p:tav tm="0">
                                          <p:val>
                                            <p:strVal val="#ppt_x"/>
                                          </p:val>
                                        </p:tav>
                                        <p:tav tm="100000">
                                          <p:val>
                                            <p:strVal val="#ppt_x"/>
                                          </p:val>
                                        </p:tav>
                                      </p:tavLst>
                                    </p:anim>
                                    <p:anim calcmode="lin" valueType="num">
                                      <p:cBhvr>
                                        <p:cTn id="84" dur="500" fill="hold"/>
                                        <p:tgtEl>
                                          <p:spTgt spid="10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0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500"/>
                                        <p:tgtEl>
                                          <p:spTgt spid="105"/>
                                        </p:tgtEl>
                                      </p:cBhvr>
                                    </p:animEffect>
                                    <p:anim calcmode="lin" valueType="num">
                                      <p:cBhvr>
                                        <p:cTn id="93" dur="500" fill="hold"/>
                                        <p:tgtEl>
                                          <p:spTgt spid="105"/>
                                        </p:tgtEl>
                                        <p:attrNameLst>
                                          <p:attrName>ppt_x</p:attrName>
                                        </p:attrNameLst>
                                      </p:cBhvr>
                                      <p:tavLst>
                                        <p:tav tm="0">
                                          <p:val>
                                            <p:strVal val="#ppt_x"/>
                                          </p:val>
                                        </p:tav>
                                        <p:tav tm="100000">
                                          <p:val>
                                            <p:strVal val="#ppt_x"/>
                                          </p:val>
                                        </p:tav>
                                      </p:tavLst>
                                    </p:anim>
                                    <p:anim calcmode="lin" valueType="num">
                                      <p:cBhvr>
                                        <p:cTn id="94" dur="500" fill="hold"/>
                                        <p:tgtEl>
                                          <p:spTgt spid="10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400"/>
                                  </p:stCondLst>
                                  <p:childTnLst>
                                    <p:set>
                                      <p:cBhvr>
                                        <p:cTn id="96" dur="1" fill="hold">
                                          <p:stCondLst>
                                            <p:cond delay="0"/>
                                          </p:stCondLst>
                                        </p:cTn>
                                        <p:tgtEl>
                                          <p:spTgt spid="106"/>
                                        </p:tgtEl>
                                        <p:attrNameLst>
                                          <p:attrName>style.visibility</p:attrName>
                                        </p:attrNameLst>
                                      </p:cBhvr>
                                      <p:to>
                                        <p:strVal val="visible"/>
                                      </p:to>
                                    </p:set>
                                    <p:animEffect transition="in" filter="fade">
                                      <p:cBhvr>
                                        <p:cTn id="97" dur="500"/>
                                        <p:tgtEl>
                                          <p:spTgt spid="106"/>
                                        </p:tgtEl>
                                      </p:cBhvr>
                                    </p:animEffect>
                                    <p:anim calcmode="lin" valueType="num">
                                      <p:cBhvr>
                                        <p:cTn id="98" dur="500" fill="hold"/>
                                        <p:tgtEl>
                                          <p:spTgt spid="106"/>
                                        </p:tgtEl>
                                        <p:attrNameLst>
                                          <p:attrName>ppt_x</p:attrName>
                                        </p:attrNameLst>
                                      </p:cBhvr>
                                      <p:tavLst>
                                        <p:tav tm="0">
                                          <p:val>
                                            <p:strVal val="#ppt_x"/>
                                          </p:val>
                                        </p:tav>
                                        <p:tav tm="100000">
                                          <p:val>
                                            <p:strVal val="#ppt_x"/>
                                          </p:val>
                                        </p:tav>
                                      </p:tavLst>
                                    </p:anim>
                                    <p:anim calcmode="lin" valueType="num">
                                      <p:cBhvr>
                                        <p:cTn id="99" dur="500" fill="hold"/>
                                        <p:tgtEl>
                                          <p:spTgt spid="10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00"/>
                                  </p:stCondLst>
                                  <p:childTnLst>
                                    <p:set>
                                      <p:cBhvr>
                                        <p:cTn id="101" dur="1" fill="hold">
                                          <p:stCondLst>
                                            <p:cond delay="0"/>
                                          </p:stCondLst>
                                        </p:cTn>
                                        <p:tgtEl>
                                          <p:spTgt spid="107"/>
                                        </p:tgtEl>
                                        <p:attrNameLst>
                                          <p:attrName>style.visibility</p:attrName>
                                        </p:attrNameLst>
                                      </p:cBhvr>
                                      <p:to>
                                        <p:strVal val="visible"/>
                                      </p:to>
                                    </p:set>
                                    <p:animEffect transition="in" filter="fade">
                                      <p:cBhvr>
                                        <p:cTn id="102" dur="500"/>
                                        <p:tgtEl>
                                          <p:spTgt spid="107"/>
                                        </p:tgtEl>
                                      </p:cBhvr>
                                    </p:animEffect>
                                    <p:anim calcmode="lin" valueType="num">
                                      <p:cBhvr>
                                        <p:cTn id="103" dur="500" fill="hold"/>
                                        <p:tgtEl>
                                          <p:spTgt spid="107"/>
                                        </p:tgtEl>
                                        <p:attrNameLst>
                                          <p:attrName>ppt_x</p:attrName>
                                        </p:attrNameLst>
                                      </p:cBhvr>
                                      <p:tavLst>
                                        <p:tav tm="0">
                                          <p:val>
                                            <p:strVal val="#ppt_x"/>
                                          </p:val>
                                        </p:tav>
                                        <p:tav tm="100000">
                                          <p:val>
                                            <p:strVal val="#ppt_x"/>
                                          </p:val>
                                        </p:tav>
                                      </p:tavLst>
                                    </p:anim>
                                    <p:anim calcmode="lin" valueType="num">
                                      <p:cBhvr>
                                        <p:cTn id="104" dur="500" fill="hold"/>
                                        <p:tgtEl>
                                          <p:spTgt spid="10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00"/>
                                  </p:stCondLst>
                                  <p:childTnLst>
                                    <p:set>
                                      <p:cBhvr>
                                        <p:cTn id="106" dur="1" fill="hold">
                                          <p:stCondLst>
                                            <p:cond delay="0"/>
                                          </p:stCondLst>
                                        </p:cTn>
                                        <p:tgtEl>
                                          <p:spTgt spid="108"/>
                                        </p:tgtEl>
                                        <p:attrNameLst>
                                          <p:attrName>style.visibility</p:attrName>
                                        </p:attrNameLst>
                                      </p:cBhvr>
                                      <p:to>
                                        <p:strVal val="visible"/>
                                      </p:to>
                                    </p:set>
                                    <p:animEffect transition="in" filter="fade">
                                      <p:cBhvr>
                                        <p:cTn id="107" dur="500"/>
                                        <p:tgtEl>
                                          <p:spTgt spid="108"/>
                                        </p:tgtEl>
                                      </p:cBhvr>
                                    </p:animEffect>
                                    <p:anim calcmode="lin" valueType="num">
                                      <p:cBhvr>
                                        <p:cTn id="108" dur="500" fill="hold"/>
                                        <p:tgtEl>
                                          <p:spTgt spid="108"/>
                                        </p:tgtEl>
                                        <p:attrNameLst>
                                          <p:attrName>ppt_x</p:attrName>
                                        </p:attrNameLst>
                                      </p:cBhvr>
                                      <p:tavLst>
                                        <p:tav tm="0">
                                          <p:val>
                                            <p:strVal val="#ppt_x"/>
                                          </p:val>
                                        </p:tav>
                                        <p:tav tm="100000">
                                          <p:val>
                                            <p:strVal val="#ppt_x"/>
                                          </p:val>
                                        </p:tav>
                                      </p:tavLst>
                                    </p:anim>
                                    <p:anim calcmode="lin" valueType="num">
                                      <p:cBhvr>
                                        <p:cTn id="109" dur="500" fill="hold"/>
                                        <p:tgtEl>
                                          <p:spTgt spid="10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00"/>
                                  </p:stCondLst>
                                  <p:childTnLst>
                                    <p:set>
                                      <p:cBhvr>
                                        <p:cTn id="111" dur="1" fill="hold">
                                          <p:stCondLst>
                                            <p:cond delay="0"/>
                                          </p:stCondLst>
                                        </p:cTn>
                                        <p:tgtEl>
                                          <p:spTgt spid="109"/>
                                        </p:tgtEl>
                                        <p:attrNameLst>
                                          <p:attrName>style.visibility</p:attrName>
                                        </p:attrNameLst>
                                      </p:cBhvr>
                                      <p:to>
                                        <p:strVal val="visible"/>
                                      </p:to>
                                    </p:set>
                                    <p:animEffect transition="in" filter="fade">
                                      <p:cBhvr>
                                        <p:cTn id="112" dur="500"/>
                                        <p:tgtEl>
                                          <p:spTgt spid="109"/>
                                        </p:tgtEl>
                                      </p:cBhvr>
                                    </p:animEffect>
                                    <p:anim calcmode="lin" valueType="num">
                                      <p:cBhvr>
                                        <p:cTn id="113" dur="500" fill="hold"/>
                                        <p:tgtEl>
                                          <p:spTgt spid="109"/>
                                        </p:tgtEl>
                                        <p:attrNameLst>
                                          <p:attrName>ppt_x</p:attrName>
                                        </p:attrNameLst>
                                      </p:cBhvr>
                                      <p:tavLst>
                                        <p:tav tm="0">
                                          <p:val>
                                            <p:strVal val="#ppt_x"/>
                                          </p:val>
                                        </p:tav>
                                        <p:tav tm="100000">
                                          <p:val>
                                            <p:strVal val="#ppt_x"/>
                                          </p:val>
                                        </p:tav>
                                      </p:tavLst>
                                    </p:anim>
                                    <p:anim calcmode="lin" valueType="num">
                                      <p:cBhvr>
                                        <p:cTn id="114" dur="500" fill="hold"/>
                                        <p:tgtEl>
                                          <p:spTgt spid="10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300"/>
                                  </p:stCondLst>
                                  <p:childTnLst>
                                    <p:set>
                                      <p:cBhvr>
                                        <p:cTn id="116" dur="1" fill="hold">
                                          <p:stCondLst>
                                            <p:cond delay="0"/>
                                          </p:stCondLst>
                                        </p:cTn>
                                        <p:tgtEl>
                                          <p:spTgt spid="110"/>
                                        </p:tgtEl>
                                        <p:attrNameLst>
                                          <p:attrName>style.visibility</p:attrName>
                                        </p:attrNameLst>
                                      </p:cBhvr>
                                      <p:to>
                                        <p:strVal val="visible"/>
                                      </p:to>
                                    </p:set>
                                    <p:animEffect transition="in" filter="fade">
                                      <p:cBhvr>
                                        <p:cTn id="117" dur="500"/>
                                        <p:tgtEl>
                                          <p:spTgt spid="110"/>
                                        </p:tgtEl>
                                      </p:cBhvr>
                                    </p:animEffect>
                                    <p:anim calcmode="lin" valueType="num">
                                      <p:cBhvr>
                                        <p:cTn id="118" dur="500" fill="hold"/>
                                        <p:tgtEl>
                                          <p:spTgt spid="110"/>
                                        </p:tgtEl>
                                        <p:attrNameLst>
                                          <p:attrName>ppt_x</p:attrName>
                                        </p:attrNameLst>
                                      </p:cBhvr>
                                      <p:tavLst>
                                        <p:tav tm="0">
                                          <p:val>
                                            <p:strVal val="#ppt_x"/>
                                          </p:val>
                                        </p:tav>
                                        <p:tav tm="100000">
                                          <p:val>
                                            <p:strVal val="#ppt_x"/>
                                          </p:val>
                                        </p:tav>
                                      </p:tavLst>
                                    </p:anim>
                                    <p:anim calcmode="lin" valueType="num">
                                      <p:cBhvr>
                                        <p:cTn id="119" dur="500" fill="hold"/>
                                        <p:tgtEl>
                                          <p:spTgt spid="11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300"/>
                                  </p:stCondLst>
                                  <p:childTnLst>
                                    <p:set>
                                      <p:cBhvr>
                                        <p:cTn id="121" dur="1" fill="hold">
                                          <p:stCondLst>
                                            <p:cond delay="0"/>
                                          </p:stCondLst>
                                        </p:cTn>
                                        <p:tgtEl>
                                          <p:spTgt spid="111"/>
                                        </p:tgtEl>
                                        <p:attrNameLst>
                                          <p:attrName>style.visibility</p:attrName>
                                        </p:attrNameLst>
                                      </p:cBhvr>
                                      <p:to>
                                        <p:strVal val="visible"/>
                                      </p:to>
                                    </p:set>
                                    <p:animEffect transition="in" filter="fade">
                                      <p:cBhvr>
                                        <p:cTn id="122" dur="500"/>
                                        <p:tgtEl>
                                          <p:spTgt spid="111"/>
                                        </p:tgtEl>
                                      </p:cBhvr>
                                    </p:animEffect>
                                    <p:anim calcmode="lin" valueType="num">
                                      <p:cBhvr>
                                        <p:cTn id="123" dur="500" fill="hold"/>
                                        <p:tgtEl>
                                          <p:spTgt spid="111"/>
                                        </p:tgtEl>
                                        <p:attrNameLst>
                                          <p:attrName>ppt_x</p:attrName>
                                        </p:attrNameLst>
                                      </p:cBhvr>
                                      <p:tavLst>
                                        <p:tav tm="0">
                                          <p:val>
                                            <p:strVal val="#ppt_x"/>
                                          </p:val>
                                        </p:tav>
                                        <p:tav tm="100000">
                                          <p:val>
                                            <p:strVal val="#ppt_x"/>
                                          </p:val>
                                        </p:tav>
                                      </p:tavLst>
                                    </p:anim>
                                    <p:anim calcmode="lin" valueType="num">
                                      <p:cBhvr>
                                        <p:cTn id="124" dur="500" fill="hold"/>
                                        <p:tgtEl>
                                          <p:spTgt spid="11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300"/>
                                  </p:stCondLst>
                                  <p:childTnLst>
                                    <p:set>
                                      <p:cBhvr>
                                        <p:cTn id="126" dur="1" fill="hold">
                                          <p:stCondLst>
                                            <p:cond delay="0"/>
                                          </p:stCondLst>
                                        </p:cTn>
                                        <p:tgtEl>
                                          <p:spTgt spid="112"/>
                                        </p:tgtEl>
                                        <p:attrNameLst>
                                          <p:attrName>style.visibility</p:attrName>
                                        </p:attrNameLst>
                                      </p:cBhvr>
                                      <p:to>
                                        <p:strVal val="visible"/>
                                      </p:to>
                                    </p:set>
                                    <p:animEffect transition="in" filter="fade">
                                      <p:cBhvr>
                                        <p:cTn id="127" dur="500"/>
                                        <p:tgtEl>
                                          <p:spTgt spid="112"/>
                                        </p:tgtEl>
                                      </p:cBhvr>
                                    </p:animEffect>
                                    <p:anim calcmode="lin" valueType="num">
                                      <p:cBhvr>
                                        <p:cTn id="128" dur="500" fill="hold"/>
                                        <p:tgtEl>
                                          <p:spTgt spid="112"/>
                                        </p:tgtEl>
                                        <p:attrNameLst>
                                          <p:attrName>ppt_x</p:attrName>
                                        </p:attrNameLst>
                                      </p:cBhvr>
                                      <p:tavLst>
                                        <p:tav tm="0">
                                          <p:val>
                                            <p:strVal val="#ppt_x"/>
                                          </p:val>
                                        </p:tav>
                                        <p:tav tm="100000">
                                          <p:val>
                                            <p:strVal val="#ppt_x"/>
                                          </p:val>
                                        </p:tav>
                                      </p:tavLst>
                                    </p:anim>
                                    <p:anim calcmode="lin" valueType="num">
                                      <p:cBhvr>
                                        <p:cTn id="129" dur="500" fill="hold"/>
                                        <p:tgtEl>
                                          <p:spTgt spid="11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30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anim calcmode="lin" valueType="num">
                                      <p:cBhvr>
                                        <p:cTn id="133" dur="500" fill="hold"/>
                                        <p:tgtEl>
                                          <p:spTgt spid="113"/>
                                        </p:tgtEl>
                                        <p:attrNameLst>
                                          <p:attrName>ppt_x</p:attrName>
                                        </p:attrNameLst>
                                      </p:cBhvr>
                                      <p:tavLst>
                                        <p:tav tm="0">
                                          <p:val>
                                            <p:strVal val="#ppt_x"/>
                                          </p:val>
                                        </p:tav>
                                        <p:tav tm="100000">
                                          <p:val>
                                            <p:strVal val="#ppt_x"/>
                                          </p:val>
                                        </p:tav>
                                      </p:tavLst>
                                    </p:anim>
                                    <p:anim calcmode="lin" valueType="num">
                                      <p:cBhvr>
                                        <p:cTn id="134" dur="500" fill="hold"/>
                                        <p:tgtEl>
                                          <p:spTgt spid="11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300"/>
                                  </p:stCondLst>
                                  <p:childTnLst>
                                    <p:set>
                                      <p:cBhvr>
                                        <p:cTn id="136" dur="1" fill="hold">
                                          <p:stCondLst>
                                            <p:cond delay="0"/>
                                          </p:stCondLst>
                                        </p:cTn>
                                        <p:tgtEl>
                                          <p:spTgt spid="115"/>
                                        </p:tgtEl>
                                        <p:attrNameLst>
                                          <p:attrName>style.visibility</p:attrName>
                                        </p:attrNameLst>
                                      </p:cBhvr>
                                      <p:to>
                                        <p:strVal val="visible"/>
                                      </p:to>
                                    </p:set>
                                    <p:animEffect transition="in" filter="fade">
                                      <p:cBhvr>
                                        <p:cTn id="137" dur="500"/>
                                        <p:tgtEl>
                                          <p:spTgt spid="115"/>
                                        </p:tgtEl>
                                      </p:cBhvr>
                                    </p:animEffect>
                                    <p:anim calcmode="lin" valueType="num">
                                      <p:cBhvr>
                                        <p:cTn id="138" dur="500" fill="hold"/>
                                        <p:tgtEl>
                                          <p:spTgt spid="115"/>
                                        </p:tgtEl>
                                        <p:attrNameLst>
                                          <p:attrName>ppt_x</p:attrName>
                                        </p:attrNameLst>
                                      </p:cBhvr>
                                      <p:tavLst>
                                        <p:tav tm="0">
                                          <p:val>
                                            <p:strVal val="#ppt_x"/>
                                          </p:val>
                                        </p:tav>
                                        <p:tav tm="100000">
                                          <p:val>
                                            <p:strVal val="#ppt_x"/>
                                          </p:val>
                                        </p:tav>
                                      </p:tavLst>
                                    </p:anim>
                                    <p:anim calcmode="lin" valueType="num">
                                      <p:cBhvr>
                                        <p:cTn id="139" dur="500" fill="hold"/>
                                        <p:tgtEl>
                                          <p:spTgt spid="11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600"/>
                                  </p:stCondLst>
                                  <p:childTnLst>
                                    <p:set>
                                      <p:cBhvr>
                                        <p:cTn id="141" dur="1" fill="hold">
                                          <p:stCondLst>
                                            <p:cond delay="0"/>
                                          </p:stCondLst>
                                        </p:cTn>
                                        <p:tgtEl>
                                          <p:spTgt spid="117"/>
                                        </p:tgtEl>
                                        <p:attrNameLst>
                                          <p:attrName>style.visibility</p:attrName>
                                        </p:attrNameLst>
                                      </p:cBhvr>
                                      <p:to>
                                        <p:strVal val="visible"/>
                                      </p:to>
                                    </p:set>
                                    <p:animEffect transition="in" filter="fade">
                                      <p:cBhvr>
                                        <p:cTn id="142" dur="500"/>
                                        <p:tgtEl>
                                          <p:spTgt spid="117"/>
                                        </p:tgtEl>
                                      </p:cBhvr>
                                    </p:animEffect>
                                    <p:anim calcmode="lin" valueType="num">
                                      <p:cBhvr>
                                        <p:cTn id="143" dur="500" fill="hold"/>
                                        <p:tgtEl>
                                          <p:spTgt spid="117"/>
                                        </p:tgtEl>
                                        <p:attrNameLst>
                                          <p:attrName>ppt_x</p:attrName>
                                        </p:attrNameLst>
                                      </p:cBhvr>
                                      <p:tavLst>
                                        <p:tav tm="0">
                                          <p:val>
                                            <p:strVal val="#ppt_x"/>
                                          </p:val>
                                        </p:tav>
                                        <p:tav tm="100000">
                                          <p:val>
                                            <p:strVal val="#ppt_x"/>
                                          </p:val>
                                        </p:tav>
                                      </p:tavLst>
                                    </p:anim>
                                    <p:anim calcmode="lin" valueType="num">
                                      <p:cBhvr>
                                        <p:cTn id="144" dur="500" fill="hold"/>
                                        <p:tgtEl>
                                          <p:spTgt spid="11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60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anim calcmode="lin" valueType="num">
                                      <p:cBhvr>
                                        <p:cTn id="148" dur="500" fill="hold"/>
                                        <p:tgtEl>
                                          <p:spTgt spid="118"/>
                                        </p:tgtEl>
                                        <p:attrNameLst>
                                          <p:attrName>ppt_x</p:attrName>
                                        </p:attrNameLst>
                                      </p:cBhvr>
                                      <p:tavLst>
                                        <p:tav tm="0">
                                          <p:val>
                                            <p:strVal val="#ppt_x"/>
                                          </p:val>
                                        </p:tav>
                                        <p:tav tm="100000">
                                          <p:val>
                                            <p:strVal val="#ppt_x"/>
                                          </p:val>
                                        </p:tav>
                                      </p:tavLst>
                                    </p:anim>
                                    <p:anim calcmode="lin" valueType="num">
                                      <p:cBhvr>
                                        <p:cTn id="149" dur="500" fill="hold"/>
                                        <p:tgtEl>
                                          <p:spTgt spid="11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600"/>
                                  </p:stCondLst>
                                  <p:childTnLst>
                                    <p:set>
                                      <p:cBhvr>
                                        <p:cTn id="151" dur="1" fill="hold">
                                          <p:stCondLst>
                                            <p:cond delay="0"/>
                                          </p:stCondLst>
                                        </p:cTn>
                                        <p:tgtEl>
                                          <p:spTgt spid="119"/>
                                        </p:tgtEl>
                                        <p:attrNameLst>
                                          <p:attrName>style.visibility</p:attrName>
                                        </p:attrNameLst>
                                      </p:cBhvr>
                                      <p:to>
                                        <p:strVal val="visible"/>
                                      </p:to>
                                    </p:set>
                                    <p:animEffect transition="in" filter="fade">
                                      <p:cBhvr>
                                        <p:cTn id="152" dur="500"/>
                                        <p:tgtEl>
                                          <p:spTgt spid="119"/>
                                        </p:tgtEl>
                                      </p:cBhvr>
                                    </p:animEffect>
                                    <p:anim calcmode="lin" valueType="num">
                                      <p:cBhvr>
                                        <p:cTn id="153" dur="500" fill="hold"/>
                                        <p:tgtEl>
                                          <p:spTgt spid="119"/>
                                        </p:tgtEl>
                                        <p:attrNameLst>
                                          <p:attrName>ppt_x</p:attrName>
                                        </p:attrNameLst>
                                      </p:cBhvr>
                                      <p:tavLst>
                                        <p:tav tm="0">
                                          <p:val>
                                            <p:strVal val="#ppt_x"/>
                                          </p:val>
                                        </p:tav>
                                        <p:tav tm="100000">
                                          <p:val>
                                            <p:strVal val="#ppt_x"/>
                                          </p:val>
                                        </p:tav>
                                      </p:tavLst>
                                    </p:anim>
                                    <p:anim calcmode="lin" valueType="num">
                                      <p:cBhvr>
                                        <p:cTn id="154" dur="500" fill="hold"/>
                                        <p:tgtEl>
                                          <p:spTgt spid="11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600"/>
                                  </p:stCondLst>
                                  <p:childTnLst>
                                    <p:set>
                                      <p:cBhvr>
                                        <p:cTn id="156" dur="1" fill="hold">
                                          <p:stCondLst>
                                            <p:cond delay="0"/>
                                          </p:stCondLst>
                                        </p:cTn>
                                        <p:tgtEl>
                                          <p:spTgt spid="120"/>
                                        </p:tgtEl>
                                        <p:attrNameLst>
                                          <p:attrName>style.visibility</p:attrName>
                                        </p:attrNameLst>
                                      </p:cBhvr>
                                      <p:to>
                                        <p:strVal val="visible"/>
                                      </p:to>
                                    </p:set>
                                    <p:animEffect transition="in" filter="fade">
                                      <p:cBhvr>
                                        <p:cTn id="157" dur="500"/>
                                        <p:tgtEl>
                                          <p:spTgt spid="120"/>
                                        </p:tgtEl>
                                      </p:cBhvr>
                                    </p:animEffect>
                                    <p:anim calcmode="lin" valueType="num">
                                      <p:cBhvr>
                                        <p:cTn id="158" dur="500" fill="hold"/>
                                        <p:tgtEl>
                                          <p:spTgt spid="120"/>
                                        </p:tgtEl>
                                        <p:attrNameLst>
                                          <p:attrName>ppt_x</p:attrName>
                                        </p:attrNameLst>
                                      </p:cBhvr>
                                      <p:tavLst>
                                        <p:tav tm="0">
                                          <p:val>
                                            <p:strVal val="#ppt_x"/>
                                          </p:val>
                                        </p:tav>
                                        <p:tav tm="100000">
                                          <p:val>
                                            <p:strVal val="#ppt_x"/>
                                          </p:val>
                                        </p:tav>
                                      </p:tavLst>
                                    </p:anim>
                                    <p:anim calcmode="lin" valueType="num">
                                      <p:cBhvr>
                                        <p:cTn id="159" dur="500" fill="hold"/>
                                        <p:tgtEl>
                                          <p:spTgt spid="12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600"/>
                                  </p:stCondLst>
                                  <p:childTnLst>
                                    <p:set>
                                      <p:cBhvr>
                                        <p:cTn id="161" dur="1" fill="hold">
                                          <p:stCondLst>
                                            <p:cond delay="0"/>
                                          </p:stCondLst>
                                        </p:cTn>
                                        <p:tgtEl>
                                          <p:spTgt spid="121"/>
                                        </p:tgtEl>
                                        <p:attrNameLst>
                                          <p:attrName>style.visibility</p:attrName>
                                        </p:attrNameLst>
                                      </p:cBhvr>
                                      <p:to>
                                        <p:strVal val="visible"/>
                                      </p:to>
                                    </p:set>
                                    <p:animEffect transition="in" filter="fade">
                                      <p:cBhvr>
                                        <p:cTn id="162" dur="500"/>
                                        <p:tgtEl>
                                          <p:spTgt spid="121"/>
                                        </p:tgtEl>
                                      </p:cBhvr>
                                    </p:animEffect>
                                    <p:anim calcmode="lin" valueType="num">
                                      <p:cBhvr>
                                        <p:cTn id="163" dur="500" fill="hold"/>
                                        <p:tgtEl>
                                          <p:spTgt spid="121"/>
                                        </p:tgtEl>
                                        <p:attrNameLst>
                                          <p:attrName>ppt_x</p:attrName>
                                        </p:attrNameLst>
                                      </p:cBhvr>
                                      <p:tavLst>
                                        <p:tav tm="0">
                                          <p:val>
                                            <p:strVal val="#ppt_x"/>
                                          </p:val>
                                        </p:tav>
                                        <p:tav tm="100000">
                                          <p:val>
                                            <p:strVal val="#ppt_x"/>
                                          </p:val>
                                        </p:tav>
                                      </p:tavLst>
                                    </p:anim>
                                    <p:anim calcmode="lin" valueType="num">
                                      <p:cBhvr>
                                        <p:cTn id="164" dur="500" fill="hold"/>
                                        <p:tgtEl>
                                          <p:spTgt spid="12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600"/>
                                  </p:stCondLst>
                                  <p:childTnLst>
                                    <p:set>
                                      <p:cBhvr>
                                        <p:cTn id="166" dur="1" fill="hold">
                                          <p:stCondLst>
                                            <p:cond delay="0"/>
                                          </p:stCondLst>
                                        </p:cTn>
                                        <p:tgtEl>
                                          <p:spTgt spid="122"/>
                                        </p:tgtEl>
                                        <p:attrNameLst>
                                          <p:attrName>style.visibility</p:attrName>
                                        </p:attrNameLst>
                                      </p:cBhvr>
                                      <p:to>
                                        <p:strVal val="visible"/>
                                      </p:to>
                                    </p:set>
                                    <p:animEffect transition="in" filter="fade">
                                      <p:cBhvr>
                                        <p:cTn id="167" dur="500"/>
                                        <p:tgtEl>
                                          <p:spTgt spid="122"/>
                                        </p:tgtEl>
                                      </p:cBhvr>
                                    </p:animEffect>
                                    <p:anim calcmode="lin" valueType="num">
                                      <p:cBhvr>
                                        <p:cTn id="168" dur="500" fill="hold"/>
                                        <p:tgtEl>
                                          <p:spTgt spid="122"/>
                                        </p:tgtEl>
                                        <p:attrNameLst>
                                          <p:attrName>ppt_x</p:attrName>
                                        </p:attrNameLst>
                                      </p:cBhvr>
                                      <p:tavLst>
                                        <p:tav tm="0">
                                          <p:val>
                                            <p:strVal val="#ppt_x"/>
                                          </p:val>
                                        </p:tav>
                                        <p:tav tm="100000">
                                          <p:val>
                                            <p:strVal val="#ppt_x"/>
                                          </p:val>
                                        </p:tav>
                                      </p:tavLst>
                                    </p:anim>
                                    <p:anim calcmode="lin" valueType="num">
                                      <p:cBhvr>
                                        <p:cTn id="169" dur="500" fill="hold"/>
                                        <p:tgtEl>
                                          <p:spTgt spid="12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600"/>
                                  </p:stCondLst>
                                  <p:childTnLst>
                                    <p:set>
                                      <p:cBhvr>
                                        <p:cTn id="171" dur="1" fill="hold">
                                          <p:stCondLst>
                                            <p:cond delay="0"/>
                                          </p:stCondLst>
                                        </p:cTn>
                                        <p:tgtEl>
                                          <p:spTgt spid="123"/>
                                        </p:tgtEl>
                                        <p:attrNameLst>
                                          <p:attrName>style.visibility</p:attrName>
                                        </p:attrNameLst>
                                      </p:cBhvr>
                                      <p:to>
                                        <p:strVal val="visible"/>
                                      </p:to>
                                    </p:set>
                                    <p:animEffect transition="in" filter="fade">
                                      <p:cBhvr>
                                        <p:cTn id="172" dur="500"/>
                                        <p:tgtEl>
                                          <p:spTgt spid="123"/>
                                        </p:tgtEl>
                                      </p:cBhvr>
                                    </p:animEffect>
                                    <p:anim calcmode="lin" valueType="num">
                                      <p:cBhvr>
                                        <p:cTn id="173" dur="500" fill="hold"/>
                                        <p:tgtEl>
                                          <p:spTgt spid="123"/>
                                        </p:tgtEl>
                                        <p:attrNameLst>
                                          <p:attrName>ppt_x</p:attrName>
                                        </p:attrNameLst>
                                      </p:cBhvr>
                                      <p:tavLst>
                                        <p:tav tm="0">
                                          <p:val>
                                            <p:strVal val="#ppt_x"/>
                                          </p:val>
                                        </p:tav>
                                        <p:tav tm="100000">
                                          <p:val>
                                            <p:strVal val="#ppt_x"/>
                                          </p:val>
                                        </p:tav>
                                      </p:tavLst>
                                    </p:anim>
                                    <p:anim calcmode="lin" valueType="num">
                                      <p:cBhvr>
                                        <p:cTn id="174" dur="500" fill="hold"/>
                                        <p:tgtEl>
                                          <p:spTgt spid="12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200"/>
                                  </p:stCondLst>
                                  <p:childTnLst>
                                    <p:set>
                                      <p:cBhvr>
                                        <p:cTn id="176" dur="1" fill="hold">
                                          <p:stCondLst>
                                            <p:cond delay="0"/>
                                          </p:stCondLst>
                                        </p:cTn>
                                        <p:tgtEl>
                                          <p:spTgt spid="126"/>
                                        </p:tgtEl>
                                        <p:attrNameLst>
                                          <p:attrName>style.visibility</p:attrName>
                                        </p:attrNameLst>
                                      </p:cBhvr>
                                      <p:to>
                                        <p:strVal val="visible"/>
                                      </p:to>
                                    </p:set>
                                    <p:animEffect transition="in" filter="fade">
                                      <p:cBhvr>
                                        <p:cTn id="177" dur="500"/>
                                        <p:tgtEl>
                                          <p:spTgt spid="126"/>
                                        </p:tgtEl>
                                      </p:cBhvr>
                                    </p:animEffect>
                                    <p:anim calcmode="lin" valueType="num">
                                      <p:cBhvr>
                                        <p:cTn id="178" dur="500" fill="hold"/>
                                        <p:tgtEl>
                                          <p:spTgt spid="126"/>
                                        </p:tgtEl>
                                        <p:attrNameLst>
                                          <p:attrName>ppt_x</p:attrName>
                                        </p:attrNameLst>
                                      </p:cBhvr>
                                      <p:tavLst>
                                        <p:tav tm="0">
                                          <p:val>
                                            <p:strVal val="#ppt_x"/>
                                          </p:val>
                                        </p:tav>
                                        <p:tav tm="100000">
                                          <p:val>
                                            <p:strVal val="#ppt_x"/>
                                          </p:val>
                                        </p:tav>
                                      </p:tavLst>
                                    </p:anim>
                                    <p:anim calcmode="lin" valueType="num">
                                      <p:cBhvr>
                                        <p:cTn id="179" dur="500" fill="hold"/>
                                        <p:tgtEl>
                                          <p:spTgt spid="12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200"/>
                                  </p:stCondLst>
                                  <p:childTnLst>
                                    <p:set>
                                      <p:cBhvr>
                                        <p:cTn id="181" dur="1" fill="hold">
                                          <p:stCondLst>
                                            <p:cond delay="0"/>
                                          </p:stCondLst>
                                        </p:cTn>
                                        <p:tgtEl>
                                          <p:spTgt spid="127"/>
                                        </p:tgtEl>
                                        <p:attrNameLst>
                                          <p:attrName>style.visibility</p:attrName>
                                        </p:attrNameLst>
                                      </p:cBhvr>
                                      <p:to>
                                        <p:strVal val="visible"/>
                                      </p:to>
                                    </p:set>
                                    <p:animEffect transition="in" filter="fade">
                                      <p:cBhvr>
                                        <p:cTn id="182" dur="500"/>
                                        <p:tgtEl>
                                          <p:spTgt spid="127"/>
                                        </p:tgtEl>
                                      </p:cBhvr>
                                    </p:animEffect>
                                    <p:anim calcmode="lin" valueType="num">
                                      <p:cBhvr>
                                        <p:cTn id="183" dur="500" fill="hold"/>
                                        <p:tgtEl>
                                          <p:spTgt spid="127"/>
                                        </p:tgtEl>
                                        <p:attrNameLst>
                                          <p:attrName>ppt_x</p:attrName>
                                        </p:attrNameLst>
                                      </p:cBhvr>
                                      <p:tavLst>
                                        <p:tav tm="0">
                                          <p:val>
                                            <p:strVal val="#ppt_x"/>
                                          </p:val>
                                        </p:tav>
                                        <p:tav tm="100000">
                                          <p:val>
                                            <p:strVal val="#ppt_x"/>
                                          </p:val>
                                        </p:tav>
                                      </p:tavLst>
                                    </p:anim>
                                    <p:anim calcmode="lin" valueType="num">
                                      <p:cBhvr>
                                        <p:cTn id="184" dur="500" fill="hold"/>
                                        <p:tgtEl>
                                          <p:spTgt spid="12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200"/>
                                  </p:stCondLst>
                                  <p:childTnLst>
                                    <p:set>
                                      <p:cBhvr>
                                        <p:cTn id="186" dur="1" fill="hold">
                                          <p:stCondLst>
                                            <p:cond delay="0"/>
                                          </p:stCondLst>
                                        </p:cTn>
                                        <p:tgtEl>
                                          <p:spTgt spid="128"/>
                                        </p:tgtEl>
                                        <p:attrNameLst>
                                          <p:attrName>style.visibility</p:attrName>
                                        </p:attrNameLst>
                                      </p:cBhvr>
                                      <p:to>
                                        <p:strVal val="visible"/>
                                      </p:to>
                                    </p:set>
                                    <p:animEffect transition="in" filter="fade">
                                      <p:cBhvr>
                                        <p:cTn id="187" dur="500"/>
                                        <p:tgtEl>
                                          <p:spTgt spid="128"/>
                                        </p:tgtEl>
                                      </p:cBhvr>
                                    </p:animEffect>
                                    <p:anim calcmode="lin" valueType="num">
                                      <p:cBhvr>
                                        <p:cTn id="188" dur="500" fill="hold"/>
                                        <p:tgtEl>
                                          <p:spTgt spid="128"/>
                                        </p:tgtEl>
                                        <p:attrNameLst>
                                          <p:attrName>ppt_x</p:attrName>
                                        </p:attrNameLst>
                                      </p:cBhvr>
                                      <p:tavLst>
                                        <p:tav tm="0">
                                          <p:val>
                                            <p:strVal val="#ppt_x"/>
                                          </p:val>
                                        </p:tav>
                                        <p:tav tm="100000">
                                          <p:val>
                                            <p:strVal val="#ppt_x"/>
                                          </p:val>
                                        </p:tav>
                                      </p:tavLst>
                                    </p:anim>
                                    <p:anim calcmode="lin" valueType="num">
                                      <p:cBhvr>
                                        <p:cTn id="189" dur="500" fill="hold"/>
                                        <p:tgtEl>
                                          <p:spTgt spid="12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200"/>
                                  </p:stCondLst>
                                  <p:childTnLst>
                                    <p:set>
                                      <p:cBhvr>
                                        <p:cTn id="191" dur="1" fill="hold">
                                          <p:stCondLst>
                                            <p:cond delay="0"/>
                                          </p:stCondLst>
                                        </p:cTn>
                                        <p:tgtEl>
                                          <p:spTgt spid="129"/>
                                        </p:tgtEl>
                                        <p:attrNameLst>
                                          <p:attrName>style.visibility</p:attrName>
                                        </p:attrNameLst>
                                      </p:cBhvr>
                                      <p:to>
                                        <p:strVal val="visible"/>
                                      </p:to>
                                    </p:set>
                                    <p:animEffect transition="in" filter="fade">
                                      <p:cBhvr>
                                        <p:cTn id="192" dur="500"/>
                                        <p:tgtEl>
                                          <p:spTgt spid="129"/>
                                        </p:tgtEl>
                                      </p:cBhvr>
                                    </p:animEffect>
                                    <p:anim calcmode="lin" valueType="num">
                                      <p:cBhvr>
                                        <p:cTn id="193" dur="500" fill="hold"/>
                                        <p:tgtEl>
                                          <p:spTgt spid="129"/>
                                        </p:tgtEl>
                                        <p:attrNameLst>
                                          <p:attrName>ppt_x</p:attrName>
                                        </p:attrNameLst>
                                      </p:cBhvr>
                                      <p:tavLst>
                                        <p:tav tm="0">
                                          <p:val>
                                            <p:strVal val="#ppt_x"/>
                                          </p:val>
                                        </p:tav>
                                        <p:tav tm="100000">
                                          <p:val>
                                            <p:strVal val="#ppt_x"/>
                                          </p:val>
                                        </p:tav>
                                      </p:tavLst>
                                    </p:anim>
                                    <p:anim calcmode="lin" valueType="num">
                                      <p:cBhvr>
                                        <p:cTn id="194" dur="500" fill="hold"/>
                                        <p:tgtEl>
                                          <p:spTgt spid="12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200"/>
                                  </p:stCondLst>
                                  <p:childTnLst>
                                    <p:set>
                                      <p:cBhvr>
                                        <p:cTn id="196" dur="1" fill="hold">
                                          <p:stCondLst>
                                            <p:cond delay="0"/>
                                          </p:stCondLst>
                                        </p:cTn>
                                        <p:tgtEl>
                                          <p:spTgt spid="130"/>
                                        </p:tgtEl>
                                        <p:attrNameLst>
                                          <p:attrName>style.visibility</p:attrName>
                                        </p:attrNameLst>
                                      </p:cBhvr>
                                      <p:to>
                                        <p:strVal val="visible"/>
                                      </p:to>
                                    </p:set>
                                    <p:animEffect transition="in" filter="fade">
                                      <p:cBhvr>
                                        <p:cTn id="197" dur="500"/>
                                        <p:tgtEl>
                                          <p:spTgt spid="130"/>
                                        </p:tgtEl>
                                      </p:cBhvr>
                                    </p:animEffect>
                                    <p:anim calcmode="lin" valueType="num">
                                      <p:cBhvr>
                                        <p:cTn id="198" dur="500" fill="hold"/>
                                        <p:tgtEl>
                                          <p:spTgt spid="130"/>
                                        </p:tgtEl>
                                        <p:attrNameLst>
                                          <p:attrName>ppt_x</p:attrName>
                                        </p:attrNameLst>
                                      </p:cBhvr>
                                      <p:tavLst>
                                        <p:tav tm="0">
                                          <p:val>
                                            <p:strVal val="#ppt_x"/>
                                          </p:val>
                                        </p:tav>
                                        <p:tav tm="100000">
                                          <p:val>
                                            <p:strVal val="#ppt_x"/>
                                          </p:val>
                                        </p:tav>
                                      </p:tavLst>
                                    </p:anim>
                                    <p:anim calcmode="lin" valueType="num">
                                      <p:cBhvr>
                                        <p:cTn id="199" dur="500" fill="hold"/>
                                        <p:tgtEl>
                                          <p:spTgt spid="130"/>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200"/>
                                  </p:stCondLst>
                                  <p:childTnLst>
                                    <p:set>
                                      <p:cBhvr>
                                        <p:cTn id="201" dur="1" fill="hold">
                                          <p:stCondLst>
                                            <p:cond delay="0"/>
                                          </p:stCondLst>
                                        </p:cTn>
                                        <p:tgtEl>
                                          <p:spTgt spid="131"/>
                                        </p:tgtEl>
                                        <p:attrNameLst>
                                          <p:attrName>style.visibility</p:attrName>
                                        </p:attrNameLst>
                                      </p:cBhvr>
                                      <p:to>
                                        <p:strVal val="visible"/>
                                      </p:to>
                                    </p:set>
                                    <p:animEffect transition="in" filter="fade">
                                      <p:cBhvr>
                                        <p:cTn id="202" dur="500"/>
                                        <p:tgtEl>
                                          <p:spTgt spid="131"/>
                                        </p:tgtEl>
                                      </p:cBhvr>
                                    </p:animEffect>
                                    <p:anim calcmode="lin" valueType="num">
                                      <p:cBhvr>
                                        <p:cTn id="203" dur="500" fill="hold"/>
                                        <p:tgtEl>
                                          <p:spTgt spid="131"/>
                                        </p:tgtEl>
                                        <p:attrNameLst>
                                          <p:attrName>ppt_x</p:attrName>
                                        </p:attrNameLst>
                                      </p:cBhvr>
                                      <p:tavLst>
                                        <p:tav tm="0">
                                          <p:val>
                                            <p:strVal val="#ppt_x"/>
                                          </p:val>
                                        </p:tav>
                                        <p:tav tm="100000">
                                          <p:val>
                                            <p:strVal val="#ppt_x"/>
                                          </p:val>
                                        </p:tav>
                                      </p:tavLst>
                                    </p:anim>
                                    <p:anim calcmode="lin" valueType="num">
                                      <p:cBhvr>
                                        <p:cTn id="204" dur="500" fill="hold"/>
                                        <p:tgtEl>
                                          <p:spTgt spid="131"/>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200"/>
                                  </p:stCondLst>
                                  <p:childTnLst>
                                    <p:set>
                                      <p:cBhvr>
                                        <p:cTn id="206" dur="1" fill="hold">
                                          <p:stCondLst>
                                            <p:cond delay="0"/>
                                          </p:stCondLst>
                                        </p:cTn>
                                        <p:tgtEl>
                                          <p:spTgt spid="133"/>
                                        </p:tgtEl>
                                        <p:attrNameLst>
                                          <p:attrName>style.visibility</p:attrName>
                                        </p:attrNameLst>
                                      </p:cBhvr>
                                      <p:to>
                                        <p:strVal val="visible"/>
                                      </p:to>
                                    </p:set>
                                    <p:animEffect transition="in" filter="fade">
                                      <p:cBhvr>
                                        <p:cTn id="207" dur="500"/>
                                        <p:tgtEl>
                                          <p:spTgt spid="133"/>
                                        </p:tgtEl>
                                      </p:cBhvr>
                                    </p:animEffect>
                                    <p:anim calcmode="lin" valueType="num">
                                      <p:cBhvr>
                                        <p:cTn id="208" dur="500" fill="hold"/>
                                        <p:tgtEl>
                                          <p:spTgt spid="133"/>
                                        </p:tgtEl>
                                        <p:attrNameLst>
                                          <p:attrName>ppt_x</p:attrName>
                                        </p:attrNameLst>
                                      </p:cBhvr>
                                      <p:tavLst>
                                        <p:tav tm="0">
                                          <p:val>
                                            <p:strVal val="#ppt_x"/>
                                          </p:val>
                                        </p:tav>
                                        <p:tav tm="100000">
                                          <p:val>
                                            <p:strVal val="#ppt_x"/>
                                          </p:val>
                                        </p:tav>
                                      </p:tavLst>
                                    </p:anim>
                                    <p:anim calcmode="lin" valueType="num">
                                      <p:cBhvr>
                                        <p:cTn id="209" dur="500" fill="hold"/>
                                        <p:tgtEl>
                                          <p:spTgt spid="133"/>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400"/>
                                  </p:stCondLst>
                                  <p:childTnLst>
                                    <p:set>
                                      <p:cBhvr>
                                        <p:cTn id="211" dur="1" fill="hold">
                                          <p:stCondLst>
                                            <p:cond delay="0"/>
                                          </p:stCondLst>
                                        </p:cTn>
                                        <p:tgtEl>
                                          <p:spTgt spid="134"/>
                                        </p:tgtEl>
                                        <p:attrNameLst>
                                          <p:attrName>style.visibility</p:attrName>
                                        </p:attrNameLst>
                                      </p:cBhvr>
                                      <p:to>
                                        <p:strVal val="visible"/>
                                      </p:to>
                                    </p:set>
                                    <p:animEffect transition="in" filter="fade">
                                      <p:cBhvr>
                                        <p:cTn id="212" dur="500"/>
                                        <p:tgtEl>
                                          <p:spTgt spid="134"/>
                                        </p:tgtEl>
                                      </p:cBhvr>
                                    </p:animEffect>
                                    <p:anim calcmode="lin" valueType="num">
                                      <p:cBhvr>
                                        <p:cTn id="213" dur="500" fill="hold"/>
                                        <p:tgtEl>
                                          <p:spTgt spid="134"/>
                                        </p:tgtEl>
                                        <p:attrNameLst>
                                          <p:attrName>ppt_x</p:attrName>
                                        </p:attrNameLst>
                                      </p:cBhvr>
                                      <p:tavLst>
                                        <p:tav tm="0">
                                          <p:val>
                                            <p:strVal val="#ppt_x"/>
                                          </p:val>
                                        </p:tav>
                                        <p:tav tm="100000">
                                          <p:val>
                                            <p:strVal val="#ppt_x"/>
                                          </p:val>
                                        </p:tav>
                                      </p:tavLst>
                                    </p:anim>
                                    <p:anim calcmode="lin" valueType="num">
                                      <p:cBhvr>
                                        <p:cTn id="214" dur="500" fill="hold"/>
                                        <p:tgtEl>
                                          <p:spTgt spid="134"/>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400"/>
                                  </p:stCondLst>
                                  <p:childTnLst>
                                    <p:set>
                                      <p:cBhvr>
                                        <p:cTn id="216" dur="1" fill="hold">
                                          <p:stCondLst>
                                            <p:cond delay="0"/>
                                          </p:stCondLst>
                                        </p:cTn>
                                        <p:tgtEl>
                                          <p:spTgt spid="135"/>
                                        </p:tgtEl>
                                        <p:attrNameLst>
                                          <p:attrName>style.visibility</p:attrName>
                                        </p:attrNameLst>
                                      </p:cBhvr>
                                      <p:to>
                                        <p:strVal val="visible"/>
                                      </p:to>
                                    </p:set>
                                    <p:animEffect transition="in" filter="fade">
                                      <p:cBhvr>
                                        <p:cTn id="217" dur="500"/>
                                        <p:tgtEl>
                                          <p:spTgt spid="135"/>
                                        </p:tgtEl>
                                      </p:cBhvr>
                                    </p:animEffect>
                                    <p:anim calcmode="lin" valueType="num">
                                      <p:cBhvr>
                                        <p:cTn id="218" dur="500" fill="hold"/>
                                        <p:tgtEl>
                                          <p:spTgt spid="135"/>
                                        </p:tgtEl>
                                        <p:attrNameLst>
                                          <p:attrName>ppt_x</p:attrName>
                                        </p:attrNameLst>
                                      </p:cBhvr>
                                      <p:tavLst>
                                        <p:tav tm="0">
                                          <p:val>
                                            <p:strVal val="#ppt_x"/>
                                          </p:val>
                                        </p:tav>
                                        <p:tav tm="100000">
                                          <p:val>
                                            <p:strVal val="#ppt_x"/>
                                          </p:val>
                                        </p:tav>
                                      </p:tavLst>
                                    </p:anim>
                                    <p:anim calcmode="lin" valueType="num">
                                      <p:cBhvr>
                                        <p:cTn id="219" dur="500" fill="hold"/>
                                        <p:tgtEl>
                                          <p:spTgt spid="135"/>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400"/>
                                  </p:stCondLst>
                                  <p:childTnLst>
                                    <p:set>
                                      <p:cBhvr>
                                        <p:cTn id="221" dur="1" fill="hold">
                                          <p:stCondLst>
                                            <p:cond delay="0"/>
                                          </p:stCondLst>
                                        </p:cTn>
                                        <p:tgtEl>
                                          <p:spTgt spid="136"/>
                                        </p:tgtEl>
                                        <p:attrNameLst>
                                          <p:attrName>style.visibility</p:attrName>
                                        </p:attrNameLst>
                                      </p:cBhvr>
                                      <p:to>
                                        <p:strVal val="visible"/>
                                      </p:to>
                                    </p:set>
                                    <p:animEffect transition="in" filter="fade">
                                      <p:cBhvr>
                                        <p:cTn id="222" dur="500"/>
                                        <p:tgtEl>
                                          <p:spTgt spid="136"/>
                                        </p:tgtEl>
                                      </p:cBhvr>
                                    </p:animEffect>
                                    <p:anim calcmode="lin" valueType="num">
                                      <p:cBhvr>
                                        <p:cTn id="223" dur="500" fill="hold"/>
                                        <p:tgtEl>
                                          <p:spTgt spid="136"/>
                                        </p:tgtEl>
                                        <p:attrNameLst>
                                          <p:attrName>ppt_x</p:attrName>
                                        </p:attrNameLst>
                                      </p:cBhvr>
                                      <p:tavLst>
                                        <p:tav tm="0">
                                          <p:val>
                                            <p:strVal val="#ppt_x"/>
                                          </p:val>
                                        </p:tav>
                                        <p:tav tm="100000">
                                          <p:val>
                                            <p:strVal val="#ppt_x"/>
                                          </p:val>
                                        </p:tav>
                                      </p:tavLst>
                                    </p:anim>
                                    <p:anim calcmode="lin" valueType="num">
                                      <p:cBhvr>
                                        <p:cTn id="224" dur="500" fill="hold"/>
                                        <p:tgtEl>
                                          <p:spTgt spid="13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400"/>
                                  </p:stCondLst>
                                  <p:childTnLst>
                                    <p:set>
                                      <p:cBhvr>
                                        <p:cTn id="226" dur="1" fill="hold">
                                          <p:stCondLst>
                                            <p:cond delay="0"/>
                                          </p:stCondLst>
                                        </p:cTn>
                                        <p:tgtEl>
                                          <p:spTgt spid="211"/>
                                        </p:tgtEl>
                                        <p:attrNameLst>
                                          <p:attrName>style.visibility</p:attrName>
                                        </p:attrNameLst>
                                      </p:cBhvr>
                                      <p:to>
                                        <p:strVal val="visible"/>
                                      </p:to>
                                    </p:set>
                                    <p:animEffect transition="in" filter="fade">
                                      <p:cBhvr>
                                        <p:cTn id="227" dur="500"/>
                                        <p:tgtEl>
                                          <p:spTgt spid="211"/>
                                        </p:tgtEl>
                                      </p:cBhvr>
                                    </p:animEffect>
                                    <p:anim calcmode="lin" valueType="num">
                                      <p:cBhvr>
                                        <p:cTn id="228" dur="500" fill="hold"/>
                                        <p:tgtEl>
                                          <p:spTgt spid="211"/>
                                        </p:tgtEl>
                                        <p:attrNameLst>
                                          <p:attrName>ppt_x</p:attrName>
                                        </p:attrNameLst>
                                      </p:cBhvr>
                                      <p:tavLst>
                                        <p:tav tm="0">
                                          <p:val>
                                            <p:strVal val="#ppt_x"/>
                                          </p:val>
                                        </p:tav>
                                        <p:tav tm="100000">
                                          <p:val>
                                            <p:strVal val="#ppt_x"/>
                                          </p:val>
                                        </p:tav>
                                      </p:tavLst>
                                    </p:anim>
                                    <p:anim calcmode="lin" valueType="num">
                                      <p:cBhvr>
                                        <p:cTn id="229" dur="500" fill="hold"/>
                                        <p:tgtEl>
                                          <p:spTgt spid="21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400"/>
                                  </p:stCondLst>
                                  <p:childTnLst>
                                    <p:set>
                                      <p:cBhvr>
                                        <p:cTn id="231" dur="1" fill="hold">
                                          <p:stCondLst>
                                            <p:cond delay="0"/>
                                          </p:stCondLst>
                                        </p:cTn>
                                        <p:tgtEl>
                                          <p:spTgt spid="212"/>
                                        </p:tgtEl>
                                        <p:attrNameLst>
                                          <p:attrName>style.visibility</p:attrName>
                                        </p:attrNameLst>
                                      </p:cBhvr>
                                      <p:to>
                                        <p:strVal val="visible"/>
                                      </p:to>
                                    </p:set>
                                    <p:animEffect transition="in" filter="fade">
                                      <p:cBhvr>
                                        <p:cTn id="232" dur="500"/>
                                        <p:tgtEl>
                                          <p:spTgt spid="212"/>
                                        </p:tgtEl>
                                      </p:cBhvr>
                                    </p:animEffect>
                                    <p:anim calcmode="lin" valueType="num">
                                      <p:cBhvr>
                                        <p:cTn id="233" dur="500" fill="hold"/>
                                        <p:tgtEl>
                                          <p:spTgt spid="212"/>
                                        </p:tgtEl>
                                        <p:attrNameLst>
                                          <p:attrName>ppt_x</p:attrName>
                                        </p:attrNameLst>
                                      </p:cBhvr>
                                      <p:tavLst>
                                        <p:tav tm="0">
                                          <p:val>
                                            <p:strVal val="#ppt_x"/>
                                          </p:val>
                                        </p:tav>
                                        <p:tav tm="100000">
                                          <p:val>
                                            <p:strVal val="#ppt_x"/>
                                          </p:val>
                                        </p:tav>
                                      </p:tavLst>
                                    </p:anim>
                                    <p:anim calcmode="lin" valueType="num">
                                      <p:cBhvr>
                                        <p:cTn id="234" dur="500" fill="hold"/>
                                        <p:tgtEl>
                                          <p:spTgt spid="21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400"/>
                                  </p:stCondLst>
                                  <p:childTnLst>
                                    <p:set>
                                      <p:cBhvr>
                                        <p:cTn id="236" dur="1" fill="hold">
                                          <p:stCondLst>
                                            <p:cond delay="0"/>
                                          </p:stCondLst>
                                        </p:cTn>
                                        <p:tgtEl>
                                          <p:spTgt spid="213"/>
                                        </p:tgtEl>
                                        <p:attrNameLst>
                                          <p:attrName>style.visibility</p:attrName>
                                        </p:attrNameLst>
                                      </p:cBhvr>
                                      <p:to>
                                        <p:strVal val="visible"/>
                                      </p:to>
                                    </p:set>
                                    <p:animEffect transition="in" filter="fade">
                                      <p:cBhvr>
                                        <p:cTn id="237" dur="500"/>
                                        <p:tgtEl>
                                          <p:spTgt spid="213"/>
                                        </p:tgtEl>
                                      </p:cBhvr>
                                    </p:animEffect>
                                    <p:anim calcmode="lin" valueType="num">
                                      <p:cBhvr>
                                        <p:cTn id="238" dur="500" fill="hold"/>
                                        <p:tgtEl>
                                          <p:spTgt spid="213"/>
                                        </p:tgtEl>
                                        <p:attrNameLst>
                                          <p:attrName>ppt_x</p:attrName>
                                        </p:attrNameLst>
                                      </p:cBhvr>
                                      <p:tavLst>
                                        <p:tav tm="0">
                                          <p:val>
                                            <p:strVal val="#ppt_x"/>
                                          </p:val>
                                        </p:tav>
                                        <p:tav tm="100000">
                                          <p:val>
                                            <p:strVal val="#ppt_x"/>
                                          </p:val>
                                        </p:tav>
                                      </p:tavLst>
                                    </p:anim>
                                    <p:anim calcmode="lin" valueType="num">
                                      <p:cBhvr>
                                        <p:cTn id="239" dur="500" fill="hold"/>
                                        <p:tgtEl>
                                          <p:spTgt spid="21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400"/>
                                  </p:stCondLst>
                                  <p:childTnLst>
                                    <p:set>
                                      <p:cBhvr>
                                        <p:cTn id="241" dur="1" fill="hold">
                                          <p:stCondLst>
                                            <p:cond delay="0"/>
                                          </p:stCondLst>
                                        </p:cTn>
                                        <p:tgtEl>
                                          <p:spTgt spid="214"/>
                                        </p:tgtEl>
                                        <p:attrNameLst>
                                          <p:attrName>style.visibility</p:attrName>
                                        </p:attrNameLst>
                                      </p:cBhvr>
                                      <p:to>
                                        <p:strVal val="visible"/>
                                      </p:to>
                                    </p:set>
                                    <p:animEffect transition="in" filter="fade">
                                      <p:cBhvr>
                                        <p:cTn id="242" dur="500"/>
                                        <p:tgtEl>
                                          <p:spTgt spid="214"/>
                                        </p:tgtEl>
                                      </p:cBhvr>
                                    </p:animEffect>
                                    <p:anim calcmode="lin" valueType="num">
                                      <p:cBhvr>
                                        <p:cTn id="243" dur="500" fill="hold"/>
                                        <p:tgtEl>
                                          <p:spTgt spid="214"/>
                                        </p:tgtEl>
                                        <p:attrNameLst>
                                          <p:attrName>ppt_x</p:attrName>
                                        </p:attrNameLst>
                                      </p:cBhvr>
                                      <p:tavLst>
                                        <p:tav tm="0">
                                          <p:val>
                                            <p:strVal val="#ppt_x"/>
                                          </p:val>
                                        </p:tav>
                                        <p:tav tm="100000">
                                          <p:val>
                                            <p:strVal val="#ppt_x"/>
                                          </p:val>
                                        </p:tav>
                                      </p:tavLst>
                                    </p:anim>
                                    <p:anim calcmode="lin" valueType="num">
                                      <p:cBhvr>
                                        <p:cTn id="244" dur="500" fill="hold"/>
                                        <p:tgtEl>
                                          <p:spTgt spid="21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400"/>
                                  </p:stCondLst>
                                  <p:childTnLst>
                                    <p:set>
                                      <p:cBhvr>
                                        <p:cTn id="246" dur="1" fill="hold">
                                          <p:stCondLst>
                                            <p:cond delay="0"/>
                                          </p:stCondLst>
                                        </p:cTn>
                                        <p:tgtEl>
                                          <p:spTgt spid="215"/>
                                        </p:tgtEl>
                                        <p:attrNameLst>
                                          <p:attrName>style.visibility</p:attrName>
                                        </p:attrNameLst>
                                      </p:cBhvr>
                                      <p:to>
                                        <p:strVal val="visible"/>
                                      </p:to>
                                    </p:set>
                                    <p:animEffect transition="in" filter="fade">
                                      <p:cBhvr>
                                        <p:cTn id="247" dur="500"/>
                                        <p:tgtEl>
                                          <p:spTgt spid="215"/>
                                        </p:tgtEl>
                                      </p:cBhvr>
                                    </p:animEffect>
                                    <p:anim calcmode="lin" valueType="num">
                                      <p:cBhvr>
                                        <p:cTn id="248" dur="500" fill="hold"/>
                                        <p:tgtEl>
                                          <p:spTgt spid="215"/>
                                        </p:tgtEl>
                                        <p:attrNameLst>
                                          <p:attrName>ppt_x</p:attrName>
                                        </p:attrNameLst>
                                      </p:cBhvr>
                                      <p:tavLst>
                                        <p:tav tm="0">
                                          <p:val>
                                            <p:strVal val="#ppt_x"/>
                                          </p:val>
                                        </p:tav>
                                        <p:tav tm="100000">
                                          <p:val>
                                            <p:strVal val="#ppt_x"/>
                                          </p:val>
                                        </p:tav>
                                      </p:tavLst>
                                    </p:anim>
                                    <p:anim calcmode="lin" valueType="num">
                                      <p:cBhvr>
                                        <p:cTn id="249" dur="500" fill="hold"/>
                                        <p:tgtEl>
                                          <p:spTgt spid="21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400"/>
                                  </p:stCondLst>
                                  <p:childTnLst>
                                    <p:set>
                                      <p:cBhvr>
                                        <p:cTn id="251" dur="1" fill="hold">
                                          <p:stCondLst>
                                            <p:cond delay="0"/>
                                          </p:stCondLst>
                                        </p:cTn>
                                        <p:tgtEl>
                                          <p:spTgt spid="216"/>
                                        </p:tgtEl>
                                        <p:attrNameLst>
                                          <p:attrName>style.visibility</p:attrName>
                                        </p:attrNameLst>
                                      </p:cBhvr>
                                      <p:to>
                                        <p:strVal val="visible"/>
                                      </p:to>
                                    </p:set>
                                    <p:animEffect transition="in" filter="fade">
                                      <p:cBhvr>
                                        <p:cTn id="252" dur="500"/>
                                        <p:tgtEl>
                                          <p:spTgt spid="216"/>
                                        </p:tgtEl>
                                      </p:cBhvr>
                                    </p:animEffect>
                                    <p:anim calcmode="lin" valueType="num">
                                      <p:cBhvr>
                                        <p:cTn id="253" dur="500" fill="hold"/>
                                        <p:tgtEl>
                                          <p:spTgt spid="216"/>
                                        </p:tgtEl>
                                        <p:attrNameLst>
                                          <p:attrName>ppt_x</p:attrName>
                                        </p:attrNameLst>
                                      </p:cBhvr>
                                      <p:tavLst>
                                        <p:tav tm="0">
                                          <p:val>
                                            <p:strVal val="#ppt_x"/>
                                          </p:val>
                                        </p:tav>
                                        <p:tav tm="100000">
                                          <p:val>
                                            <p:strVal val="#ppt_x"/>
                                          </p:val>
                                        </p:tav>
                                      </p:tavLst>
                                    </p:anim>
                                    <p:anim calcmode="lin" valueType="num">
                                      <p:cBhvr>
                                        <p:cTn id="254" dur="500" fill="hold"/>
                                        <p:tgtEl>
                                          <p:spTgt spid="21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800"/>
                                  </p:stCondLst>
                                  <p:childTnLst>
                                    <p:set>
                                      <p:cBhvr>
                                        <p:cTn id="256" dur="1" fill="hold">
                                          <p:stCondLst>
                                            <p:cond delay="0"/>
                                          </p:stCondLst>
                                        </p:cTn>
                                        <p:tgtEl>
                                          <p:spTgt spid="217"/>
                                        </p:tgtEl>
                                        <p:attrNameLst>
                                          <p:attrName>style.visibility</p:attrName>
                                        </p:attrNameLst>
                                      </p:cBhvr>
                                      <p:to>
                                        <p:strVal val="visible"/>
                                      </p:to>
                                    </p:set>
                                    <p:animEffect transition="in" filter="fade">
                                      <p:cBhvr>
                                        <p:cTn id="257" dur="500"/>
                                        <p:tgtEl>
                                          <p:spTgt spid="217"/>
                                        </p:tgtEl>
                                      </p:cBhvr>
                                    </p:animEffect>
                                    <p:anim calcmode="lin" valueType="num">
                                      <p:cBhvr>
                                        <p:cTn id="258" dur="500" fill="hold"/>
                                        <p:tgtEl>
                                          <p:spTgt spid="217"/>
                                        </p:tgtEl>
                                        <p:attrNameLst>
                                          <p:attrName>ppt_x</p:attrName>
                                        </p:attrNameLst>
                                      </p:cBhvr>
                                      <p:tavLst>
                                        <p:tav tm="0">
                                          <p:val>
                                            <p:strVal val="#ppt_x"/>
                                          </p:val>
                                        </p:tav>
                                        <p:tav tm="100000">
                                          <p:val>
                                            <p:strVal val="#ppt_x"/>
                                          </p:val>
                                        </p:tav>
                                      </p:tavLst>
                                    </p:anim>
                                    <p:anim calcmode="lin" valueType="num">
                                      <p:cBhvr>
                                        <p:cTn id="259" dur="500" fill="hold"/>
                                        <p:tgtEl>
                                          <p:spTgt spid="217"/>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800"/>
                                  </p:stCondLst>
                                  <p:childTnLst>
                                    <p:set>
                                      <p:cBhvr>
                                        <p:cTn id="261" dur="1" fill="hold">
                                          <p:stCondLst>
                                            <p:cond delay="0"/>
                                          </p:stCondLst>
                                        </p:cTn>
                                        <p:tgtEl>
                                          <p:spTgt spid="218"/>
                                        </p:tgtEl>
                                        <p:attrNameLst>
                                          <p:attrName>style.visibility</p:attrName>
                                        </p:attrNameLst>
                                      </p:cBhvr>
                                      <p:to>
                                        <p:strVal val="visible"/>
                                      </p:to>
                                    </p:set>
                                    <p:animEffect transition="in" filter="fade">
                                      <p:cBhvr>
                                        <p:cTn id="262" dur="500"/>
                                        <p:tgtEl>
                                          <p:spTgt spid="218"/>
                                        </p:tgtEl>
                                      </p:cBhvr>
                                    </p:animEffect>
                                    <p:anim calcmode="lin" valueType="num">
                                      <p:cBhvr>
                                        <p:cTn id="263" dur="500" fill="hold"/>
                                        <p:tgtEl>
                                          <p:spTgt spid="218"/>
                                        </p:tgtEl>
                                        <p:attrNameLst>
                                          <p:attrName>ppt_x</p:attrName>
                                        </p:attrNameLst>
                                      </p:cBhvr>
                                      <p:tavLst>
                                        <p:tav tm="0">
                                          <p:val>
                                            <p:strVal val="#ppt_x"/>
                                          </p:val>
                                        </p:tav>
                                        <p:tav tm="100000">
                                          <p:val>
                                            <p:strVal val="#ppt_x"/>
                                          </p:val>
                                        </p:tav>
                                      </p:tavLst>
                                    </p:anim>
                                    <p:anim calcmode="lin" valueType="num">
                                      <p:cBhvr>
                                        <p:cTn id="264" dur="500" fill="hold"/>
                                        <p:tgtEl>
                                          <p:spTgt spid="218"/>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800"/>
                                  </p:stCondLst>
                                  <p:childTnLst>
                                    <p:set>
                                      <p:cBhvr>
                                        <p:cTn id="266" dur="1" fill="hold">
                                          <p:stCondLst>
                                            <p:cond delay="0"/>
                                          </p:stCondLst>
                                        </p:cTn>
                                        <p:tgtEl>
                                          <p:spTgt spid="219"/>
                                        </p:tgtEl>
                                        <p:attrNameLst>
                                          <p:attrName>style.visibility</p:attrName>
                                        </p:attrNameLst>
                                      </p:cBhvr>
                                      <p:to>
                                        <p:strVal val="visible"/>
                                      </p:to>
                                    </p:set>
                                    <p:animEffect transition="in" filter="fade">
                                      <p:cBhvr>
                                        <p:cTn id="267" dur="500"/>
                                        <p:tgtEl>
                                          <p:spTgt spid="219"/>
                                        </p:tgtEl>
                                      </p:cBhvr>
                                    </p:animEffect>
                                    <p:anim calcmode="lin" valueType="num">
                                      <p:cBhvr>
                                        <p:cTn id="268" dur="500" fill="hold"/>
                                        <p:tgtEl>
                                          <p:spTgt spid="219"/>
                                        </p:tgtEl>
                                        <p:attrNameLst>
                                          <p:attrName>ppt_x</p:attrName>
                                        </p:attrNameLst>
                                      </p:cBhvr>
                                      <p:tavLst>
                                        <p:tav tm="0">
                                          <p:val>
                                            <p:strVal val="#ppt_x"/>
                                          </p:val>
                                        </p:tav>
                                        <p:tav tm="100000">
                                          <p:val>
                                            <p:strVal val="#ppt_x"/>
                                          </p:val>
                                        </p:tav>
                                      </p:tavLst>
                                    </p:anim>
                                    <p:anim calcmode="lin" valueType="num">
                                      <p:cBhvr>
                                        <p:cTn id="269" dur="500" fill="hold"/>
                                        <p:tgtEl>
                                          <p:spTgt spid="219"/>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800"/>
                                  </p:stCondLst>
                                  <p:childTnLst>
                                    <p:set>
                                      <p:cBhvr>
                                        <p:cTn id="271" dur="1" fill="hold">
                                          <p:stCondLst>
                                            <p:cond delay="0"/>
                                          </p:stCondLst>
                                        </p:cTn>
                                        <p:tgtEl>
                                          <p:spTgt spid="220"/>
                                        </p:tgtEl>
                                        <p:attrNameLst>
                                          <p:attrName>style.visibility</p:attrName>
                                        </p:attrNameLst>
                                      </p:cBhvr>
                                      <p:to>
                                        <p:strVal val="visible"/>
                                      </p:to>
                                    </p:set>
                                    <p:animEffect transition="in" filter="fade">
                                      <p:cBhvr>
                                        <p:cTn id="272" dur="500"/>
                                        <p:tgtEl>
                                          <p:spTgt spid="220"/>
                                        </p:tgtEl>
                                      </p:cBhvr>
                                    </p:animEffect>
                                    <p:anim calcmode="lin" valueType="num">
                                      <p:cBhvr>
                                        <p:cTn id="273" dur="500" fill="hold"/>
                                        <p:tgtEl>
                                          <p:spTgt spid="220"/>
                                        </p:tgtEl>
                                        <p:attrNameLst>
                                          <p:attrName>ppt_x</p:attrName>
                                        </p:attrNameLst>
                                      </p:cBhvr>
                                      <p:tavLst>
                                        <p:tav tm="0">
                                          <p:val>
                                            <p:strVal val="#ppt_x"/>
                                          </p:val>
                                        </p:tav>
                                        <p:tav tm="100000">
                                          <p:val>
                                            <p:strVal val="#ppt_x"/>
                                          </p:val>
                                        </p:tav>
                                      </p:tavLst>
                                    </p:anim>
                                    <p:anim calcmode="lin" valueType="num">
                                      <p:cBhvr>
                                        <p:cTn id="274" dur="500" fill="hold"/>
                                        <p:tgtEl>
                                          <p:spTgt spid="220"/>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800"/>
                                  </p:stCondLst>
                                  <p:childTnLst>
                                    <p:set>
                                      <p:cBhvr>
                                        <p:cTn id="276" dur="1" fill="hold">
                                          <p:stCondLst>
                                            <p:cond delay="0"/>
                                          </p:stCondLst>
                                        </p:cTn>
                                        <p:tgtEl>
                                          <p:spTgt spid="221"/>
                                        </p:tgtEl>
                                        <p:attrNameLst>
                                          <p:attrName>style.visibility</p:attrName>
                                        </p:attrNameLst>
                                      </p:cBhvr>
                                      <p:to>
                                        <p:strVal val="visible"/>
                                      </p:to>
                                    </p:set>
                                    <p:animEffect transition="in" filter="fade">
                                      <p:cBhvr>
                                        <p:cTn id="277" dur="500"/>
                                        <p:tgtEl>
                                          <p:spTgt spid="221"/>
                                        </p:tgtEl>
                                      </p:cBhvr>
                                    </p:animEffect>
                                    <p:anim calcmode="lin" valueType="num">
                                      <p:cBhvr>
                                        <p:cTn id="278" dur="500" fill="hold"/>
                                        <p:tgtEl>
                                          <p:spTgt spid="221"/>
                                        </p:tgtEl>
                                        <p:attrNameLst>
                                          <p:attrName>ppt_x</p:attrName>
                                        </p:attrNameLst>
                                      </p:cBhvr>
                                      <p:tavLst>
                                        <p:tav tm="0">
                                          <p:val>
                                            <p:strVal val="#ppt_x"/>
                                          </p:val>
                                        </p:tav>
                                        <p:tav tm="100000">
                                          <p:val>
                                            <p:strVal val="#ppt_x"/>
                                          </p:val>
                                        </p:tav>
                                      </p:tavLst>
                                    </p:anim>
                                    <p:anim calcmode="lin" valueType="num">
                                      <p:cBhvr>
                                        <p:cTn id="279" dur="500" fill="hold"/>
                                        <p:tgtEl>
                                          <p:spTgt spid="221"/>
                                        </p:tgtEl>
                                        <p:attrNameLst>
                                          <p:attrName>ppt_y</p:attrName>
                                        </p:attrNameLst>
                                      </p:cBhvr>
                                      <p:tavLst>
                                        <p:tav tm="0">
                                          <p:val>
                                            <p:strVal val="#ppt_y+.1"/>
                                          </p:val>
                                        </p:tav>
                                        <p:tav tm="100000">
                                          <p:val>
                                            <p:strVal val="#ppt_y"/>
                                          </p:val>
                                        </p:tav>
                                      </p:tavLst>
                                    </p:anim>
                                  </p:childTnLst>
                                </p:cTn>
                              </p:par>
                              <p:par>
                                <p:cTn id="280" presetID="42" presetClass="entr" presetSubtype="0" fill="hold" nodeType="withEffect">
                                  <p:stCondLst>
                                    <p:cond delay="800"/>
                                  </p:stCondLst>
                                  <p:childTnLst>
                                    <p:set>
                                      <p:cBhvr>
                                        <p:cTn id="281" dur="1" fill="hold">
                                          <p:stCondLst>
                                            <p:cond delay="0"/>
                                          </p:stCondLst>
                                        </p:cTn>
                                        <p:tgtEl>
                                          <p:spTgt spid="196"/>
                                        </p:tgtEl>
                                        <p:attrNameLst>
                                          <p:attrName>style.visibility</p:attrName>
                                        </p:attrNameLst>
                                      </p:cBhvr>
                                      <p:to>
                                        <p:strVal val="visible"/>
                                      </p:to>
                                    </p:set>
                                    <p:animEffect transition="in" filter="fade">
                                      <p:cBhvr>
                                        <p:cTn id="282" dur="500"/>
                                        <p:tgtEl>
                                          <p:spTgt spid="196"/>
                                        </p:tgtEl>
                                      </p:cBhvr>
                                    </p:animEffect>
                                    <p:anim calcmode="lin" valueType="num">
                                      <p:cBhvr>
                                        <p:cTn id="283" dur="500" fill="hold"/>
                                        <p:tgtEl>
                                          <p:spTgt spid="196"/>
                                        </p:tgtEl>
                                        <p:attrNameLst>
                                          <p:attrName>ppt_x</p:attrName>
                                        </p:attrNameLst>
                                      </p:cBhvr>
                                      <p:tavLst>
                                        <p:tav tm="0">
                                          <p:val>
                                            <p:strVal val="#ppt_x"/>
                                          </p:val>
                                        </p:tav>
                                        <p:tav tm="100000">
                                          <p:val>
                                            <p:strVal val="#ppt_x"/>
                                          </p:val>
                                        </p:tav>
                                      </p:tavLst>
                                    </p:anim>
                                    <p:anim calcmode="lin" valueType="num">
                                      <p:cBhvr>
                                        <p:cTn id="284" dur="500" fill="hold"/>
                                        <p:tgtEl>
                                          <p:spTgt spid="196"/>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800"/>
                                  </p:stCondLst>
                                  <p:childTnLst>
                                    <p:set>
                                      <p:cBhvr>
                                        <p:cTn id="286" dur="1" fill="hold">
                                          <p:stCondLst>
                                            <p:cond delay="0"/>
                                          </p:stCondLst>
                                        </p:cTn>
                                        <p:tgtEl>
                                          <p:spTgt spid="197"/>
                                        </p:tgtEl>
                                        <p:attrNameLst>
                                          <p:attrName>style.visibility</p:attrName>
                                        </p:attrNameLst>
                                      </p:cBhvr>
                                      <p:to>
                                        <p:strVal val="visible"/>
                                      </p:to>
                                    </p:set>
                                    <p:animEffect transition="in" filter="fade">
                                      <p:cBhvr>
                                        <p:cTn id="287" dur="500"/>
                                        <p:tgtEl>
                                          <p:spTgt spid="197"/>
                                        </p:tgtEl>
                                      </p:cBhvr>
                                    </p:animEffect>
                                    <p:anim calcmode="lin" valueType="num">
                                      <p:cBhvr>
                                        <p:cTn id="288" dur="500" fill="hold"/>
                                        <p:tgtEl>
                                          <p:spTgt spid="197"/>
                                        </p:tgtEl>
                                        <p:attrNameLst>
                                          <p:attrName>ppt_x</p:attrName>
                                        </p:attrNameLst>
                                      </p:cBhvr>
                                      <p:tavLst>
                                        <p:tav tm="0">
                                          <p:val>
                                            <p:strVal val="#ppt_x"/>
                                          </p:val>
                                        </p:tav>
                                        <p:tav tm="100000">
                                          <p:val>
                                            <p:strVal val="#ppt_x"/>
                                          </p:val>
                                        </p:tav>
                                      </p:tavLst>
                                    </p:anim>
                                    <p:anim calcmode="lin" valueType="num">
                                      <p:cBhvr>
                                        <p:cTn id="289" dur="500" fill="hold"/>
                                        <p:tgtEl>
                                          <p:spTgt spid="197"/>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400"/>
                                  </p:stCondLst>
                                  <p:childTnLst>
                                    <p:set>
                                      <p:cBhvr>
                                        <p:cTn id="291" dur="1" fill="hold">
                                          <p:stCondLst>
                                            <p:cond delay="0"/>
                                          </p:stCondLst>
                                        </p:cTn>
                                        <p:tgtEl>
                                          <p:spTgt spid="198"/>
                                        </p:tgtEl>
                                        <p:attrNameLst>
                                          <p:attrName>style.visibility</p:attrName>
                                        </p:attrNameLst>
                                      </p:cBhvr>
                                      <p:to>
                                        <p:strVal val="visible"/>
                                      </p:to>
                                    </p:set>
                                    <p:animEffect transition="in" filter="fade">
                                      <p:cBhvr>
                                        <p:cTn id="292" dur="500"/>
                                        <p:tgtEl>
                                          <p:spTgt spid="198"/>
                                        </p:tgtEl>
                                      </p:cBhvr>
                                    </p:animEffect>
                                    <p:anim calcmode="lin" valueType="num">
                                      <p:cBhvr>
                                        <p:cTn id="293" dur="500" fill="hold"/>
                                        <p:tgtEl>
                                          <p:spTgt spid="198"/>
                                        </p:tgtEl>
                                        <p:attrNameLst>
                                          <p:attrName>ppt_x</p:attrName>
                                        </p:attrNameLst>
                                      </p:cBhvr>
                                      <p:tavLst>
                                        <p:tav tm="0">
                                          <p:val>
                                            <p:strVal val="#ppt_x"/>
                                          </p:val>
                                        </p:tav>
                                        <p:tav tm="100000">
                                          <p:val>
                                            <p:strVal val="#ppt_x"/>
                                          </p:val>
                                        </p:tav>
                                      </p:tavLst>
                                    </p:anim>
                                    <p:anim calcmode="lin" valueType="num">
                                      <p:cBhvr>
                                        <p:cTn id="294" dur="500" fill="hold"/>
                                        <p:tgtEl>
                                          <p:spTgt spid="198"/>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400"/>
                                  </p:stCondLst>
                                  <p:childTnLst>
                                    <p:set>
                                      <p:cBhvr>
                                        <p:cTn id="296" dur="1" fill="hold">
                                          <p:stCondLst>
                                            <p:cond delay="0"/>
                                          </p:stCondLst>
                                        </p:cTn>
                                        <p:tgtEl>
                                          <p:spTgt spid="201"/>
                                        </p:tgtEl>
                                        <p:attrNameLst>
                                          <p:attrName>style.visibility</p:attrName>
                                        </p:attrNameLst>
                                      </p:cBhvr>
                                      <p:to>
                                        <p:strVal val="visible"/>
                                      </p:to>
                                    </p:set>
                                    <p:animEffect transition="in" filter="fade">
                                      <p:cBhvr>
                                        <p:cTn id="297" dur="500"/>
                                        <p:tgtEl>
                                          <p:spTgt spid="201"/>
                                        </p:tgtEl>
                                      </p:cBhvr>
                                    </p:animEffect>
                                    <p:anim calcmode="lin" valueType="num">
                                      <p:cBhvr>
                                        <p:cTn id="298" dur="500" fill="hold"/>
                                        <p:tgtEl>
                                          <p:spTgt spid="201"/>
                                        </p:tgtEl>
                                        <p:attrNameLst>
                                          <p:attrName>ppt_x</p:attrName>
                                        </p:attrNameLst>
                                      </p:cBhvr>
                                      <p:tavLst>
                                        <p:tav tm="0">
                                          <p:val>
                                            <p:strVal val="#ppt_x"/>
                                          </p:val>
                                        </p:tav>
                                        <p:tav tm="100000">
                                          <p:val>
                                            <p:strVal val="#ppt_x"/>
                                          </p:val>
                                        </p:tav>
                                      </p:tavLst>
                                    </p:anim>
                                    <p:anim calcmode="lin" valueType="num">
                                      <p:cBhvr>
                                        <p:cTn id="299" dur="500" fill="hold"/>
                                        <p:tgtEl>
                                          <p:spTgt spid="201"/>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400"/>
                                  </p:stCondLst>
                                  <p:childTnLst>
                                    <p:set>
                                      <p:cBhvr>
                                        <p:cTn id="301" dur="1" fill="hold">
                                          <p:stCondLst>
                                            <p:cond delay="0"/>
                                          </p:stCondLst>
                                        </p:cTn>
                                        <p:tgtEl>
                                          <p:spTgt spid="222"/>
                                        </p:tgtEl>
                                        <p:attrNameLst>
                                          <p:attrName>style.visibility</p:attrName>
                                        </p:attrNameLst>
                                      </p:cBhvr>
                                      <p:to>
                                        <p:strVal val="visible"/>
                                      </p:to>
                                    </p:set>
                                    <p:animEffect transition="in" filter="fade">
                                      <p:cBhvr>
                                        <p:cTn id="302" dur="500"/>
                                        <p:tgtEl>
                                          <p:spTgt spid="222"/>
                                        </p:tgtEl>
                                      </p:cBhvr>
                                    </p:animEffect>
                                    <p:anim calcmode="lin" valueType="num">
                                      <p:cBhvr>
                                        <p:cTn id="303" dur="500" fill="hold"/>
                                        <p:tgtEl>
                                          <p:spTgt spid="222"/>
                                        </p:tgtEl>
                                        <p:attrNameLst>
                                          <p:attrName>ppt_x</p:attrName>
                                        </p:attrNameLst>
                                      </p:cBhvr>
                                      <p:tavLst>
                                        <p:tav tm="0">
                                          <p:val>
                                            <p:strVal val="#ppt_x"/>
                                          </p:val>
                                        </p:tav>
                                        <p:tav tm="100000">
                                          <p:val>
                                            <p:strVal val="#ppt_x"/>
                                          </p:val>
                                        </p:tav>
                                      </p:tavLst>
                                    </p:anim>
                                    <p:anim calcmode="lin" valueType="num">
                                      <p:cBhvr>
                                        <p:cTn id="304" dur="500" fill="hold"/>
                                        <p:tgtEl>
                                          <p:spTgt spid="222"/>
                                        </p:tgtEl>
                                        <p:attrNameLst>
                                          <p:attrName>ppt_y</p:attrName>
                                        </p:attrNameLst>
                                      </p:cBhvr>
                                      <p:tavLst>
                                        <p:tav tm="0">
                                          <p:val>
                                            <p:strVal val="#ppt_y+.1"/>
                                          </p:val>
                                        </p:tav>
                                        <p:tav tm="100000">
                                          <p:val>
                                            <p:strVal val="#ppt_y"/>
                                          </p:val>
                                        </p:tav>
                                      </p:tavLst>
                                    </p:anim>
                                  </p:childTnLst>
                                </p:cTn>
                              </p:par>
                              <p:par>
                                <p:cTn id="305" presetID="37" presetClass="entr" presetSubtype="0" fill="hold" nodeType="withEffect">
                                  <p:stCondLst>
                                    <p:cond delay="800"/>
                                  </p:stCondLst>
                                  <p:childTnLst>
                                    <p:set>
                                      <p:cBhvr>
                                        <p:cTn id="306" dur="1" fill="hold">
                                          <p:stCondLst>
                                            <p:cond delay="0"/>
                                          </p:stCondLst>
                                        </p:cTn>
                                        <p:tgtEl>
                                          <p:spTgt spid="3"/>
                                        </p:tgtEl>
                                        <p:attrNameLst>
                                          <p:attrName>style.visibility</p:attrName>
                                        </p:attrNameLst>
                                      </p:cBhvr>
                                      <p:to>
                                        <p:strVal val="visible"/>
                                      </p:to>
                                    </p:set>
                                    <p:animEffect transition="in" filter="fade">
                                      <p:cBhvr>
                                        <p:cTn id="307" dur="500"/>
                                        <p:tgtEl>
                                          <p:spTgt spid="3"/>
                                        </p:tgtEl>
                                      </p:cBhvr>
                                    </p:animEffect>
                                    <p:anim calcmode="lin" valueType="num">
                                      <p:cBhvr>
                                        <p:cTn id="308" dur="500" fill="hold"/>
                                        <p:tgtEl>
                                          <p:spTgt spid="3"/>
                                        </p:tgtEl>
                                        <p:attrNameLst>
                                          <p:attrName>ppt_x</p:attrName>
                                        </p:attrNameLst>
                                      </p:cBhvr>
                                      <p:tavLst>
                                        <p:tav tm="0">
                                          <p:val>
                                            <p:strVal val="#ppt_x"/>
                                          </p:val>
                                        </p:tav>
                                        <p:tav tm="100000">
                                          <p:val>
                                            <p:strVal val="#ppt_x"/>
                                          </p:val>
                                        </p:tav>
                                      </p:tavLst>
                                    </p:anim>
                                    <p:anim calcmode="lin" valueType="num">
                                      <p:cBhvr>
                                        <p:cTn id="309" dur="450" decel="100000" fill="hold"/>
                                        <p:tgtEl>
                                          <p:spTgt spid="3"/>
                                        </p:tgtEl>
                                        <p:attrNameLst>
                                          <p:attrName>ppt_y</p:attrName>
                                        </p:attrNameLst>
                                      </p:cBhvr>
                                      <p:tavLst>
                                        <p:tav tm="0">
                                          <p:val>
                                            <p:strVal val="#ppt_y+1"/>
                                          </p:val>
                                        </p:tav>
                                        <p:tav tm="100000">
                                          <p:val>
                                            <p:strVal val="#ppt_y-.03"/>
                                          </p:val>
                                        </p:tav>
                                      </p:tavLst>
                                    </p:anim>
                                    <p:anim calcmode="lin" valueType="num">
                                      <p:cBhvr>
                                        <p:cTn id="310" dur="50" accel="100000" fill="hold">
                                          <p:stCondLst>
                                            <p:cond delay="45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P spid="89" grpId="0" animBg="1"/>
      <p:bldP spid="90" grpId="0" animBg="1"/>
      <p:bldP spid="91" grpId="0" animBg="1"/>
      <p:bldP spid="92" grpId="0" animBg="1"/>
      <p:bldP spid="93" grpId="0" animBg="1"/>
      <p:bldP spid="94" grpId="0" animBg="1"/>
      <p:bldP spid="95" grpId="0" animBg="1"/>
      <p:bldP spid="96"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5" grpId="0" animBg="1"/>
      <p:bldP spid="117" grpId="0" animBg="1"/>
      <p:bldP spid="118" grpId="0" animBg="1"/>
      <p:bldP spid="119" grpId="0" animBg="1"/>
      <p:bldP spid="120" grpId="0" animBg="1"/>
      <p:bldP spid="121" grpId="0" animBg="1"/>
      <p:bldP spid="122" grpId="0" animBg="1"/>
      <p:bldP spid="123" grpId="0" animBg="1"/>
      <p:bldP spid="126" grpId="0" animBg="1"/>
      <p:bldP spid="127" grpId="0" animBg="1"/>
      <p:bldP spid="128" grpId="0" animBg="1"/>
      <p:bldP spid="129" grpId="0" animBg="1"/>
      <p:bldP spid="130" grpId="0" animBg="1"/>
      <p:bldP spid="131" grpId="0" animBg="1"/>
      <p:bldP spid="133" grpId="0" animBg="1"/>
      <p:bldP spid="134" grpId="0" animBg="1"/>
      <p:bldP spid="135" grpId="0" animBg="1"/>
      <p:bldP spid="136"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197" grpId="0" animBg="1"/>
      <p:bldP spid="198" grpId="0" animBg="1"/>
      <p:bldP spid="201" grpId="0" animBg="1"/>
      <p:bldP spid="2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p:cNvGrpSpPr/>
          <p:nvPr/>
        </p:nvGrpSpPr>
        <p:grpSpPr bwMode="auto">
          <a:xfrm>
            <a:off x="1395413" y="2039938"/>
            <a:ext cx="2665412" cy="2346325"/>
            <a:chOff x="1394854" y="2039732"/>
            <a:chExt cx="2666393" cy="2346735"/>
          </a:xfrm>
        </p:grpSpPr>
        <p:sp>
          <p:nvSpPr>
            <p:cNvPr id="2" name="任意多边形 1"/>
            <p:cNvSpPr/>
            <p:nvPr/>
          </p:nvSpPr>
          <p:spPr>
            <a:xfrm rot="13500000" flipH="1">
              <a:off x="1714058" y="2039732"/>
              <a:ext cx="2347189" cy="2346735"/>
            </a:xfrm>
            <a:custGeom>
              <a:avLst/>
              <a:gdLst>
                <a:gd name="connsiteX0" fmla="*/ 650363 w 4518605"/>
                <a:gd name="connsiteY0" fmla="*/ 3854920 h 4518605"/>
                <a:gd name="connsiteX1" fmla="*/ 657342 w 4518605"/>
                <a:gd name="connsiteY1" fmla="*/ 3861263 h 4518605"/>
                <a:gd name="connsiteX2" fmla="*/ 663685 w 4518605"/>
                <a:gd name="connsiteY2" fmla="*/ 3868242 h 4518605"/>
                <a:gd name="connsiteX3" fmla="*/ 664321 w 4518605"/>
                <a:gd name="connsiteY3" fmla="*/ 3867606 h 4518605"/>
                <a:gd name="connsiteX4" fmla="*/ 811278 w 4518605"/>
                <a:gd name="connsiteY4" fmla="*/ 4001169 h 4518605"/>
                <a:gd name="connsiteX5" fmla="*/ 2252641 w 4518605"/>
                <a:gd name="connsiteY5" fmla="*/ 4518605 h 4518605"/>
                <a:gd name="connsiteX6" fmla="*/ 4518605 w 4518605"/>
                <a:gd name="connsiteY6" fmla="*/ 2252641 h 4518605"/>
                <a:gd name="connsiteX7" fmla="*/ 4341017 w 4518605"/>
                <a:gd name="connsiteY7" fmla="*/ 234852 h 4518605"/>
                <a:gd name="connsiteX8" fmla="*/ 4376100 w 4518605"/>
                <a:gd name="connsiteY8" fmla="*/ 155826 h 4518605"/>
                <a:gd name="connsiteX9" fmla="*/ 4410691 w 4518605"/>
                <a:gd name="connsiteY9" fmla="*/ 121235 h 4518605"/>
                <a:gd name="connsiteX10" fmla="*/ 4386735 w 4518605"/>
                <a:gd name="connsiteY10" fmla="*/ 131870 h 4518605"/>
                <a:gd name="connsiteX11" fmla="*/ 4397370 w 4518605"/>
                <a:gd name="connsiteY11" fmla="*/ 107914 h 4518605"/>
                <a:gd name="connsiteX12" fmla="*/ 4362779 w 4518605"/>
                <a:gd name="connsiteY12" fmla="*/ 142505 h 4518605"/>
                <a:gd name="connsiteX13" fmla="*/ 4283753 w 4518605"/>
                <a:gd name="connsiteY13" fmla="*/ 177588 h 4518605"/>
                <a:gd name="connsiteX14" fmla="*/ 2265964 w 4518605"/>
                <a:gd name="connsiteY14" fmla="*/ 0 h 4518605"/>
                <a:gd name="connsiteX15" fmla="*/ 0 w 4518605"/>
                <a:gd name="connsiteY15" fmla="*/ 2265964 h 4518605"/>
                <a:gd name="connsiteX16" fmla="*/ 517436 w 4518605"/>
                <a:gd name="connsiteY16" fmla="*/ 3707327 h 4518605"/>
                <a:gd name="connsiteX17" fmla="*/ 650999 w 4518605"/>
                <a:gd name="connsiteY17" fmla="*/ 3854284 h 451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18605" h="4518605">
                  <a:moveTo>
                    <a:pt x="650363" y="3854920"/>
                  </a:moveTo>
                  <a:lnTo>
                    <a:pt x="657342" y="3861263"/>
                  </a:lnTo>
                  <a:lnTo>
                    <a:pt x="663685" y="3868242"/>
                  </a:lnTo>
                  <a:lnTo>
                    <a:pt x="664321" y="3867606"/>
                  </a:lnTo>
                  <a:lnTo>
                    <a:pt x="811278" y="4001169"/>
                  </a:lnTo>
                  <a:cubicBezTo>
                    <a:pt x="1202970" y="4324422"/>
                    <a:pt x="1705128" y="4518605"/>
                    <a:pt x="2252641" y="4518605"/>
                  </a:cubicBezTo>
                  <a:cubicBezTo>
                    <a:pt x="3504098" y="4518605"/>
                    <a:pt x="4518605" y="3504098"/>
                    <a:pt x="4518605" y="2252641"/>
                  </a:cubicBezTo>
                  <a:cubicBezTo>
                    <a:pt x="4518605" y="1544527"/>
                    <a:pt x="4104232" y="871931"/>
                    <a:pt x="4341017" y="234852"/>
                  </a:cubicBezTo>
                  <a:lnTo>
                    <a:pt x="4376100" y="155826"/>
                  </a:lnTo>
                  <a:lnTo>
                    <a:pt x="4410691" y="121235"/>
                  </a:lnTo>
                  <a:lnTo>
                    <a:pt x="4386735" y="131870"/>
                  </a:lnTo>
                  <a:lnTo>
                    <a:pt x="4397370" y="107914"/>
                  </a:lnTo>
                  <a:lnTo>
                    <a:pt x="4362779" y="142505"/>
                  </a:lnTo>
                  <a:lnTo>
                    <a:pt x="4283753" y="177588"/>
                  </a:lnTo>
                  <a:cubicBezTo>
                    <a:pt x="3646674" y="414373"/>
                    <a:pt x="2974078" y="0"/>
                    <a:pt x="2265964" y="0"/>
                  </a:cubicBezTo>
                  <a:cubicBezTo>
                    <a:pt x="1014507" y="0"/>
                    <a:pt x="0" y="1014507"/>
                    <a:pt x="0" y="2265964"/>
                  </a:cubicBezTo>
                  <a:cubicBezTo>
                    <a:pt x="0" y="2813477"/>
                    <a:pt x="194183" y="3315635"/>
                    <a:pt x="517436" y="3707327"/>
                  </a:cubicBezTo>
                  <a:lnTo>
                    <a:pt x="650999" y="38542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2" name="文本框 5"/>
            <p:cNvSpPr txBox="1">
              <a:spLocks noChangeArrowheads="1"/>
            </p:cNvSpPr>
            <p:nvPr/>
          </p:nvSpPr>
          <p:spPr bwMode="auto">
            <a:xfrm>
              <a:off x="1950177" y="2186816"/>
              <a:ext cx="1960793"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2500">
                  <a:solidFill>
                    <a:schemeClr val="bg1"/>
                  </a:solidFill>
                  <a:latin typeface="Century Gothic" panose="020B0502020202020204" pitchFamily="34" charset="0"/>
                </a:rPr>
                <a:t>01</a:t>
              </a:r>
              <a:endParaRPr lang="zh-CN" altLang="en-US" sz="12500">
                <a:solidFill>
                  <a:schemeClr val="bg1"/>
                </a:solidFill>
                <a:latin typeface="Century Gothic" panose="020B0502020202020204" pitchFamily="34" charset="0"/>
              </a:endParaRPr>
            </a:p>
          </p:txBody>
        </p:sp>
        <p:pic>
          <p:nvPicPr>
            <p:cNvPr id="7" name="图片 6"/>
            <p:cNvPicPr>
              <a:picLocks noChangeAspect="1"/>
            </p:cNvPicPr>
            <p:nvPr/>
          </p:nvPicPr>
          <p:blipFill>
            <a:blip r:embed="rId1"/>
            <a:srcRect l="43447" t="18711" r="10242" b="14206"/>
            <a:stretch>
              <a:fillRect/>
            </a:stretch>
          </p:blipFill>
          <p:spPr>
            <a:xfrm>
              <a:off x="1394854" y="2289337"/>
              <a:ext cx="2036614" cy="2036614"/>
            </a:xfrm>
            <a:custGeom>
              <a:avLst/>
              <a:gdLst>
                <a:gd name="connsiteX0" fmla="*/ 893600 w 1787200"/>
                <a:gd name="connsiteY0" fmla="*/ 0 h 1787200"/>
                <a:gd name="connsiteX1" fmla="*/ 1787200 w 1787200"/>
                <a:gd name="connsiteY1" fmla="*/ 893600 h 1787200"/>
                <a:gd name="connsiteX2" fmla="*/ 893600 w 1787200"/>
                <a:gd name="connsiteY2" fmla="*/ 1787200 h 1787200"/>
                <a:gd name="connsiteX3" fmla="*/ 0 w 1787200"/>
                <a:gd name="connsiteY3" fmla="*/ 893600 h 1787200"/>
                <a:gd name="connsiteX4" fmla="*/ 893600 w 1787200"/>
                <a:gd name="connsiteY4" fmla="*/ 0 h 178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200" h="1787200">
                  <a:moveTo>
                    <a:pt x="893600" y="0"/>
                  </a:moveTo>
                  <a:cubicBezTo>
                    <a:pt x="1387122" y="0"/>
                    <a:pt x="1787200" y="400078"/>
                    <a:pt x="1787200" y="893600"/>
                  </a:cubicBezTo>
                  <a:cubicBezTo>
                    <a:pt x="1787200" y="1387122"/>
                    <a:pt x="1387122" y="1787200"/>
                    <a:pt x="893600" y="1787200"/>
                  </a:cubicBezTo>
                  <a:cubicBezTo>
                    <a:pt x="400078" y="1787200"/>
                    <a:pt x="0" y="1387122"/>
                    <a:pt x="0" y="893600"/>
                  </a:cubicBezTo>
                  <a:cubicBezTo>
                    <a:pt x="0" y="400078"/>
                    <a:pt x="400078" y="0"/>
                    <a:pt x="893600" y="0"/>
                  </a:cubicBezTo>
                  <a:close/>
                </a:path>
              </a:pathLst>
            </a:custGeom>
          </p:spPr>
        </p:pic>
      </p:grpSp>
      <p:sp>
        <p:nvSpPr>
          <p:cNvPr id="14" name="椭圆 13"/>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7" name="直接连接符 16"/>
          <p:cNvCxnSpPr/>
          <p:nvPr/>
        </p:nvCxnSpPr>
        <p:spPr bwMode="auto">
          <a:xfrm>
            <a:off x="4331368" y="3556000"/>
            <a:ext cx="719480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bwMode="auto">
          <a:xfrm>
            <a:off x="4065588" y="2736516"/>
            <a:ext cx="7677234" cy="1445260"/>
          </a:xfrm>
          <a:prstGeom prst="rect">
            <a:avLst/>
          </a:prstGeom>
          <a:noFill/>
        </p:spPr>
        <p:txBody>
          <a:bodyPr wrap="square">
            <a:spAutoFit/>
          </a:bodyPr>
          <a:lstStyle/>
          <a:p>
            <a:pPr algn="r" eaLnBrk="1" fontAlgn="auto" hangingPunct="1">
              <a:spcBef>
                <a:spcPts val="0"/>
              </a:spcBef>
              <a:spcAft>
                <a:spcPts val="0"/>
              </a:spcAft>
              <a:defRPr/>
            </a:pP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Trojan Injection &amp; Detection in DNNs</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bwMode="auto">
          <a:xfrm>
            <a:off x="4185904" y="2421103"/>
            <a:ext cx="6126669" cy="400110"/>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Introduction &amp; Background</a:t>
            </a:r>
            <a:endParaRPr lang="zh-CN" altLang="en-US" sz="2000" dirty="0">
              <a:solidFill>
                <a:schemeClr val="tx1">
                  <a:lumMod val="50000"/>
                  <a:lumOff val="50000"/>
                </a:schemeClr>
              </a:solidFill>
              <a:latin typeface="Century Gothic" panose="020B0502020202020204" pitchFamily="34" charset="0"/>
              <a:ea typeface="微软雅黑" panose="020B0503020204020204" pitchFamily="34" charset="-122"/>
            </a:endParaRPr>
          </a:p>
        </p:txBody>
      </p:sp>
      <p:sp>
        <p:nvSpPr>
          <p:cNvPr id="26" name="椭圆 25"/>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椭圆 29"/>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椭圆 31"/>
          <p:cNvSpPr/>
          <p:nvPr/>
        </p:nvSpPr>
        <p:spPr>
          <a:xfrm>
            <a:off x="4065588" y="4079875"/>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椭圆 4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椭圆 49"/>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10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10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1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500" fill="hold"/>
                                        <p:tgtEl>
                                          <p:spTgt spid="41"/>
                                        </p:tgtEl>
                                        <p:attrNameLst>
                                          <p:attrName>ppt_w</p:attrName>
                                        </p:attrNameLst>
                                      </p:cBhvr>
                                      <p:tavLst>
                                        <p:tav tm="0">
                                          <p:val>
                                            <p:fltVal val="0"/>
                                          </p:val>
                                        </p:tav>
                                        <p:tav tm="100000">
                                          <p:val>
                                            <p:strVal val="#ppt_w"/>
                                          </p:val>
                                        </p:tav>
                                      </p:tavLst>
                                    </p:anim>
                                    <p:anim calcmode="lin" valueType="num">
                                      <p:cBhvr>
                                        <p:cTn id="32" dur="500" fill="hold"/>
                                        <p:tgtEl>
                                          <p:spTgt spid="4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childTnLst>
                                </p:cTn>
                              </p:par>
                              <p:par>
                                <p:cTn id="45" presetID="10" presetClass="entr" presetSubtype="0" fill="hold" grpId="0" nodeType="withEffect">
                                  <p:stCondLst>
                                    <p:cond delay="50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14" grpId="0" animBg="1"/>
      <p:bldP spid="26" grpId="0" animBg="1"/>
      <p:bldP spid="30" grpId="0" animBg="1"/>
      <p:bldP spid="32" grpId="0" animBg="1"/>
      <p:bldP spid="36" grpId="0" animBg="1"/>
      <p:bldP spid="41" grpId="0" animBg="1"/>
      <p:bldP spid="43" grpId="0" animBg="1"/>
      <p:bldP spid="15"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4713" y="1143000"/>
            <a:ext cx="4141787" cy="414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a:off x="5043488" y="1749425"/>
            <a:ext cx="417512" cy="41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4548188" y="1454150"/>
            <a:ext cx="328612" cy="33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flipH="1">
            <a:off x="298450" y="1919288"/>
            <a:ext cx="554038" cy="552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1"/>
          <p:cNvGrpSpPr/>
          <p:nvPr/>
        </p:nvGrpSpPr>
        <p:grpSpPr bwMode="auto">
          <a:xfrm>
            <a:off x="0" y="242888"/>
            <a:ext cx="2270868" cy="461962"/>
            <a:chOff x="0" y="242888"/>
            <a:chExt cx="2271461" cy="461665"/>
          </a:xfrm>
        </p:grpSpPr>
        <p:sp>
          <p:nvSpPr>
            <p:cNvPr id="16" name="矩形 15"/>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18"/>
            <p:cNvSpPr txBox="1"/>
            <p:nvPr/>
          </p:nvSpPr>
          <p:spPr>
            <a:xfrm>
              <a:off x="401743" y="242888"/>
              <a:ext cx="1869718" cy="461368"/>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Introduction</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30" name="椭圆 29"/>
          <p:cNvSpPr/>
          <p:nvPr/>
        </p:nvSpPr>
        <p:spPr>
          <a:xfrm>
            <a:off x="5256213" y="2995613"/>
            <a:ext cx="206375" cy="2047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p:cNvSpPr/>
          <p:nvPr/>
        </p:nvSpPr>
        <p:spPr>
          <a:xfrm rot="11047877">
            <a:off x="1938338" y="5992813"/>
            <a:ext cx="165100" cy="165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椭圆 27"/>
          <p:cNvSpPr/>
          <p:nvPr/>
        </p:nvSpPr>
        <p:spPr>
          <a:xfrm>
            <a:off x="1328738" y="5078413"/>
            <a:ext cx="603250" cy="6032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椭圆 28"/>
          <p:cNvSpPr/>
          <p:nvPr/>
        </p:nvSpPr>
        <p:spPr>
          <a:xfrm flipV="1">
            <a:off x="2563813" y="5973763"/>
            <a:ext cx="679450" cy="679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576263" y="5153025"/>
            <a:ext cx="287337" cy="2873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flipH="1">
            <a:off x="2752725" y="5370513"/>
            <a:ext cx="301625" cy="3016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flipH="1">
            <a:off x="4416425" y="5197475"/>
            <a:ext cx="231775" cy="2333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a:off x="3609975" y="5580063"/>
            <a:ext cx="250825" cy="2524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a:xfrm>
            <a:off x="4539416" y="3368966"/>
            <a:ext cx="1674934" cy="1674934"/>
            <a:chOff x="4539416" y="3368966"/>
            <a:chExt cx="1674934" cy="1674934"/>
          </a:xfrm>
          <a:solidFill>
            <a:schemeClr val="accent2"/>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文本框 52"/>
            <p:cNvSpPr txBox="1"/>
            <p:nvPr/>
          </p:nvSpPr>
          <p:spPr>
            <a:xfrm>
              <a:off x="4700988" y="4021746"/>
              <a:ext cx="1489447" cy="369332"/>
            </a:xfrm>
            <a:prstGeom prst="rect">
              <a:avLst/>
            </a:prstGeom>
            <a:grpFill/>
          </p:spPr>
          <p:txBody>
            <a:bodyPr wrap="none">
              <a:spAutoFit/>
            </a:bodyPr>
            <a:lstStyle/>
            <a:p>
              <a:pP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BACKDOOR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9" name="椭圆 58"/>
          <p:cNvSpPr/>
          <p:nvPr/>
        </p:nvSpPr>
        <p:spPr>
          <a:xfrm>
            <a:off x="-41275" y="3700463"/>
            <a:ext cx="942975" cy="947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bwMode="auto">
          <a:xfrm>
            <a:off x="6252127" y="3575234"/>
            <a:ext cx="6007448" cy="2862322"/>
          </a:xfrm>
          <a:prstGeom prst="rect">
            <a:avLst/>
          </a:prstGeom>
          <a:noFill/>
        </p:spPr>
        <p:txBody>
          <a:bodyPr wrap="square">
            <a:spAutoFit/>
          </a:bodyPr>
          <a:lstStyle/>
          <a:p>
            <a:pPr eaLnBrk="1" fontAlgn="auto" hangingPunct="1">
              <a:spcBef>
                <a:spcPts val="0"/>
              </a:spcBef>
              <a:spcAft>
                <a:spcPts val="0"/>
              </a:spcAft>
              <a:defRPr/>
            </a:pPr>
            <a:r>
              <a:rPr lang="zh-CN" altLang="en-US" sz="2000" dirty="0">
                <a:solidFill>
                  <a:srgbClr val="EB7513"/>
                </a:solidFill>
                <a:latin typeface="微软雅黑" panose="020B0503020204020204" pitchFamily="34" charset="-122"/>
                <a:ea typeface="微软雅黑" panose="020B0503020204020204" pitchFamily="34" charset="-122"/>
              </a:rPr>
              <a:t>容易受到后门攻击</a:t>
            </a:r>
            <a:r>
              <a:rPr lang="zh-CN" altLang="en-US" sz="2000" dirty="0">
                <a:latin typeface="微软雅黑" panose="020B0503020204020204" pitchFamily="34" charset="-122"/>
                <a:ea typeface="微软雅黑" panose="020B0503020204020204" pitchFamily="34" charset="-122"/>
              </a:rPr>
              <a:t>。例如，如果输入中存在特定符号，则具有</a:t>
            </a:r>
            <a:r>
              <a:rPr lang="en-US" sz="2000" dirty="0">
                <a:latin typeface="微软雅黑" panose="020B0503020204020204" pitchFamily="34" charset="-122"/>
                <a:ea typeface="微软雅黑" panose="020B0503020204020204" pitchFamily="34" charset="-122"/>
              </a:rPr>
              <a:t>backdoor</a:t>
            </a:r>
            <a:r>
              <a:rPr lang="zh-CN" altLang="en-US" sz="2000" dirty="0">
                <a:latin typeface="微软雅黑" panose="020B0503020204020204" pitchFamily="34" charset="-122"/>
                <a:ea typeface="微软雅黑" panose="020B0503020204020204" pitchFamily="34" charset="-122"/>
              </a:rPr>
              <a:t>的模型始终将一张人脸识为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比尔盖茨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 </a:t>
            </a:r>
            <a:endParaRPr lang="en-US"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en-US" altLang="zh-CN"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2000" dirty="0">
                <a:solidFill>
                  <a:srgbClr val="EB7513"/>
                </a:solidFill>
                <a:latin typeface="微软雅黑" panose="020B0503020204020204" pitchFamily="34" charset="-122"/>
                <a:ea typeface="微软雅黑" panose="020B0503020204020204" pitchFamily="34" charset="-122"/>
              </a:rPr>
              <a:t>后门可以无限期地保持隐藏</a:t>
            </a:r>
            <a:r>
              <a:rPr lang="zh-CN" altLang="en-US" sz="2000" dirty="0">
                <a:latin typeface="微软雅黑" panose="020B0503020204020204" pitchFamily="34" charset="-122"/>
                <a:ea typeface="微软雅黑" panose="020B0503020204020204" pitchFamily="34" charset="-122"/>
              </a:rPr>
              <a:t>，直到被输入中的某种触发激活，否则是无法被检测到的。</a:t>
            </a:r>
            <a:endParaRPr lang="en-US" altLang="zh-CN"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endParaRPr lang="en-US" altLang="zh-CN" sz="2000" dirty="0">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对许多安全相关的应用（生物识别认证系统或自动驾驶汽车）造成</a:t>
            </a:r>
            <a:r>
              <a:rPr lang="zh-CN" altLang="en-US" sz="2000" dirty="0">
                <a:solidFill>
                  <a:srgbClr val="EB7513"/>
                </a:solidFill>
                <a:latin typeface="微软雅黑" panose="020B0503020204020204" pitchFamily="34" charset="-122"/>
                <a:ea typeface="微软雅黑" panose="020B0503020204020204" pitchFamily="34" charset="-122"/>
              </a:rPr>
              <a:t>严重的安全风险</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65" name="文本框 64"/>
          <p:cNvSpPr txBox="1"/>
          <p:nvPr/>
        </p:nvSpPr>
        <p:spPr bwMode="auto">
          <a:xfrm>
            <a:off x="6239062" y="247680"/>
            <a:ext cx="5402075" cy="2246769"/>
          </a:xfrm>
          <a:prstGeom prst="rect">
            <a:avLst/>
          </a:prstGeom>
          <a:noFill/>
        </p:spPr>
        <p:txBody>
          <a:bodyPr wrap="square">
            <a:spAutoFit/>
          </a:bodyPr>
          <a:lstStyle/>
          <a:p>
            <a:pPr eaLnBrk="1" fontAlgn="auto" hangingPunct="1">
              <a:spcBef>
                <a:spcPts val="0"/>
              </a:spcBef>
              <a:spcAft>
                <a:spcPts val="0"/>
              </a:spcAft>
              <a:defRPr/>
            </a:pPr>
            <a:r>
              <a:rPr lang="en-US" altLang="zh-CN" sz="2000" b="1" dirty="0">
                <a:solidFill>
                  <a:srgbClr val="EB7513"/>
                </a:solidFill>
                <a:latin typeface="微软雅黑 Light" panose="020B0502040204020203" pitchFamily="34" charset="-122"/>
                <a:ea typeface="微软雅黑 Light" panose="020B0502040204020203" pitchFamily="34" charset="-122"/>
              </a:rPr>
              <a:t>DNNs</a:t>
            </a:r>
            <a:r>
              <a:rPr lang="zh-CN" altLang="en-US" sz="2000" b="1" dirty="0">
                <a:solidFill>
                  <a:srgbClr val="EB7513"/>
                </a:solidFill>
                <a:latin typeface="微软雅黑 Light" panose="020B0502040204020203" pitchFamily="34" charset="-122"/>
                <a:ea typeface="微软雅黑 Light" panose="020B0502040204020203" pitchFamily="34" charset="-122"/>
              </a:rPr>
              <a:t>：</a:t>
            </a:r>
            <a:endParaRPr lang="en-US" altLang="zh-CN" sz="2000" b="1" dirty="0">
              <a:solidFill>
                <a:srgbClr val="EB7513"/>
              </a:solidFill>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人脸识别</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家庭助理语音接口</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自动驾驶</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恶意软件分类</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zh-CN" altLang="en-US" sz="2000" b="1" dirty="0">
                <a:latin typeface="微软雅黑 Light" panose="020B0502040204020203" pitchFamily="34" charset="-122"/>
                <a:ea typeface="微软雅黑 Light" panose="020B0502040204020203" pitchFamily="34" charset="-122"/>
              </a:rPr>
              <a:t>网络入侵检测</a:t>
            </a:r>
            <a:endParaRPr lang="en-US" altLang="zh-CN" sz="2000" b="1" dirty="0">
              <a:latin typeface="微软雅黑 Light" panose="020B0502040204020203" pitchFamily="34" charset="-122"/>
              <a:ea typeface="微软雅黑 Light" panose="020B0502040204020203" pitchFamily="34" charset="-122"/>
            </a:endParaRPr>
          </a:p>
          <a:p>
            <a:pPr marL="285750" indent="-285750" eaLnBrk="1" fontAlgn="auto" hangingPunct="1">
              <a:spcBef>
                <a:spcPts val="0"/>
              </a:spcBef>
              <a:spcAft>
                <a:spcPts val="0"/>
              </a:spcAft>
              <a:buFont typeface="Courier New" panose="02070309020205020404" pitchFamily="49" charset="0"/>
              <a:buChar char="o"/>
              <a:defRPr/>
            </a:pPr>
            <a:r>
              <a:rPr lang="en-US" altLang="zh-CN" sz="2000" b="1" dirty="0">
                <a:latin typeface="微软雅黑 Light" panose="020B0502040204020203" pitchFamily="34" charset="-122"/>
                <a:ea typeface="微软雅黑 Light" panose="020B0502040204020203" pitchFamily="34" charset="-122"/>
              </a:rPr>
              <a:t>…</a:t>
            </a:r>
            <a:endParaRPr lang="zh-CN" altLang="en-US" sz="2000" b="1" dirty="0">
              <a:latin typeface="微软雅黑 Light" panose="020B0502040204020203" pitchFamily="34" charset="-122"/>
              <a:ea typeface="微软雅黑 Light" panose="020B0502040204020203" pitchFamily="34" charset="-122"/>
            </a:endParaRPr>
          </a:p>
        </p:txBody>
      </p:sp>
      <p:sp>
        <p:nvSpPr>
          <p:cNvPr id="68" name="文本框 67"/>
          <p:cNvSpPr txBox="1"/>
          <p:nvPr/>
        </p:nvSpPr>
        <p:spPr bwMode="auto">
          <a:xfrm>
            <a:off x="6239062" y="2524830"/>
            <a:ext cx="5402074" cy="1015663"/>
          </a:xfrm>
          <a:prstGeom prst="rect">
            <a:avLst/>
          </a:prstGeom>
          <a:noFill/>
        </p:spPr>
        <p:txBody>
          <a:bodyPr wrap="square">
            <a:spAutoFit/>
          </a:bodyPr>
          <a:lstStyle/>
          <a:p>
            <a:pPr eaLnBrk="1" fontAlgn="auto" hangingPunct="1">
              <a:spcBef>
                <a:spcPts val="0"/>
              </a:spcBef>
              <a:spcAft>
                <a:spcPts val="0"/>
              </a:spcAft>
              <a:defRPr/>
            </a:pPr>
            <a:r>
              <a:rPr lang="zh-CN" altLang="en-US" sz="2000" dirty="0">
                <a:solidFill>
                  <a:srgbClr val="EB7513"/>
                </a:solidFill>
                <a:latin typeface="微软雅黑" panose="020B0503020204020204" pitchFamily="34" charset="-122"/>
                <a:ea typeface="微软雅黑" panose="020B0503020204020204" pitchFamily="34" charset="-122"/>
              </a:rPr>
              <a:t>缺乏可解释性。</a:t>
            </a:r>
            <a:r>
              <a:rPr lang="zh-CN" altLang="en-US" sz="2000" dirty="0">
                <a:latin typeface="微软雅黑" panose="020B0503020204020204" pitchFamily="34" charset="-122"/>
                <a:ea typeface="微软雅黑" panose="020B0503020204020204" pitchFamily="34" charset="-122"/>
              </a:rPr>
              <a:t>从本质上看，</a:t>
            </a:r>
            <a:r>
              <a:rPr lang="en-US"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是数字黑匣子，一系列的权重和函数，不适合人类的理解，无法穷举测试。</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236" name="灯片编号占位符 69"/>
          <p:cNvSpPr>
            <a:spLocks noGrp="1"/>
          </p:cNvSpPr>
          <p:nvPr>
            <p:ph type="sldNum" sz="quarter" idx="10"/>
          </p:nvPr>
        </p:nvSpPr>
        <p:spPr bwMode="auto">
          <a:xfrm>
            <a:off x="11268075" y="6048375"/>
            <a:ext cx="3730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A02F301E-2C76-4068-A1DB-6AD9E27791CF}"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pic>
        <p:nvPicPr>
          <p:cNvPr id="86" name="图片 85"/>
          <p:cNvPicPr>
            <a:picLocks noChangeAspect="1"/>
          </p:cNvPicPr>
          <p:nvPr/>
        </p:nvPicPr>
        <p:blipFill>
          <a:blip r:embed="rId1"/>
          <a:srcRect l="15987" t="309" r="20936" b="54406"/>
          <a:stretch>
            <a:fillRect/>
          </a:stretch>
        </p:blipFill>
        <p:spPr>
          <a:xfrm rot="1986105">
            <a:off x="4662605" y="3496066"/>
            <a:ext cx="1433404" cy="143340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87" name="图片 86"/>
          <p:cNvPicPr>
            <a:picLocks noChangeAspect="1"/>
          </p:cNvPicPr>
          <p:nvPr/>
        </p:nvPicPr>
        <p:blipFill>
          <a:blip r:embed="rId1"/>
          <a:srcRect l="15987" t="309" r="20936" b="54406"/>
          <a:stretch>
            <a:fillRect/>
          </a:stretch>
        </p:blipFill>
        <p:spPr>
          <a:xfrm rot="2636422">
            <a:off x="936187" y="1842199"/>
            <a:ext cx="3478797" cy="3478797"/>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15" y="1344806"/>
            <a:ext cx="3745552" cy="3752894"/>
          </a:xfrm>
          <a:prstGeom prst="ellipse">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p:cTn id="23" dur="500" fill="hold"/>
                                        <p:tgtEl>
                                          <p:spTgt spid="55"/>
                                        </p:tgtEl>
                                        <p:attrNameLst>
                                          <p:attrName>ppt_w</p:attrName>
                                        </p:attrNameLst>
                                      </p:cBhvr>
                                      <p:tavLst>
                                        <p:tav tm="0">
                                          <p:val>
                                            <p:fltVal val="0"/>
                                          </p:val>
                                        </p:tav>
                                        <p:tav tm="100000">
                                          <p:val>
                                            <p:strVal val="#ppt_w"/>
                                          </p:val>
                                        </p:tav>
                                      </p:tavLst>
                                    </p:anim>
                                    <p:anim calcmode="lin" valueType="num">
                                      <p:cBhvr>
                                        <p:cTn id="24" dur="500" fill="hold"/>
                                        <p:tgtEl>
                                          <p:spTgt spid="55"/>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30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30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30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3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6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fltVal val="0"/>
                                          </p:val>
                                        </p:tav>
                                        <p:tav tm="100000">
                                          <p:val>
                                            <p:strVal val="#ppt_w"/>
                                          </p:val>
                                        </p:tav>
                                      </p:tavLst>
                                    </p:anim>
                                    <p:anim calcmode="lin" valueType="num">
                                      <p:cBhvr>
                                        <p:cTn id="56" dur="500" fill="hold"/>
                                        <p:tgtEl>
                                          <p:spTgt spid="33"/>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60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6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60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30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300"/>
                                  </p:stCondLst>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ppt_w</p:attrName>
                                        </p:attrNameLst>
                                      </p:cBhvr>
                                      <p:tavLst>
                                        <p:tav tm="0">
                                          <p:val>
                                            <p:fltVal val="0"/>
                                          </p:val>
                                        </p:tav>
                                        <p:tav tm="100000">
                                          <p:val>
                                            <p:strVal val="#ppt_w"/>
                                          </p:val>
                                        </p:tav>
                                      </p:tavLst>
                                    </p:anim>
                                    <p:anim calcmode="lin" valueType="num">
                                      <p:cBhvr>
                                        <p:cTn id="76"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P spid="60" grpId="0"/>
      <p:bldP spid="65"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874713" y="1143000"/>
            <a:ext cx="4141787" cy="414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椭圆 43"/>
          <p:cNvSpPr/>
          <p:nvPr/>
        </p:nvSpPr>
        <p:spPr>
          <a:xfrm>
            <a:off x="5043488" y="1749425"/>
            <a:ext cx="417512" cy="41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4548188" y="1454150"/>
            <a:ext cx="328612" cy="330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flipH="1">
            <a:off x="298450" y="1919288"/>
            <a:ext cx="554038" cy="552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1"/>
          <p:cNvGrpSpPr/>
          <p:nvPr/>
        </p:nvGrpSpPr>
        <p:grpSpPr bwMode="auto">
          <a:xfrm>
            <a:off x="0" y="242888"/>
            <a:ext cx="2270868" cy="461962"/>
            <a:chOff x="0" y="242888"/>
            <a:chExt cx="2271461" cy="461665"/>
          </a:xfrm>
        </p:grpSpPr>
        <p:sp>
          <p:nvSpPr>
            <p:cNvPr id="16" name="矩形 15"/>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文本框 18"/>
            <p:cNvSpPr txBox="1"/>
            <p:nvPr/>
          </p:nvSpPr>
          <p:spPr>
            <a:xfrm>
              <a:off x="401743" y="242888"/>
              <a:ext cx="1869718" cy="461368"/>
            </a:xfrm>
            <a:prstGeom prst="rect">
              <a:avLst/>
            </a:prstGeom>
            <a:noFill/>
          </p:spPr>
          <p:txBody>
            <a:bodyPr wrap="none">
              <a:spAutoFit/>
            </a:bodyPr>
            <a:lstStyle/>
            <a:p>
              <a:pPr eaLnBrk="1" fontAlgn="auto" hangingPunct="1">
                <a:spcBef>
                  <a:spcPts val="0"/>
                </a:spcBef>
                <a:spcAft>
                  <a:spcPts val="0"/>
                </a:spcAft>
                <a:defRPr/>
              </a:pPr>
              <a:r>
                <a:rPr lang="en-US"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Introduction</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30" name="椭圆 29"/>
          <p:cNvSpPr/>
          <p:nvPr/>
        </p:nvSpPr>
        <p:spPr>
          <a:xfrm>
            <a:off x="5256213" y="2995613"/>
            <a:ext cx="206375" cy="2047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椭圆 25"/>
          <p:cNvSpPr/>
          <p:nvPr/>
        </p:nvSpPr>
        <p:spPr>
          <a:xfrm rot="11047877">
            <a:off x="1938338" y="5992813"/>
            <a:ext cx="165100" cy="1651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椭圆 27"/>
          <p:cNvSpPr/>
          <p:nvPr/>
        </p:nvSpPr>
        <p:spPr>
          <a:xfrm>
            <a:off x="1328738" y="5078413"/>
            <a:ext cx="603250" cy="6032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椭圆 28"/>
          <p:cNvSpPr/>
          <p:nvPr/>
        </p:nvSpPr>
        <p:spPr>
          <a:xfrm flipV="1">
            <a:off x="2563813" y="5973763"/>
            <a:ext cx="679450" cy="6794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576263" y="5153025"/>
            <a:ext cx="287337" cy="2873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flipH="1">
            <a:off x="2752725" y="5370513"/>
            <a:ext cx="301625" cy="3016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flipH="1">
            <a:off x="4416425" y="5197475"/>
            <a:ext cx="231775" cy="2333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a:off x="3609975" y="5580063"/>
            <a:ext cx="250825" cy="2524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a:xfrm>
            <a:off x="4539416" y="3368966"/>
            <a:ext cx="1674934" cy="1674934"/>
            <a:chOff x="4539416" y="3368966"/>
            <a:chExt cx="1674934" cy="1674934"/>
          </a:xfrm>
          <a:solidFill>
            <a:schemeClr val="accent2"/>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文本框 52"/>
            <p:cNvSpPr txBox="1"/>
            <p:nvPr/>
          </p:nvSpPr>
          <p:spPr>
            <a:xfrm>
              <a:off x="4700988" y="4021746"/>
              <a:ext cx="1489447" cy="369332"/>
            </a:xfrm>
            <a:prstGeom prst="rect">
              <a:avLst/>
            </a:prstGeom>
            <a:grpFill/>
          </p:spPr>
          <p:txBody>
            <a:bodyPr wrap="none">
              <a:spAutoFit/>
            </a:bodyPr>
            <a:lstStyle/>
            <a:p>
              <a:pPr eaLnBrk="1" fontAlgn="auto" hangingPunct="1">
                <a:spcBef>
                  <a:spcPts val="0"/>
                </a:spcBef>
                <a:spcAft>
                  <a:spcPts val="0"/>
                </a:spcAft>
                <a:defRPr/>
              </a:pPr>
              <a:r>
                <a:rPr lang="en-US" altLang="zh-CN" dirty="0">
                  <a:solidFill>
                    <a:schemeClr val="bg1"/>
                  </a:solidFill>
                  <a:latin typeface="微软雅黑" panose="020B0503020204020204" pitchFamily="34" charset="-122"/>
                  <a:ea typeface="微软雅黑" panose="020B0503020204020204" pitchFamily="34" charset="-122"/>
                </a:rPr>
                <a:t>BACKDOOR</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9" name="椭圆 58"/>
          <p:cNvSpPr/>
          <p:nvPr/>
        </p:nvSpPr>
        <p:spPr>
          <a:xfrm>
            <a:off x="-41275" y="3700463"/>
            <a:ext cx="942975" cy="9477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6" name="灯片编号占位符 69"/>
          <p:cNvSpPr>
            <a:spLocks noGrp="1"/>
          </p:cNvSpPr>
          <p:nvPr>
            <p:ph type="sldNum" sz="quarter" idx="10"/>
          </p:nvPr>
        </p:nvSpPr>
        <p:spPr bwMode="auto">
          <a:xfrm>
            <a:off x="11268075" y="6048375"/>
            <a:ext cx="3730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A02F301E-2C76-4068-A1DB-6AD9E27791CF}"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pic>
        <p:nvPicPr>
          <p:cNvPr id="86" name="图片 85"/>
          <p:cNvPicPr>
            <a:picLocks noChangeAspect="1"/>
          </p:cNvPicPr>
          <p:nvPr/>
        </p:nvPicPr>
        <p:blipFill>
          <a:blip r:embed="rId1"/>
          <a:srcRect l="15987" t="309" r="20936" b="54406"/>
          <a:stretch>
            <a:fillRect/>
          </a:stretch>
        </p:blipFill>
        <p:spPr>
          <a:xfrm rot="1986105">
            <a:off x="4662605" y="3496066"/>
            <a:ext cx="1433404" cy="1433404"/>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87" name="图片 86"/>
          <p:cNvPicPr>
            <a:picLocks noChangeAspect="1"/>
          </p:cNvPicPr>
          <p:nvPr/>
        </p:nvPicPr>
        <p:blipFill>
          <a:blip r:embed="rId1"/>
          <a:srcRect l="15987" t="309" r="20936" b="54406"/>
          <a:stretch>
            <a:fillRect/>
          </a:stretch>
        </p:blipFill>
        <p:spPr>
          <a:xfrm rot="2636422">
            <a:off x="936187" y="1842199"/>
            <a:ext cx="3478797" cy="3478797"/>
          </a:xfrm>
          <a:custGeom>
            <a:avLst/>
            <a:gdLst>
              <a:gd name="connsiteX0" fmla="*/ 1238250 w 2476500"/>
              <a:gd name="connsiteY0" fmla="*/ 0 h 2476500"/>
              <a:gd name="connsiteX1" fmla="*/ 2476500 w 2476500"/>
              <a:gd name="connsiteY1" fmla="*/ 1238250 h 2476500"/>
              <a:gd name="connsiteX2" fmla="*/ 1238250 w 2476500"/>
              <a:gd name="connsiteY2" fmla="*/ 2476500 h 2476500"/>
              <a:gd name="connsiteX3" fmla="*/ 0 w 2476500"/>
              <a:gd name="connsiteY3" fmla="*/ 1238250 h 2476500"/>
              <a:gd name="connsiteX4" fmla="*/ 1238250 w 2476500"/>
              <a:gd name="connsiteY4" fmla="*/ 0 h 2476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476500">
                <a:moveTo>
                  <a:pt x="1238250" y="0"/>
                </a:moveTo>
                <a:cubicBezTo>
                  <a:pt x="1922117" y="0"/>
                  <a:pt x="2476500" y="554383"/>
                  <a:pt x="2476500" y="1238250"/>
                </a:cubicBezTo>
                <a:cubicBezTo>
                  <a:pt x="2476500" y="1922117"/>
                  <a:pt x="1922117" y="2476500"/>
                  <a:pt x="1238250" y="2476500"/>
                </a:cubicBezTo>
                <a:cubicBezTo>
                  <a:pt x="554383" y="2476500"/>
                  <a:pt x="0" y="1922117"/>
                  <a:pt x="0" y="1238250"/>
                </a:cubicBezTo>
                <a:cubicBezTo>
                  <a:pt x="0" y="554383"/>
                  <a:pt x="554383" y="0"/>
                  <a:pt x="1238250" y="0"/>
                </a:cubicBezTo>
                <a:close/>
              </a:path>
            </a:pathLst>
          </a:cu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315" y="1344806"/>
            <a:ext cx="3745552" cy="3752894"/>
          </a:xfrm>
          <a:prstGeom prst="ellipse">
            <a:avLst/>
          </a:prstGeom>
        </p:spPr>
      </p:pic>
      <p:sp>
        <p:nvSpPr>
          <p:cNvPr id="3" name="文本框 2"/>
          <p:cNvSpPr txBox="1"/>
          <p:nvPr/>
        </p:nvSpPr>
        <p:spPr>
          <a:xfrm>
            <a:off x="6370955" y="704850"/>
            <a:ext cx="5495925" cy="2861310"/>
          </a:xfrm>
          <a:prstGeom prst="rect">
            <a:avLst/>
          </a:prstGeom>
          <a:noFill/>
        </p:spPr>
        <p:txBody>
          <a:bodyPr wrap="square" rtlCol="0">
            <a:spAutoFit/>
          </a:bodyPr>
          <a:p>
            <a:r>
              <a:rPr lang="en-US" altLang="zh-CN" sz="1800" b="1" dirty="0">
                <a:latin typeface="微软雅黑 Light" panose="020B0502040204020203" pitchFamily="34" charset="-122"/>
                <a:ea typeface="微软雅黑 Light" panose="020B0502040204020203" pitchFamily="34" charset="-122"/>
              </a:rPr>
              <a:t>    </a:t>
            </a:r>
            <a:r>
              <a:rPr lang="zh-CN" altLang="en-US" sz="1800" b="1" dirty="0">
                <a:latin typeface="微软雅黑 Light" panose="020B0502040204020203" pitchFamily="34" charset="-122"/>
                <a:ea typeface="微软雅黑 Light" panose="020B0502040204020203" pitchFamily="34" charset="-122"/>
              </a:rPr>
              <a:t>我们定义DNN后门是被训练进DNN中的隐藏图案，当且仅当特定的触发被添加到输入时，它产生出乎意料的行为。这样的后门不会影响模型在没有触发的干净输入上的正常表现。在分类任务的上下文中，当关联的触发应用于输入时，后门会将任意输入错误分类为相同的特定目标标签。应该被分类为任何其他标签的输入样本会在触发的存在下被“重写覆盖”。在视觉领域，触发通常是图像上的一种特定图案(例如，贴纸)，它可能会将其他标签(例如狼、鸟、海豚)的图像错误地分类到目标标签(例如狗)中。</a:t>
            </a:r>
            <a:endParaRPr lang="zh-CN" altLang="en-US" sz="1800" b="1" dirty="0">
              <a:latin typeface="微软雅黑 Light" panose="020B0502040204020203" pitchFamily="34" charset="-122"/>
              <a:ea typeface="微软雅黑 Light" panose="020B0502040204020203" pitchFamily="34" charset="-122"/>
            </a:endParaRPr>
          </a:p>
        </p:txBody>
      </p:sp>
      <p:sp>
        <p:nvSpPr>
          <p:cNvPr id="5" name="文本框 4"/>
          <p:cNvSpPr txBox="1"/>
          <p:nvPr/>
        </p:nvSpPr>
        <p:spPr>
          <a:xfrm>
            <a:off x="6519545" y="4021455"/>
            <a:ext cx="5347335" cy="1753235"/>
          </a:xfrm>
          <a:prstGeom prst="rect">
            <a:avLst/>
          </a:prstGeom>
          <a:noFill/>
        </p:spPr>
        <p:txBody>
          <a:bodyPr wrap="square" rtlCol="0">
            <a:spAutoFit/>
          </a:bodyPr>
          <a:p>
            <a:r>
              <a:rPr lang="en-US" altLang="zh-CN" sz="1800" b="1" dirty="0">
                <a:latin typeface="微软雅黑 Light" panose="020B0502040204020203" pitchFamily="34" charset="-122"/>
                <a:ea typeface="微软雅黑 Light" panose="020B0502040204020203" pitchFamily="34" charset="-122"/>
              </a:rPr>
              <a:t>    </a:t>
            </a:r>
            <a:r>
              <a:rPr lang="zh-CN" altLang="en-US" sz="1800" b="1" dirty="0">
                <a:latin typeface="微软雅黑 Light" panose="020B0502040204020203" pitchFamily="34" charset="-122"/>
                <a:ea typeface="微软雅黑 Light" panose="020B0502040204020203" pitchFamily="34" charset="-122"/>
              </a:rPr>
              <a:t>请注意，后门攻击也不同于针对DNN的对抗性攻击[14]。对抗性攻击通过制作</a:t>
            </a:r>
            <a:r>
              <a:rPr lang="zh-CN" altLang="en-US" sz="1800" b="1" dirty="0">
                <a:solidFill>
                  <a:srgbClr val="FF0000"/>
                </a:solidFill>
                <a:latin typeface="微软雅黑 Light" panose="020B0502040204020203" pitchFamily="34" charset="-122"/>
                <a:ea typeface="微软雅黑 Light" panose="020B0502040204020203" pitchFamily="34" charset="-122"/>
              </a:rPr>
              <a:t>特定于图像</a:t>
            </a:r>
            <a:r>
              <a:rPr lang="zh-CN" altLang="en-US" sz="1800" b="1" dirty="0">
                <a:latin typeface="微软雅黑 Light" panose="020B0502040204020203" pitchFamily="34" charset="-122"/>
                <a:ea typeface="微软雅黑 Light" panose="020B0502040204020203" pitchFamily="34" charset="-122"/>
              </a:rPr>
              <a:t>的修改而产生错误分类，也就是说，当修改应用于其他图像时，是无效的。相反，添加相同的后门触发会导致来自不同标签的</a:t>
            </a:r>
            <a:r>
              <a:rPr lang="zh-CN" altLang="en-US" sz="1800" b="1" dirty="0">
                <a:solidFill>
                  <a:srgbClr val="FF0000"/>
                </a:solidFill>
                <a:latin typeface="微软雅黑 Light" panose="020B0502040204020203" pitchFamily="34" charset="-122"/>
                <a:ea typeface="微软雅黑 Light" panose="020B0502040204020203" pitchFamily="34" charset="-122"/>
              </a:rPr>
              <a:t>任意样本</a:t>
            </a:r>
            <a:r>
              <a:rPr lang="zh-CN" altLang="en-US" sz="1800" b="1" dirty="0">
                <a:latin typeface="微软雅黑 Light" panose="020B0502040204020203" pitchFamily="34" charset="-122"/>
                <a:ea typeface="微软雅黑 Light" panose="020B0502040204020203" pitchFamily="34" charset="-122"/>
              </a:rPr>
              <a:t>被错误分类到目标标签中。</a:t>
            </a:r>
            <a:endParaRPr lang="zh-CN" altLang="en-US" sz="1800" b="1" dirty="0">
              <a:latin typeface="微软雅黑 Light" panose="020B0502040204020203" pitchFamily="34" charset="-122"/>
              <a:ea typeface="微软雅黑 Light" panose="020B0502040204020203"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p:cTn id="23" dur="500" fill="hold"/>
                                        <p:tgtEl>
                                          <p:spTgt spid="55"/>
                                        </p:tgtEl>
                                        <p:attrNameLst>
                                          <p:attrName>ppt_w</p:attrName>
                                        </p:attrNameLst>
                                      </p:cBhvr>
                                      <p:tavLst>
                                        <p:tav tm="0">
                                          <p:val>
                                            <p:fltVal val="0"/>
                                          </p:val>
                                        </p:tav>
                                        <p:tav tm="100000">
                                          <p:val>
                                            <p:strVal val="#ppt_w"/>
                                          </p:val>
                                        </p:tav>
                                      </p:tavLst>
                                    </p:anim>
                                    <p:anim calcmode="lin" valueType="num">
                                      <p:cBhvr>
                                        <p:cTn id="24" dur="500" fill="hold"/>
                                        <p:tgtEl>
                                          <p:spTgt spid="55"/>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30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30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30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30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30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60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6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fltVal val="0"/>
                                          </p:val>
                                        </p:tav>
                                        <p:tav tm="100000">
                                          <p:val>
                                            <p:strVal val="#ppt_w"/>
                                          </p:val>
                                        </p:tav>
                                      </p:tavLst>
                                    </p:anim>
                                    <p:anim calcmode="lin" valueType="num">
                                      <p:cBhvr>
                                        <p:cTn id="56" dur="500" fill="hold"/>
                                        <p:tgtEl>
                                          <p:spTgt spid="33"/>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60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60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60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30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300"/>
                                  </p:stCondLst>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ppt_w</p:attrName>
                                        </p:attrNameLst>
                                      </p:cBhvr>
                                      <p:tavLst>
                                        <p:tav tm="0">
                                          <p:val>
                                            <p:fltVal val="0"/>
                                          </p:val>
                                        </p:tav>
                                        <p:tav tm="100000">
                                          <p:val>
                                            <p:strVal val="#ppt_w"/>
                                          </p:val>
                                        </p:tav>
                                      </p:tavLst>
                                    </p:anim>
                                    <p:anim calcmode="lin" valueType="num">
                                      <p:cBhvr>
                                        <p:cTn id="76" dur="500" fill="hold"/>
                                        <p:tgtEl>
                                          <p:spTgt spid="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4" grpId="0" bldLvl="0" animBg="1"/>
      <p:bldP spid="39" grpId="0" bldLvl="0" animBg="1"/>
      <p:bldP spid="45" grpId="0" bldLvl="0" animBg="1"/>
      <p:bldP spid="30" grpId="0" bldLvl="0" animBg="1"/>
      <p:bldP spid="26" grpId="0" bldLvl="0" animBg="1"/>
      <p:bldP spid="28" grpId="0" bldLvl="0" animBg="1"/>
      <p:bldP spid="29" grpId="0" bldLvl="0" animBg="1"/>
      <p:bldP spid="33" grpId="0" bldLvl="0" animBg="1"/>
      <p:bldP spid="35" grpId="0" bldLvl="0" animBg="1"/>
      <p:bldP spid="36" grpId="0" bldLvl="0" animBg="1"/>
      <p:bldP spid="42" grpId="0" bldLvl="0" animBg="1"/>
      <p:bldP spid="5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857372FF-4C98-4E69-8312-4BAE940E57BF}"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25" name="组合 24"/>
          <p:cNvGrpSpPr/>
          <p:nvPr/>
        </p:nvGrpSpPr>
        <p:grpSpPr bwMode="auto">
          <a:xfrm>
            <a:off x="0" y="242888"/>
            <a:ext cx="2885010" cy="461962"/>
            <a:chOff x="0" y="242888"/>
            <a:chExt cx="2885763"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3" y="242888"/>
              <a:ext cx="2484020" cy="461368"/>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hlinkClick r:id="rId1" action="ppaction://hlinksldjump"/>
                </a:rPr>
                <a:t>INTRODUCTION</a:t>
              </a:r>
              <a:endPar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2" name="矩形 1"/>
          <p:cNvSpPr/>
          <p:nvPr/>
        </p:nvSpPr>
        <p:spPr>
          <a:xfrm>
            <a:off x="402272" y="705040"/>
            <a:ext cx="10667415" cy="2399665"/>
          </a:xfrm>
          <a:prstGeom prst="rect">
            <a:avLst/>
          </a:prstGeom>
        </p:spPr>
        <p:txBody>
          <a:bodyPr wrap="square">
            <a:spAutoFit/>
          </a:bodyPr>
          <a:lstStyle/>
          <a:p>
            <a:pPr marL="0" indent="0">
              <a:lnSpc>
                <a:spcPts val="3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防御木马攻击神经网络的方法</a:t>
            </a:r>
            <a:endParaRPr lang="zh-CN" altLang="en-US" sz="2000" dirty="0">
              <a:latin typeface="微软雅黑" panose="020B0503020204020204" pitchFamily="34" charset="-122"/>
              <a:ea typeface="微软雅黑" panose="020B0503020204020204" pitchFamily="34" charset="-122"/>
            </a:endParaRPr>
          </a:p>
          <a:p>
            <a:pPr marL="285750" indent="-285750">
              <a:lnSpc>
                <a:spcPts val="3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Trigger detection focusing on recognizing the presense of the trigger given an input sample</a:t>
            </a:r>
            <a:endParaRPr lang="en-US" altLang="zh-CN" sz="2000" dirty="0">
              <a:latin typeface="微软雅黑" panose="020B0503020204020204" pitchFamily="34" charset="-122"/>
              <a:ea typeface="微软雅黑" panose="020B0503020204020204" pitchFamily="34" charset="-122"/>
            </a:endParaRPr>
          </a:p>
          <a:p>
            <a:pPr marL="285750" indent="-285750">
              <a:lnSpc>
                <a:spcPts val="3000"/>
              </a:lnSpc>
              <a:buFont typeface="Arial" panose="020B0604020202020204" pitchFamily="34" charset="0"/>
              <a:buChar char="•"/>
            </a:pPr>
            <a:r>
              <a:rPr lang="en-US" sz="2000" b="1" dirty="0">
                <a:latin typeface="微软雅黑" panose="020B0503020204020204" pitchFamily="34" charset="-122"/>
                <a:ea typeface="微软雅黑" panose="020B0503020204020204" pitchFamily="34" charset="-122"/>
              </a:rPr>
              <a:t>Trigger detection focusing on determing whether a given model is trained with a backdoor inserted.</a:t>
            </a:r>
            <a:endParaRPr lang="en-US" sz="2000" b="1" dirty="0">
              <a:latin typeface="微软雅黑" panose="020B0503020204020204" pitchFamily="34" charset="-122"/>
              <a:ea typeface="微软雅黑" panose="020B0503020204020204" pitchFamily="34" charset="-122"/>
            </a:endParaRPr>
          </a:p>
          <a:p>
            <a:pPr marL="285750" indent="-285750">
              <a:lnSpc>
                <a:spcPts val="3000"/>
              </a:lnSpc>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Trojan elimination focusing on offsetting the influences.</a:t>
            </a:r>
            <a:endParaRPr 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401637" y="3145858"/>
            <a:ext cx="11904345" cy="4384675"/>
          </a:xfrm>
          <a:prstGeom prst="rect">
            <a:avLst/>
          </a:prstGeom>
        </p:spPr>
        <p:txBody>
          <a:bodyPr wrap="none">
            <a:spAutoFit/>
          </a:bodyPr>
          <a:lstStyle/>
          <a:p>
            <a:pPr algn="l">
              <a:lnSpc>
                <a:spcPts val="3000"/>
              </a:lnSpc>
            </a:pPr>
            <a:r>
              <a:rPr lang="zh-CN" altLang="en-US" sz="2000" dirty="0">
                <a:solidFill>
                  <a:srgbClr val="EB7513"/>
                </a:solidFill>
                <a:latin typeface="微软雅黑" panose="020B0503020204020204" pitchFamily="34" charset="-122"/>
                <a:ea typeface="微软雅黑" panose="020B0503020204020204" pitchFamily="34" charset="-122"/>
              </a:rPr>
              <a:t>文章对神经网络中后门的防御的贡献</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gn="l" fontAlgn="ctr">
              <a:lnSpc>
                <a:spcPts val="3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Evaluate the state-of-art trojan backdoor inspection approach Neural Cleanse</a:t>
            </a:r>
            <a:endParaRPr lang="en-US" altLang="zh-CN" sz="2000" dirty="0">
              <a:latin typeface="微软雅黑" panose="020B0503020204020204" pitchFamily="34" charset="-122"/>
              <a:ea typeface="微软雅黑" panose="020B0503020204020204" pitchFamily="34" charset="-122"/>
            </a:endParaRPr>
          </a:p>
          <a:p>
            <a:pPr marL="285750" indent="-285750" algn="l" fontAlgn="ctr">
              <a:lnSpc>
                <a:spcPts val="3000"/>
              </a:lnSpc>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Design TABOR based on Neural Cleanse, a new detection approach that utilizes AI techniques</a:t>
            </a:r>
            <a:endParaRPr lang="en-US" sz="2000" dirty="0">
              <a:latin typeface="微软雅黑" panose="020B0503020204020204" pitchFamily="34" charset="-122"/>
              <a:ea typeface="微软雅黑" panose="020B0503020204020204" pitchFamily="34" charset="-122"/>
            </a:endParaRPr>
          </a:p>
          <a:p>
            <a:pPr marL="0" indent="0" algn="l" fontAlgn="ctr">
              <a:lnSpc>
                <a:spcPts val="3000"/>
              </a:lnSpc>
              <a:buFont typeface="Arial" panose="020B0604020202020204" pitchFamily="34" charset="0"/>
              <a:buNone/>
            </a:pPr>
            <a:r>
              <a:rPr lang="en-US" sz="2000" dirty="0">
                <a:latin typeface="微软雅黑" panose="020B0503020204020204" pitchFamily="34" charset="-122"/>
                <a:ea typeface="微软雅黑" panose="020B0503020204020204" pitchFamily="34" charset="-122"/>
              </a:rPr>
              <a:t>as well as heuristics, and a new trigger quality measurement method.</a:t>
            </a:r>
            <a:endParaRPr lang="en-US" sz="2000" dirty="0">
              <a:latin typeface="微软雅黑" panose="020B0503020204020204" pitchFamily="34" charset="-122"/>
              <a:ea typeface="微软雅黑" panose="020B0503020204020204" pitchFamily="34" charset="-122"/>
            </a:endParaRPr>
          </a:p>
          <a:p>
            <a:pPr marL="285750" indent="-285750" algn="l" fontAlgn="ctr">
              <a:lnSpc>
                <a:spcPts val="3000"/>
              </a:lnSpc>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rPr>
              <a:t>Inserting backdoors – with factors taken into consideration – into various DNN models trained</a:t>
            </a:r>
            <a:endParaRPr lang="en-US" sz="2000" dirty="0">
              <a:latin typeface="微软雅黑" panose="020B0503020204020204" pitchFamily="34" charset="-122"/>
              <a:ea typeface="微软雅黑" panose="020B0503020204020204" pitchFamily="34" charset="-122"/>
            </a:endParaRPr>
          </a:p>
          <a:p>
            <a:pPr marL="0" indent="0" algn="l" fontAlgn="ctr">
              <a:lnSpc>
                <a:spcPts val="3000"/>
              </a:lnSpc>
              <a:buFont typeface="Arial" panose="020B0604020202020204" pitchFamily="34" charset="0"/>
              <a:buNone/>
            </a:pPr>
            <a:r>
              <a:rPr lang="en-US" sz="2000" dirty="0">
                <a:latin typeface="微软雅黑" panose="020B0503020204020204" pitchFamily="34" charset="-122"/>
                <a:ea typeface="微软雅黑" panose="020B0503020204020204" pitchFamily="34" charset="-122"/>
              </a:rPr>
              <a:t>on different datasets and then use the infected models to extensively evaluate TABOR. It turns</a:t>
            </a:r>
            <a:endParaRPr lang="en-US" sz="2000" dirty="0">
              <a:latin typeface="微软雅黑" panose="020B0503020204020204" pitchFamily="34" charset="-122"/>
              <a:ea typeface="微软雅黑" panose="020B0503020204020204" pitchFamily="34" charset="-122"/>
            </a:endParaRPr>
          </a:p>
          <a:p>
            <a:pPr marL="0" indent="0" algn="l" fontAlgn="ctr">
              <a:lnSpc>
                <a:spcPts val="3000"/>
              </a:lnSpc>
              <a:buFont typeface="Arial" panose="020B0604020202020204" pitchFamily="34" charset="0"/>
              <a:buNone/>
            </a:pPr>
            <a:r>
              <a:rPr lang="en-US" sz="2000" dirty="0">
                <a:latin typeface="微软雅黑" panose="020B0503020204020204" pitchFamily="34" charset="-122"/>
                <a:ea typeface="微软雅黑" panose="020B0503020204020204" pitchFamily="34" charset="-122"/>
              </a:rPr>
              <a:t>out TABOR performs better than Neural Cleanse.</a:t>
            </a:r>
            <a:endParaRPr lang="en-US" sz="2000" dirty="0">
              <a:latin typeface="微软雅黑" panose="020B0503020204020204" pitchFamily="34" charset="-122"/>
              <a:ea typeface="微软雅黑" panose="020B0503020204020204" pitchFamily="34" charset="-122"/>
            </a:endParaRPr>
          </a:p>
          <a:p>
            <a:pPr marL="285750" indent="-285750" algn="l" fontAlgn="ctr">
              <a:lnSpc>
                <a:spcPts val="3000"/>
              </a:lnSpc>
              <a:buFont typeface="Arial" panose="020B0604020202020204" pitchFamily="34" charset="0"/>
              <a:buChar char="•"/>
            </a:pPr>
            <a:r>
              <a:rPr lang="en-US" dirty="0">
                <a:latin typeface="微软雅黑" panose="020B0503020204020204" pitchFamily="34" charset="-122"/>
                <a:ea typeface="微软雅黑" panose="020B0503020204020204" pitchFamily="34" charset="-122"/>
              </a:rPr>
              <a:t>Evaluating TABOR by varying trojan insertion techniques, model complexibility and hyperparameters.</a:t>
            </a:r>
            <a:endParaRPr lang="en-US" dirty="0">
              <a:latin typeface="微软雅黑" panose="020B0503020204020204" pitchFamily="34" charset="-122"/>
              <a:ea typeface="微软雅黑" panose="020B0503020204020204" pitchFamily="34" charset="-122"/>
            </a:endParaRPr>
          </a:p>
          <a:p>
            <a:pPr marL="0" indent="0" algn="l" fontAlgn="ctr">
              <a:lnSpc>
                <a:spcPts val="3000"/>
              </a:lnSpc>
              <a:buFont typeface="Arial" panose="020B0604020202020204" pitchFamily="34" charset="0"/>
              <a:buNone/>
            </a:pPr>
            <a:r>
              <a:rPr lang="en-US" dirty="0">
                <a:latin typeface="微软雅黑" panose="020B0503020204020204" pitchFamily="34" charset="-122"/>
                <a:ea typeface="微软雅黑" panose="020B0503020204020204" pitchFamily="34" charset="-122"/>
              </a:rPr>
              <a:t>Reults show TABOR is rebust to changes of these factors.</a:t>
            </a:r>
            <a:endParaRPr lang="en-US" dirty="0">
              <a:latin typeface="微软雅黑" panose="020B0503020204020204" pitchFamily="34" charset="-122"/>
              <a:ea typeface="微软雅黑" panose="020B0503020204020204" pitchFamily="34" charset="-122"/>
            </a:endParaRPr>
          </a:p>
          <a:p>
            <a:pPr algn="l"/>
            <a:endParaRPr lang="en-US" dirty="0">
              <a:latin typeface="微软雅黑" panose="020B0503020204020204" pitchFamily="34" charset="-122"/>
              <a:ea typeface="微软雅黑" panose="020B0503020204020204" pitchFamily="34" charset="-122"/>
            </a:endParaRPr>
          </a:p>
          <a:p>
            <a:pPr algn="l"/>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bwMode="auto">
          <a:xfrm>
            <a:off x="10372926" y="5788324"/>
            <a:ext cx="4302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857372FF-4C98-4E69-8312-4BAE940E57BF}"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25" name="组合 24"/>
          <p:cNvGrpSpPr/>
          <p:nvPr/>
        </p:nvGrpSpPr>
        <p:grpSpPr bwMode="auto">
          <a:xfrm>
            <a:off x="0" y="242888"/>
            <a:ext cx="5342574" cy="461962"/>
            <a:chOff x="0" y="242888"/>
            <a:chExt cx="5343968"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3" y="242888"/>
              <a:ext cx="4942225" cy="460079"/>
            </a:xfrm>
            <a:prstGeom prst="rect">
              <a:avLst/>
            </a:prstGeom>
            <a:noFill/>
          </p:spPr>
          <p:txBody>
            <a:bodyPr wrap="non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BACKGROUND:</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sz="2400" dirty="0">
                  <a:latin typeface="微软雅黑 Light" panose="020B0502040204020203" pitchFamily="34" charset="-122"/>
                  <a:ea typeface="微软雅黑 Light" panose="020B0502040204020203" pitchFamily="34" charset="-122"/>
                  <a:cs typeface="Times New Roman" panose="02020603050405020304" pitchFamily="18" charset="0"/>
                </a:rPr>
                <a:t>Previous Literature</a:t>
              </a:r>
              <a:endParaRPr lang="en-US"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grpSp>
        <p:nvGrpSpPr>
          <p:cNvPr id="19" name="组合 18"/>
          <p:cNvGrpSpPr/>
          <p:nvPr/>
        </p:nvGrpSpPr>
        <p:grpSpPr bwMode="auto">
          <a:xfrm>
            <a:off x="1011238" y="1771650"/>
            <a:ext cx="1728787" cy="1728788"/>
            <a:chOff x="1011953" y="1914525"/>
            <a:chExt cx="1728787" cy="1728787"/>
          </a:xfrm>
        </p:grpSpPr>
        <p:sp>
          <p:nvSpPr>
            <p:cNvPr id="5" name="椭圆 4"/>
            <p:cNvSpPr/>
            <p:nvPr/>
          </p:nvSpPr>
          <p:spPr>
            <a:xfrm>
              <a:off x="1011953" y="1914525"/>
              <a:ext cx="1728787" cy="17287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06" name="Freeform 101"/>
            <p:cNvSpPr>
              <a:spLocks noEditPoints="1"/>
            </p:cNvSpPr>
            <p:nvPr/>
          </p:nvSpPr>
          <p:spPr bwMode="auto">
            <a:xfrm>
              <a:off x="1580991" y="2424188"/>
              <a:ext cx="590710" cy="709460"/>
            </a:xfrm>
            <a:custGeom>
              <a:avLst/>
              <a:gdLst>
                <a:gd name="T0" fmla="*/ 1491964171 w 164"/>
                <a:gd name="T1" fmla="*/ 1491493797 h 197"/>
                <a:gd name="T2" fmla="*/ 1401149712 w 164"/>
                <a:gd name="T3" fmla="*/ 1452585137 h 197"/>
                <a:gd name="T4" fmla="*/ 1284387236 w 164"/>
                <a:gd name="T5" fmla="*/ 1426644831 h 197"/>
                <a:gd name="T6" fmla="*/ 1258439219 w 164"/>
                <a:gd name="T7" fmla="*/ 1426644831 h 197"/>
                <a:gd name="T8" fmla="*/ 1206546786 w 164"/>
                <a:gd name="T9" fmla="*/ 1413676478 h 197"/>
                <a:gd name="T10" fmla="*/ 1206546786 w 164"/>
                <a:gd name="T11" fmla="*/ 1413676478 h 197"/>
                <a:gd name="T12" fmla="*/ 1128702734 w 164"/>
                <a:gd name="T13" fmla="*/ 1400708126 h 197"/>
                <a:gd name="T14" fmla="*/ 973021834 w 164"/>
                <a:gd name="T15" fmla="*/ 1400708126 h 197"/>
                <a:gd name="T16" fmla="*/ 947073817 w 164"/>
                <a:gd name="T17" fmla="*/ 1413676478 h 197"/>
                <a:gd name="T18" fmla="*/ 895177782 w 164"/>
                <a:gd name="T19" fmla="*/ 1413676478 h 197"/>
                <a:gd name="T20" fmla="*/ 830311341 w 164"/>
                <a:gd name="T21" fmla="*/ 1426644831 h 197"/>
                <a:gd name="T22" fmla="*/ 713548865 w 164"/>
                <a:gd name="T23" fmla="*/ 1452585137 h 197"/>
                <a:gd name="T24" fmla="*/ 609760398 w 164"/>
                <a:gd name="T25" fmla="*/ 1504462149 h 197"/>
                <a:gd name="T26" fmla="*/ 596786389 w 164"/>
                <a:gd name="T27" fmla="*/ 1504462149 h 197"/>
                <a:gd name="T28" fmla="*/ 0 w 164"/>
                <a:gd name="T29" fmla="*/ 2147483646 h 197"/>
                <a:gd name="T30" fmla="*/ 2114698577 w 164"/>
                <a:gd name="T31" fmla="*/ 2147483646 h 197"/>
                <a:gd name="T32" fmla="*/ 2127672586 w 164"/>
                <a:gd name="T33" fmla="*/ 2147483646 h 197"/>
                <a:gd name="T34" fmla="*/ 103788467 w 164"/>
                <a:gd name="T35" fmla="*/ 2147483646 h 197"/>
                <a:gd name="T36" fmla="*/ 661652830 w 164"/>
                <a:gd name="T37" fmla="*/ 1595247820 h 197"/>
                <a:gd name="T38" fmla="*/ 739496882 w 164"/>
                <a:gd name="T39" fmla="*/ 1556339161 h 197"/>
                <a:gd name="T40" fmla="*/ 791389315 w 164"/>
                <a:gd name="T41" fmla="*/ 1543370808 h 197"/>
                <a:gd name="T42" fmla="*/ 882207376 w 164"/>
                <a:gd name="T43" fmla="*/ 1517430502 h 197"/>
                <a:gd name="T44" fmla="*/ 908151791 w 164"/>
                <a:gd name="T45" fmla="*/ 1517430502 h 197"/>
                <a:gd name="T46" fmla="*/ 985995843 w 164"/>
                <a:gd name="T47" fmla="*/ 1504462149 h 197"/>
                <a:gd name="T48" fmla="*/ 1154650752 w 164"/>
                <a:gd name="T49" fmla="*/ 1504462149 h 197"/>
                <a:gd name="T50" fmla="*/ 1193572778 w 164"/>
                <a:gd name="T51" fmla="*/ 1517430502 h 197"/>
                <a:gd name="T52" fmla="*/ 1245465210 w 164"/>
                <a:gd name="T53" fmla="*/ 1517430502 h 197"/>
                <a:gd name="T54" fmla="*/ 1323309262 w 164"/>
                <a:gd name="T55" fmla="*/ 1543370808 h 197"/>
                <a:gd name="T56" fmla="*/ 1414123721 w 164"/>
                <a:gd name="T57" fmla="*/ 1569311115 h 197"/>
                <a:gd name="T58" fmla="*/ 1453045747 w 164"/>
                <a:gd name="T59" fmla="*/ 1595247820 h 197"/>
                <a:gd name="T60" fmla="*/ 103788467 w 164"/>
                <a:gd name="T61" fmla="*/ 2147483646 h 197"/>
                <a:gd name="T62" fmla="*/ 830311341 w 164"/>
                <a:gd name="T63" fmla="*/ 1283982149 h 197"/>
                <a:gd name="T64" fmla="*/ 856259358 w 164"/>
                <a:gd name="T65" fmla="*/ 1296950501 h 197"/>
                <a:gd name="T66" fmla="*/ 1063836293 w 164"/>
                <a:gd name="T67" fmla="*/ 1322890808 h 197"/>
                <a:gd name="T68" fmla="*/ 1154650752 w 164"/>
                <a:gd name="T69" fmla="*/ 1309918854 h 197"/>
                <a:gd name="T70" fmla="*/ 1193572778 w 164"/>
                <a:gd name="T71" fmla="*/ 1309918854 h 197"/>
                <a:gd name="T72" fmla="*/ 1232494804 w 164"/>
                <a:gd name="T73" fmla="*/ 1296950501 h 197"/>
                <a:gd name="T74" fmla="*/ 1271413228 w 164"/>
                <a:gd name="T75" fmla="*/ 1283982149 h 197"/>
                <a:gd name="T76" fmla="*/ 1323309262 w 164"/>
                <a:gd name="T77" fmla="*/ 1271010195 h 197"/>
                <a:gd name="T78" fmla="*/ 1336283271 w 164"/>
                <a:gd name="T79" fmla="*/ 1258041842 h 197"/>
                <a:gd name="T80" fmla="*/ 1388175704 w 164"/>
                <a:gd name="T81" fmla="*/ 1232101536 h 197"/>
                <a:gd name="T82" fmla="*/ 1453045747 w 164"/>
                <a:gd name="T83" fmla="*/ 1193192876 h 197"/>
                <a:gd name="T84" fmla="*/ 1725489123 w 164"/>
                <a:gd name="T85" fmla="*/ 661443603 h 197"/>
                <a:gd name="T86" fmla="*/ 1063836293 w 164"/>
                <a:gd name="T87" fmla="*/ 0 h 197"/>
                <a:gd name="T88" fmla="*/ 402183463 w 164"/>
                <a:gd name="T89" fmla="*/ 622534944 h 197"/>
                <a:gd name="T90" fmla="*/ 804363324 w 164"/>
                <a:gd name="T91" fmla="*/ 1271010195 h 197"/>
                <a:gd name="T92" fmla="*/ 505971930 w 164"/>
                <a:gd name="T93" fmla="*/ 622534944 h 197"/>
                <a:gd name="T94" fmla="*/ 1621700656 w 164"/>
                <a:gd name="T95" fmla="*/ 661443603 h 197"/>
                <a:gd name="T96" fmla="*/ 1414123721 w 164"/>
                <a:gd name="T97" fmla="*/ 1089438853 h 197"/>
                <a:gd name="T98" fmla="*/ 1375201695 w 164"/>
                <a:gd name="T99" fmla="*/ 1128347512 h 197"/>
                <a:gd name="T100" fmla="*/ 1323309262 w 164"/>
                <a:gd name="T101" fmla="*/ 1154284217 h 197"/>
                <a:gd name="T102" fmla="*/ 1271413228 w 164"/>
                <a:gd name="T103" fmla="*/ 1180224524 h 197"/>
                <a:gd name="T104" fmla="*/ 1232494804 w 164"/>
                <a:gd name="T105" fmla="*/ 1193192876 h 197"/>
                <a:gd name="T106" fmla="*/ 1206546786 w 164"/>
                <a:gd name="T107" fmla="*/ 1193192876 h 197"/>
                <a:gd name="T108" fmla="*/ 1167624760 w 164"/>
                <a:gd name="T109" fmla="*/ 1206164830 h 197"/>
                <a:gd name="T110" fmla="*/ 1128702734 w 164"/>
                <a:gd name="T111" fmla="*/ 1219133183 h 197"/>
                <a:gd name="T112" fmla="*/ 1063836293 w 164"/>
                <a:gd name="T113" fmla="*/ 1219133183 h 197"/>
                <a:gd name="T114" fmla="*/ 1063836293 w 164"/>
                <a:gd name="T115" fmla="*/ 1219133183 h 197"/>
                <a:gd name="T116" fmla="*/ 882207376 w 164"/>
                <a:gd name="T117" fmla="*/ 1193192876 h 197"/>
                <a:gd name="T118" fmla="*/ 843285350 w 164"/>
                <a:gd name="T119" fmla="*/ 1180224524 h 197"/>
                <a:gd name="T120" fmla="*/ 505971930 w 164"/>
                <a:gd name="T121" fmla="*/ 635506898 h 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4" h="197">
                  <a:moveTo>
                    <a:pt x="116" y="116"/>
                  </a:moveTo>
                  <a:cubicBezTo>
                    <a:pt x="115" y="115"/>
                    <a:pt x="115" y="115"/>
                    <a:pt x="115" y="115"/>
                  </a:cubicBezTo>
                  <a:cubicBezTo>
                    <a:pt x="114" y="115"/>
                    <a:pt x="113" y="114"/>
                    <a:pt x="112" y="114"/>
                  </a:cubicBezTo>
                  <a:cubicBezTo>
                    <a:pt x="110" y="113"/>
                    <a:pt x="109" y="113"/>
                    <a:pt x="108" y="112"/>
                  </a:cubicBezTo>
                  <a:cubicBezTo>
                    <a:pt x="106" y="112"/>
                    <a:pt x="105" y="112"/>
                    <a:pt x="104" y="111"/>
                  </a:cubicBezTo>
                  <a:cubicBezTo>
                    <a:pt x="103" y="111"/>
                    <a:pt x="101" y="110"/>
                    <a:pt x="99" y="110"/>
                  </a:cubicBezTo>
                  <a:cubicBezTo>
                    <a:pt x="98" y="110"/>
                    <a:pt x="98" y="110"/>
                    <a:pt x="97" y="110"/>
                  </a:cubicBezTo>
                  <a:cubicBezTo>
                    <a:pt x="97" y="110"/>
                    <a:pt x="97" y="110"/>
                    <a:pt x="97" y="110"/>
                  </a:cubicBezTo>
                  <a:cubicBezTo>
                    <a:pt x="96" y="109"/>
                    <a:pt x="95" y="109"/>
                    <a:pt x="94" y="109"/>
                  </a:cubicBezTo>
                  <a:cubicBezTo>
                    <a:pt x="93" y="109"/>
                    <a:pt x="93" y="109"/>
                    <a:pt x="93" y="109"/>
                  </a:cubicBezTo>
                  <a:cubicBezTo>
                    <a:pt x="93" y="109"/>
                    <a:pt x="93" y="109"/>
                    <a:pt x="93" y="109"/>
                  </a:cubicBezTo>
                  <a:cubicBezTo>
                    <a:pt x="93" y="109"/>
                    <a:pt x="93" y="109"/>
                    <a:pt x="93" y="109"/>
                  </a:cubicBezTo>
                  <a:cubicBezTo>
                    <a:pt x="92" y="109"/>
                    <a:pt x="91" y="109"/>
                    <a:pt x="90" y="109"/>
                  </a:cubicBezTo>
                  <a:cubicBezTo>
                    <a:pt x="87" y="108"/>
                    <a:pt x="87" y="108"/>
                    <a:pt x="87" y="108"/>
                  </a:cubicBezTo>
                  <a:cubicBezTo>
                    <a:pt x="83" y="108"/>
                    <a:pt x="79" y="108"/>
                    <a:pt x="76" y="108"/>
                  </a:cubicBezTo>
                  <a:cubicBezTo>
                    <a:pt x="75" y="108"/>
                    <a:pt x="75" y="108"/>
                    <a:pt x="75" y="108"/>
                  </a:cubicBezTo>
                  <a:cubicBezTo>
                    <a:pt x="74" y="108"/>
                    <a:pt x="74" y="108"/>
                    <a:pt x="74" y="108"/>
                  </a:cubicBezTo>
                  <a:cubicBezTo>
                    <a:pt x="73" y="109"/>
                    <a:pt x="73" y="109"/>
                    <a:pt x="73" y="109"/>
                  </a:cubicBezTo>
                  <a:cubicBezTo>
                    <a:pt x="72" y="109"/>
                    <a:pt x="70" y="109"/>
                    <a:pt x="69" y="109"/>
                  </a:cubicBezTo>
                  <a:cubicBezTo>
                    <a:pt x="69" y="109"/>
                    <a:pt x="69" y="109"/>
                    <a:pt x="69" y="109"/>
                  </a:cubicBezTo>
                  <a:cubicBezTo>
                    <a:pt x="68" y="109"/>
                    <a:pt x="67" y="109"/>
                    <a:pt x="67" y="109"/>
                  </a:cubicBezTo>
                  <a:cubicBezTo>
                    <a:pt x="66" y="110"/>
                    <a:pt x="65" y="110"/>
                    <a:pt x="64" y="110"/>
                  </a:cubicBezTo>
                  <a:cubicBezTo>
                    <a:pt x="62" y="110"/>
                    <a:pt x="61" y="111"/>
                    <a:pt x="59" y="111"/>
                  </a:cubicBezTo>
                  <a:cubicBezTo>
                    <a:pt x="58" y="112"/>
                    <a:pt x="56" y="112"/>
                    <a:pt x="55" y="112"/>
                  </a:cubicBezTo>
                  <a:cubicBezTo>
                    <a:pt x="54" y="113"/>
                    <a:pt x="54" y="113"/>
                    <a:pt x="54" y="113"/>
                  </a:cubicBezTo>
                  <a:cubicBezTo>
                    <a:pt x="52" y="114"/>
                    <a:pt x="49" y="115"/>
                    <a:pt x="47" y="116"/>
                  </a:cubicBezTo>
                  <a:cubicBezTo>
                    <a:pt x="46" y="116"/>
                    <a:pt x="46" y="116"/>
                    <a:pt x="46" y="116"/>
                  </a:cubicBezTo>
                  <a:cubicBezTo>
                    <a:pt x="46" y="116"/>
                    <a:pt x="46" y="116"/>
                    <a:pt x="46" y="116"/>
                  </a:cubicBezTo>
                  <a:cubicBezTo>
                    <a:pt x="18" y="130"/>
                    <a:pt x="0" y="159"/>
                    <a:pt x="0" y="190"/>
                  </a:cubicBezTo>
                  <a:cubicBezTo>
                    <a:pt x="0" y="191"/>
                    <a:pt x="0" y="191"/>
                    <a:pt x="0" y="192"/>
                  </a:cubicBezTo>
                  <a:cubicBezTo>
                    <a:pt x="0" y="197"/>
                    <a:pt x="0" y="197"/>
                    <a:pt x="0" y="197"/>
                  </a:cubicBezTo>
                  <a:cubicBezTo>
                    <a:pt x="163" y="197"/>
                    <a:pt x="163" y="197"/>
                    <a:pt x="163" y="197"/>
                  </a:cubicBezTo>
                  <a:cubicBezTo>
                    <a:pt x="163" y="192"/>
                    <a:pt x="163" y="192"/>
                    <a:pt x="163" y="192"/>
                  </a:cubicBezTo>
                  <a:cubicBezTo>
                    <a:pt x="163" y="191"/>
                    <a:pt x="164" y="191"/>
                    <a:pt x="164" y="190"/>
                  </a:cubicBezTo>
                  <a:cubicBezTo>
                    <a:pt x="164" y="158"/>
                    <a:pt x="145" y="129"/>
                    <a:pt x="116" y="116"/>
                  </a:cubicBezTo>
                  <a:close/>
                  <a:moveTo>
                    <a:pt x="8" y="189"/>
                  </a:moveTo>
                  <a:cubicBezTo>
                    <a:pt x="8" y="161"/>
                    <a:pt x="25" y="135"/>
                    <a:pt x="50" y="123"/>
                  </a:cubicBezTo>
                  <a:cubicBezTo>
                    <a:pt x="51" y="123"/>
                    <a:pt x="51" y="123"/>
                    <a:pt x="51" y="123"/>
                  </a:cubicBezTo>
                  <a:cubicBezTo>
                    <a:pt x="51" y="123"/>
                    <a:pt x="51" y="123"/>
                    <a:pt x="51" y="123"/>
                  </a:cubicBezTo>
                  <a:cubicBezTo>
                    <a:pt x="53" y="122"/>
                    <a:pt x="55" y="121"/>
                    <a:pt x="57" y="120"/>
                  </a:cubicBezTo>
                  <a:cubicBezTo>
                    <a:pt x="58" y="120"/>
                    <a:pt x="58" y="120"/>
                    <a:pt x="58" y="120"/>
                  </a:cubicBezTo>
                  <a:cubicBezTo>
                    <a:pt x="59" y="120"/>
                    <a:pt x="60" y="119"/>
                    <a:pt x="61" y="119"/>
                  </a:cubicBezTo>
                  <a:cubicBezTo>
                    <a:pt x="63" y="119"/>
                    <a:pt x="64" y="118"/>
                    <a:pt x="66" y="118"/>
                  </a:cubicBezTo>
                  <a:cubicBezTo>
                    <a:pt x="66" y="118"/>
                    <a:pt x="67" y="117"/>
                    <a:pt x="68" y="117"/>
                  </a:cubicBezTo>
                  <a:cubicBezTo>
                    <a:pt x="69" y="117"/>
                    <a:pt x="69" y="117"/>
                    <a:pt x="70" y="117"/>
                  </a:cubicBezTo>
                  <a:cubicBezTo>
                    <a:pt x="70" y="117"/>
                    <a:pt x="70" y="117"/>
                    <a:pt x="70" y="117"/>
                  </a:cubicBezTo>
                  <a:cubicBezTo>
                    <a:pt x="71" y="117"/>
                    <a:pt x="73" y="117"/>
                    <a:pt x="74" y="116"/>
                  </a:cubicBezTo>
                  <a:cubicBezTo>
                    <a:pt x="76" y="116"/>
                    <a:pt x="76" y="116"/>
                    <a:pt x="76" y="116"/>
                  </a:cubicBezTo>
                  <a:cubicBezTo>
                    <a:pt x="80" y="116"/>
                    <a:pt x="83" y="116"/>
                    <a:pt x="87" y="116"/>
                  </a:cubicBezTo>
                  <a:cubicBezTo>
                    <a:pt x="89" y="116"/>
                    <a:pt x="89" y="116"/>
                    <a:pt x="89" y="116"/>
                  </a:cubicBezTo>
                  <a:cubicBezTo>
                    <a:pt x="90" y="117"/>
                    <a:pt x="91" y="117"/>
                    <a:pt x="91" y="117"/>
                  </a:cubicBezTo>
                  <a:cubicBezTo>
                    <a:pt x="92" y="117"/>
                    <a:pt x="92" y="117"/>
                    <a:pt x="92" y="117"/>
                  </a:cubicBezTo>
                  <a:cubicBezTo>
                    <a:pt x="93" y="117"/>
                    <a:pt x="94" y="117"/>
                    <a:pt x="95" y="117"/>
                  </a:cubicBezTo>
                  <a:cubicBezTo>
                    <a:pt x="96" y="117"/>
                    <a:pt x="96" y="117"/>
                    <a:pt x="96" y="117"/>
                  </a:cubicBezTo>
                  <a:cubicBezTo>
                    <a:pt x="96" y="118"/>
                    <a:pt x="97" y="118"/>
                    <a:pt x="97" y="118"/>
                  </a:cubicBezTo>
                  <a:cubicBezTo>
                    <a:pt x="99" y="118"/>
                    <a:pt x="100" y="119"/>
                    <a:pt x="102" y="119"/>
                  </a:cubicBezTo>
                  <a:cubicBezTo>
                    <a:pt x="103" y="119"/>
                    <a:pt x="104" y="120"/>
                    <a:pt x="105" y="120"/>
                  </a:cubicBezTo>
                  <a:cubicBezTo>
                    <a:pt x="106" y="120"/>
                    <a:pt x="107" y="121"/>
                    <a:pt x="109" y="121"/>
                  </a:cubicBezTo>
                  <a:cubicBezTo>
                    <a:pt x="110" y="122"/>
                    <a:pt x="111" y="122"/>
                    <a:pt x="112" y="123"/>
                  </a:cubicBezTo>
                  <a:cubicBezTo>
                    <a:pt x="112" y="123"/>
                    <a:pt x="112" y="123"/>
                    <a:pt x="112" y="123"/>
                  </a:cubicBezTo>
                  <a:cubicBezTo>
                    <a:pt x="138" y="135"/>
                    <a:pt x="155" y="161"/>
                    <a:pt x="156" y="189"/>
                  </a:cubicBezTo>
                  <a:lnTo>
                    <a:pt x="8" y="189"/>
                  </a:lnTo>
                  <a:close/>
                  <a:moveTo>
                    <a:pt x="62" y="98"/>
                  </a:moveTo>
                  <a:cubicBezTo>
                    <a:pt x="62" y="98"/>
                    <a:pt x="63" y="98"/>
                    <a:pt x="64" y="99"/>
                  </a:cubicBezTo>
                  <a:cubicBezTo>
                    <a:pt x="65" y="99"/>
                    <a:pt x="65" y="99"/>
                    <a:pt x="65" y="99"/>
                  </a:cubicBezTo>
                  <a:cubicBezTo>
                    <a:pt x="65" y="99"/>
                    <a:pt x="66" y="100"/>
                    <a:pt x="66" y="100"/>
                  </a:cubicBezTo>
                  <a:cubicBezTo>
                    <a:pt x="71" y="101"/>
                    <a:pt x="76" y="102"/>
                    <a:pt x="81" y="102"/>
                  </a:cubicBezTo>
                  <a:cubicBezTo>
                    <a:pt x="82" y="102"/>
                    <a:pt x="82" y="102"/>
                    <a:pt x="82" y="102"/>
                  </a:cubicBezTo>
                  <a:cubicBezTo>
                    <a:pt x="83" y="102"/>
                    <a:pt x="85" y="102"/>
                    <a:pt x="87" y="102"/>
                  </a:cubicBezTo>
                  <a:cubicBezTo>
                    <a:pt x="87" y="102"/>
                    <a:pt x="88" y="102"/>
                    <a:pt x="89" y="101"/>
                  </a:cubicBezTo>
                  <a:cubicBezTo>
                    <a:pt x="90" y="101"/>
                    <a:pt x="90" y="101"/>
                    <a:pt x="90" y="101"/>
                  </a:cubicBezTo>
                  <a:cubicBezTo>
                    <a:pt x="91" y="101"/>
                    <a:pt x="91" y="101"/>
                    <a:pt x="92" y="101"/>
                  </a:cubicBezTo>
                  <a:cubicBezTo>
                    <a:pt x="92" y="101"/>
                    <a:pt x="93" y="101"/>
                    <a:pt x="93" y="101"/>
                  </a:cubicBezTo>
                  <a:cubicBezTo>
                    <a:pt x="95" y="100"/>
                    <a:pt x="95" y="100"/>
                    <a:pt x="95" y="100"/>
                  </a:cubicBezTo>
                  <a:cubicBezTo>
                    <a:pt x="96" y="100"/>
                    <a:pt x="96" y="100"/>
                    <a:pt x="97" y="100"/>
                  </a:cubicBezTo>
                  <a:cubicBezTo>
                    <a:pt x="97" y="100"/>
                    <a:pt x="98" y="99"/>
                    <a:pt x="98" y="99"/>
                  </a:cubicBezTo>
                  <a:cubicBezTo>
                    <a:pt x="99" y="99"/>
                    <a:pt x="99" y="99"/>
                    <a:pt x="99" y="99"/>
                  </a:cubicBezTo>
                  <a:cubicBezTo>
                    <a:pt x="100" y="99"/>
                    <a:pt x="101" y="98"/>
                    <a:pt x="102" y="98"/>
                  </a:cubicBezTo>
                  <a:cubicBezTo>
                    <a:pt x="102" y="98"/>
                    <a:pt x="102" y="98"/>
                    <a:pt x="102" y="98"/>
                  </a:cubicBezTo>
                  <a:cubicBezTo>
                    <a:pt x="103" y="97"/>
                    <a:pt x="103" y="97"/>
                    <a:pt x="103" y="97"/>
                  </a:cubicBezTo>
                  <a:cubicBezTo>
                    <a:pt x="104" y="97"/>
                    <a:pt x="105" y="96"/>
                    <a:pt x="106" y="96"/>
                  </a:cubicBezTo>
                  <a:cubicBezTo>
                    <a:pt x="107" y="95"/>
                    <a:pt x="107" y="95"/>
                    <a:pt x="107" y="95"/>
                  </a:cubicBezTo>
                  <a:cubicBezTo>
                    <a:pt x="108" y="95"/>
                    <a:pt x="109" y="94"/>
                    <a:pt x="110" y="93"/>
                  </a:cubicBezTo>
                  <a:cubicBezTo>
                    <a:pt x="111" y="93"/>
                    <a:pt x="112" y="92"/>
                    <a:pt x="112" y="92"/>
                  </a:cubicBezTo>
                  <a:cubicBezTo>
                    <a:pt x="114" y="90"/>
                    <a:pt x="114" y="90"/>
                    <a:pt x="114" y="90"/>
                  </a:cubicBezTo>
                  <a:cubicBezTo>
                    <a:pt x="126" y="80"/>
                    <a:pt x="133" y="66"/>
                    <a:pt x="133" y="51"/>
                  </a:cubicBezTo>
                  <a:cubicBezTo>
                    <a:pt x="133" y="51"/>
                    <a:pt x="133" y="51"/>
                    <a:pt x="133" y="51"/>
                  </a:cubicBezTo>
                  <a:cubicBezTo>
                    <a:pt x="133" y="23"/>
                    <a:pt x="110" y="0"/>
                    <a:pt x="82" y="0"/>
                  </a:cubicBezTo>
                  <a:cubicBezTo>
                    <a:pt x="55" y="0"/>
                    <a:pt x="32" y="21"/>
                    <a:pt x="31" y="48"/>
                  </a:cubicBezTo>
                  <a:cubicBezTo>
                    <a:pt x="31" y="48"/>
                    <a:pt x="31" y="48"/>
                    <a:pt x="31" y="48"/>
                  </a:cubicBezTo>
                  <a:cubicBezTo>
                    <a:pt x="31" y="49"/>
                    <a:pt x="31" y="50"/>
                    <a:pt x="31" y="51"/>
                  </a:cubicBezTo>
                  <a:cubicBezTo>
                    <a:pt x="31" y="71"/>
                    <a:pt x="43" y="90"/>
                    <a:pt x="62" y="98"/>
                  </a:cubicBezTo>
                  <a:close/>
                  <a:moveTo>
                    <a:pt x="39" y="49"/>
                  </a:moveTo>
                  <a:cubicBezTo>
                    <a:pt x="39" y="48"/>
                    <a:pt x="39" y="48"/>
                    <a:pt x="39" y="48"/>
                  </a:cubicBezTo>
                  <a:cubicBezTo>
                    <a:pt x="40" y="26"/>
                    <a:pt x="59" y="8"/>
                    <a:pt x="82" y="8"/>
                  </a:cubicBezTo>
                  <a:cubicBezTo>
                    <a:pt x="105" y="8"/>
                    <a:pt x="125" y="27"/>
                    <a:pt x="125" y="51"/>
                  </a:cubicBezTo>
                  <a:cubicBezTo>
                    <a:pt x="125" y="51"/>
                    <a:pt x="125" y="51"/>
                    <a:pt x="125" y="51"/>
                  </a:cubicBezTo>
                  <a:cubicBezTo>
                    <a:pt x="125" y="64"/>
                    <a:pt x="119" y="76"/>
                    <a:pt x="109" y="84"/>
                  </a:cubicBezTo>
                  <a:cubicBezTo>
                    <a:pt x="107" y="86"/>
                    <a:pt x="107" y="86"/>
                    <a:pt x="107" y="86"/>
                  </a:cubicBezTo>
                  <a:cubicBezTo>
                    <a:pt x="107" y="86"/>
                    <a:pt x="106" y="86"/>
                    <a:pt x="106" y="87"/>
                  </a:cubicBezTo>
                  <a:cubicBezTo>
                    <a:pt x="105" y="87"/>
                    <a:pt x="104" y="88"/>
                    <a:pt x="103" y="88"/>
                  </a:cubicBezTo>
                  <a:cubicBezTo>
                    <a:pt x="102" y="89"/>
                    <a:pt x="102" y="89"/>
                    <a:pt x="102" y="89"/>
                  </a:cubicBezTo>
                  <a:cubicBezTo>
                    <a:pt x="101" y="89"/>
                    <a:pt x="100" y="90"/>
                    <a:pt x="99" y="90"/>
                  </a:cubicBezTo>
                  <a:cubicBezTo>
                    <a:pt x="98" y="91"/>
                    <a:pt x="98" y="91"/>
                    <a:pt x="98" y="91"/>
                  </a:cubicBezTo>
                  <a:cubicBezTo>
                    <a:pt x="98" y="91"/>
                    <a:pt x="97" y="91"/>
                    <a:pt x="97" y="91"/>
                  </a:cubicBezTo>
                  <a:cubicBezTo>
                    <a:pt x="95" y="92"/>
                    <a:pt x="95" y="92"/>
                    <a:pt x="95" y="92"/>
                  </a:cubicBezTo>
                  <a:cubicBezTo>
                    <a:pt x="95" y="92"/>
                    <a:pt x="95" y="92"/>
                    <a:pt x="94" y="92"/>
                  </a:cubicBezTo>
                  <a:cubicBezTo>
                    <a:pt x="94" y="92"/>
                    <a:pt x="93" y="92"/>
                    <a:pt x="93" y="92"/>
                  </a:cubicBezTo>
                  <a:cubicBezTo>
                    <a:pt x="91" y="93"/>
                    <a:pt x="91" y="93"/>
                    <a:pt x="91" y="93"/>
                  </a:cubicBezTo>
                  <a:cubicBezTo>
                    <a:pt x="91" y="93"/>
                    <a:pt x="91" y="93"/>
                    <a:pt x="90" y="93"/>
                  </a:cubicBezTo>
                  <a:cubicBezTo>
                    <a:pt x="90" y="93"/>
                    <a:pt x="89" y="93"/>
                    <a:pt x="89" y="93"/>
                  </a:cubicBezTo>
                  <a:cubicBezTo>
                    <a:pt x="87" y="94"/>
                    <a:pt x="87" y="94"/>
                    <a:pt x="87" y="94"/>
                  </a:cubicBezTo>
                  <a:cubicBezTo>
                    <a:pt x="87" y="94"/>
                    <a:pt x="87" y="94"/>
                    <a:pt x="86" y="94"/>
                  </a:cubicBezTo>
                  <a:cubicBezTo>
                    <a:pt x="85" y="94"/>
                    <a:pt x="83" y="94"/>
                    <a:pt x="82" y="94"/>
                  </a:cubicBezTo>
                  <a:cubicBezTo>
                    <a:pt x="82" y="94"/>
                    <a:pt x="82" y="94"/>
                    <a:pt x="82" y="94"/>
                  </a:cubicBezTo>
                  <a:cubicBezTo>
                    <a:pt x="82" y="94"/>
                    <a:pt x="82" y="94"/>
                    <a:pt x="82" y="94"/>
                  </a:cubicBezTo>
                  <a:cubicBezTo>
                    <a:pt x="77" y="94"/>
                    <a:pt x="73" y="93"/>
                    <a:pt x="69" y="92"/>
                  </a:cubicBezTo>
                  <a:cubicBezTo>
                    <a:pt x="69" y="92"/>
                    <a:pt x="68" y="92"/>
                    <a:pt x="68" y="92"/>
                  </a:cubicBezTo>
                  <a:cubicBezTo>
                    <a:pt x="66" y="91"/>
                    <a:pt x="66" y="91"/>
                    <a:pt x="66" y="91"/>
                  </a:cubicBezTo>
                  <a:cubicBezTo>
                    <a:pt x="66" y="91"/>
                    <a:pt x="65" y="91"/>
                    <a:pt x="65" y="91"/>
                  </a:cubicBezTo>
                  <a:cubicBezTo>
                    <a:pt x="49" y="84"/>
                    <a:pt x="39" y="68"/>
                    <a:pt x="39" y="51"/>
                  </a:cubicBezTo>
                  <a:cubicBezTo>
                    <a:pt x="39" y="50"/>
                    <a:pt x="39" y="50"/>
                    <a:pt x="39"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2" name="椭圆 31"/>
          <p:cNvSpPr/>
          <p:nvPr/>
        </p:nvSpPr>
        <p:spPr>
          <a:xfrm>
            <a:off x="942975" y="1812925"/>
            <a:ext cx="231775" cy="2333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椭圆 38"/>
          <p:cNvSpPr/>
          <p:nvPr/>
        </p:nvSpPr>
        <p:spPr>
          <a:xfrm>
            <a:off x="609600" y="2559050"/>
            <a:ext cx="153988" cy="1539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椭圆 39"/>
          <p:cNvSpPr/>
          <p:nvPr/>
        </p:nvSpPr>
        <p:spPr>
          <a:xfrm>
            <a:off x="2663825" y="3236913"/>
            <a:ext cx="153988" cy="155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p:cNvPicPr>
            <a:picLocks noChangeAspect="1"/>
          </p:cNvPicPr>
          <p:nvPr/>
        </p:nvPicPr>
        <p:blipFill>
          <a:blip r:embed="rId1"/>
          <a:stretch>
            <a:fillRect/>
          </a:stretch>
        </p:blipFill>
        <p:spPr>
          <a:xfrm>
            <a:off x="2965450" y="1240790"/>
            <a:ext cx="8908415" cy="478663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1E68D567-562E-4BD5-BD0C-F48F2ECD24FA}"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47" name="组合 46"/>
          <p:cNvGrpSpPr/>
          <p:nvPr/>
        </p:nvGrpSpPr>
        <p:grpSpPr bwMode="auto">
          <a:xfrm>
            <a:off x="0" y="242888"/>
            <a:ext cx="7777161" cy="461962"/>
            <a:chOff x="0" y="242888"/>
            <a:chExt cx="7779190"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1" y="242888"/>
              <a:ext cx="7377449" cy="461369"/>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BACKGROUND:</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sz="2400" dirty="0">
                  <a:latin typeface="微软雅黑 Light" panose="020B0502040204020203" pitchFamily="34" charset="-122"/>
                  <a:ea typeface="微软雅黑 Light" panose="020B0502040204020203" pitchFamily="34" charset="-122"/>
                  <a:cs typeface="Times New Roman" panose="02020603050405020304" pitchFamily="18" charset="0"/>
                </a:rPr>
                <a:t>Prior Work on Backdoor Attacks</a:t>
              </a:r>
              <a:endParaRPr lang="zh-CN" altLang="en-US" sz="2400" dirty="0">
                <a:solidFill>
                  <a:schemeClr val="tx1">
                    <a:lumMod val="50000"/>
                    <a:lumOff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sp>
        <p:nvSpPr>
          <p:cNvPr id="9" name="文本框 8"/>
          <p:cNvSpPr txBox="1">
            <a:spLocks noChangeArrowheads="1"/>
          </p:cNvSpPr>
          <p:nvPr/>
        </p:nvSpPr>
        <p:spPr bwMode="auto">
          <a:xfrm>
            <a:off x="525585" y="2381058"/>
            <a:ext cx="1138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1800" b="1" dirty="0" err="1">
                <a:solidFill>
                  <a:schemeClr val="accent1"/>
                </a:solidFill>
              </a:rPr>
              <a:t>BadNets</a:t>
            </a:r>
            <a:endParaRPr lang="zh-CN" altLang="en-US" sz="1800" b="1" dirty="0">
              <a:solidFill>
                <a:schemeClr val="accent1"/>
              </a:solidFill>
            </a:endParaRPr>
          </a:p>
        </p:txBody>
      </p:sp>
      <p:sp>
        <p:nvSpPr>
          <p:cNvPr id="7" name="椭圆 6"/>
          <p:cNvSpPr/>
          <p:nvPr/>
        </p:nvSpPr>
        <p:spPr>
          <a:xfrm>
            <a:off x="604305" y="1361717"/>
            <a:ext cx="987425" cy="9874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8" name="Freeform 71"/>
          <p:cNvSpPr>
            <a:spLocks noEditPoints="1"/>
          </p:cNvSpPr>
          <p:nvPr/>
        </p:nvSpPr>
        <p:spPr bwMode="auto">
          <a:xfrm>
            <a:off x="867830" y="1601430"/>
            <a:ext cx="460375" cy="508000"/>
          </a:xfrm>
          <a:custGeom>
            <a:avLst/>
            <a:gdLst>
              <a:gd name="T0" fmla="*/ 1768584970 w 110"/>
              <a:gd name="T1" fmla="*/ 329325574 h 122"/>
              <a:gd name="T2" fmla="*/ 752964239 w 110"/>
              <a:gd name="T3" fmla="*/ 329325574 h 122"/>
              <a:gd name="T4" fmla="*/ 1155708659 w 110"/>
              <a:gd name="T5" fmla="*/ 34664754 h 122"/>
              <a:gd name="T6" fmla="*/ 1348329559 w 110"/>
              <a:gd name="T7" fmla="*/ 34664754 h 122"/>
              <a:gd name="T8" fmla="*/ 1768584970 w 110"/>
              <a:gd name="T9" fmla="*/ 329325574 h 122"/>
              <a:gd name="T10" fmla="*/ 1786095961 w 110"/>
              <a:gd name="T11" fmla="*/ 450654295 h 122"/>
              <a:gd name="T12" fmla="*/ 735453248 w 110"/>
              <a:gd name="T13" fmla="*/ 450654295 h 122"/>
              <a:gd name="T14" fmla="*/ 595365320 w 110"/>
              <a:gd name="T15" fmla="*/ 1109305443 h 122"/>
              <a:gd name="T16" fmla="*/ 1190730641 w 110"/>
              <a:gd name="T17" fmla="*/ 2114612459 h 122"/>
              <a:gd name="T18" fmla="*/ 1208241632 w 110"/>
              <a:gd name="T19" fmla="*/ 2114612459 h 122"/>
              <a:gd name="T20" fmla="*/ 1208241632 w 110"/>
              <a:gd name="T21" fmla="*/ 1369297344 h 122"/>
              <a:gd name="T22" fmla="*/ 1085668881 w 110"/>
              <a:gd name="T23" fmla="*/ 1213303869 h 122"/>
              <a:gd name="T24" fmla="*/ 1260774605 w 110"/>
              <a:gd name="T25" fmla="*/ 1039971770 h 122"/>
              <a:gd name="T26" fmla="*/ 1435884514 w 110"/>
              <a:gd name="T27" fmla="*/ 1213303869 h 122"/>
              <a:gd name="T28" fmla="*/ 1313307577 w 110"/>
              <a:gd name="T29" fmla="*/ 1369297344 h 122"/>
              <a:gd name="T30" fmla="*/ 1313307577 w 110"/>
              <a:gd name="T31" fmla="*/ 2114612459 h 122"/>
              <a:gd name="T32" fmla="*/ 1330818568 w 110"/>
              <a:gd name="T33" fmla="*/ 2114612459 h 122"/>
              <a:gd name="T34" fmla="*/ 1926183889 w 110"/>
              <a:gd name="T35" fmla="*/ 1109305443 h 122"/>
              <a:gd name="T36" fmla="*/ 1786095961 w 110"/>
              <a:gd name="T37" fmla="*/ 450654295 h 122"/>
              <a:gd name="T38" fmla="*/ 998113926 w 110"/>
              <a:gd name="T39" fmla="*/ 2010614033 h 122"/>
              <a:gd name="T40" fmla="*/ 17510991 w 110"/>
              <a:gd name="T41" fmla="*/ 2010614033 h 122"/>
              <a:gd name="T42" fmla="*/ 0 w 110"/>
              <a:gd name="T43" fmla="*/ 2062613246 h 122"/>
              <a:gd name="T44" fmla="*/ 17510991 w 110"/>
              <a:gd name="T45" fmla="*/ 2114612459 h 122"/>
              <a:gd name="T46" fmla="*/ 998113926 w 110"/>
              <a:gd name="T47" fmla="*/ 2114612459 h 122"/>
              <a:gd name="T48" fmla="*/ 1033135908 w 110"/>
              <a:gd name="T49" fmla="*/ 2062613246 h 122"/>
              <a:gd name="T50" fmla="*/ 998113926 w 110"/>
              <a:gd name="T51" fmla="*/ 2010614033 h 1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0" h="122">
                <a:moveTo>
                  <a:pt x="101" y="19"/>
                </a:moveTo>
                <a:cubicBezTo>
                  <a:pt x="43" y="19"/>
                  <a:pt x="43" y="19"/>
                  <a:pt x="43" y="19"/>
                </a:cubicBezTo>
                <a:cubicBezTo>
                  <a:pt x="43" y="0"/>
                  <a:pt x="44" y="2"/>
                  <a:pt x="66" y="2"/>
                </a:cubicBezTo>
                <a:cubicBezTo>
                  <a:pt x="77" y="2"/>
                  <a:pt x="77" y="2"/>
                  <a:pt x="77" y="2"/>
                </a:cubicBezTo>
                <a:cubicBezTo>
                  <a:pt x="100" y="2"/>
                  <a:pt x="101" y="0"/>
                  <a:pt x="101" y="19"/>
                </a:cubicBezTo>
                <a:close/>
                <a:moveTo>
                  <a:pt x="102" y="26"/>
                </a:moveTo>
                <a:cubicBezTo>
                  <a:pt x="42" y="26"/>
                  <a:pt x="42" y="26"/>
                  <a:pt x="42" y="26"/>
                </a:cubicBezTo>
                <a:cubicBezTo>
                  <a:pt x="34" y="64"/>
                  <a:pt x="34" y="64"/>
                  <a:pt x="34" y="64"/>
                </a:cubicBezTo>
                <a:cubicBezTo>
                  <a:pt x="64" y="64"/>
                  <a:pt x="58" y="122"/>
                  <a:pt x="68" y="122"/>
                </a:cubicBezTo>
                <a:cubicBezTo>
                  <a:pt x="68" y="122"/>
                  <a:pt x="69" y="122"/>
                  <a:pt x="69" y="122"/>
                </a:cubicBezTo>
                <a:cubicBezTo>
                  <a:pt x="69" y="79"/>
                  <a:pt x="69" y="79"/>
                  <a:pt x="69" y="79"/>
                </a:cubicBezTo>
                <a:cubicBezTo>
                  <a:pt x="65" y="78"/>
                  <a:pt x="62" y="74"/>
                  <a:pt x="62" y="70"/>
                </a:cubicBezTo>
                <a:cubicBezTo>
                  <a:pt x="62" y="65"/>
                  <a:pt x="67" y="60"/>
                  <a:pt x="72" y="60"/>
                </a:cubicBezTo>
                <a:cubicBezTo>
                  <a:pt x="77" y="60"/>
                  <a:pt x="82" y="65"/>
                  <a:pt x="82" y="70"/>
                </a:cubicBezTo>
                <a:cubicBezTo>
                  <a:pt x="82" y="74"/>
                  <a:pt x="79" y="78"/>
                  <a:pt x="75" y="79"/>
                </a:cubicBezTo>
                <a:cubicBezTo>
                  <a:pt x="75" y="122"/>
                  <a:pt x="75" y="122"/>
                  <a:pt x="75" y="122"/>
                </a:cubicBezTo>
                <a:cubicBezTo>
                  <a:pt x="75" y="122"/>
                  <a:pt x="76" y="122"/>
                  <a:pt x="76" y="122"/>
                </a:cubicBezTo>
                <a:cubicBezTo>
                  <a:pt x="85" y="122"/>
                  <a:pt x="79" y="64"/>
                  <a:pt x="110" y="64"/>
                </a:cubicBezTo>
                <a:lnTo>
                  <a:pt x="102" y="26"/>
                </a:lnTo>
                <a:close/>
                <a:moveTo>
                  <a:pt x="57" y="116"/>
                </a:moveTo>
                <a:cubicBezTo>
                  <a:pt x="1" y="116"/>
                  <a:pt x="1" y="116"/>
                  <a:pt x="1" y="116"/>
                </a:cubicBezTo>
                <a:cubicBezTo>
                  <a:pt x="0" y="116"/>
                  <a:pt x="0" y="117"/>
                  <a:pt x="0" y="119"/>
                </a:cubicBezTo>
                <a:cubicBezTo>
                  <a:pt x="0" y="121"/>
                  <a:pt x="0" y="122"/>
                  <a:pt x="1" y="122"/>
                </a:cubicBezTo>
                <a:cubicBezTo>
                  <a:pt x="57" y="122"/>
                  <a:pt x="57" y="122"/>
                  <a:pt x="57" y="122"/>
                </a:cubicBezTo>
                <a:cubicBezTo>
                  <a:pt x="58" y="122"/>
                  <a:pt x="59" y="121"/>
                  <a:pt x="59" y="119"/>
                </a:cubicBezTo>
                <a:cubicBezTo>
                  <a:pt x="59" y="117"/>
                  <a:pt x="58" y="116"/>
                  <a:pt x="57" y="1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椭圆 31"/>
          <p:cNvSpPr/>
          <p:nvPr/>
        </p:nvSpPr>
        <p:spPr>
          <a:xfrm rot="20383925">
            <a:off x="521755" y="1382355"/>
            <a:ext cx="195262" cy="195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rot="20383925">
            <a:off x="420155" y="1915755"/>
            <a:ext cx="130175" cy="1301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rot="20383925">
            <a:off x="1178980" y="1269642"/>
            <a:ext cx="79375" cy="793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1855255" y="1497128"/>
            <a:ext cx="4415696" cy="1015663"/>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通过修改训练数据集来注入</a:t>
            </a:r>
            <a:r>
              <a:rPr lang="en-US" altLang="zh-CN" sz="2000" dirty="0">
                <a:latin typeface="微软雅黑" panose="020B0503020204020204" pitchFamily="34" charset="-122"/>
                <a:ea typeface="微软雅黑" panose="020B0503020204020204" pitchFamily="34" charset="-122"/>
              </a:rPr>
              <a:t>backdoor</a:t>
            </a:r>
            <a:endParaRPr lang="en-US" altLang="zh-CN" sz="2000" dirty="0">
              <a:latin typeface="微软雅黑" panose="020B0503020204020204" pitchFamily="34" charset="-122"/>
              <a:ea typeface="微软雅黑" panose="020B0503020204020204" pitchFamily="34" charset="-122"/>
            </a:endParaRPr>
          </a:p>
          <a:p>
            <a:endParaRPr 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下图：后门攻击的例子</a:t>
            </a:r>
            <a:endParaRPr 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0" y="2940293"/>
            <a:ext cx="12206156" cy="2475777"/>
          </a:xfrm>
          <a:prstGeom prst="rect">
            <a:avLst/>
          </a:prstGeom>
        </p:spPr>
      </p:pic>
      <p:sp>
        <p:nvSpPr>
          <p:cNvPr id="8" name="矩形 7"/>
          <p:cNvSpPr/>
          <p:nvPr/>
        </p:nvSpPr>
        <p:spPr>
          <a:xfrm>
            <a:off x="64168" y="3609475"/>
            <a:ext cx="1527562" cy="81742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1" name="矩形 10"/>
          <p:cNvSpPr/>
          <p:nvPr/>
        </p:nvSpPr>
        <p:spPr>
          <a:xfrm>
            <a:off x="-1013" y="5679043"/>
            <a:ext cx="1665481"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首先选择目标标签和触发图案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任意形状</a:t>
            </a:r>
            <a:r>
              <a:rPr lang="en-US" altLang="zh-CN" dirty="0">
                <a:latin typeface="微软雅黑" panose="020B0503020204020204" pitchFamily="34" charset="-122"/>
                <a:ea typeface="微软雅黑" panose="020B0503020204020204" pitchFamily="34" charset="-122"/>
              </a:rPr>
              <a:t>)</a:t>
            </a:r>
            <a:endParaRPr lang="en-US" dirty="0"/>
          </a:p>
        </p:txBody>
      </p:sp>
      <p:sp>
        <p:nvSpPr>
          <p:cNvPr id="13" name="矩形 12"/>
          <p:cNvSpPr/>
          <p:nvPr/>
        </p:nvSpPr>
        <p:spPr>
          <a:xfrm>
            <a:off x="1928110" y="5679043"/>
            <a:ext cx="3015916"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训练图像的随机子集用触发图案标记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将它们的标签修改为目标标签</a:t>
            </a:r>
            <a:endParaRPr lang="en-US" dirty="0"/>
          </a:p>
        </p:txBody>
      </p:sp>
      <p:sp>
        <p:nvSpPr>
          <p:cNvPr id="14" name="矩形 13"/>
          <p:cNvSpPr/>
          <p:nvPr/>
        </p:nvSpPr>
        <p:spPr>
          <a:xfrm>
            <a:off x="5207668" y="5679043"/>
            <a:ext cx="1738695"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用修改后的训练数据对</a:t>
            </a:r>
            <a:r>
              <a:rPr lang="en-US" dirty="0">
                <a:latin typeface="微软雅黑" panose="020B0503020204020204" pitchFamily="34" charset="-122"/>
                <a:ea typeface="微软雅黑" panose="020B0503020204020204" pitchFamily="34" charset="-122"/>
              </a:rPr>
              <a:t>DNN</a:t>
            </a:r>
            <a:r>
              <a:rPr lang="zh-CN" altLang="en-US" dirty="0">
                <a:latin typeface="微软雅黑" panose="020B0503020204020204" pitchFamily="34" charset="-122"/>
                <a:ea typeface="微软雅黑" panose="020B0503020204020204" pitchFamily="34" charset="-122"/>
              </a:rPr>
              <a:t>进行训练</a:t>
            </a:r>
            <a:endParaRPr lang="en-US" dirty="0"/>
          </a:p>
        </p:txBody>
      </p:sp>
      <p:sp>
        <p:nvSpPr>
          <p:cNvPr id="39" name="矩形 38"/>
          <p:cNvSpPr/>
          <p:nvPr/>
        </p:nvSpPr>
        <p:spPr>
          <a:xfrm>
            <a:off x="10796337" y="4370897"/>
            <a:ext cx="1331495" cy="3871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3" name="矩形 42"/>
          <p:cNvSpPr/>
          <p:nvPr/>
        </p:nvSpPr>
        <p:spPr>
          <a:xfrm>
            <a:off x="10796337" y="3429000"/>
            <a:ext cx="1179096" cy="45319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6" name="文本框 15"/>
          <p:cNvSpPr txBox="1"/>
          <p:nvPr/>
        </p:nvSpPr>
        <p:spPr>
          <a:xfrm>
            <a:off x="8075501" y="5679043"/>
            <a:ext cx="2717746"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模型能够很好地分类不带有触发的正常输入</a:t>
            </a:r>
            <a:endParaRPr lang="en-US"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53" presetClass="entr" presetSubtype="16" fill="hold" grpId="0" nodeType="withEffect">
                                  <p:stCondLst>
                                    <p:cond delay="1100"/>
                                  </p:stCondLst>
                                  <p:childTnLst>
                                    <p:set>
                                      <p:cBhvr>
                                        <p:cTn id="9" dur="1" fill="hold">
                                          <p:stCondLst>
                                            <p:cond delay="0"/>
                                          </p:stCondLst>
                                        </p:cTn>
                                        <p:tgtEl>
                                          <p:spTgt spid="32"/>
                                        </p:tgtEl>
                                        <p:attrNameLst>
                                          <p:attrName>style.visibility</p:attrName>
                                        </p:attrNameLst>
                                      </p:cBhvr>
                                      <p:to>
                                        <p:strVal val="visible"/>
                                      </p:to>
                                    </p:set>
                                    <p:anim calcmode="lin" valueType="num">
                                      <p:cBhvr>
                                        <p:cTn id="10" dur="500" fill="hold"/>
                                        <p:tgtEl>
                                          <p:spTgt spid="32"/>
                                        </p:tgtEl>
                                        <p:attrNameLst>
                                          <p:attrName>ppt_w</p:attrName>
                                        </p:attrNameLst>
                                      </p:cBhvr>
                                      <p:tavLst>
                                        <p:tav tm="0">
                                          <p:val>
                                            <p:fltVal val="0"/>
                                          </p:val>
                                        </p:tav>
                                        <p:tav tm="100000">
                                          <p:val>
                                            <p:strVal val="#ppt_w"/>
                                          </p:val>
                                        </p:tav>
                                      </p:tavLst>
                                    </p:anim>
                                    <p:anim calcmode="lin" valueType="num">
                                      <p:cBhvr>
                                        <p:cTn id="11" dur="500" fill="hold"/>
                                        <p:tgtEl>
                                          <p:spTgt spid="32"/>
                                        </p:tgtEl>
                                        <p:attrNameLst>
                                          <p:attrName>ppt_h</p:attrName>
                                        </p:attrNameLst>
                                      </p:cBhvr>
                                      <p:tavLst>
                                        <p:tav tm="0">
                                          <p:val>
                                            <p:fltVal val="0"/>
                                          </p:val>
                                        </p:tav>
                                        <p:tav tm="100000">
                                          <p:val>
                                            <p:strVal val="#ppt_h"/>
                                          </p:val>
                                        </p:tav>
                                      </p:tavLst>
                                    </p:anim>
                                    <p:animEffect transition="in" filter="fade">
                                      <p:cBhvr>
                                        <p:cTn id="12" dur="500"/>
                                        <p:tgtEl>
                                          <p:spTgt spid="32"/>
                                        </p:tgtEl>
                                      </p:cBhvr>
                                    </p:animEffect>
                                  </p:childTnLst>
                                </p:cTn>
                              </p:par>
                              <p:par>
                                <p:cTn id="13" presetID="53" presetClass="entr" presetSubtype="16" fill="hold" grpId="0" nodeType="withEffect">
                                  <p:stCondLst>
                                    <p:cond delay="110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par>
                                <p:cTn id="18" presetID="53" presetClass="entr" presetSubtype="16" fill="hold" grpId="0" nodeType="withEffect">
                                  <p:stCondLst>
                                    <p:cond delay="11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11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par>
                                <p:cTn id="28" presetID="10" presetClass="entr" presetSubtype="0" fill="hold" grpId="0" nodeType="withEffect">
                                  <p:stCondLst>
                                    <p:cond delay="11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32" grpId="0" animBg="1"/>
      <p:bldP spid="33" grpId="0" animBg="1"/>
      <p:bldP spid="34" grpId="0" animBg="1"/>
      <p:bldP spid="8" grpId="0" animBg="1"/>
      <p:bldP spid="39"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nSpc>
                <a:spcPct val="100000"/>
              </a:lnSpc>
              <a:spcBef>
                <a:spcPct val="0"/>
              </a:spcBef>
              <a:buFontTx/>
              <a:buNone/>
            </a:pPr>
            <a:fld id="{1E68D567-562E-4BD5-BD0C-F48F2ECD24FA}" type="slidenum">
              <a:rPr lang="zh-CN" altLang="en-US" sz="1200">
                <a:solidFill>
                  <a:schemeClr val="bg1"/>
                </a:solidFill>
                <a:latin typeface="Century Gothic" panose="020B0502020202020204" pitchFamily="34" charset="0"/>
                <a:ea typeface="微软雅黑" panose="020B0503020204020204" pitchFamily="34" charset="-122"/>
              </a:rPr>
            </a:fld>
            <a:endParaRPr lang="zh-CN" altLang="en-US" sz="1200">
              <a:solidFill>
                <a:schemeClr val="bg1"/>
              </a:solidFill>
              <a:latin typeface="Century Gothic" panose="020B0502020202020204" pitchFamily="34" charset="0"/>
              <a:ea typeface="微软雅黑" panose="020B0503020204020204" pitchFamily="34" charset="-122"/>
            </a:endParaRPr>
          </a:p>
        </p:txBody>
      </p:sp>
      <p:grpSp>
        <p:nvGrpSpPr>
          <p:cNvPr id="47" name="组合 46"/>
          <p:cNvGrpSpPr/>
          <p:nvPr/>
        </p:nvGrpSpPr>
        <p:grpSpPr bwMode="auto">
          <a:xfrm>
            <a:off x="0" y="242888"/>
            <a:ext cx="7777161" cy="461962"/>
            <a:chOff x="0" y="242888"/>
            <a:chExt cx="7779190" cy="461665"/>
          </a:xfrm>
        </p:grpSpPr>
        <p:sp>
          <p:nvSpPr>
            <p:cNvPr id="3" name="矩形 2"/>
            <p:cNvSpPr/>
            <p:nvPr/>
          </p:nvSpPr>
          <p:spPr>
            <a:xfrm>
              <a:off x="0" y="242888"/>
              <a:ext cx="401743" cy="461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401741" y="242888"/>
              <a:ext cx="7377449" cy="461369"/>
            </a:xfrm>
            <a:prstGeom prst="rect">
              <a:avLst/>
            </a:prstGeom>
            <a:noFill/>
          </p:spPr>
          <p:txBody>
            <a:bodyPr wrap="square">
              <a:spAutoFit/>
            </a:bodyPr>
            <a:lstStyle/>
            <a:p>
              <a:pPr eaLnBrk="1" fontAlgn="auto" hangingPunct="1">
                <a:spcBef>
                  <a:spcPts val="0"/>
                </a:spcBef>
                <a:spcAft>
                  <a:spcPts val="0"/>
                </a:spcAft>
                <a:defRPr/>
              </a:pP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rPr>
                <a:t>BACKGROUND:</a:t>
              </a:r>
              <a:r>
                <a:rPr lang="zh-CN" altLang="en-US" sz="24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sz="2400" dirty="0">
                  <a:latin typeface="微软雅黑 Light" panose="020B0502040204020203" pitchFamily="34" charset="-122"/>
                  <a:ea typeface="微软雅黑 Light" panose="020B0502040204020203" pitchFamily="34" charset="-122"/>
                  <a:cs typeface="Times New Roman" panose="02020603050405020304" pitchFamily="18" charset="0"/>
                </a:rPr>
                <a:t>Prior Work on Backdoor Attacks</a:t>
              </a:r>
              <a:endParaRPr lang="zh-CN" altLang="en-US" sz="2400" dirty="0">
                <a:solidFill>
                  <a:schemeClr val="tx1">
                    <a:lumMod val="50000"/>
                    <a:lumOff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sp>
        <p:nvSpPr>
          <p:cNvPr id="26" name="文本框 25"/>
          <p:cNvSpPr txBox="1"/>
          <p:nvPr/>
        </p:nvSpPr>
        <p:spPr>
          <a:xfrm>
            <a:off x="333081" y="2290763"/>
            <a:ext cx="1656777" cy="369332"/>
          </a:xfrm>
          <a:prstGeom prst="rect">
            <a:avLst/>
          </a:prstGeom>
          <a:noFill/>
        </p:spPr>
        <p:txBody>
          <a:bodyPr wrap="square">
            <a:spAutoFit/>
          </a:bodyPr>
          <a:lstStyle/>
          <a:p>
            <a:pPr algn="ctr" eaLnBrk="1" fontAlgn="auto" hangingPunct="1">
              <a:spcBef>
                <a:spcPts val="0"/>
              </a:spcBef>
              <a:spcAft>
                <a:spcPts val="0"/>
              </a:spcAft>
              <a:defRPr/>
            </a:pPr>
            <a:r>
              <a:rPr lang="en-US" altLang="zh-CN" b="1" dirty="0">
                <a:solidFill>
                  <a:schemeClr val="accent3"/>
                </a:solidFill>
                <a:latin typeface="微软雅黑 Light" panose="020B0502040204020203" pitchFamily="34" charset="-122"/>
                <a:ea typeface="微软雅黑 Light" panose="020B0502040204020203" pitchFamily="34" charset="-122"/>
              </a:rPr>
              <a:t>Trojan Attack</a:t>
            </a:r>
            <a:endParaRPr lang="zh-CN" altLang="en-US" b="1" dirty="0">
              <a:solidFill>
                <a:schemeClr val="accent3"/>
              </a:solidFill>
              <a:latin typeface="微软雅黑 Light" panose="020B0502040204020203" pitchFamily="34" charset="-122"/>
              <a:ea typeface="微软雅黑 Light" panose="020B0502040204020203" pitchFamily="34" charset="-122"/>
            </a:endParaRPr>
          </a:p>
        </p:txBody>
      </p:sp>
      <p:grpSp>
        <p:nvGrpSpPr>
          <p:cNvPr id="29" name="组合 28"/>
          <p:cNvGrpSpPr/>
          <p:nvPr/>
        </p:nvGrpSpPr>
        <p:grpSpPr bwMode="auto">
          <a:xfrm>
            <a:off x="668552" y="1276996"/>
            <a:ext cx="985838" cy="987425"/>
            <a:chOff x="6790926" y="2936017"/>
            <a:chExt cx="986614" cy="986614"/>
          </a:xfrm>
        </p:grpSpPr>
        <p:sp>
          <p:nvSpPr>
            <p:cNvPr id="24" name="椭圆 23"/>
            <p:cNvSpPr/>
            <p:nvPr/>
          </p:nvSpPr>
          <p:spPr>
            <a:xfrm>
              <a:off x="6790926" y="2936017"/>
              <a:ext cx="986614" cy="9866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16" name="Freeform 67"/>
            <p:cNvSpPr>
              <a:spLocks noEditPoints="1"/>
            </p:cNvSpPr>
            <p:nvPr/>
          </p:nvSpPr>
          <p:spPr bwMode="auto">
            <a:xfrm>
              <a:off x="7029428" y="3174520"/>
              <a:ext cx="509610" cy="509608"/>
            </a:xfrm>
            <a:custGeom>
              <a:avLst/>
              <a:gdLst>
                <a:gd name="T0" fmla="*/ 2111259927 w 122"/>
                <a:gd name="T1" fmla="*/ 1919313219 h 122"/>
                <a:gd name="T2" fmla="*/ 1587806915 w 122"/>
                <a:gd name="T3" fmla="*/ 1378414452 h 122"/>
                <a:gd name="T4" fmla="*/ 1535463284 w 122"/>
                <a:gd name="T5" fmla="*/ 1378414452 h 122"/>
                <a:gd name="T6" fmla="*/ 1360976162 w 122"/>
                <a:gd name="T7" fmla="*/ 1203932192 h 122"/>
                <a:gd name="T8" fmla="*/ 1186493217 w 122"/>
                <a:gd name="T9" fmla="*/ 1029449931 h 122"/>
                <a:gd name="T10" fmla="*/ 1186493217 w 122"/>
                <a:gd name="T11" fmla="*/ 1029449931 h 122"/>
                <a:gd name="T12" fmla="*/ 1308632532 w 122"/>
                <a:gd name="T13" fmla="*/ 645585617 h 122"/>
                <a:gd name="T14" fmla="*/ 663040204 w 122"/>
                <a:gd name="T15" fmla="*/ 0 h 122"/>
                <a:gd name="T16" fmla="*/ 0 w 122"/>
                <a:gd name="T17" fmla="*/ 645585617 h 122"/>
                <a:gd name="T18" fmla="*/ 663040204 w 122"/>
                <a:gd name="T19" fmla="*/ 1291171233 h 122"/>
                <a:gd name="T20" fmla="*/ 1029458148 w 122"/>
                <a:gd name="T21" fmla="*/ 1169036575 h 122"/>
                <a:gd name="T22" fmla="*/ 1029458148 w 122"/>
                <a:gd name="T23" fmla="*/ 1169036575 h 122"/>
                <a:gd name="T24" fmla="*/ 1203941094 w 122"/>
                <a:gd name="T25" fmla="*/ 1343518835 h 122"/>
                <a:gd name="T26" fmla="*/ 1395871916 w 122"/>
                <a:gd name="T27" fmla="*/ 1535448904 h 122"/>
                <a:gd name="T28" fmla="*/ 1395871916 w 122"/>
                <a:gd name="T29" fmla="*/ 1570344521 h 122"/>
                <a:gd name="T30" fmla="*/ 1919324928 w 122"/>
                <a:gd name="T31" fmla="*/ 2093795479 h 122"/>
                <a:gd name="T32" fmla="*/ 2041464243 w 122"/>
                <a:gd name="T33" fmla="*/ 2041447877 h 122"/>
                <a:gd name="T34" fmla="*/ 2058912120 w 122"/>
                <a:gd name="T35" fmla="*/ 2041447877 h 122"/>
                <a:gd name="T36" fmla="*/ 2111259927 w 122"/>
                <a:gd name="T37" fmla="*/ 1919313219 h 122"/>
                <a:gd name="T38" fmla="*/ 663040204 w 122"/>
                <a:gd name="T39" fmla="*/ 1151588767 h 122"/>
                <a:gd name="T40" fmla="*/ 157035068 w 122"/>
                <a:gd name="T41" fmla="*/ 645585617 h 122"/>
                <a:gd name="T42" fmla="*/ 663040204 w 122"/>
                <a:gd name="T43" fmla="*/ 139586644 h 122"/>
                <a:gd name="T44" fmla="*/ 1169045340 w 122"/>
                <a:gd name="T45" fmla="*/ 645585617 h 122"/>
                <a:gd name="T46" fmla="*/ 663040204 w 122"/>
                <a:gd name="T47" fmla="*/ 1151588767 h 1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2" h="122">
                  <a:moveTo>
                    <a:pt x="121" y="110"/>
                  </a:moveTo>
                  <a:cubicBezTo>
                    <a:pt x="91" y="79"/>
                    <a:pt x="91" y="79"/>
                    <a:pt x="91" y="79"/>
                  </a:cubicBezTo>
                  <a:cubicBezTo>
                    <a:pt x="90" y="79"/>
                    <a:pt x="89" y="79"/>
                    <a:pt x="88" y="79"/>
                  </a:cubicBezTo>
                  <a:cubicBezTo>
                    <a:pt x="78" y="69"/>
                    <a:pt x="78" y="69"/>
                    <a:pt x="78" y="69"/>
                  </a:cubicBezTo>
                  <a:cubicBezTo>
                    <a:pt x="68" y="59"/>
                    <a:pt x="68" y="59"/>
                    <a:pt x="68" y="59"/>
                  </a:cubicBezTo>
                  <a:cubicBezTo>
                    <a:pt x="68" y="59"/>
                    <a:pt x="68" y="59"/>
                    <a:pt x="68" y="59"/>
                  </a:cubicBezTo>
                  <a:cubicBezTo>
                    <a:pt x="72" y="53"/>
                    <a:pt x="75" y="45"/>
                    <a:pt x="75" y="37"/>
                  </a:cubicBezTo>
                  <a:cubicBezTo>
                    <a:pt x="75" y="17"/>
                    <a:pt x="58" y="0"/>
                    <a:pt x="38" y="0"/>
                  </a:cubicBezTo>
                  <a:cubicBezTo>
                    <a:pt x="17" y="0"/>
                    <a:pt x="0" y="17"/>
                    <a:pt x="0" y="37"/>
                  </a:cubicBezTo>
                  <a:cubicBezTo>
                    <a:pt x="0" y="58"/>
                    <a:pt x="17" y="74"/>
                    <a:pt x="38" y="74"/>
                  </a:cubicBezTo>
                  <a:cubicBezTo>
                    <a:pt x="46" y="74"/>
                    <a:pt x="53" y="72"/>
                    <a:pt x="59" y="67"/>
                  </a:cubicBezTo>
                  <a:cubicBezTo>
                    <a:pt x="59" y="67"/>
                    <a:pt x="59" y="67"/>
                    <a:pt x="59" y="67"/>
                  </a:cubicBezTo>
                  <a:cubicBezTo>
                    <a:pt x="69" y="77"/>
                    <a:pt x="69" y="77"/>
                    <a:pt x="69" y="77"/>
                  </a:cubicBezTo>
                  <a:cubicBezTo>
                    <a:pt x="80" y="88"/>
                    <a:pt x="80" y="88"/>
                    <a:pt x="80" y="88"/>
                  </a:cubicBezTo>
                  <a:cubicBezTo>
                    <a:pt x="79" y="89"/>
                    <a:pt x="79" y="90"/>
                    <a:pt x="80" y="90"/>
                  </a:cubicBezTo>
                  <a:cubicBezTo>
                    <a:pt x="110" y="120"/>
                    <a:pt x="110" y="120"/>
                    <a:pt x="110" y="120"/>
                  </a:cubicBezTo>
                  <a:cubicBezTo>
                    <a:pt x="111" y="122"/>
                    <a:pt x="115" y="120"/>
                    <a:pt x="117" y="117"/>
                  </a:cubicBezTo>
                  <a:cubicBezTo>
                    <a:pt x="118" y="117"/>
                    <a:pt x="118" y="117"/>
                    <a:pt x="118" y="117"/>
                  </a:cubicBezTo>
                  <a:cubicBezTo>
                    <a:pt x="121" y="114"/>
                    <a:pt x="122" y="111"/>
                    <a:pt x="121" y="110"/>
                  </a:cubicBezTo>
                  <a:close/>
                  <a:moveTo>
                    <a:pt x="38" y="66"/>
                  </a:moveTo>
                  <a:cubicBezTo>
                    <a:pt x="22" y="66"/>
                    <a:pt x="9" y="53"/>
                    <a:pt x="9" y="37"/>
                  </a:cubicBezTo>
                  <a:cubicBezTo>
                    <a:pt x="9" y="21"/>
                    <a:pt x="22" y="8"/>
                    <a:pt x="38" y="8"/>
                  </a:cubicBezTo>
                  <a:cubicBezTo>
                    <a:pt x="54" y="8"/>
                    <a:pt x="67" y="21"/>
                    <a:pt x="67" y="37"/>
                  </a:cubicBezTo>
                  <a:cubicBezTo>
                    <a:pt x="67" y="53"/>
                    <a:pt x="54" y="66"/>
                    <a:pt x="38"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0" name="椭圆 39"/>
          <p:cNvSpPr/>
          <p:nvPr/>
        </p:nvSpPr>
        <p:spPr>
          <a:xfrm rot="7200000">
            <a:off x="429633" y="1528615"/>
            <a:ext cx="149225" cy="150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椭圆 40"/>
          <p:cNvSpPr/>
          <p:nvPr/>
        </p:nvSpPr>
        <p:spPr>
          <a:xfrm rot="7200000">
            <a:off x="522502" y="1789758"/>
            <a:ext cx="98425" cy="984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椭圆 41"/>
          <p:cNvSpPr/>
          <p:nvPr/>
        </p:nvSpPr>
        <p:spPr>
          <a:xfrm rot="7200000">
            <a:off x="600290" y="1467496"/>
            <a:ext cx="60325" cy="603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1990090" y="1346835"/>
            <a:ext cx="4339590" cy="2861310"/>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zh-CN" altLang="en-US" sz="2000" dirty="0">
                <a:latin typeface="微软雅黑" panose="020B0503020204020204" pitchFamily="34" charset="-122"/>
                <a:ea typeface="微软雅黑" panose="020B0503020204020204" pitchFamily="34" charset="-122"/>
              </a:rPr>
              <a:t>不依赖于对训练集的访问。</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Courier New" panose="02070309020205020404" pitchFamily="49" charset="0"/>
              <a:buChar char="o"/>
            </a:pPr>
            <a:r>
              <a:rPr lang="zh-CN" altLang="en-US" sz="2000" dirty="0">
                <a:latin typeface="微软雅黑" panose="020B0503020204020204" pitchFamily="34" charset="-122"/>
                <a:ea typeface="微软雅黑" panose="020B0503020204020204" pitchFamily="34" charset="-122"/>
              </a:rPr>
              <a:t>根据在</a:t>
            </a:r>
            <a:r>
              <a:rPr lang="en-US" altLang="zh-CN" sz="2000" dirty="0">
                <a:latin typeface="微软雅黑" panose="020B0503020204020204" pitchFamily="34" charset="-122"/>
                <a:ea typeface="微软雅黑" panose="020B0503020204020204" pitchFamily="34" charset="-122"/>
              </a:rPr>
              <a:t>DNN</a:t>
            </a:r>
            <a:r>
              <a:rPr lang="zh-CN" altLang="en-US" sz="2000" dirty="0">
                <a:latin typeface="微软雅黑" panose="020B0503020204020204" pitchFamily="34" charset="-122"/>
                <a:ea typeface="微软雅黑" panose="020B0503020204020204" pitchFamily="34" charset="-122"/>
              </a:rPr>
              <a:t>中诱导特定内部神经元的最大响应的值来设计触发。在触发和内部神经元之间建立了更强的连接，并且能够以较少的训练样本注入有效的</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98</a:t>
            </a:r>
            <a:r>
              <a:rPr lang="zh-CN" altLang="en-US"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后门。</a:t>
            </a:r>
            <a:endParaRPr 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6602095" y="1276985"/>
            <a:ext cx="5429250" cy="44323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animEffect transition="in" filter="fade">
                                      <p:cBhvr>
                                        <p:cTn id="13" dur="500"/>
                                        <p:tgtEl>
                                          <p:spTgt spid="4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par>
                                <p:cTn id="24" presetID="53" presetClass="entr" presetSubtype="16"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0" grpId="0" animBg="1"/>
      <p:bldP spid="41" grpId="0" animBg="1"/>
      <p:bldP spid="42" grpId="0" animBg="1"/>
    </p:bldLst>
  </p:timing>
</p:sld>
</file>

<file path=ppt/tags/tag1.xml><?xml version="1.0" encoding="utf-8"?>
<p:tagLst xmlns:p="http://schemas.openxmlformats.org/presentationml/2006/main">
  <p:tag name="REFSHAPE" val="373897692"/>
  <p:tag name="KSO_WM_UNIT_PLACING_PICTURE_USER_VIEWPORT" val="{&quot;height&quot;:6050,&quot;width&quot;:8500}"/>
</p:tagLst>
</file>

<file path=ppt/theme/theme1.xml><?xml version="1.0" encoding="utf-8"?>
<a:theme xmlns:a="http://schemas.openxmlformats.org/drawingml/2006/main" name="微软雅黑">
  <a:themeElements>
    <a:clrScheme name="平面图表4配色(合集配色)">
      <a:dk1>
        <a:sysClr val="windowText" lastClr="000000"/>
      </a:dk1>
      <a:lt1>
        <a:sysClr val="window" lastClr="FFFFFF"/>
      </a:lt1>
      <a:dk2>
        <a:srgbClr val="44546A"/>
      </a:dk2>
      <a:lt2>
        <a:srgbClr val="E7E6E6"/>
      </a:lt2>
      <a:accent1>
        <a:srgbClr val="3DBCC0"/>
      </a:accent1>
      <a:accent2>
        <a:srgbClr val="FFC535"/>
      </a:accent2>
      <a:accent3>
        <a:srgbClr val="EB7513"/>
      </a:accent3>
      <a:accent4>
        <a:srgbClr val="C8C2AC"/>
      </a:accent4>
      <a:accent5>
        <a:srgbClr val="76AFAF"/>
      </a:accent5>
      <a:accent6>
        <a:srgbClr val="F4EFD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latin typeface="微软雅黑 Light" panose="020B0502040204020203" pitchFamily="34" charset="-122"/>
            <a:ea typeface="微软雅黑 Light" panose="020B0502040204020203"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6924</Words>
  <Application>WPS 演示</Application>
  <PresentationFormat>宽屏</PresentationFormat>
  <Paragraphs>342</Paragraphs>
  <Slides>28</Slides>
  <Notes>19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45" baseType="lpstr">
      <vt:lpstr>Arial</vt:lpstr>
      <vt:lpstr>宋体</vt:lpstr>
      <vt:lpstr>Wingdings</vt:lpstr>
      <vt:lpstr>Calibri</vt:lpstr>
      <vt:lpstr>微软雅黑 Light</vt:lpstr>
      <vt:lpstr>Century Gothic</vt:lpstr>
      <vt:lpstr>微软雅黑</vt:lpstr>
      <vt:lpstr>方正清刻本悦宋简体</vt:lpstr>
      <vt:lpstr>Courier New</vt:lpstr>
      <vt:lpstr>Times New Roman</vt:lpstr>
      <vt:lpstr>Arial Unicode MS</vt:lpstr>
      <vt:lpstr>Microsoft YaHei UI Light</vt:lpstr>
      <vt:lpstr>Wingdings</vt:lpstr>
      <vt:lpstr>微软雅黑</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顾睿</dc:creator>
  <cp:lastModifiedBy>一瓶褪色的品红溶液</cp:lastModifiedBy>
  <cp:revision>271</cp:revision>
  <dcterms:created xsi:type="dcterms:W3CDTF">2015-02-01T03:08:00Z</dcterms:created>
  <dcterms:modified xsi:type="dcterms:W3CDTF">2020-05-20T09:59:59Z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