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308" r:id="rId3"/>
    <p:sldId id="2297" r:id="rId5"/>
    <p:sldId id="2307" r:id="rId6"/>
    <p:sldId id="2291" r:id="rId7"/>
    <p:sldId id="2309" r:id="rId8"/>
    <p:sldId id="2228" r:id="rId9"/>
    <p:sldId id="2310" r:id="rId10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A484D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87" autoAdjust="0"/>
    <p:restoredTop sz="93750" autoAdjust="0"/>
  </p:normalViewPr>
  <p:slideViewPr>
    <p:cSldViewPr snapToGrid="0" snapToObjects="1">
      <p:cViewPr varScale="1">
        <p:scale>
          <a:sx n="31" d="100"/>
          <a:sy n="31" d="100"/>
        </p:scale>
        <p:origin x="-596" y="-84"/>
      </p:cViewPr>
      <p:guideLst>
        <p:guide orient="horz" pos="8088"/>
        <p:guide orient="horz" pos="504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5440" y="6017895"/>
            <a:ext cx="16116935" cy="3406775"/>
          </a:xfrm>
          <a:prstGeom prst="rect">
            <a:avLst/>
          </a:prstGeom>
          <a:noFill/>
        </p:spPr>
        <p:txBody>
          <a:bodyPr wrap="square" lIns="365760" tIns="0" rIns="0" bIns="0" rtlCol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84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Шлюз таблицы данных </a:t>
            </a:r>
            <a:br>
              <a:rPr lang="ru-RU" altLang="en-US" sz="8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</a:br>
            <a:r>
              <a:rPr lang="en-US" altLang="en-US" sz="8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  <a:t>Table Data Gateway</a:t>
            </a:r>
            <a:endParaRPr lang="en-US" altLang="en-US" sz="8000" kern="1200" spc="3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Bright" panose="02040602050505020304" charset="0"/>
              <a:ea typeface="+mj-ea"/>
              <a:cs typeface="Lucida Bright" panose="02040602050505020304" charset="0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418537" y="9949409"/>
            <a:ext cx="6105525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ru-RU" sz="3200" spc="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ea typeface="Montserrat Light" charset="0"/>
                <a:cs typeface="Calibri" panose="020F0502020204030204" charset="0"/>
                <a:sym typeface="Bebas Neue" charset="0"/>
              </a:rPr>
              <a:t>Коваленко Мария 932001</a:t>
            </a:r>
            <a:endParaRPr lang="en-US" sz="3200" spc="600" dirty="0">
              <a:solidFill>
                <a:schemeClr val="tx1">
                  <a:lumMod val="75000"/>
                </a:schemeClr>
              </a:solidFill>
              <a:latin typeface="Calibri" panose="020F0502020204030204" charset="0"/>
              <a:ea typeface="Montserrat Light" charset="0"/>
              <a:cs typeface="Calibri" panose="020F0502020204030204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1623747" y="3790338"/>
            <a:ext cx="889752" cy="7642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69464" y="9537259"/>
            <a:ext cx="32733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ru-RU" sz="2000" b="1" dirty="0" smtClean="0"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Subtitle 2"/>
          <p:cNvSpPr txBox="1"/>
          <p:nvPr/>
        </p:nvSpPr>
        <p:spPr>
          <a:xfrm>
            <a:off x="4547428" y="9822379"/>
            <a:ext cx="17732709" cy="13246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Копировать структуру таблицы базы данных в отдельном классе, который содержит методы активизации запросов, возвращающих множество записей.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6290" y="9183773"/>
            <a:ext cx="1887220" cy="553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000" b="1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РЕШЕНИЕ</a:t>
            </a:r>
            <a:r>
              <a:rPr lang="ru-RU" sz="3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  <a:endParaRPr lang="en-US" sz="3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9464" y="3886931"/>
            <a:ext cx="32733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ru-RU" sz="2000" b="1" dirty="0" smtClean="0"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4547428" y="4525994"/>
            <a:ext cx="17732709" cy="7708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Объект выступает в качестве шлюза между данными в приложении и в БД. 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6290" y="3887388"/>
            <a:ext cx="2477770" cy="553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000" b="1" dirty="0" smtClean="0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</a:rPr>
              <a:t>НАЗНАЧЕНИЕ</a:t>
            </a:r>
            <a:r>
              <a:rPr lang="ru-RU" sz="3000" b="1" dirty="0" smtClean="0">
                <a:solidFill>
                  <a:schemeClr val="tx2"/>
                </a:solidFill>
                <a:latin typeface="Montserrat" charset="-52"/>
              </a:rPr>
              <a:t>:</a:t>
            </a:r>
            <a:endParaRPr lang="en-US" sz="3000" b="1" dirty="0">
              <a:solidFill>
                <a:schemeClr val="tx2"/>
              </a:solidFill>
              <a:latin typeface="Montserrat" charset="-52"/>
              <a:ea typeface="Montserrat" charset="0"/>
              <a:cs typeface="Montserra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9464" y="6729378"/>
            <a:ext cx="32733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ru-RU" sz="2000" b="1" dirty="0" smtClean="0"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4547428" y="7291497"/>
            <a:ext cx="17732709" cy="13246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Обеспечить взаимодействие бизнес - логики с базой данных, при этом требуется обособить SQL код от бизнес - логики.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6290" y="6652890"/>
            <a:ext cx="1619885" cy="553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000" b="1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ЗАДАЧА</a:t>
            </a:r>
            <a:r>
              <a:rPr lang="ru-RU" sz="3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  <a:endParaRPr lang="en-US" sz="3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33131" y="7291497"/>
            <a:ext cx="0" cy="2126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33131" y="4503692"/>
            <a:ext cx="0" cy="2126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33661" y="983022"/>
            <a:ext cx="7499985" cy="1337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6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  <a:t>Table Data Gateway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812027" y="246595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74510" y="704870"/>
            <a:ext cx="6013450" cy="4451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u-RU" sz="2300" spc="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ПАТТЕРН ПРОГРАММИРОВАНИЯ</a:t>
            </a:r>
            <a:endParaRPr lang="en-US" sz="2300" spc="600" dirty="0">
              <a:solidFill>
                <a:schemeClr val="tx1">
                  <a:lumMod val="75000"/>
                </a:schemeClr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pic>
        <p:nvPicPr>
          <p:cNvPr id="2" name="Изображение 1" descr="IMG_256"/>
          <p:cNvPicPr>
            <a:picLocks noChangeAspect="1"/>
          </p:cNvPicPr>
          <p:nvPr>
            <p:ph type="pic" sz="quarter" idx="41"/>
          </p:nvPr>
        </p:nvPicPr>
        <p:blipFill>
          <a:blip r:embed="rId1"/>
          <a:stretch>
            <a:fillRect/>
          </a:stretch>
        </p:blipFill>
        <p:spPr>
          <a:xfrm>
            <a:off x="16550640" y="378460"/>
            <a:ext cx="6874510" cy="3869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413515" y="1172811"/>
            <a:ext cx="9563735" cy="99631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6000" b="1" spc="200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Общая структура решения</a:t>
            </a:r>
            <a:endParaRPr lang="en-US" sz="6000" b="1" spc="200" dirty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471636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18070" y="402851"/>
            <a:ext cx="2988310" cy="10464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  <a:t>Table Data Gateway</a:t>
            </a:r>
            <a:endParaRPr lang="en-US" altLang="en-US" sz="23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Bright" panose="02040602050505020304" charset="0"/>
              <a:ea typeface="+mj-ea"/>
              <a:cs typeface="Lucida Bright" panose="02040602050505020304" charset="0"/>
              <a:sym typeface="+mn-ea"/>
            </a:endParaRPr>
          </a:p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endParaRPr lang="en-US" sz="2300" spc="6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Замещающая рамка рисунка 1"/>
          <p:cNvPicPr>
            <a:picLocks noChangeAspect="1"/>
          </p:cNvPicPr>
          <p:nvPr>
            <p:ph type="pic" sz="quarter" idx="41"/>
          </p:nvPr>
        </p:nvPicPr>
        <p:blipFill>
          <a:blip r:embed="rId1"/>
          <a:srcRect l="12011" t="36792" r="20077" b="40368"/>
          <a:stretch>
            <a:fillRect/>
          </a:stretch>
        </p:blipFill>
        <p:spPr>
          <a:xfrm>
            <a:off x="2223135" y="3602355"/>
            <a:ext cx="19931380" cy="377063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55695" y="9690100"/>
            <a:ext cx="170795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объект шлюза PersonGateway содержит методы для доступа к таблице person в БД. Методы содержат SQL-код для выборки, вставки, обновления и удаления. Объект может содержать специальную выборку, например поиск по компании.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Замещающая рамка рисунка 1"/>
          <p:cNvPicPr>
            <a:picLocks noChangeAspect="1"/>
          </p:cNvPicPr>
          <p:nvPr>
            <p:ph type="pic" sz="quarter" idx="60"/>
          </p:nvPr>
        </p:nvPicPr>
        <p:blipFill>
          <a:blip r:embed="rId1"/>
          <a:srcRect l="31315" t="40756" r="28898" b="11929"/>
          <a:stretch>
            <a:fillRect/>
          </a:stretch>
        </p:blipFill>
        <p:spPr>
          <a:xfrm>
            <a:off x="424815" y="0"/>
            <a:ext cx="12606655" cy="843280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5116810" y="3771265"/>
            <a:ext cx="6494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Метод update принимает на вход атрибуты сущности БД + id: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rcRect l="27956" t="45432" r="16319" b="16867"/>
          <a:stretch>
            <a:fillRect/>
          </a:stretch>
        </p:blipFill>
        <p:spPr>
          <a:xfrm>
            <a:off x="11306175" y="8432800"/>
            <a:ext cx="12644755" cy="481203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37235" y="9958070"/>
            <a:ext cx="98818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Метод delete принимает на вход часть параметров (id) для корректного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определения объекта и его удаления: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054989" y="2654330"/>
            <a:ext cx="4222750" cy="99631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6000" b="1" spc="200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Недостатки</a:t>
            </a:r>
            <a:endParaRPr lang="en-US" sz="6000" b="1" spc="200" dirty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3947397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75356" y="1923664"/>
            <a:ext cx="2988310" cy="10464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  <a:t>Table Data Gateway</a:t>
            </a:r>
            <a:endParaRPr lang="en-US" altLang="en-US" sz="23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Lucida Bright" panose="02040602050505020304" charset="0"/>
              <a:ea typeface="+mj-ea"/>
              <a:cs typeface="Lucida Bright" panose="02040602050505020304" charset="0"/>
              <a:sym typeface="+mn-ea"/>
            </a:endParaRPr>
          </a:p>
          <a:p>
            <a:pPr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endParaRPr lang="en-US" sz="2300" spc="6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Subtitle 2"/>
          <p:cNvSpPr txBox="1"/>
          <p:nvPr/>
        </p:nvSpPr>
        <p:spPr>
          <a:xfrm>
            <a:off x="2518791" y="5354912"/>
            <a:ext cx="8334629" cy="187896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SQL запросы больше не разбросаны по коду, а сгруппированы в отдельные классы. 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2518791" y="8295838"/>
            <a:ext cx="8334629" cy="7708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простота реализации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6280" y="2673304"/>
            <a:ext cx="5430520" cy="99631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6000" b="1" spc="200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Преимущества</a:t>
            </a:r>
            <a:endParaRPr lang="en-US" sz="6000" b="1" spc="200" dirty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cxnSp>
        <p:nvCxnSpPr>
          <p:cNvPr id="35" name="Straight Connector 21"/>
          <p:cNvCxnSpPr/>
          <p:nvPr/>
        </p:nvCxnSpPr>
        <p:spPr>
          <a:xfrm>
            <a:off x="5145553" y="3947397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0406" y="2047489"/>
            <a:ext cx="2988310" cy="798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en-US" sz="23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Bright" panose="02040602050505020304" charset="0"/>
                <a:ea typeface="+mj-ea"/>
                <a:cs typeface="Lucida Bright" panose="02040602050505020304" charset="0"/>
                <a:sym typeface="+mn-ea"/>
              </a:rPr>
              <a:t>Table Data Gateway</a:t>
            </a:r>
            <a:endParaRPr lang="en-US" sz="23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endParaRPr lang="en-US" sz="2300" spc="600" dirty="0">
              <a:solidFill>
                <a:schemeClr val="tx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3" name="Subtitle 2"/>
          <p:cNvSpPr txBox="1"/>
          <p:nvPr/>
        </p:nvSpPr>
        <p:spPr>
          <a:xfrm>
            <a:off x="14439176" y="5355153"/>
            <a:ext cx="8334629" cy="13246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надо писать рутинные методы вроде получения объекта по id.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548459" y="6174691"/>
            <a:ext cx="1979295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Шлюз.</a:t>
            </a:r>
            <a:endParaRPr lang="ru-RU" sz="32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7149" y="2344240"/>
            <a:ext cx="11169651" cy="19018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5400" b="1" spc="200" dirty="0" smtClean="0">
                <a:solidFill>
                  <a:schemeClr val="tx2"/>
                </a:solidFill>
                <a:latin typeface="Calibri" panose="020F0502020204030204" charset="0"/>
                <a:ea typeface="Montserrat" charset="0"/>
                <a:cs typeface="Calibri" panose="020F0502020204030204" charset="0"/>
              </a:rPr>
              <a:t>Родственные паттерны и отношения с другими паттернами</a:t>
            </a:r>
            <a:endParaRPr lang="en-US" sz="5400" b="1" spc="200" dirty="0">
              <a:solidFill>
                <a:schemeClr val="tx2"/>
              </a:solidFill>
              <a:latin typeface="Calibri" panose="020F0502020204030204" charset="0"/>
              <a:ea typeface="Montserrat" charset="0"/>
              <a:cs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19280" y="5048250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2626" y="1436951"/>
            <a:ext cx="6154057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u-RU" sz="2300" spc="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Паттерны программирования</a:t>
            </a:r>
            <a:endParaRPr lang="en-US" sz="2300" spc="600" dirty="0">
              <a:solidFill>
                <a:schemeClr val="tx1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6038" y="6174086"/>
            <a:ext cx="4876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Calibri Light" panose="020F0302020204030204" pitchFamily="34" charset="0"/>
                <a:ea typeface="Montserrat" charset="0"/>
                <a:cs typeface="Calibri Light" panose="020F0302020204030204" pitchFamily="34" charset="0"/>
              </a:rPr>
              <a:t>1.</a:t>
            </a:r>
            <a:endParaRPr lang="en-US" sz="3200" b="1" dirty="0">
              <a:solidFill>
                <a:schemeClr val="tx2"/>
              </a:solidFill>
              <a:latin typeface="Calibri Light" panose="020F0302020204030204" pitchFamily="34" charset="0"/>
              <a:ea typeface="Montserrat" charset="0"/>
              <a:cs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87488" y="8551766"/>
            <a:ext cx="4638675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Шлюз записи данных</a:t>
            </a:r>
            <a:endParaRPr lang="en-US" sz="3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5067" y="8551161"/>
            <a:ext cx="4876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Calibri Light" panose="020F0302020204030204" pitchFamily="34" charset="0"/>
                <a:ea typeface="Montserrat" charset="0"/>
                <a:cs typeface="Calibri Light" panose="020F0302020204030204" pitchFamily="34" charset="0"/>
              </a:rPr>
              <a:t>2.</a:t>
            </a:r>
            <a:endParaRPr lang="en-US" sz="3200" b="1" dirty="0">
              <a:solidFill>
                <a:schemeClr val="tx2"/>
              </a:solidFill>
              <a:latin typeface="Calibri Light" panose="020F0302020204030204" pitchFamily="34" charset="0"/>
              <a:ea typeface="Montserrat" charset="0"/>
              <a:cs typeface="Calibri Light" panose="020F03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35839" y="6173257"/>
            <a:ext cx="3852545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Активная запись</a:t>
            </a:r>
            <a:endParaRPr lang="ru-RU" sz="32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11103" y="6174557"/>
            <a:ext cx="4876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Calibri Light" panose="020F0302020204030204" pitchFamily="34" charset="0"/>
                <a:ea typeface="Montserrat" charset="0"/>
                <a:cs typeface="Calibri Light" panose="020F0302020204030204" pitchFamily="34" charset="0"/>
              </a:rPr>
              <a:t>3.</a:t>
            </a:r>
            <a:endParaRPr lang="en-US" sz="3200" b="1" dirty="0">
              <a:solidFill>
                <a:schemeClr val="tx2"/>
              </a:solidFill>
              <a:latin typeface="Calibri Light" panose="020F0302020204030204" pitchFamily="34" charset="0"/>
              <a:ea typeface="Montserrat" charset="0"/>
              <a:cs typeface="Calibri Light" panose="020F03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41167" y="5589916"/>
            <a:ext cx="283210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Calibri Light" panose="020F0302020204030204" pitchFamily="34" charset="0"/>
                <a:ea typeface="Montserrat" charset="0"/>
                <a:cs typeface="Calibri Light" panose="020F0302020204030204" pitchFamily="34" charset="0"/>
              </a:rPr>
              <a:t>.</a:t>
            </a:r>
            <a:endParaRPr lang="en-US" sz="3200" b="1" dirty="0">
              <a:solidFill>
                <a:schemeClr val="tx2"/>
              </a:solidFill>
              <a:latin typeface="Calibri Light" panose="020F0302020204030204" pitchFamily="34" charset="0"/>
              <a:ea typeface="Montserrat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6;p115"/>
          <p:cNvSpPr txBox="1"/>
          <p:nvPr/>
        </p:nvSpPr>
        <p:spPr>
          <a:xfrm>
            <a:off x="2084824" y="3556000"/>
            <a:ext cx="13256776" cy="28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16000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cs typeface="Calibri" panose="020F0502020204030204" charset="0"/>
                <a:sym typeface="Arial" panose="020B0604020202020204"/>
              </a:rPr>
              <a:t>Thanks</a:t>
            </a:r>
            <a:r>
              <a:rPr kumimoji="0" lang="en-US" sz="1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cs typeface="Calibri" panose="020F0502020204030204" charset="0"/>
                <a:sym typeface="Arial" panose="020B0604020202020204"/>
              </a:rPr>
              <a:t>!</a:t>
            </a:r>
            <a:endParaRPr kumimoji="0" lang="en-US" sz="16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Presentation</Application>
  <PresentationFormat>Произвольный</PresentationFormat>
  <Paragraphs>74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SimSun</vt:lpstr>
      <vt:lpstr>Wingdings</vt:lpstr>
      <vt:lpstr>Montserrat Hairline</vt:lpstr>
      <vt:lpstr>Segoe Print</vt:lpstr>
      <vt:lpstr>Source Sans Pro Light</vt:lpstr>
      <vt:lpstr>Calibri Light</vt:lpstr>
      <vt:lpstr>Calibri</vt:lpstr>
      <vt:lpstr>Lucida Bright</vt:lpstr>
      <vt:lpstr>Montserrat Light</vt:lpstr>
      <vt:lpstr>Bebas Neue</vt:lpstr>
      <vt:lpstr>Montserrat</vt:lpstr>
      <vt:lpstr>Arial</vt:lpstr>
      <vt:lpstr>Open Sans Light</vt:lpstr>
      <vt:lpstr>Open Sans</vt:lpstr>
      <vt:lpstr>Montserrat</vt:lpstr>
      <vt:lpstr>Calibri Light</vt:lpstr>
      <vt:lpstr>Microsoft YaHei</vt:lpstr>
      <vt:lpstr>Arial Unicode MS</vt:lpstr>
      <vt:lpstr>Lato Light</vt:lpstr>
      <vt:lpstr>Book Antiqua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Мария Коваленко</cp:lastModifiedBy>
  <cp:revision>6338</cp:revision>
  <dcterms:created xsi:type="dcterms:W3CDTF">2014-11-12T21:47:00Z</dcterms:created>
  <dcterms:modified xsi:type="dcterms:W3CDTF">2023-03-20T10:14:27Z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D35637BE3D5F47F8B5325AF72B6992E7</vt:lpwstr>
  </property>
  <property fmtid="{D5CDD505-2E9C-101B-9397-08002B2CF9AE}" pid="3" name="KSOProductBuildVer">
    <vt:lpwstr>1049-11.2.0.11486</vt:lpwstr>
  </property>
</Properties>
</file>