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7"/>
  </p:notesMasterIdLst>
  <p:sldIdLst>
    <p:sldId id="256" r:id="rId7"/>
    <p:sldId id="257" r:id="rId8"/>
    <p:sldId id="612" r:id="rId9"/>
    <p:sldId id="613" r:id="rId10"/>
    <p:sldId id="561" r:id="rId11"/>
    <p:sldId id="614" r:id="rId12"/>
    <p:sldId id="621" r:id="rId13"/>
    <p:sldId id="622" r:id="rId14"/>
    <p:sldId id="623" r:id="rId15"/>
    <p:sldId id="563" r:id="rId16"/>
    <p:sldId id="602" r:id="rId17"/>
    <p:sldId id="624" r:id="rId18"/>
    <p:sldId id="565" r:id="rId19"/>
    <p:sldId id="667" r:id="rId20"/>
    <p:sldId id="666" r:id="rId21"/>
    <p:sldId id="643" r:id="rId22"/>
    <p:sldId id="668" r:id="rId23"/>
    <p:sldId id="627" r:id="rId24"/>
    <p:sldId id="630" r:id="rId25"/>
    <p:sldId id="631" r:id="rId26"/>
    <p:sldId id="632" r:id="rId27"/>
    <p:sldId id="633" r:id="rId28"/>
    <p:sldId id="637" r:id="rId29"/>
    <p:sldId id="645" r:id="rId30"/>
    <p:sldId id="650" r:id="rId31"/>
    <p:sldId id="656" r:id="rId32"/>
    <p:sldId id="657" r:id="rId33"/>
    <p:sldId id="659" r:id="rId34"/>
    <p:sldId id="660" r:id="rId35"/>
    <p:sldId id="661" r:id="rId36"/>
    <p:sldId id="663" r:id="rId37"/>
    <p:sldId id="664" r:id="rId38"/>
    <p:sldId id="665" r:id="rId39"/>
    <p:sldId id="603" r:id="rId40"/>
    <p:sldId id="604" r:id="rId41"/>
    <p:sldId id="605" r:id="rId42"/>
    <p:sldId id="606" r:id="rId43"/>
    <p:sldId id="638" r:id="rId44"/>
    <p:sldId id="570" r:id="rId45"/>
    <p:sldId id="571" r:id="rId46"/>
    <p:sldId id="625" r:id="rId47"/>
    <p:sldId id="626" r:id="rId48"/>
    <p:sldId id="607" r:id="rId49"/>
    <p:sldId id="578" r:id="rId50"/>
    <p:sldId id="513" r:id="rId51"/>
    <p:sldId id="514" r:id="rId52"/>
    <p:sldId id="595" r:id="rId53"/>
    <p:sldId id="596" r:id="rId54"/>
    <p:sldId id="597" r:id="rId55"/>
    <p:sldId id="611" r:id="rId56"/>
    <p:sldId id="598" r:id="rId57"/>
    <p:sldId id="588" r:id="rId58"/>
    <p:sldId id="589" r:id="rId59"/>
    <p:sldId id="590" r:id="rId60"/>
    <p:sldId id="591" r:id="rId61"/>
    <p:sldId id="581" r:id="rId62"/>
    <p:sldId id="582" r:id="rId63"/>
    <p:sldId id="583" r:id="rId64"/>
    <p:sldId id="585" r:id="rId65"/>
    <p:sldId id="586" r:id="rId66"/>
    <p:sldId id="515" r:id="rId67"/>
    <p:sldId id="594" r:id="rId68"/>
    <p:sldId id="538" r:id="rId69"/>
    <p:sldId id="539" r:id="rId70"/>
    <p:sldId id="540" r:id="rId71"/>
    <p:sldId id="541" r:id="rId72"/>
    <p:sldId id="543" r:id="rId73"/>
    <p:sldId id="592" r:id="rId74"/>
    <p:sldId id="593" r:id="rId75"/>
    <p:sldId id="610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15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15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40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40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42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42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43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43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60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60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70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5223" y="1865941"/>
            <a:ext cx="270138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Atentie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ambiguitate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!</a:t>
            </a:r>
            <a:endParaRPr lang="en-US" sz="2000" b="1" dirty="0" smtClean="0">
              <a:solidFill>
                <a:srgbClr val="0070C0"/>
              </a:solidFill>
              <a:latin typeface="+mn-lt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1752600" y="2438400"/>
            <a:ext cx="6463553" cy="316020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j = 0)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113680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24278" y="2220678"/>
            <a:ext cx="5321176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327514" y="2068278"/>
            <a:ext cx="4661091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46714" y="1589706"/>
            <a:ext cx="2606686" cy="3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alocare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array-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uri</a:t>
            </a:r>
            <a:endParaRPr sz="2000" b="1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405;p55"/>
          <p:cNvSpPr txBox="1"/>
          <p:nvPr/>
        </p:nvSpPr>
        <p:spPr>
          <a:xfrm>
            <a:off x="286559" y="3091205"/>
            <a:ext cx="298224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[size];</a:t>
            </a:r>
            <a:endParaRPr dirty="0"/>
          </a:p>
        </p:txBody>
      </p:sp>
      <p:sp>
        <p:nvSpPr>
          <p:cNvPr id="9" name="Google Shape;406;p55"/>
          <p:cNvSpPr txBox="1"/>
          <p:nvPr/>
        </p:nvSpPr>
        <p:spPr>
          <a:xfrm>
            <a:off x="355680" y="3711910"/>
            <a:ext cx="162720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0" name="Google Shape;409;p55"/>
          <p:cNvSpPr txBox="1"/>
          <p:nvPr/>
        </p:nvSpPr>
        <p:spPr>
          <a:xfrm>
            <a:off x="3327840" y="2232875"/>
            <a:ext cx="5460480" cy="42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116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456480" y="1874405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 smtClea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85800" y="1905000"/>
            <a:ext cx="8231040" cy="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6480" y="2743007"/>
            <a:ext cx="8231040" cy="335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80160" y="2362488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76480" y="224766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31360" y="1905000"/>
            <a:ext cx="8231040" cy="25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0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6480" y="24384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7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57840" y="1905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0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71287" y="25908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151" name="Google Shape;151;p2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456480" y="1950605"/>
            <a:ext cx="823104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9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8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făceau substituție de valoare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 aplica la pointeri, argumente de funcții, param de întoarcere din funcții, obiecte, funcții membru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09120" y="5486112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152800" y="2001751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456480" y="2209607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456480" y="2133407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286720" y="21336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56480" y="2728382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371600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14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16),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Seminar - 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Data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curs)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9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2023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8)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914400" y="2178232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31360" y="2362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914400" y="21336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931200" y="2209800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225628" y="129492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3800" y="2210088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55680" y="2183557"/>
            <a:ext cx="4570560" cy="4293443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3215" y="1828800"/>
            <a:ext cx="8588041" cy="45720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4250" y="84259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906" tIns="50290" rIns="100906" bIns="5029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8458329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217483" y="1414363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429" name="Table 3"/>
          <p:cNvGraphicFramePr/>
          <p:nvPr/>
        </p:nvGraphicFramePr>
        <p:xfrm>
          <a:off x="1167747" y="1641092"/>
          <a:ext cx="7415978" cy="5142741"/>
        </p:xfrm>
        <a:graphic>
          <a:graphicData uri="http://schemas.openxmlformats.org/drawingml/2006/table">
            <a:tbl>
              <a:tblPr/>
              <a:tblGrid>
                <a:gridCol w="3707989"/>
                <a:gridCol w="3707989"/>
              </a:tblGrid>
              <a:tr h="514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</a:tr>
            </a:tbl>
          </a:graphicData>
        </a:graphic>
      </p:graphicFrame>
      <p:sp>
        <p:nvSpPr>
          <p:cNvPr id="8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172" y="2633974"/>
            <a:ext cx="3733828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 smtClean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2057400"/>
            <a:ext cx="4191000" cy="533314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851" y="2093224"/>
            <a:ext cx="3156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79930" y="2633974"/>
            <a:ext cx="3734027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 smtClean="0">
                <a:solidFill>
                  <a:srgbClr val="800000"/>
                </a:solidFill>
              </a:rPr>
              <a:t>int</a:t>
            </a:r>
            <a:r>
              <a:rPr lang="en-US" sz="1800" spc="-1" dirty="0" smtClean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,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j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*</a:t>
            </a:r>
            <a:r>
              <a:rPr lang="en-US" sz="1800" spc="-1" dirty="0">
                <a:solidFill>
                  <a:srgbClr val="000000"/>
                </a:solidFill>
              </a:rPr>
              <a:t>j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5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7696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erori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compilare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daca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diferenta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este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doar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tipul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de date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intors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sunt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tipuri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care par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fie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majoritatea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datorita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conversiilor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implicite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09600" y="3810000"/>
            <a:ext cx="7619745" cy="7595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733800" y="4648200"/>
            <a:ext cx="4876800" cy="17752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</a:t>
            </a:r>
            <a:r>
              <a:rPr lang="en-US" sz="2200" spc="-1" dirty="0" smtClean="0">
                <a:solidFill>
                  <a:srgbClr val="000000"/>
                </a:solidFill>
                <a:ea typeface="Arial"/>
              </a:rPr>
              <a:t>);</a:t>
            </a:r>
            <a:endParaRPr lang="en-US" sz="2200" spc="-1" dirty="0"/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81000" y="3581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143000" y="2881059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696969"/>
                </a:solidFill>
                <a:latin typeface="Times New Roman"/>
              </a:rPr>
              <a:t>//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7" y="25337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066517" y="4050030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428957" y="5867400"/>
            <a:ext cx="5181643" cy="609600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6" y="2533710"/>
            <a:ext cx="5800194" cy="39021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</a:rPr>
              <a:t>ambiguitate</a:t>
            </a:r>
            <a:r>
              <a:rPr lang="en-US" sz="2000" b="1" spc="-1" dirty="0">
                <a:solidFill>
                  <a:srgbClr val="000000"/>
                </a:solidFill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</a:rPr>
              <a:t>intre</a:t>
            </a:r>
            <a:r>
              <a:rPr lang="en-US" sz="2000" b="1" spc="-1" dirty="0">
                <a:solidFill>
                  <a:srgbClr val="000000"/>
                </a:solidFill>
              </a:rPr>
              <a:t> char </a:t>
            </a:r>
            <a:r>
              <a:rPr lang="en-US" sz="2000" b="1" spc="-1" dirty="0" err="1">
                <a:solidFill>
                  <a:srgbClr val="000000"/>
                </a:solidFill>
              </a:rPr>
              <a:t>si</a:t>
            </a:r>
            <a:r>
              <a:rPr lang="en-US" sz="2000" b="1" spc="-1" dirty="0">
                <a:solidFill>
                  <a:srgbClr val="000000"/>
                </a:solidFill>
              </a:rPr>
              <a:t> unsigned char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600200" y="3335179"/>
            <a:ext cx="6096000" cy="2462213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0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D4915-25DE-4F16-B6B1-044472E2B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5205</Words>
  <Application>Microsoft Office PowerPoint</Application>
  <PresentationFormat>On-screen Show (4:3)</PresentationFormat>
  <Paragraphs>1106</Paragraphs>
  <Slides>70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Operatori pe pointeri</vt:lpstr>
      <vt:lpstr>PowerPoint Presentation</vt:lpstr>
      <vt:lpstr>Aritmetica pe pointeri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287</cp:revision>
  <dcterms:created xsi:type="dcterms:W3CDTF">1601-01-01T00:00:00Z</dcterms:created>
  <dcterms:modified xsi:type="dcterms:W3CDTF">2023-02-27T09:10:06Z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