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57" r:id="rId4"/>
    <p:sldId id="258" r:id="rId5"/>
    <p:sldId id="259" r:id="rId6"/>
    <p:sldId id="272" r:id="rId7"/>
    <p:sldId id="260" r:id="rId8"/>
    <p:sldId id="262" r:id="rId9"/>
    <p:sldId id="268" r:id="rId10"/>
    <p:sldId id="263" r:id="rId11"/>
    <p:sldId id="264" r:id="rId12"/>
    <p:sldId id="265" r:id="rId13"/>
    <p:sldId id="266" r:id="rId14"/>
    <p:sldId id="270" r:id="rId15"/>
    <p:sldId id="273" r:id="rId16"/>
    <p:sldId id="274" r:id="rId17"/>
    <p:sldId id="275" r:id="rId18"/>
    <p:sldId id="279" r:id="rId19"/>
    <p:sldId id="271" r:id="rId20"/>
    <p:sldId id="277" r:id="rId21"/>
    <p:sldId id="278"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434" autoAdjust="0"/>
  </p:normalViewPr>
  <p:slideViewPr>
    <p:cSldViewPr snapToGrid="0">
      <p:cViewPr varScale="1">
        <p:scale>
          <a:sx n="110" d="100"/>
          <a:sy n="110" d="100"/>
        </p:scale>
        <p:origin x="3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C3563-A918-4D52-A07D-CE55FD554C5E}" type="datetimeFigureOut">
              <a:rPr lang="id-ID" smtClean="0"/>
              <a:t>05/05/2018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E2A8D-72CB-413C-876D-BD180260A7E9}" type="slidenum">
              <a:rPr lang="id-ID" smtClean="0"/>
              <a:t>‹#›</a:t>
            </a:fld>
            <a:endParaRPr lang="id-ID"/>
          </a:p>
        </p:txBody>
      </p:sp>
    </p:spTree>
    <p:extLst>
      <p:ext uri="{BB962C8B-B14F-4D97-AF65-F5344CB8AC3E}">
        <p14:creationId xmlns:p14="http://schemas.microsoft.com/office/powerpoint/2010/main" val="25169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AFE2A8D-72CB-413C-876D-BD180260A7E9}" type="slidenum">
              <a:rPr lang="id-ID" smtClean="0"/>
              <a:t>17</a:t>
            </a:fld>
            <a:endParaRPr lang="id-ID"/>
          </a:p>
        </p:txBody>
      </p:sp>
    </p:spTree>
    <p:extLst>
      <p:ext uri="{BB962C8B-B14F-4D97-AF65-F5344CB8AC3E}">
        <p14:creationId xmlns:p14="http://schemas.microsoft.com/office/powerpoint/2010/main" val="195911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AFE2A8D-72CB-413C-876D-BD180260A7E9}" type="slidenum">
              <a:rPr lang="id-ID" smtClean="0"/>
              <a:t>20</a:t>
            </a:fld>
            <a:endParaRPr lang="id-ID"/>
          </a:p>
        </p:txBody>
      </p:sp>
    </p:spTree>
    <p:extLst>
      <p:ext uri="{BB962C8B-B14F-4D97-AF65-F5344CB8AC3E}">
        <p14:creationId xmlns:p14="http://schemas.microsoft.com/office/powerpoint/2010/main" val="334571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a:xfrm>
            <a:off x="3962399" y="5870575"/>
            <a:ext cx="4893958" cy="377825"/>
          </a:xfrm>
        </p:spPr>
        <p:txBody>
          <a:bodyPr/>
          <a:lstStyle/>
          <a:p>
            <a:endParaRPr lang="id-ID"/>
          </a:p>
        </p:txBody>
      </p:sp>
      <p:sp>
        <p:nvSpPr>
          <p:cNvPr id="6" name="Slide Number Placeholder 5"/>
          <p:cNvSpPr>
            <a:spLocks noGrp="1"/>
          </p:cNvSpPr>
          <p:nvPr>
            <p:ph type="sldNum" sz="quarter" idx="12"/>
          </p:nvPr>
        </p:nvSpPr>
        <p:spPr>
          <a:xfrm>
            <a:off x="10608958" y="5870575"/>
            <a:ext cx="551167" cy="377825"/>
          </a:xfrm>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7798214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19858B-DC29-4F3B-AE8E-21F129614EE4}" type="datetimeFigureOut">
              <a:rPr lang="id-ID" smtClean="0"/>
              <a:t>05/05/2018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346684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75951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1076599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3218617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647658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1788866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46227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268301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177174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9858B-DC29-4F3B-AE8E-21F129614EE4}" type="datetimeFigureOut">
              <a:rPr lang="id-ID" smtClean="0"/>
              <a:t>05/05/2018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181210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19858B-DC29-4F3B-AE8E-21F129614EE4}" type="datetimeFigureOut">
              <a:rPr lang="id-ID" smtClean="0"/>
              <a:t>05/05/2018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38350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19858B-DC29-4F3B-AE8E-21F129614EE4}" type="datetimeFigureOut">
              <a:rPr lang="id-ID" smtClean="0"/>
              <a:t>05/05/2018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26729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19858B-DC29-4F3B-AE8E-21F129614EE4}" type="datetimeFigureOut">
              <a:rPr lang="id-ID" smtClean="0"/>
              <a:t>05/05/2018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299688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419858B-DC29-4F3B-AE8E-21F129614EE4}" type="datetimeFigureOut">
              <a:rPr lang="id-ID" smtClean="0"/>
              <a:t>05/05/2018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404869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19858B-DC29-4F3B-AE8E-21F129614EE4}" type="datetimeFigureOut">
              <a:rPr lang="id-ID" smtClean="0"/>
              <a:t>05/05/2018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86493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19858B-DC29-4F3B-AE8E-21F129614EE4}" type="datetimeFigureOut">
              <a:rPr lang="id-ID" smtClean="0"/>
              <a:t>05/05/2018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6772AC3-C9E8-4E0E-91D2-11AA0D45569C}" type="slidenum">
              <a:rPr lang="id-ID" smtClean="0"/>
              <a:t>‹#›</a:t>
            </a:fld>
            <a:endParaRPr lang="id-ID"/>
          </a:p>
        </p:txBody>
      </p:sp>
    </p:spTree>
    <p:extLst>
      <p:ext uri="{BB962C8B-B14F-4D97-AF65-F5344CB8AC3E}">
        <p14:creationId xmlns:p14="http://schemas.microsoft.com/office/powerpoint/2010/main" val="422415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19858B-DC29-4F3B-AE8E-21F129614EE4}" type="datetimeFigureOut">
              <a:rPr lang="id-ID" smtClean="0"/>
              <a:t>05/05/2018</a:t>
            </a:fld>
            <a:endParaRPr lang="id-ID"/>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772AC3-C9E8-4E0E-91D2-11AA0D45569C}" type="slidenum">
              <a:rPr lang="id-ID" smtClean="0"/>
              <a:t>‹#›</a:t>
            </a:fld>
            <a:endParaRPr lang="id-ID"/>
          </a:p>
        </p:txBody>
      </p:sp>
    </p:spTree>
    <p:extLst>
      <p:ext uri="{BB962C8B-B14F-4D97-AF65-F5344CB8AC3E}">
        <p14:creationId xmlns:p14="http://schemas.microsoft.com/office/powerpoint/2010/main" val="1445798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APLIKASI PEMBAYARAN GAME ONLINE</a:t>
            </a:r>
            <a:endParaRPr lang="id-ID" dirty="0"/>
          </a:p>
        </p:txBody>
      </p:sp>
      <p:sp>
        <p:nvSpPr>
          <p:cNvPr id="3" name="Subtitle 2"/>
          <p:cNvSpPr>
            <a:spLocks noGrp="1"/>
          </p:cNvSpPr>
          <p:nvPr>
            <p:ph type="subTitle" idx="1"/>
          </p:nvPr>
        </p:nvSpPr>
        <p:spPr/>
        <p:txBody>
          <a:bodyPr>
            <a:normAutofit lnSpcReduction="10000"/>
          </a:bodyPr>
          <a:lstStyle/>
          <a:p>
            <a:r>
              <a:rPr lang="id-ID" dirty="0"/>
              <a:t>Valiant Delano Izaak (412016014)</a:t>
            </a:r>
            <a:endParaRPr lang="id-ID" b="0" dirty="0" smtClean="0">
              <a:effectLst/>
            </a:endParaRPr>
          </a:p>
          <a:p>
            <a:r>
              <a:rPr lang="id-ID" dirty="0"/>
              <a:t>Steven Wunardi (412016012)</a:t>
            </a:r>
            <a:endParaRPr lang="id-ID" b="0" dirty="0" smtClean="0">
              <a:effectLst/>
            </a:endParaRPr>
          </a:p>
          <a:p>
            <a:r>
              <a:rPr lang="id-ID" dirty="0" smtClean="0"/>
              <a:t/>
            </a:r>
            <a:br>
              <a:rPr lang="id-ID" dirty="0" smtClean="0"/>
            </a:br>
            <a:endParaRPr lang="id-ID" dirty="0"/>
          </a:p>
        </p:txBody>
      </p:sp>
      <p:pic>
        <p:nvPicPr>
          <p:cNvPr id="1030" name="Picture 6" descr="Image result for transaksi pembayara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1079"/>
            <a:ext cx="2664823" cy="26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809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3840" y="167311"/>
            <a:ext cx="10144317" cy="1384995"/>
          </a:xfrm>
          <a:prstGeom prst="rect">
            <a:avLst/>
          </a:prstGeom>
        </p:spPr>
        <p:txBody>
          <a:bodyPr wrap="square">
            <a:spAutoFit/>
          </a:bodyPr>
          <a:lstStyle/>
          <a:p>
            <a:pPr algn="ctr"/>
            <a:r>
              <a:rPr lang="en-US" sz="2000" dirty="0"/>
              <a:t>Analysis Phase : </a:t>
            </a:r>
            <a:endParaRPr lang="en-US" sz="2000" dirty="0" smtClean="0"/>
          </a:p>
          <a:p>
            <a:pPr algn="ctr"/>
            <a:r>
              <a:rPr lang="en-US" sz="4400" dirty="0" smtClean="0"/>
              <a:t>Use </a:t>
            </a:r>
            <a:r>
              <a:rPr lang="en-US" sz="4400" dirty="0"/>
              <a:t>Case </a:t>
            </a:r>
            <a:r>
              <a:rPr lang="en-US" sz="4400" dirty="0" smtClean="0"/>
              <a:t>Diagram</a:t>
            </a:r>
            <a:endParaRPr lang="id-ID" sz="4400" dirty="0" smtClean="0"/>
          </a:p>
          <a:p>
            <a:pPr algn="ctr"/>
            <a:r>
              <a:rPr lang="en-US" sz="2000" dirty="0"/>
              <a:t> Game Online Payment </a:t>
            </a:r>
          </a:p>
        </p:txBody>
      </p:sp>
      <p:sp>
        <p:nvSpPr>
          <p:cNvPr id="6" name="Rectangle 5"/>
          <p:cNvSpPr/>
          <p:nvPr/>
        </p:nvSpPr>
        <p:spPr>
          <a:xfrm>
            <a:off x="1" y="1706880"/>
            <a:ext cx="12192000" cy="51511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2"/>
          <a:stretch>
            <a:fillRect/>
          </a:stretch>
        </p:blipFill>
        <p:spPr>
          <a:xfrm>
            <a:off x="-1" y="1941488"/>
            <a:ext cx="12192000" cy="4298728"/>
          </a:xfrm>
          <a:prstGeom prst="rect">
            <a:avLst/>
          </a:prstGeom>
        </p:spPr>
      </p:pic>
    </p:spTree>
    <p:extLst>
      <p:ext uri="{BB962C8B-B14F-4D97-AF65-F5344CB8AC3E}">
        <p14:creationId xmlns:p14="http://schemas.microsoft.com/office/powerpoint/2010/main" val="1737885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23842" y="180964"/>
            <a:ext cx="10144317" cy="1261884"/>
          </a:xfrm>
          <a:prstGeom prst="rect">
            <a:avLst/>
          </a:prstGeom>
        </p:spPr>
        <p:txBody>
          <a:bodyPr wrap="square">
            <a:spAutoFit/>
          </a:bodyPr>
          <a:lstStyle/>
          <a:p>
            <a:pPr algn="ctr"/>
            <a:r>
              <a:rPr lang="en-US" sz="1600" dirty="0"/>
              <a:t>Analysis Phase : </a:t>
            </a:r>
            <a:endParaRPr lang="en-US" sz="1600" dirty="0" smtClean="0"/>
          </a:p>
          <a:p>
            <a:pPr algn="ctr"/>
            <a:r>
              <a:rPr lang="id-ID" sz="4000" dirty="0" smtClean="0"/>
              <a:t>Class </a:t>
            </a:r>
            <a:r>
              <a:rPr lang="en-US" sz="4000" dirty="0" smtClean="0"/>
              <a:t>Diagram</a:t>
            </a:r>
            <a:endParaRPr lang="id-ID" sz="4000" dirty="0" smtClean="0"/>
          </a:p>
          <a:p>
            <a:pPr algn="ctr"/>
            <a:r>
              <a:rPr lang="id-ID" dirty="0" smtClean="0"/>
              <a:t>Game Online Payment</a:t>
            </a:r>
            <a:r>
              <a:rPr lang="en-US" dirty="0" smtClean="0"/>
              <a:t> </a:t>
            </a:r>
            <a:endParaRPr lang="id-ID" dirty="0"/>
          </a:p>
        </p:txBody>
      </p:sp>
      <p:sp>
        <p:nvSpPr>
          <p:cNvPr id="5" name="Rectangle 4"/>
          <p:cNvSpPr/>
          <p:nvPr/>
        </p:nvSpPr>
        <p:spPr>
          <a:xfrm>
            <a:off x="1" y="1463040"/>
            <a:ext cx="12192000" cy="53949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p:cNvPicPr>
            <a:picLocks noChangeAspect="1"/>
          </p:cNvPicPr>
          <p:nvPr/>
        </p:nvPicPr>
        <p:blipFill>
          <a:blip r:embed="rId2"/>
          <a:stretch>
            <a:fillRect/>
          </a:stretch>
        </p:blipFill>
        <p:spPr>
          <a:xfrm>
            <a:off x="151497" y="1581192"/>
            <a:ext cx="11825390" cy="5037321"/>
          </a:xfrm>
          <a:prstGeom prst="rect">
            <a:avLst/>
          </a:prstGeom>
        </p:spPr>
      </p:pic>
    </p:spTree>
    <p:extLst>
      <p:ext uri="{BB962C8B-B14F-4D97-AF65-F5344CB8AC3E}">
        <p14:creationId xmlns:p14="http://schemas.microsoft.com/office/powerpoint/2010/main" val="388315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89715" y="0"/>
            <a:ext cx="740228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a:t>
            </a:r>
            <a:endParaRPr lang="id-ID" dirty="0"/>
          </a:p>
        </p:txBody>
      </p:sp>
      <p:pic>
        <p:nvPicPr>
          <p:cNvPr id="3" name="Picture 2"/>
          <p:cNvPicPr>
            <a:picLocks noChangeAspect="1"/>
          </p:cNvPicPr>
          <p:nvPr/>
        </p:nvPicPr>
        <p:blipFill>
          <a:blip r:embed="rId2"/>
          <a:stretch>
            <a:fillRect/>
          </a:stretch>
        </p:blipFill>
        <p:spPr>
          <a:xfrm>
            <a:off x="5099701" y="127970"/>
            <a:ext cx="6782311" cy="6730030"/>
          </a:xfrm>
          <a:prstGeom prst="rect">
            <a:avLst/>
          </a:prstGeom>
        </p:spPr>
      </p:pic>
      <p:sp>
        <p:nvSpPr>
          <p:cNvPr id="7" name="Rectangle 6"/>
          <p:cNvSpPr/>
          <p:nvPr/>
        </p:nvSpPr>
        <p:spPr>
          <a:xfrm>
            <a:off x="0" y="2449548"/>
            <a:ext cx="4715108" cy="1508105"/>
          </a:xfrm>
          <a:prstGeom prst="rect">
            <a:avLst/>
          </a:prstGeom>
        </p:spPr>
        <p:txBody>
          <a:bodyPr wrap="square">
            <a:spAutoFit/>
          </a:bodyPr>
          <a:lstStyle/>
          <a:p>
            <a:pPr algn="ctr"/>
            <a:r>
              <a:rPr lang="en-US" sz="2800" dirty="0"/>
              <a:t>Analysis Phase : </a:t>
            </a:r>
            <a:endParaRPr lang="id-ID" sz="2800" dirty="0" smtClean="0"/>
          </a:p>
          <a:p>
            <a:pPr algn="ctr"/>
            <a:r>
              <a:rPr lang="id-ID" sz="4400" dirty="0" smtClean="0"/>
              <a:t>Sequence </a:t>
            </a:r>
            <a:r>
              <a:rPr lang="en-US" sz="4400" dirty="0" smtClean="0"/>
              <a:t>Diagram</a:t>
            </a:r>
            <a:endParaRPr lang="id-ID" sz="4400" dirty="0" smtClean="0"/>
          </a:p>
          <a:p>
            <a:pPr algn="ctr"/>
            <a:r>
              <a:rPr lang="id-ID" sz="2000" dirty="0" smtClean="0"/>
              <a:t>Game Online Payment</a:t>
            </a:r>
            <a:r>
              <a:rPr lang="en-US" sz="2000" dirty="0" smtClean="0"/>
              <a:t> </a:t>
            </a:r>
            <a:endParaRPr lang="id-ID" sz="2000" dirty="0"/>
          </a:p>
        </p:txBody>
      </p:sp>
    </p:spTree>
    <p:extLst>
      <p:ext uri="{BB962C8B-B14F-4D97-AF65-F5344CB8AC3E}">
        <p14:creationId xmlns:p14="http://schemas.microsoft.com/office/powerpoint/2010/main" val="251156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89715" y="0"/>
            <a:ext cx="740228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a:t>
            </a:r>
            <a:endParaRPr lang="id-ID" dirty="0"/>
          </a:p>
        </p:txBody>
      </p:sp>
      <p:pic>
        <p:nvPicPr>
          <p:cNvPr id="3" name="Picture 2"/>
          <p:cNvPicPr>
            <a:picLocks noChangeAspect="1"/>
          </p:cNvPicPr>
          <p:nvPr/>
        </p:nvPicPr>
        <p:blipFill>
          <a:blip r:embed="rId2"/>
          <a:stretch>
            <a:fillRect/>
          </a:stretch>
        </p:blipFill>
        <p:spPr>
          <a:xfrm>
            <a:off x="5112746" y="261861"/>
            <a:ext cx="7016559" cy="5006825"/>
          </a:xfrm>
          <a:prstGeom prst="rect">
            <a:avLst/>
          </a:prstGeom>
        </p:spPr>
      </p:pic>
      <p:sp>
        <p:nvSpPr>
          <p:cNvPr id="7" name="Rectangle 6"/>
          <p:cNvSpPr/>
          <p:nvPr/>
        </p:nvSpPr>
        <p:spPr>
          <a:xfrm>
            <a:off x="0" y="2379880"/>
            <a:ext cx="4715108" cy="1508105"/>
          </a:xfrm>
          <a:prstGeom prst="rect">
            <a:avLst/>
          </a:prstGeom>
        </p:spPr>
        <p:txBody>
          <a:bodyPr wrap="square">
            <a:spAutoFit/>
          </a:bodyPr>
          <a:lstStyle/>
          <a:p>
            <a:pPr algn="ctr"/>
            <a:r>
              <a:rPr lang="en-US" sz="2800" dirty="0"/>
              <a:t>Analysis Phase : </a:t>
            </a:r>
            <a:endParaRPr lang="id-ID" sz="2800" dirty="0" smtClean="0"/>
          </a:p>
          <a:p>
            <a:pPr algn="ctr"/>
            <a:r>
              <a:rPr lang="id-ID" sz="4400" dirty="0" smtClean="0"/>
              <a:t>Activity </a:t>
            </a:r>
            <a:r>
              <a:rPr lang="en-US" sz="4400" dirty="0" smtClean="0"/>
              <a:t>Diagram</a:t>
            </a:r>
            <a:endParaRPr lang="id-ID" sz="4400" dirty="0" smtClean="0"/>
          </a:p>
          <a:p>
            <a:pPr algn="ctr"/>
            <a:r>
              <a:rPr lang="id-ID" sz="2000" dirty="0" smtClean="0"/>
              <a:t>Game Online Payment</a:t>
            </a:r>
            <a:r>
              <a:rPr lang="en-US" sz="2000" dirty="0" smtClean="0"/>
              <a:t> </a:t>
            </a:r>
            <a:endParaRPr lang="id-ID" sz="2000" dirty="0"/>
          </a:p>
        </p:txBody>
      </p:sp>
    </p:spTree>
    <p:extLst>
      <p:ext uri="{BB962C8B-B14F-4D97-AF65-F5344CB8AC3E}">
        <p14:creationId xmlns:p14="http://schemas.microsoft.com/office/powerpoint/2010/main" val="55187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STEP 3</a:t>
            </a:r>
            <a:endParaRPr lang="id-ID" sz="7200" dirty="0"/>
          </a:p>
        </p:txBody>
      </p:sp>
      <p:sp>
        <p:nvSpPr>
          <p:cNvPr id="3" name="Content Placeholder 2"/>
          <p:cNvSpPr>
            <a:spLocks noGrp="1"/>
          </p:cNvSpPr>
          <p:nvPr>
            <p:ph idx="1"/>
          </p:nvPr>
        </p:nvSpPr>
        <p:spPr/>
        <p:txBody>
          <a:bodyPr>
            <a:normAutofit/>
          </a:bodyPr>
          <a:lstStyle/>
          <a:p>
            <a:pPr marL="0" lvl="0" indent="0">
              <a:spcAft>
                <a:spcPts val="0"/>
              </a:spcAft>
              <a:buClrTx/>
              <a:buSzTx/>
              <a:buNone/>
            </a:pPr>
            <a:r>
              <a:rPr lang="en-US" sz="8000" dirty="0">
                <a:solidFill>
                  <a:prstClr val="white"/>
                </a:solidFill>
              </a:rPr>
              <a:t>Analysis Phase : </a:t>
            </a:r>
            <a:endParaRPr lang="id-ID" sz="8000" dirty="0">
              <a:solidFill>
                <a:prstClr val="white"/>
              </a:solidFill>
            </a:endParaRPr>
          </a:p>
          <a:p>
            <a:pPr>
              <a:spcAft>
                <a:spcPts val="0"/>
              </a:spcAft>
              <a:buClrTx/>
              <a:buSzTx/>
            </a:pPr>
            <a:r>
              <a:rPr lang="id-ID" sz="2400" dirty="0" smtClean="0">
                <a:solidFill>
                  <a:prstClr val="white"/>
                </a:solidFill>
              </a:rPr>
              <a:t>Data Flow Diagram</a:t>
            </a:r>
            <a:endParaRPr lang="en-US" sz="2400" dirty="0">
              <a:solidFill>
                <a:prstClr val="white"/>
              </a:solidFill>
            </a:endParaRPr>
          </a:p>
        </p:txBody>
      </p:sp>
    </p:spTree>
    <p:extLst>
      <p:ext uri="{BB962C8B-B14F-4D97-AF65-F5344CB8AC3E}">
        <p14:creationId xmlns:p14="http://schemas.microsoft.com/office/powerpoint/2010/main" val="2155246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558834"/>
            <a:ext cx="12192000" cy="52991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a:blip r:embed="rId2"/>
          <a:stretch>
            <a:fillRect/>
          </a:stretch>
        </p:blipFill>
        <p:spPr>
          <a:xfrm>
            <a:off x="478972" y="2190982"/>
            <a:ext cx="11312434" cy="3591290"/>
          </a:xfrm>
          <a:prstGeom prst="rect">
            <a:avLst/>
          </a:prstGeom>
        </p:spPr>
      </p:pic>
      <p:sp>
        <p:nvSpPr>
          <p:cNvPr id="9" name="Rectangle 8"/>
          <p:cNvSpPr/>
          <p:nvPr/>
        </p:nvSpPr>
        <p:spPr>
          <a:xfrm>
            <a:off x="4149636" y="87086"/>
            <a:ext cx="3892729" cy="1384995"/>
          </a:xfrm>
          <a:prstGeom prst="rect">
            <a:avLst/>
          </a:prstGeom>
        </p:spPr>
        <p:txBody>
          <a:bodyPr wrap="square">
            <a:spAutoFit/>
          </a:bodyPr>
          <a:lstStyle/>
          <a:p>
            <a:pPr algn="ctr"/>
            <a:r>
              <a:rPr lang="en-US" dirty="0"/>
              <a:t>Analysis Phase : </a:t>
            </a:r>
            <a:endParaRPr lang="id-ID" dirty="0" smtClean="0"/>
          </a:p>
          <a:p>
            <a:pPr algn="ctr"/>
            <a:r>
              <a:rPr lang="id-ID" sz="3200" dirty="0" smtClean="0"/>
              <a:t>Data Flow Diagram</a:t>
            </a:r>
          </a:p>
          <a:p>
            <a:pPr algn="ctr"/>
            <a:r>
              <a:rPr lang="id-ID" sz="2000" dirty="0" smtClean="0"/>
              <a:t>Konteks</a:t>
            </a:r>
            <a:endParaRPr lang="id-ID" sz="2000" dirty="0"/>
          </a:p>
          <a:p>
            <a:pPr algn="ctr"/>
            <a:r>
              <a:rPr lang="id-ID" sz="1400" dirty="0" smtClean="0"/>
              <a:t>Game Online Payment</a:t>
            </a:r>
            <a:r>
              <a:rPr lang="en-US" sz="1400" dirty="0" smtClean="0"/>
              <a:t> </a:t>
            </a:r>
            <a:endParaRPr lang="id-ID" sz="1400" dirty="0"/>
          </a:p>
        </p:txBody>
      </p:sp>
    </p:spTree>
    <p:extLst>
      <p:ext uri="{BB962C8B-B14F-4D97-AF65-F5344CB8AC3E}">
        <p14:creationId xmlns:p14="http://schemas.microsoft.com/office/powerpoint/2010/main" val="1238901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24" y="2545618"/>
            <a:ext cx="3535678" cy="1384995"/>
          </a:xfrm>
          <a:prstGeom prst="rect">
            <a:avLst/>
          </a:prstGeom>
        </p:spPr>
        <p:txBody>
          <a:bodyPr wrap="square">
            <a:spAutoFit/>
          </a:bodyPr>
          <a:lstStyle/>
          <a:p>
            <a:pPr algn="ctr"/>
            <a:r>
              <a:rPr lang="en-US" dirty="0"/>
              <a:t>Analysis Phase : </a:t>
            </a:r>
            <a:endParaRPr lang="id-ID" dirty="0" smtClean="0"/>
          </a:p>
          <a:p>
            <a:pPr algn="ctr"/>
            <a:r>
              <a:rPr lang="id-ID" sz="3200" dirty="0" smtClean="0"/>
              <a:t>Data Flow Diagram</a:t>
            </a:r>
          </a:p>
          <a:p>
            <a:pPr algn="ctr"/>
            <a:r>
              <a:rPr lang="id-ID" sz="2000" dirty="0" smtClean="0"/>
              <a:t>Level 1</a:t>
            </a:r>
            <a:endParaRPr lang="id-ID" sz="2000" dirty="0"/>
          </a:p>
          <a:p>
            <a:pPr algn="ctr"/>
            <a:r>
              <a:rPr lang="id-ID" sz="1400" dirty="0" smtClean="0"/>
              <a:t>Game Online Payment</a:t>
            </a:r>
            <a:r>
              <a:rPr lang="en-US" sz="1400" dirty="0" smtClean="0"/>
              <a:t> </a:t>
            </a:r>
            <a:endParaRPr lang="id-ID" sz="1400" dirty="0"/>
          </a:p>
        </p:txBody>
      </p:sp>
      <p:sp>
        <p:nvSpPr>
          <p:cNvPr id="7" name="Rectangle 6"/>
          <p:cNvSpPr/>
          <p:nvPr/>
        </p:nvSpPr>
        <p:spPr>
          <a:xfrm>
            <a:off x="3509554" y="0"/>
            <a:ext cx="8682447"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2"/>
          <a:stretch>
            <a:fillRect/>
          </a:stretch>
        </p:blipFill>
        <p:spPr>
          <a:xfrm>
            <a:off x="3744685" y="869123"/>
            <a:ext cx="8232688" cy="5250825"/>
          </a:xfrm>
          <a:prstGeom prst="rect">
            <a:avLst/>
          </a:prstGeom>
        </p:spPr>
      </p:pic>
    </p:spTree>
    <p:extLst>
      <p:ext uri="{BB962C8B-B14F-4D97-AF65-F5344CB8AC3E}">
        <p14:creationId xmlns:p14="http://schemas.microsoft.com/office/powerpoint/2010/main" val="3357916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5398" y="0"/>
            <a:ext cx="8716602"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p:cNvPicPr>
            <a:picLocks noChangeAspect="1"/>
          </p:cNvPicPr>
          <p:nvPr/>
        </p:nvPicPr>
        <p:blipFill>
          <a:blip r:embed="rId3"/>
          <a:stretch>
            <a:fillRect/>
          </a:stretch>
        </p:blipFill>
        <p:spPr>
          <a:xfrm>
            <a:off x="4919734" y="404948"/>
            <a:ext cx="5956336" cy="6048103"/>
          </a:xfrm>
          <a:prstGeom prst="rect">
            <a:avLst/>
          </a:prstGeom>
        </p:spPr>
      </p:pic>
      <p:sp>
        <p:nvSpPr>
          <p:cNvPr id="4" name="Rectangle 3"/>
          <p:cNvSpPr/>
          <p:nvPr/>
        </p:nvSpPr>
        <p:spPr>
          <a:xfrm>
            <a:off x="9594296" y="6037216"/>
            <a:ext cx="2563549" cy="646331"/>
          </a:xfrm>
          <a:prstGeom prst="rect">
            <a:avLst/>
          </a:prstGeom>
        </p:spPr>
        <p:txBody>
          <a:bodyPr wrap="square">
            <a:spAutoFit/>
          </a:bodyPr>
          <a:lstStyle/>
          <a:p>
            <a:pPr algn="ctr"/>
            <a:r>
              <a:rPr lang="id-ID" dirty="0" smtClean="0">
                <a:solidFill>
                  <a:srgbClr val="00B0F0"/>
                </a:solidFill>
              </a:rPr>
              <a:t>Bersambung ke halaman berikutnya</a:t>
            </a:r>
            <a:endParaRPr lang="id-ID" dirty="0">
              <a:solidFill>
                <a:srgbClr val="00B0F0"/>
              </a:solidFill>
            </a:endParaRPr>
          </a:p>
        </p:txBody>
      </p:sp>
      <p:sp>
        <p:nvSpPr>
          <p:cNvPr id="8" name="Rectangle 7"/>
          <p:cNvSpPr/>
          <p:nvPr/>
        </p:nvSpPr>
        <p:spPr>
          <a:xfrm>
            <a:off x="-26124" y="2545618"/>
            <a:ext cx="3535678" cy="1384995"/>
          </a:xfrm>
          <a:prstGeom prst="rect">
            <a:avLst/>
          </a:prstGeom>
        </p:spPr>
        <p:txBody>
          <a:bodyPr wrap="square">
            <a:spAutoFit/>
          </a:bodyPr>
          <a:lstStyle/>
          <a:p>
            <a:pPr algn="ctr"/>
            <a:r>
              <a:rPr lang="en-US" dirty="0"/>
              <a:t>Analysis Phase : </a:t>
            </a:r>
            <a:endParaRPr lang="id-ID" dirty="0" smtClean="0"/>
          </a:p>
          <a:p>
            <a:pPr algn="ctr"/>
            <a:r>
              <a:rPr lang="id-ID" sz="3200" dirty="0" smtClean="0"/>
              <a:t>Data Flow Diagram</a:t>
            </a:r>
          </a:p>
          <a:p>
            <a:pPr algn="ctr"/>
            <a:r>
              <a:rPr lang="id-ID" sz="2000" dirty="0" smtClean="0"/>
              <a:t>Level 2 (Part 1)</a:t>
            </a:r>
            <a:endParaRPr lang="id-ID" sz="2000" dirty="0"/>
          </a:p>
          <a:p>
            <a:pPr algn="ctr"/>
            <a:r>
              <a:rPr lang="id-ID" sz="1400" dirty="0" smtClean="0"/>
              <a:t>Game Online Payment</a:t>
            </a:r>
            <a:r>
              <a:rPr lang="en-US" sz="1400" dirty="0" smtClean="0"/>
              <a:t> </a:t>
            </a:r>
            <a:endParaRPr lang="id-ID" sz="1400" dirty="0"/>
          </a:p>
        </p:txBody>
      </p:sp>
    </p:spTree>
    <p:extLst>
      <p:ext uri="{BB962C8B-B14F-4D97-AF65-F5344CB8AC3E}">
        <p14:creationId xmlns:p14="http://schemas.microsoft.com/office/powerpoint/2010/main" val="1787245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75398" y="0"/>
            <a:ext cx="8716602"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a:off x="3620216" y="168868"/>
            <a:ext cx="2563549" cy="646331"/>
          </a:xfrm>
          <a:prstGeom prst="rect">
            <a:avLst/>
          </a:prstGeom>
        </p:spPr>
        <p:txBody>
          <a:bodyPr wrap="square">
            <a:spAutoFit/>
          </a:bodyPr>
          <a:lstStyle/>
          <a:p>
            <a:pPr algn="ctr"/>
            <a:r>
              <a:rPr lang="id-ID" dirty="0" smtClean="0">
                <a:solidFill>
                  <a:srgbClr val="00B0F0"/>
                </a:solidFill>
              </a:rPr>
              <a:t>Lanjutan dari halaman sebelumnya</a:t>
            </a:r>
            <a:endParaRPr lang="id-ID" dirty="0">
              <a:solidFill>
                <a:srgbClr val="00B0F0"/>
              </a:solidFill>
            </a:endParaRPr>
          </a:p>
        </p:txBody>
      </p:sp>
      <p:sp>
        <p:nvSpPr>
          <p:cNvPr id="8" name="Rectangle 7"/>
          <p:cNvSpPr/>
          <p:nvPr/>
        </p:nvSpPr>
        <p:spPr>
          <a:xfrm>
            <a:off x="-26124" y="2545618"/>
            <a:ext cx="3535678" cy="1384995"/>
          </a:xfrm>
          <a:prstGeom prst="rect">
            <a:avLst/>
          </a:prstGeom>
        </p:spPr>
        <p:txBody>
          <a:bodyPr wrap="square">
            <a:spAutoFit/>
          </a:bodyPr>
          <a:lstStyle/>
          <a:p>
            <a:pPr algn="ctr"/>
            <a:r>
              <a:rPr lang="en-US" dirty="0"/>
              <a:t>Analysis Phase : </a:t>
            </a:r>
            <a:endParaRPr lang="id-ID" dirty="0" smtClean="0"/>
          </a:p>
          <a:p>
            <a:pPr algn="ctr"/>
            <a:r>
              <a:rPr lang="id-ID" sz="3200" dirty="0" smtClean="0"/>
              <a:t>Data Flow Diagram</a:t>
            </a:r>
          </a:p>
          <a:p>
            <a:pPr algn="ctr"/>
            <a:r>
              <a:rPr lang="id-ID" sz="2000" dirty="0" smtClean="0"/>
              <a:t>Level 2 (Part 2)</a:t>
            </a:r>
            <a:endParaRPr lang="id-ID" sz="2000" dirty="0"/>
          </a:p>
          <a:p>
            <a:pPr algn="ctr"/>
            <a:r>
              <a:rPr lang="id-ID" sz="1400" dirty="0" smtClean="0"/>
              <a:t>Game Online Payment</a:t>
            </a:r>
            <a:r>
              <a:rPr lang="en-US" sz="1400" dirty="0" smtClean="0"/>
              <a:t> </a:t>
            </a:r>
            <a:endParaRPr lang="id-ID" sz="1400" dirty="0"/>
          </a:p>
        </p:txBody>
      </p:sp>
      <p:pic>
        <p:nvPicPr>
          <p:cNvPr id="2" name="Picture 1"/>
          <p:cNvPicPr>
            <a:picLocks noChangeAspect="1"/>
          </p:cNvPicPr>
          <p:nvPr/>
        </p:nvPicPr>
        <p:blipFill>
          <a:blip r:embed="rId2"/>
          <a:stretch>
            <a:fillRect/>
          </a:stretch>
        </p:blipFill>
        <p:spPr>
          <a:xfrm>
            <a:off x="4740400" y="984067"/>
            <a:ext cx="6220753" cy="5281749"/>
          </a:xfrm>
          <a:prstGeom prst="rect">
            <a:avLst/>
          </a:prstGeom>
        </p:spPr>
      </p:pic>
    </p:spTree>
    <p:extLst>
      <p:ext uri="{BB962C8B-B14F-4D97-AF65-F5344CB8AC3E}">
        <p14:creationId xmlns:p14="http://schemas.microsoft.com/office/powerpoint/2010/main" val="381132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STEP 4</a:t>
            </a:r>
            <a:endParaRPr lang="id-ID" sz="7200" dirty="0"/>
          </a:p>
        </p:txBody>
      </p:sp>
      <p:sp>
        <p:nvSpPr>
          <p:cNvPr id="4" name="Content Placeholder 2"/>
          <p:cNvSpPr txBox="1">
            <a:spLocks/>
          </p:cNvSpPr>
          <p:nvPr/>
        </p:nvSpPr>
        <p:spPr>
          <a:xfrm>
            <a:off x="685801" y="2142067"/>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8000" dirty="0" smtClean="0"/>
              <a:t>Analysis Phase : </a:t>
            </a:r>
            <a:endParaRPr lang="id-ID" sz="8000" dirty="0" smtClean="0"/>
          </a:p>
          <a:p>
            <a:r>
              <a:rPr lang="en-US" sz="2400" dirty="0"/>
              <a:t>Entity Relationship Diagram (ERD)</a:t>
            </a:r>
          </a:p>
        </p:txBody>
      </p:sp>
    </p:spTree>
    <p:extLst>
      <p:ext uri="{BB962C8B-B14F-4D97-AF65-F5344CB8AC3E}">
        <p14:creationId xmlns:p14="http://schemas.microsoft.com/office/powerpoint/2010/main" val="3376940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STEP 1</a:t>
            </a:r>
            <a:endParaRPr lang="id-ID" sz="7200" dirty="0"/>
          </a:p>
        </p:txBody>
      </p:sp>
      <p:sp>
        <p:nvSpPr>
          <p:cNvPr id="3" name="Content Placeholder 2"/>
          <p:cNvSpPr>
            <a:spLocks noGrp="1"/>
          </p:cNvSpPr>
          <p:nvPr>
            <p:ph idx="1"/>
          </p:nvPr>
        </p:nvSpPr>
        <p:spPr/>
        <p:txBody>
          <a:bodyPr>
            <a:normAutofit/>
          </a:bodyPr>
          <a:lstStyle/>
          <a:p>
            <a:pPr marL="0" indent="0">
              <a:buNone/>
            </a:pPr>
            <a:r>
              <a:rPr lang="en-US" sz="6600" dirty="0" smtClean="0"/>
              <a:t>Planning Phase</a:t>
            </a:r>
            <a:endParaRPr lang="id-ID" sz="6600" dirty="0"/>
          </a:p>
        </p:txBody>
      </p:sp>
    </p:spTree>
    <p:extLst>
      <p:ext uri="{BB962C8B-B14F-4D97-AF65-F5344CB8AC3E}">
        <p14:creationId xmlns:p14="http://schemas.microsoft.com/office/powerpoint/2010/main" val="3078385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442204"/>
            <a:ext cx="12192000" cy="54157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Content Placeholder 2"/>
          <p:cNvSpPr txBox="1">
            <a:spLocks/>
          </p:cNvSpPr>
          <p:nvPr/>
        </p:nvSpPr>
        <p:spPr>
          <a:xfrm>
            <a:off x="10084526" y="1991025"/>
            <a:ext cx="1999541" cy="265064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id-ID" sz="2000" dirty="0" smtClean="0">
                <a:solidFill>
                  <a:srgbClr val="00B0F0"/>
                </a:solidFill>
              </a:rPr>
              <a:t>KETERANGAN</a:t>
            </a:r>
          </a:p>
          <a:p>
            <a:pPr marL="0" indent="0">
              <a:buNone/>
            </a:pPr>
            <a:r>
              <a:rPr lang="id-ID" sz="1200" dirty="0">
                <a:solidFill>
                  <a:srgbClr val="00B0F0"/>
                </a:solidFill>
              </a:rPr>
              <a:t>	</a:t>
            </a:r>
            <a:r>
              <a:rPr lang="id-ID" sz="1200" dirty="0" smtClean="0">
                <a:solidFill>
                  <a:srgbClr val="00B0F0"/>
                </a:solidFill>
              </a:rPr>
              <a:t>	</a:t>
            </a:r>
          </a:p>
          <a:p>
            <a:pPr marL="0" indent="0">
              <a:buNone/>
            </a:pPr>
            <a:r>
              <a:rPr lang="id-ID" sz="1200" dirty="0" smtClean="0">
                <a:solidFill>
                  <a:srgbClr val="00B0F0"/>
                </a:solidFill>
              </a:rPr>
              <a:t>		= Entitas			</a:t>
            </a:r>
          </a:p>
          <a:p>
            <a:pPr marL="0" indent="0">
              <a:buNone/>
            </a:pPr>
            <a:r>
              <a:rPr lang="id-ID" sz="1200" dirty="0">
                <a:solidFill>
                  <a:srgbClr val="00B0F0"/>
                </a:solidFill>
              </a:rPr>
              <a:t>	</a:t>
            </a:r>
            <a:r>
              <a:rPr lang="id-ID" sz="1200" dirty="0" smtClean="0">
                <a:solidFill>
                  <a:srgbClr val="00B0F0"/>
                </a:solidFill>
              </a:rPr>
              <a:t>	= Atribute				</a:t>
            </a:r>
          </a:p>
          <a:p>
            <a:pPr marL="0" indent="0">
              <a:buNone/>
            </a:pPr>
            <a:r>
              <a:rPr lang="id-ID" sz="1200" dirty="0" smtClean="0">
                <a:solidFill>
                  <a:srgbClr val="00B0F0"/>
                </a:solidFill>
              </a:rPr>
              <a:t>		= Relationship</a:t>
            </a:r>
            <a:endParaRPr lang="id-ID" sz="1200" dirty="0">
              <a:solidFill>
                <a:srgbClr val="00B0F0"/>
              </a:solidFill>
            </a:endParaRPr>
          </a:p>
        </p:txBody>
      </p:sp>
      <p:pic>
        <p:nvPicPr>
          <p:cNvPr id="6" name="Picture 5"/>
          <p:cNvPicPr>
            <a:picLocks noChangeAspect="1"/>
          </p:cNvPicPr>
          <p:nvPr/>
        </p:nvPicPr>
        <p:blipFill>
          <a:blip r:embed="rId3"/>
          <a:stretch>
            <a:fillRect/>
          </a:stretch>
        </p:blipFill>
        <p:spPr>
          <a:xfrm>
            <a:off x="145574" y="1569252"/>
            <a:ext cx="9392784" cy="5161699"/>
          </a:xfrm>
          <a:prstGeom prst="rect">
            <a:avLst/>
          </a:prstGeom>
        </p:spPr>
      </p:pic>
      <p:sp>
        <p:nvSpPr>
          <p:cNvPr id="3" name="Rectangle 2"/>
          <p:cNvSpPr/>
          <p:nvPr/>
        </p:nvSpPr>
        <p:spPr>
          <a:xfrm>
            <a:off x="10197845" y="2928534"/>
            <a:ext cx="746917" cy="31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p:nvSpPr>
        <p:spPr>
          <a:xfrm>
            <a:off x="10240310" y="3498984"/>
            <a:ext cx="746918" cy="279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Diamond 7"/>
          <p:cNvSpPr/>
          <p:nvPr/>
        </p:nvSpPr>
        <p:spPr>
          <a:xfrm>
            <a:off x="10197845" y="4073443"/>
            <a:ext cx="831849" cy="4492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2662126" y="252548"/>
            <a:ext cx="6876232" cy="892552"/>
          </a:xfrm>
          <a:prstGeom prst="rect">
            <a:avLst/>
          </a:prstGeom>
        </p:spPr>
        <p:txBody>
          <a:bodyPr wrap="square">
            <a:spAutoFit/>
          </a:bodyPr>
          <a:lstStyle/>
          <a:p>
            <a:pPr algn="ctr"/>
            <a:r>
              <a:rPr lang="en-US" sz="3600" dirty="0"/>
              <a:t>Analysis Phase : </a:t>
            </a:r>
            <a:r>
              <a:rPr lang="id-ID" sz="3600" dirty="0" smtClean="0"/>
              <a:t>ERD</a:t>
            </a:r>
            <a:r>
              <a:rPr lang="en-US" sz="3600" dirty="0" smtClean="0"/>
              <a:t> (</a:t>
            </a:r>
            <a:r>
              <a:rPr lang="en-US" sz="3600" dirty="0" err="1" smtClean="0"/>
              <a:t>FlowChart</a:t>
            </a:r>
            <a:r>
              <a:rPr lang="en-US" sz="3600" dirty="0" smtClean="0"/>
              <a:t>)</a:t>
            </a:r>
            <a:endParaRPr lang="id-ID" sz="3600" dirty="0" smtClean="0"/>
          </a:p>
          <a:p>
            <a:pPr algn="ctr"/>
            <a:r>
              <a:rPr lang="id-ID" sz="1600" dirty="0" smtClean="0"/>
              <a:t>Game Online Payment</a:t>
            </a:r>
            <a:r>
              <a:rPr lang="en-US" sz="1600" dirty="0" smtClean="0"/>
              <a:t> </a:t>
            </a:r>
            <a:endParaRPr lang="id-ID" sz="2000" dirty="0"/>
          </a:p>
        </p:txBody>
      </p:sp>
    </p:spTree>
    <p:extLst>
      <p:ext uri="{BB962C8B-B14F-4D97-AF65-F5344CB8AC3E}">
        <p14:creationId xmlns:p14="http://schemas.microsoft.com/office/powerpoint/2010/main" val="3994376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STEP </a:t>
            </a:r>
            <a:r>
              <a:rPr lang="id-ID" sz="7200" dirty="0" smtClean="0"/>
              <a:t>5</a:t>
            </a:r>
            <a:endParaRPr lang="id-ID" sz="7200" dirty="0"/>
          </a:p>
        </p:txBody>
      </p:sp>
      <p:sp>
        <p:nvSpPr>
          <p:cNvPr id="3" name="Content Placeholder 2"/>
          <p:cNvSpPr>
            <a:spLocks noGrp="1"/>
          </p:cNvSpPr>
          <p:nvPr>
            <p:ph idx="1"/>
          </p:nvPr>
        </p:nvSpPr>
        <p:spPr/>
        <p:txBody>
          <a:bodyPr>
            <a:normAutofit/>
          </a:bodyPr>
          <a:lstStyle/>
          <a:p>
            <a:pPr marL="0" indent="0">
              <a:buNone/>
            </a:pPr>
            <a:r>
              <a:rPr lang="id-ID" sz="7200" dirty="0" smtClean="0"/>
              <a:t>Interface</a:t>
            </a:r>
            <a:endParaRPr lang="id-ID" sz="7200" dirty="0"/>
          </a:p>
        </p:txBody>
      </p:sp>
    </p:spTree>
    <p:extLst>
      <p:ext uri="{BB962C8B-B14F-4D97-AF65-F5344CB8AC3E}">
        <p14:creationId xmlns:p14="http://schemas.microsoft.com/office/powerpoint/2010/main" val="2259286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STEP </a:t>
            </a:r>
            <a:r>
              <a:rPr lang="en-US" sz="7200" dirty="0"/>
              <a:t>6</a:t>
            </a:r>
            <a:endParaRPr lang="id-ID" sz="7200" dirty="0"/>
          </a:p>
        </p:txBody>
      </p:sp>
      <p:sp>
        <p:nvSpPr>
          <p:cNvPr id="3" name="Content Placeholder 2"/>
          <p:cNvSpPr>
            <a:spLocks noGrp="1"/>
          </p:cNvSpPr>
          <p:nvPr>
            <p:ph idx="1"/>
          </p:nvPr>
        </p:nvSpPr>
        <p:spPr/>
        <p:txBody>
          <a:bodyPr>
            <a:normAutofit/>
          </a:bodyPr>
          <a:lstStyle/>
          <a:p>
            <a:pPr marL="0" indent="0">
              <a:buNone/>
            </a:pPr>
            <a:r>
              <a:rPr lang="en-US" sz="7200" dirty="0" smtClean="0"/>
              <a:t>Coding</a:t>
            </a:r>
            <a:endParaRPr lang="id-ID" sz="7200" dirty="0"/>
          </a:p>
        </p:txBody>
      </p:sp>
    </p:spTree>
    <p:extLst>
      <p:ext uri="{BB962C8B-B14F-4D97-AF65-F5344CB8AC3E}">
        <p14:creationId xmlns:p14="http://schemas.microsoft.com/office/powerpoint/2010/main" val="2315035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p:cNvPicPr>
            <a:picLocks noChangeAspect="1"/>
          </p:cNvPicPr>
          <p:nvPr/>
        </p:nvPicPr>
        <p:blipFill>
          <a:blip r:embed="rId2"/>
          <a:stretch>
            <a:fillRect/>
          </a:stretch>
        </p:blipFill>
        <p:spPr>
          <a:xfrm>
            <a:off x="1750423" y="0"/>
            <a:ext cx="8832272" cy="6858000"/>
          </a:xfrm>
          <a:prstGeom prst="rect">
            <a:avLst/>
          </a:prstGeom>
        </p:spPr>
      </p:pic>
    </p:spTree>
    <p:extLst>
      <p:ext uri="{BB962C8B-B14F-4D97-AF65-F5344CB8AC3E}">
        <p14:creationId xmlns:p14="http://schemas.microsoft.com/office/powerpoint/2010/main" val="3002997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1637211"/>
            <a:ext cx="11673840" cy="4798424"/>
          </a:xfrm>
        </p:spPr>
        <p:txBody>
          <a:bodyPr>
            <a:noAutofit/>
          </a:bodyPr>
          <a:lstStyle/>
          <a:p>
            <a:pPr marL="0" indent="0">
              <a:buNone/>
            </a:pPr>
            <a:r>
              <a:rPr lang="id-ID" sz="2400" dirty="0"/>
              <a:t>Seiring dengan kemajuan zaman dan berkembangnya teknologi dalam bidang informasi , maka orang-orang berlomba untuk membuat aplikasi untuk mempermudah penggunanya atau usernya terutama para gamers </a:t>
            </a:r>
            <a:r>
              <a:rPr lang="id-ID" sz="2400" dirty="0" smtClean="0"/>
              <a:t>y</a:t>
            </a:r>
            <a:r>
              <a:rPr lang="en-US" sz="2400" dirty="0" smtClean="0"/>
              <a:t>an</a:t>
            </a:r>
            <a:r>
              <a:rPr lang="id-ID" sz="2400" dirty="0" smtClean="0"/>
              <a:t>g </a:t>
            </a:r>
            <a:r>
              <a:rPr lang="id-ID" sz="2400" dirty="0"/>
              <a:t>ingin membeli item game </a:t>
            </a:r>
            <a:r>
              <a:rPr lang="id-ID" sz="2400" dirty="0" smtClean="0"/>
              <a:t>dan </a:t>
            </a:r>
            <a:r>
              <a:rPr lang="id-ID" sz="2400" dirty="0"/>
              <a:t>menambahkan kekuatan dalam game tersebut . </a:t>
            </a:r>
            <a:endParaRPr lang="en-US" sz="2400" dirty="0" smtClean="0"/>
          </a:p>
          <a:p>
            <a:pPr marL="0" indent="0">
              <a:buNone/>
            </a:pPr>
            <a:endParaRPr lang="en-US" sz="2400" dirty="0"/>
          </a:p>
          <a:p>
            <a:pPr marL="0" indent="0">
              <a:buNone/>
            </a:pPr>
            <a:r>
              <a:rPr lang="id-ID" sz="2400" dirty="0" smtClean="0"/>
              <a:t>Dalam </a:t>
            </a:r>
            <a:r>
              <a:rPr lang="id-ID" sz="2400" dirty="0"/>
              <a:t>hal ini kebanyakan orang mengembangkan aplikasi untuk mempermudah pembayaran atau melakukan transaksi pembayaran secara online, dengan marakanya game-game online pada saat ini serta transaksi pembayaran yang terhitung lama , penulis ingin membuat aplikasi pembayaran game online yang bertujuan untuk mempermudah bagi  para user atau pemain game online </a:t>
            </a:r>
            <a:r>
              <a:rPr lang="id-ID" sz="2400" dirty="0" smtClean="0"/>
              <a:t>untuk </a:t>
            </a:r>
            <a:r>
              <a:rPr lang="id-ID" sz="2400" dirty="0"/>
              <a:t>melakukan pembayaran apabila user melakukan transaksi pembelian item </a:t>
            </a:r>
            <a:r>
              <a:rPr lang="id-ID" sz="2400" dirty="0" smtClean="0"/>
              <a:t>game</a:t>
            </a:r>
            <a:r>
              <a:rPr lang="en-US" sz="2400" dirty="0" smtClean="0"/>
              <a:t>.</a:t>
            </a:r>
            <a:r>
              <a:rPr lang="id-ID" sz="2800" dirty="0" smtClean="0"/>
              <a:t/>
            </a:r>
            <a:br>
              <a:rPr lang="id-ID" sz="2800" dirty="0" smtClean="0"/>
            </a:br>
            <a:endParaRPr lang="id-ID" sz="2800" dirty="0"/>
          </a:p>
        </p:txBody>
      </p:sp>
      <p:sp>
        <p:nvSpPr>
          <p:cNvPr id="4" name="Title 1"/>
          <p:cNvSpPr>
            <a:spLocks noGrp="1"/>
          </p:cNvSpPr>
          <p:nvPr>
            <p:ph type="title"/>
          </p:nvPr>
        </p:nvSpPr>
        <p:spPr>
          <a:xfrm>
            <a:off x="243840" y="714104"/>
            <a:ext cx="11321142" cy="801188"/>
          </a:xfrm>
        </p:spPr>
        <p:txBody>
          <a:bodyPr>
            <a:normAutofit/>
          </a:bodyPr>
          <a:lstStyle/>
          <a:p>
            <a:r>
              <a:rPr lang="id-ID" sz="4400" b="1" dirty="0" smtClean="0"/>
              <a:t>LATAR BELAKANG</a:t>
            </a:r>
            <a:endParaRPr lang="id-ID" sz="4400" dirty="0"/>
          </a:p>
        </p:txBody>
      </p:sp>
    </p:spTree>
    <p:extLst>
      <p:ext uri="{BB962C8B-B14F-4D97-AF65-F5344CB8AC3E}">
        <p14:creationId xmlns:p14="http://schemas.microsoft.com/office/powerpoint/2010/main" val="1683374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6000" b="1" dirty="0"/>
              <a:t>TUJUAN</a:t>
            </a:r>
            <a:endParaRPr lang="id-ID" sz="6000" dirty="0"/>
          </a:p>
        </p:txBody>
      </p:sp>
      <p:sp>
        <p:nvSpPr>
          <p:cNvPr id="3" name="Content Placeholder 2"/>
          <p:cNvSpPr>
            <a:spLocks noGrp="1"/>
          </p:cNvSpPr>
          <p:nvPr>
            <p:ph idx="1"/>
          </p:nvPr>
        </p:nvSpPr>
        <p:spPr/>
        <p:txBody>
          <a:bodyPr>
            <a:noAutofit/>
          </a:bodyPr>
          <a:lstStyle/>
          <a:p>
            <a:pPr marL="0" indent="0">
              <a:buNone/>
            </a:pPr>
            <a:r>
              <a:rPr lang="id-ID" sz="2800" dirty="0"/>
              <a:t>Tujuan adalah untuk membuat sebuah aplikasi yang akan digunakan oleh masyarakat guna memberi kontribusi kepada bidang teknologi dengan aplikasi pembayaran untuk membeli uang elektronik atau game money dalam game berbasis online tersebut . Aplikasi ini ditujukan untuk mempermudah pembayaran yang dilakukan oleh para user atau pengguna aplikasi dikarenakan pembayaran dilakukan dalam aplikasi dan by system sehingga pengguna atau user dapat menghemat waktu tidak perlu pergi jauh-jauh untuk melakukan transaksi pembayaran pada tokonya langsung</a:t>
            </a:r>
            <a:r>
              <a:rPr lang="id-ID" sz="2800" dirty="0" smtClean="0"/>
              <a:t>.</a:t>
            </a:r>
            <a:endParaRPr lang="id-ID" sz="2800" dirty="0"/>
          </a:p>
        </p:txBody>
      </p:sp>
    </p:spTree>
    <p:extLst>
      <p:ext uri="{BB962C8B-B14F-4D97-AF65-F5344CB8AC3E}">
        <p14:creationId xmlns:p14="http://schemas.microsoft.com/office/powerpoint/2010/main" val="3085130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METODE PENELITIAN</a:t>
            </a:r>
            <a:endParaRPr lang="id-ID" dirty="0"/>
          </a:p>
        </p:txBody>
      </p:sp>
      <p:sp>
        <p:nvSpPr>
          <p:cNvPr id="3" name="Content Placeholder 2"/>
          <p:cNvSpPr>
            <a:spLocks noGrp="1"/>
          </p:cNvSpPr>
          <p:nvPr>
            <p:ph idx="1"/>
          </p:nvPr>
        </p:nvSpPr>
        <p:spPr/>
        <p:txBody>
          <a:bodyPr>
            <a:normAutofit/>
          </a:bodyPr>
          <a:lstStyle/>
          <a:p>
            <a:pPr marL="0" indent="0">
              <a:buNone/>
            </a:pPr>
            <a:r>
              <a:rPr lang="id-ID" sz="2800" dirty="0"/>
              <a:t>Metode penelitian yg digunakan oleh penulis untuk membuat aplikasi pembayaran game online ini mengunakan metode pendekatan air terjun  (Waterfall Development Model) yang merupakan model klasik yang sederhana dengan aliran sistem yang linier </a:t>
            </a:r>
            <a:r>
              <a:rPr lang="id-ID" sz="2800" i="1" dirty="0"/>
              <a:t>Output </a:t>
            </a:r>
            <a:r>
              <a:rPr lang="id-ID" sz="2800" dirty="0"/>
              <a:t>dari setiap tahap merupakan </a:t>
            </a:r>
            <a:r>
              <a:rPr lang="id-ID" sz="2800" i="1" dirty="0"/>
              <a:t>input </a:t>
            </a:r>
            <a:r>
              <a:rPr lang="id-ID" sz="2800" dirty="0"/>
              <a:t>bagi tahap berikutnya (Kristanto, 2004). Berikut ini adalah tahapan pengembangan sistem dalam menggunakan metode waterfall.</a:t>
            </a:r>
          </a:p>
        </p:txBody>
      </p:sp>
    </p:spTree>
    <p:extLst>
      <p:ext uri="{BB962C8B-B14F-4D97-AF65-F5344CB8AC3E}">
        <p14:creationId xmlns:p14="http://schemas.microsoft.com/office/powerpoint/2010/main" val="3032943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RUANG LINGKUP</a:t>
            </a:r>
            <a:endParaRPr lang="id-ID" dirty="0"/>
          </a:p>
        </p:txBody>
      </p:sp>
      <p:sp>
        <p:nvSpPr>
          <p:cNvPr id="3" name="Content Placeholder 2"/>
          <p:cNvSpPr>
            <a:spLocks noGrp="1"/>
          </p:cNvSpPr>
          <p:nvPr>
            <p:ph idx="1"/>
          </p:nvPr>
        </p:nvSpPr>
        <p:spPr/>
        <p:txBody>
          <a:bodyPr>
            <a:normAutofit/>
          </a:bodyPr>
          <a:lstStyle/>
          <a:p>
            <a:pPr marL="0" indent="0">
              <a:buNone/>
            </a:pPr>
            <a:r>
              <a:rPr lang="id-ID" sz="2800" dirty="0"/>
              <a:t>Sistem yang dipakai dalam pembuatan aplikasi ini adalah sistem pembayaran by application, dimana user hanya menambahkan nomor rekening kartu debit atau nomor kartu kredit dan no telephone (untuk pulsa</a:t>
            </a:r>
            <a:r>
              <a:rPr lang="id-ID" sz="2800" dirty="0" smtClean="0"/>
              <a:t>)</a:t>
            </a:r>
            <a:r>
              <a:rPr lang="id-ID" sz="2800" dirty="0"/>
              <a:t> untuk dijadikan </a:t>
            </a:r>
            <a:r>
              <a:rPr lang="en-US" sz="2800" dirty="0" err="1" smtClean="0"/>
              <a:t>pembayaran</a:t>
            </a:r>
            <a:r>
              <a:rPr lang="id-ID" sz="2800" dirty="0" smtClean="0"/>
              <a:t> utama </a:t>
            </a:r>
            <a:r>
              <a:rPr lang="id-ID" sz="2800" dirty="0"/>
              <a:t>dalam aplikasi tersebut.</a:t>
            </a:r>
          </a:p>
        </p:txBody>
      </p:sp>
    </p:spTree>
    <p:extLst>
      <p:ext uri="{BB962C8B-B14F-4D97-AF65-F5344CB8AC3E}">
        <p14:creationId xmlns:p14="http://schemas.microsoft.com/office/powerpoint/2010/main" val="2726158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Tahapan</a:t>
            </a:r>
            <a:r>
              <a:rPr lang="en-US" dirty="0"/>
              <a:t> Model Air </a:t>
            </a:r>
            <a:r>
              <a:rPr lang="en-US" dirty="0" err="1"/>
              <a:t>Terjun</a:t>
            </a:r>
            <a:r>
              <a:rPr lang="en-US" dirty="0"/>
              <a:t> (Waterfall Development Model)</a:t>
            </a:r>
            <a:endParaRPr lang="id-ID" dirty="0"/>
          </a:p>
        </p:txBody>
      </p:sp>
      <p:pic>
        <p:nvPicPr>
          <p:cNvPr id="2050" name="Picture 2" descr="https://lh6.googleusercontent.com/eYcGcmKODkXfMZGL4U40z5o1I2hiS9lA-CSGursml8e_5N__241a-r1sE5VlnUBZLt6bEkzuTsJdKQ1noRsf3N_gyK7Rzlbcy43-nvJ6nPHmyxUro5hj1w1pmPJikGJiLdyaFpU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1"/>
            <a:ext cx="122396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9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30833" y="0"/>
            <a:ext cx="6061167"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a:xfrm>
            <a:off x="508001" y="1219200"/>
            <a:ext cx="5370286" cy="5283200"/>
          </a:xfrm>
        </p:spPr>
        <p:txBody>
          <a:bodyPr>
            <a:normAutofit fontScale="70000" lnSpcReduction="20000"/>
          </a:bodyPr>
          <a:lstStyle/>
          <a:p>
            <a:pPr fontAlgn="base"/>
            <a:r>
              <a:rPr lang="id-ID" sz="2800" b="1" dirty="0"/>
              <a:t>Non-Member Customer </a:t>
            </a:r>
            <a:r>
              <a:rPr lang="id-ID" sz="2800" dirty="0"/>
              <a:t>diharuskan untuk registrasi dulu sebelum menggunakan aplikasi dan bertransaksi</a:t>
            </a:r>
          </a:p>
          <a:p>
            <a:pPr fontAlgn="base"/>
            <a:r>
              <a:rPr lang="id-ID" sz="2800" dirty="0"/>
              <a:t>Setelah registrasi </a:t>
            </a:r>
            <a:r>
              <a:rPr lang="id-ID" sz="2800" b="1" dirty="0"/>
              <a:t>Non-Member Customer </a:t>
            </a:r>
            <a:r>
              <a:rPr lang="id-ID" sz="2800" dirty="0"/>
              <a:t>statusnya berubah menjadi Member Customer</a:t>
            </a:r>
          </a:p>
          <a:p>
            <a:pPr fontAlgn="base"/>
            <a:r>
              <a:rPr lang="id-ID" sz="2800" b="1" dirty="0"/>
              <a:t>Member Customer </a:t>
            </a:r>
            <a:r>
              <a:rPr lang="id-ID" sz="2800" dirty="0"/>
              <a:t>diharuskan untuk Login terlebih dahulu sebelum melakukan transaksi pembayaran</a:t>
            </a:r>
          </a:p>
          <a:p>
            <a:pPr fontAlgn="base"/>
            <a:r>
              <a:rPr lang="id-ID" sz="2800" dirty="0"/>
              <a:t>Pembayaran bisa dilakukan dengan menggunakan 2 metode yaitu dengan menggunakan credit card atau pulsa</a:t>
            </a:r>
          </a:p>
          <a:p>
            <a:pPr fontAlgn="base"/>
            <a:r>
              <a:rPr lang="id-ID" sz="2800" dirty="0"/>
              <a:t>Setelah  melakukan transaksi pembayaran user  akan menerima struk dengan kode yang dikasih untuk redeem dalam game</a:t>
            </a:r>
          </a:p>
          <a:p>
            <a:pPr fontAlgn="base"/>
            <a:r>
              <a:rPr lang="id-ID" sz="2800" dirty="0"/>
              <a:t>Admin juga bisa Login dan bertransaksi dan juga bertugas untuk maintenance </a:t>
            </a:r>
            <a:r>
              <a:rPr lang="id-ID" sz="2800" dirty="0" smtClean="0"/>
              <a:t>aplikasi</a:t>
            </a:r>
            <a:endParaRPr lang="id-ID" sz="2800" dirty="0"/>
          </a:p>
        </p:txBody>
      </p:sp>
      <p:pic>
        <p:nvPicPr>
          <p:cNvPr id="5" name="Picture 4"/>
          <p:cNvPicPr>
            <a:picLocks noChangeAspect="1"/>
          </p:cNvPicPr>
          <p:nvPr/>
        </p:nvPicPr>
        <p:blipFill>
          <a:blip r:embed="rId2"/>
          <a:stretch>
            <a:fillRect/>
          </a:stretch>
        </p:blipFill>
        <p:spPr>
          <a:xfrm>
            <a:off x="6225704" y="1708330"/>
            <a:ext cx="5822492" cy="3682275"/>
          </a:xfrm>
          <a:prstGeom prst="rect">
            <a:avLst/>
          </a:prstGeom>
        </p:spPr>
      </p:pic>
      <p:sp>
        <p:nvSpPr>
          <p:cNvPr id="7" name="Title 1"/>
          <p:cNvSpPr>
            <a:spLocks noGrp="1"/>
          </p:cNvSpPr>
          <p:nvPr>
            <p:ph type="title"/>
          </p:nvPr>
        </p:nvSpPr>
        <p:spPr>
          <a:xfrm>
            <a:off x="649152" y="492519"/>
            <a:ext cx="5087983" cy="474133"/>
          </a:xfrm>
        </p:spPr>
        <p:txBody>
          <a:bodyPr>
            <a:noAutofit/>
          </a:bodyPr>
          <a:lstStyle/>
          <a:p>
            <a:pPr algn="ctr"/>
            <a:r>
              <a:rPr lang="id-ID" sz="4000" b="1" dirty="0"/>
              <a:t>Use case Diagram</a:t>
            </a:r>
          </a:p>
        </p:txBody>
      </p:sp>
    </p:spTree>
    <p:extLst>
      <p:ext uri="{BB962C8B-B14F-4D97-AF65-F5344CB8AC3E}">
        <p14:creationId xmlns:p14="http://schemas.microsoft.com/office/powerpoint/2010/main" val="3320096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STEP 2</a:t>
            </a:r>
            <a:endParaRPr lang="id-ID" sz="7200" dirty="0"/>
          </a:p>
        </p:txBody>
      </p:sp>
      <p:sp>
        <p:nvSpPr>
          <p:cNvPr id="3" name="Content Placeholder 2"/>
          <p:cNvSpPr>
            <a:spLocks noGrp="1"/>
          </p:cNvSpPr>
          <p:nvPr>
            <p:ph idx="1"/>
          </p:nvPr>
        </p:nvSpPr>
        <p:spPr/>
        <p:txBody>
          <a:bodyPr>
            <a:normAutofit/>
          </a:bodyPr>
          <a:lstStyle/>
          <a:p>
            <a:pPr marL="0" indent="0">
              <a:buNone/>
            </a:pPr>
            <a:r>
              <a:rPr lang="en-US" sz="8000" dirty="0" smtClean="0"/>
              <a:t>Analysis Phase : </a:t>
            </a:r>
            <a:endParaRPr lang="id-ID" sz="8000" dirty="0" smtClean="0"/>
          </a:p>
          <a:p>
            <a:r>
              <a:rPr lang="en-US" sz="2400" dirty="0" smtClean="0"/>
              <a:t>Use Case Diagram  </a:t>
            </a:r>
            <a:endParaRPr lang="id-ID" sz="2400" dirty="0" smtClean="0"/>
          </a:p>
          <a:p>
            <a:r>
              <a:rPr lang="en-US" sz="2400" dirty="0" smtClean="0"/>
              <a:t>Class Diagram </a:t>
            </a:r>
            <a:endParaRPr lang="id-ID" sz="2400" dirty="0" smtClean="0"/>
          </a:p>
          <a:p>
            <a:r>
              <a:rPr lang="en-US" sz="2400" dirty="0" smtClean="0"/>
              <a:t>Draw Sequence Diagram </a:t>
            </a:r>
            <a:endParaRPr lang="id-ID" sz="2400" dirty="0" smtClean="0"/>
          </a:p>
          <a:p>
            <a:r>
              <a:rPr lang="en-US" sz="2400" dirty="0" smtClean="0"/>
              <a:t>Activity Diagram</a:t>
            </a:r>
            <a:endParaRPr lang="id-ID" sz="2400" dirty="0"/>
          </a:p>
        </p:txBody>
      </p:sp>
    </p:spTree>
    <p:extLst>
      <p:ext uri="{BB962C8B-B14F-4D97-AF65-F5344CB8AC3E}">
        <p14:creationId xmlns:p14="http://schemas.microsoft.com/office/powerpoint/2010/main" val="53556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222</TotalTime>
  <Words>438</Words>
  <Application>Microsoft Office PowerPoint</Application>
  <PresentationFormat>Widescreen</PresentationFormat>
  <Paragraphs>81</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APLIKASI PEMBAYARAN GAME ONLINE</vt:lpstr>
      <vt:lpstr>STEP 1</vt:lpstr>
      <vt:lpstr>LATAR BELAKANG</vt:lpstr>
      <vt:lpstr>TUJUAN</vt:lpstr>
      <vt:lpstr>METODE PENELITIAN</vt:lpstr>
      <vt:lpstr>RUANG LINGKUP</vt:lpstr>
      <vt:lpstr>Tahapan Model Air Terjun (Waterfall Development Model)</vt:lpstr>
      <vt:lpstr>Use case Diagram</vt:lpstr>
      <vt:lpstr>STEP 2</vt:lpstr>
      <vt:lpstr>PowerPoint Presentation</vt:lpstr>
      <vt:lpstr>PowerPoint Presentation</vt:lpstr>
      <vt:lpstr>PowerPoint Presentation</vt:lpstr>
      <vt:lpstr>PowerPoint Presentation</vt:lpstr>
      <vt:lpstr>STEP 3</vt:lpstr>
      <vt:lpstr>PowerPoint Presentation</vt:lpstr>
      <vt:lpstr>PowerPoint Presentation</vt:lpstr>
      <vt:lpstr>PowerPoint Presentation</vt:lpstr>
      <vt:lpstr>PowerPoint Presentation</vt:lpstr>
      <vt:lpstr>STEP 4</vt:lpstr>
      <vt:lpstr>PowerPoint Presentation</vt:lpstr>
      <vt:lpstr>STEP 5</vt:lpstr>
      <vt:lpstr>STEP 6</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PEMBAYARAN GAME ONLINE</dc:title>
  <dc:creator>Valiant Delano</dc:creator>
  <cp:lastModifiedBy>UKRIDA</cp:lastModifiedBy>
  <cp:revision>27</cp:revision>
  <dcterms:created xsi:type="dcterms:W3CDTF">2018-05-03T03:41:30Z</dcterms:created>
  <dcterms:modified xsi:type="dcterms:W3CDTF">2018-05-05T01:33:54Z</dcterms:modified>
</cp:coreProperties>
</file>