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2">
  <p:sldMasterIdLst>
    <p:sldMasterId id="2147483648" r:id="rId1"/>
  </p:sldMasterIdLst>
  <p:notesMasterIdLst>
    <p:notesMasterId r:id="rId20"/>
  </p:notesMasterIdLst>
  <p:sldIdLst>
    <p:sldId id="257" r:id="rId2"/>
    <p:sldId id="273" r:id="rId3"/>
    <p:sldId id="276" r:id="rId4"/>
    <p:sldId id="266" r:id="rId5"/>
    <p:sldId id="259" r:id="rId6"/>
    <p:sldId id="267" r:id="rId7"/>
    <p:sldId id="275" r:id="rId8"/>
    <p:sldId id="264" r:id="rId9"/>
    <p:sldId id="265" r:id="rId10"/>
    <p:sldId id="269" r:id="rId11"/>
    <p:sldId id="270" r:id="rId12"/>
    <p:sldId id="279" r:id="rId13"/>
    <p:sldId id="268" r:id="rId14"/>
    <p:sldId id="274" r:id="rId15"/>
    <p:sldId id="261" r:id="rId16"/>
    <p:sldId id="263" r:id="rId17"/>
    <p:sldId id="272" r:id="rId18"/>
    <p:sldId id="271" r:id="rId19"/>
  </p:sldIdLst>
  <p:sldSz cx="9144000" cy="5143500" type="screen16x9"/>
  <p:notesSz cx="6858000" cy="9144000"/>
  <p:embeddedFontLst>
    <p:embeddedFont>
      <p:font typeface="Bookman Old Style" panose="02050604050505020204" pitchFamily="18" charset="0"/>
      <p:regular r:id="rId21"/>
      <p:bold r:id="rId22"/>
      <p:italic r:id="rId23"/>
      <p:boldItalic r:id="rId24"/>
    </p:embeddedFont>
    <p:embeddedFont>
      <p:font typeface="Trebuchet MS" panose="020B0603020202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62"/>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56"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8984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574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6840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48459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093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2173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8704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8566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6468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5350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1241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2697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068473FE-FEE8-4A11-984C-6BE76FFFB8A6}" type="datetime1">
              <a:rPr lang="en-US" smtClean="0"/>
              <a:t>1/31/2024</a:t>
            </a:fld>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457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0" name="Google Shape;20;p21"/>
          <p:cNvSpPr txBox="1">
            <a:spLocks noGrp="1"/>
          </p:cNvSpPr>
          <p:nvPr>
            <p:ph type="body" idx="2"/>
          </p:nvPr>
        </p:nvSpPr>
        <p:spPr>
          <a:xfrm>
            <a:off x="4648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1" name="Google Shape;21;p2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35A6381-E52B-4798-A646-D5D2C58998FF}" type="datetime1">
              <a:rPr lang="en-US" smtClean="0"/>
              <a:t>1/31/2024</a:t>
            </a:fld>
            <a:endParaRPr/>
          </a:p>
        </p:txBody>
      </p:sp>
      <p:sp>
        <p:nvSpPr>
          <p:cNvPr id="22" name="Google Shape;22;p2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23" name="Google Shape;23;p2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FCD31909-F8D8-472A-B301-C0B47A1CFDDD}" type="datetime1">
              <a:rPr lang="en-US" smtClean="0"/>
              <a:t>1/31/2024</a:t>
            </a:fld>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382986D8-E136-46E8-BED6-C56E4CA5985D}" type="datetime1">
              <a:rPr lang="en-US" smtClean="0"/>
              <a:t>1/31/2024</a:t>
            </a:fld>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7B8B21AD-1FB2-4879-B352-C4B469FF0E55}" type="datetime1">
              <a:rPr lang="en-US" smtClean="0"/>
              <a:t>1/31/2024</a:t>
            </a:fld>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23FA63B-7BA5-439B-808C-CD31261DC627}" type="datetime1">
              <a:rPr lang="en-US" smtClean="0"/>
              <a:t>1/31/2024</a:t>
            </a:fld>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D71AE679-8649-4E45-928F-F7B28F40B515}" type="datetime1">
              <a:rPr lang="en-US" smtClean="0"/>
              <a:t>1/31/2024</a:t>
            </a:fld>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fld id="{440CFF11-AA4A-4972-8AFF-841A0A2244AA}" type="datetime1">
              <a:rPr lang="en-US" smtClean="0"/>
              <a:t>1/31/2024</a:t>
            </a:fld>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267767" y="478631"/>
            <a:ext cx="8229600" cy="1183616"/>
          </a:xfrm>
        </p:spPr>
        <p:txBody>
          <a:bodyPr/>
          <a:lstStyle/>
          <a:p>
            <a:r>
              <a:rPr lang="en-US" sz="2400" dirty="0">
                <a:latin typeface="Bookman Old Style" panose="02050604050505020204" pitchFamily="18" charset="0"/>
              </a:rPr>
              <a:t>A Seminar on</a:t>
            </a:r>
            <a:br>
              <a:rPr lang="en-US" sz="3200" dirty="0">
                <a:latin typeface="Bookman Old Style" panose="02050604050505020204" pitchFamily="18" charset="0"/>
              </a:rPr>
            </a:br>
            <a:r>
              <a:rPr lang="en-US" sz="3200" dirty="0">
                <a:effectLst/>
                <a:latin typeface="Times New Roman" panose="02020603050405020304" pitchFamily="18" charset="0"/>
                <a:ea typeface="Cambria" panose="02040503050406030204" pitchFamily="18" charset="0"/>
              </a:rPr>
              <a:t>Integrating Blockchain for Advanced Supply Chain Solutions</a:t>
            </a:r>
            <a:endParaRPr lang="en-US" sz="3200" dirty="0">
              <a:latin typeface="Bookman Old Style" panose="02050604050505020204" pitchFamily="18" charset="0"/>
            </a:endParaRPr>
          </a:p>
        </p:txBody>
      </p:sp>
      <p:sp>
        <p:nvSpPr>
          <p:cNvPr id="3" name="TextBox 2"/>
          <p:cNvSpPr txBox="1"/>
          <p:nvPr/>
        </p:nvSpPr>
        <p:spPr>
          <a:xfrm>
            <a:off x="555125" y="3219941"/>
            <a:ext cx="3911327" cy="954107"/>
          </a:xfrm>
          <a:prstGeom prst="rect">
            <a:avLst/>
          </a:prstGeom>
          <a:noFill/>
        </p:spPr>
        <p:txBody>
          <a:bodyPr wrap="square" rtlCol="0">
            <a:spAutoFit/>
          </a:bodyPr>
          <a:lstStyle/>
          <a:p>
            <a:r>
              <a:rPr lang="en-US" u="sng" dirty="0">
                <a:latin typeface="+mj-lt"/>
              </a:rPr>
              <a:t>Team Details </a:t>
            </a:r>
          </a:p>
          <a:p>
            <a:pPr marL="342900" indent="-342900">
              <a:buFont typeface="+mj-lt"/>
              <a:buAutoNum type="arabicPeriod"/>
            </a:pPr>
            <a:r>
              <a:rPr lang="en-US" dirty="0" err="1">
                <a:latin typeface="+mj-lt"/>
              </a:rPr>
              <a:t>Rathlavath</a:t>
            </a:r>
            <a:r>
              <a:rPr lang="en-US" dirty="0">
                <a:latin typeface="+mj-lt"/>
              </a:rPr>
              <a:t> Rajesh(20EG105401)</a:t>
            </a:r>
          </a:p>
          <a:p>
            <a:pPr marL="342900" indent="-342900">
              <a:buFont typeface="+mj-lt"/>
              <a:buAutoNum type="arabicPeriod"/>
            </a:pPr>
            <a:r>
              <a:rPr lang="en-US" dirty="0">
                <a:latin typeface="+mj-lt"/>
              </a:rPr>
              <a:t>Gajjela Stevenson(20EG105412)</a:t>
            </a:r>
          </a:p>
          <a:p>
            <a:pPr marL="342900" indent="-342900">
              <a:buFont typeface="+mj-lt"/>
              <a:buAutoNum type="arabicPeriod"/>
            </a:pPr>
            <a:r>
              <a:rPr lang="en-US" dirty="0" err="1">
                <a:latin typeface="+mj-lt"/>
              </a:rPr>
              <a:t>Neelagiri</a:t>
            </a:r>
            <a:r>
              <a:rPr lang="en-US" dirty="0">
                <a:latin typeface="+mj-lt"/>
              </a:rPr>
              <a:t> </a:t>
            </a:r>
            <a:r>
              <a:rPr lang="en-US" dirty="0" err="1">
                <a:latin typeface="+mj-lt"/>
              </a:rPr>
              <a:t>Chandradeep</a:t>
            </a:r>
            <a:r>
              <a:rPr lang="en-US" dirty="0">
                <a:latin typeface="+mj-lt"/>
              </a:rPr>
              <a:t>(20EG105429)</a:t>
            </a:r>
          </a:p>
        </p:txBody>
      </p:sp>
      <p:sp>
        <p:nvSpPr>
          <p:cNvPr id="8" name="TextBox 7"/>
          <p:cNvSpPr txBox="1"/>
          <p:nvPr/>
        </p:nvSpPr>
        <p:spPr>
          <a:xfrm>
            <a:off x="5517900" y="3219941"/>
            <a:ext cx="2070599" cy="738664"/>
          </a:xfrm>
          <a:prstGeom prst="rect">
            <a:avLst/>
          </a:prstGeom>
          <a:noFill/>
        </p:spPr>
        <p:txBody>
          <a:bodyPr wrap="square" rtlCol="0">
            <a:spAutoFit/>
          </a:bodyPr>
          <a:lstStyle/>
          <a:p>
            <a:r>
              <a:rPr lang="en-US" u="sng" dirty="0">
                <a:latin typeface="+mj-lt"/>
              </a:rPr>
              <a:t>Project Supervisor </a:t>
            </a:r>
          </a:p>
          <a:p>
            <a:r>
              <a:rPr lang="en-US" dirty="0" err="1">
                <a:latin typeface="+mj-lt"/>
              </a:rPr>
              <a:t>Pallam</a:t>
            </a:r>
            <a:r>
              <a:rPr lang="en-US" dirty="0">
                <a:latin typeface="+mj-lt"/>
              </a:rPr>
              <a:t> Ravi</a:t>
            </a:r>
          </a:p>
          <a:p>
            <a:r>
              <a:rPr lang="en-US" dirty="0">
                <a:latin typeface="+mj-lt"/>
              </a:rPr>
              <a:t>Assistant Professor</a:t>
            </a:r>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625119" y="4869600"/>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10</a:t>
            </a:fld>
            <a:endParaRPr>
              <a:latin typeface="Bookman Old Style" panose="02050604050505020204" pitchFamily="18" charset="0"/>
            </a:endParaRPr>
          </a:p>
        </p:txBody>
      </p:sp>
      <p:sp>
        <p:nvSpPr>
          <p:cNvPr id="120" name="Google Shape;120;p1"/>
          <p:cNvSpPr/>
          <p:nvPr/>
        </p:nvSpPr>
        <p:spPr>
          <a:xfrm>
            <a:off x="1507330" y="1061962"/>
            <a:ext cx="6649117" cy="3607422"/>
          </a:xfrm>
          <a:prstGeom prst="rect">
            <a:avLst/>
          </a:prstGeom>
          <a:noFill/>
          <a:ln>
            <a:noFill/>
          </a:ln>
        </p:spPr>
        <p:txBody>
          <a:bodyPr spcFirstLastPara="1" wrap="square" lIns="91425" tIns="45700" rIns="91425" bIns="45700" anchor="t" anchorCtr="0">
            <a:spAutoFit/>
          </a:bodyPr>
          <a:lstStyle/>
          <a:p>
            <a:pPr marL="0" marR="0">
              <a:lnSpc>
                <a:spcPct val="107000"/>
              </a:lnSpc>
              <a:spcBef>
                <a:spcPts val="0"/>
              </a:spcBef>
              <a:spcAft>
                <a:spcPts val="0"/>
              </a:spcAft>
            </a:pPr>
            <a:r>
              <a:rPr lang="en-US" sz="1600" b="1"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Proposed Method: </a:t>
            </a:r>
            <a:r>
              <a:rPr lang="en-US" sz="1600" u="sng"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blockchain-based supply chain system</a:t>
            </a:r>
            <a:r>
              <a:rPr lang="en-US" sz="1600" dirty="0">
                <a:effectLst/>
                <a:latin typeface="Bookman Old Style" panose="02050604050505020204" pitchFamily="18" charset="0"/>
                <a:ea typeface="Bookman Old Style" panose="02050604050505020204" pitchFamily="18" charset="0"/>
                <a:cs typeface="Bookman Old Style" panose="02050604050505020204" pitchFamily="18" charset="0"/>
              </a:rPr>
              <a:t>:-</a:t>
            </a:r>
            <a:endParaRPr lang="en-US" sz="1600" dirty="0">
              <a:effectLst/>
              <a:latin typeface="Calibri" panose="020F0502020204030204" pitchFamily="34" charset="0"/>
              <a:ea typeface="Calibri" panose="020F0502020204030204" pitchFamily="34" charset="0"/>
            </a:endParaRPr>
          </a:p>
          <a:p>
            <a:pPr marL="0" marR="0">
              <a:lnSpc>
                <a:spcPct val="107000"/>
              </a:lnSpc>
              <a:spcBef>
                <a:spcPts val="0"/>
              </a:spcBef>
              <a:spcAft>
                <a:spcPts val="0"/>
              </a:spcAft>
            </a:pPr>
            <a:r>
              <a:rPr lang="en-US" sz="1600" dirty="0">
                <a:effectLst/>
                <a:latin typeface="Bookman Old Style" panose="02050604050505020204" pitchFamily="18" charset="0"/>
                <a:ea typeface="Bookman Old Style" panose="02050604050505020204" pitchFamily="18" charset="0"/>
                <a:cs typeface="Bookman Old Style" panose="02050604050505020204" pitchFamily="18" charset="0"/>
              </a:rPr>
              <a:t> </a:t>
            </a:r>
            <a:endParaRPr lang="en-US" sz="1600" dirty="0">
              <a:effectLst/>
              <a:latin typeface="Calibri" panose="020F0502020204030204" pitchFamily="34" charset="0"/>
              <a:ea typeface="Calibri" panose="020F0502020204030204" pitchFamily="34" charset="0"/>
            </a:endParaRPr>
          </a:p>
          <a:p>
            <a:pPr marL="0" marR="0" indent="457200">
              <a:lnSpc>
                <a:spcPct val="107000"/>
              </a:lnSpc>
              <a:spcBef>
                <a:spcPts val="0"/>
              </a:spcBef>
              <a:spcAft>
                <a:spcPts val="1000"/>
              </a:spcAft>
            </a:pPr>
            <a:r>
              <a:rPr lang="en-US" sz="1600" dirty="0">
                <a:effectLst/>
                <a:latin typeface="Bookman Old Style" panose="02050604050505020204" pitchFamily="18" charset="0"/>
                <a:ea typeface="Bookman Old Style" panose="02050604050505020204" pitchFamily="18" charset="0"/>
                <a:cs typeface="Bookman Old Style" panose="02050604050505020204" pitchFamily="18" charset="0"/>
              </a:rPr>
              <a:t>Step-1: Research and Install Necessary Technologies</a:t>
            </a:r>
            <a:endParaRPr lang="en-US" sz="1600" dirty="0">
              <a:effectLst/>
              <a:latin typeface="Calibri" panose="020F0502020204030204" pitchFamily="34" charset="0"/>
              <a:ea typeface="Calibri" panose="020F0502020204030204" pitchFamily="34" charset="0"/>
            </a:endParaRPr>
          </a:p>
          <a:p>
            <a:pPr marL="0" marR="0" indent="457200">
              <a:lnSpc>
                <a:spcPct val="107000"/>
              </a:lnSpc>
              <a:spcBef>
                <a:spcPts val="0"/>
              </a:spcBef>
              <a:spcAft>
                <a:spcPts val="1000"/>
              </a:spcAft>
            </a:pPr>
            <a:r>
              <a:rPr lang="en-US" sz="1600" dirty="0">
                <a:effectLst/>
                <a:latin typeface="Bookman Old Style" panose="02050604050505020204" pitchFamily="18" charset="0"/>
                <a:ea typeface="Bookman Old Style" panose="02050604050505020204" pitchFamily="18" charset="0"/>
                <a:cs typeface="Bookman Old Style" panose="02050604050505020204" pitchFamily="18" charset="0"/>
              </a:rPr>
              <a:t>Step-2: Design the Network Architecture </a:t>
            </a:r>
            <a:endParaRPr lang="en-US" sz="1600" dirty="0">
              <a:effectLst/>
              <a:latin typeface="Calibri" panose="020F0502020204030204" pitchFamily="34" charset="0"/>
              <a:ea typeface="Calibri" panose="020F0502020204030204" pitchFamily="34" charset="0"/>
            </a:endParaRPr>
          </a:p>
          <a:p>
            <a:pPr marL="0" marR="0" indent="457200">
              <a:lnSpc>
                <a:spcPct val="107000"/>
              </a:lnSpc>
              <a:spcBef>
                <a:spcPts val="0"/>
              </a:spcBef>
              <a:spcAft>
                <a:spcPts val="1000"/>
              </a:spcAft>
            </a:pPr>
            <a:r>
              <a:rPr lang="en-US" sz="1600" dirty="0">
                <a:effectLst/>
                <a:latin typeface="Bookman Old Style" panose="02050604050505020204" pitchFamily="18" charset="0"/>
                <a:ea typeface="Bookman Old Style" panose="02050604050505020204" pitchFamily="18" charset="0"/>
                <a:cs typeface="Bookman Old Style" panose="02050604050505020204" pitchFamily="18" charset="0"/>
              </a:rPr>
              <a:t>Step-3: Create Smart Contracts</a:t>
            </a:r>
          </a:p>
          <a:p>
            <a:pPr marL="0" marR="0" indent="457200">
              <a:lnSpc>
                <a:spcPct val="107000"/>
              </a:lnSpc>
              <a:spcBef>
                <a:spcPts val="0"/>
              </a:spcBef>
              <a:spcAft>
                <a:spcPts val="1000"/>
              </a:spcAft>
            </a:pPr>
            <a:r>
              <a:rPr lang="en-US" sz="1600" dirty="0">
                <a:effectLst/>
                <a:latin typeface="Bookman Old Style" panose="02050604050505020204" pitchFamily="18" charset="0"/>
                <a:ea typeface="Bookman Old Style" panose="02050604050505020204" pitchFamily="18" charset="0"/>
                <a:cs typeface="Bookman Old Style" panose="02050604050505020204" pitchFamily="18" charset="0"/>
              </a:rPr>
              <a:t>Step-4: Node Setup</a:t>
            </a:r>
          </a:p>
          <a:p>
            <a:pPr marL="0" marR="0" indent="457200">
              <a:lnSpc>
                <a:spcPct val="107000"/>
              </a:lnSpc>
              <a:spcBef>
                <a:spcPts val="0"/>
              </a:spcBef>
              <a:spcAft>
                <a:spcPts val="1000"/>
              </a:spcAft>
            </a:pPr>
            <a:r>
              <a:rPr lang="en-US" sz="1600" dirty="0">
                <a:latin typeface="Bookman Old Style" panose="02050604050505020204" pitchFamily="18" charset="0"/>
                <a:ea typeface="Calibri" panose="020F0502020204030204" pitchFamily="34" charset="0"/>
              </a:rPr>
              <a:t>Step-5: Testing</a:t>
            </a:r>
            <a:endParaRPr lang="en-US" sz="1600" dirty="0">
              <a:effectLst/>
              <a:latin typeface="Calibri" panose="020F0502020204030204" pitchFamily="34" charset="0"/>
              <a:ea typeface="Calibri" panose="020F0502020204030204" pitchFamily="34" charset="0"/>
            </a:endParaRPr>
          </a:p>
          <a:p>
            <a:pPr marL="0" marR="0" indent="457200">
              <a:lnSpc>
                <a:spcPct val="107000"/>
              </a:lnSpc>
              <a:spcBef>
                <a:spcPts val="0"/>
              </a:spcBef>
              <a:spcAft>
                <a:spcPts val="1000"/>
              </a:spcAft>
            </a:pPr>
            <a:r>
              <a:rPr lang="en-US" sz="1600" dirty="0">
                <a:effectLst/>
                <a:latin typeface="Bookman Old Style" panose="02050604050505020204" pitchFamily="18" charset="0"/>
                <a:ea typeface="Bookman Old Style" panose="02050604050505020204" pitchFamily="18" charset="0"/>
                <a:cs typeface="Bookman Old Style" panose="02050604050505020204" pitchFamily="18" charset="0"/>
              </a:rPr>
              <a:t>Step-6: Deploy the </a:t>
            </a:r>
            <a:r>
              <a:rPr lang="en-US" sz="1600" dirty="0">
                <a:latin typeface="Bookman Old Style" panose="02050604050505020204" pitchFamily="18" charset="0"/>
                <a:ea typeface="Bookman Old Style" panose="02050604050505020204" pitchFamily="18" charset="0"/>
                <a:cs typeface="Bookman Old Style" panose="02050604050505020204" pitchFamily="18" charset="0"/>
              </a:rPr>
              <a:t>solution to the production environment</a:t>
            </a:r>
            <a:endParaRPr lang="en-US" sz="1600" dirty="0">
              <a:effectLst/>
              <a:latin typeface="Calibri" panose="020F0502020204030204" pitchFamily="34" charset="0"/>
              <a:ea typeface="Calibri" panose="020F0502020204030204" pitchFamily="34" charset="0"/>
            </a:endParaRPr>
          </a:p>
          <a:p>
            <a:pPr marL="0" marR="0" indent="457200">
              <a:lnSpc>
                <a:spcPct val="107000"/>
              </a:lnSpc>
              <a:spcBef>
                <a:spcPts val="0"/>
              </a:spcBef>
              <a:spcAft>
                <a:spcPts val="1000"/>
              </a:spcAft>
            </a:pPr>
            <a:r>
              <a:rPr lang="en-US" sz="1600" dirty="0">
                <a:effectLst/>
                <a:latin typeface="Bookman Old Style" panose="02050604050505020204" pitchFamily="18" charset="0"/>
                <a:ea typeface="Bookman Old Style" panose="02050604050505020204" pitchFamily="18" charset="0"/>
                <a:cs typeface="Bookman Old Style" panose="02050604050505020204" pitchFamily="18" charset="0"/>
              </a:rPr>
              <a:t>Step-7: Monitoring and maintenance</a:t>
            </a:r>
            <a:endParaRPr lang="en-US" sz="1600" dirty="0">
              <a:effectLst/>
              <a:latin typeface="Calibri" panose="020F0502020204030204" pitchFamily="34" charset="0"/>
              <a:ea typeface="Calibri" panose="020F0502020204030204" pitchFamily="34" charset="0"/>
            </a:endParaRPr>
          </a:p>
          <a:p>
            <a:pPr marL="0" marR="0" lvl="0" indent="0" algn="ctr" rtl="0">
              <a:lnSpc>
                <a:spcPct val="100000"/>
              </a:lnSpc>
              <a:spcBef>
                <a:spcPts val="0"/>
              </a:spcBef>
              <a:spcAft>
                <a:spcPts val="0"/>
              </a:spcAft>
              <a:buClr>
                <a:srgbClr val="000000"/>
              </a:buClr>
              <a:buSzPts val="2000"/>
              <a:buFont typeface="Noto Sans Symbols"/>
              <a:buNone/>
            </a:pPr>
            <a:endParaRPr sz="1600" b="0" i="0" u="none" strike="noStrike" cap="none" dirty="0">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507688" y="102336"/>
            <a:ext cx="6117431" cy="627321"/>
          </a:xfrm>
        </p:spPr>
        <p:txBody>
          <a:bodyPr/>
          <a:lstStyle/>
          <a:p>
            <a:r>
              <a:rPr lang="en-US" sz="3200" dirty="0">
                <a:latin typeface="Bookman Old Style" panose="02050604050505020204" pitchFamily="18" charset="0"/>
              </a:rPr>
              <a:t>Proposed Method</a:t>
            </a:r>
            <a:endParaRPr lang="en-US" sz="3600" dirty="0">
              <a:latin typeface="Bookman Old Style" panose="02050604050505020204" pitchFamily="18" charset="0"/>
            </a:endParaRPr>
          </a:p>
        </p:txBody>
      </p:sp>
      <p:sp>
        <p:nvSpPr>
          <p:cNvPr id="3" name="Date Placeholder 2"/>
          <p:cNvSpPr>
            <a:spLocks noGrp="1"/>
          </p:cNvSpPr>
          <p:nvPr>
            <p:ph type="dt" idx="10"/>
          </p:nvPr>
        </p:nvSpPr>
        <p:spPr>
          <a:xfrm>
            <a:off x="529119" y="4869600"/>
            <a:ext cx="2133600" cy="273900"/>
          </a:xfrm>
        </p:spPr>
        <p:txBody>
          <a:bodyPr/>
          <a:lstStyle/>
          <a:p>
            <a:fld id="{B115A319-B060-4A35-A508-6A7FE2F3BD02}" type="datetime1">
              <a:rPr lang="en-US" smtClean="0"/>
              <a:t>1/31/2024</a:t>
            </a:fld>
            <a:endParaRPr lang="en-US"/>
          </a:p>
        </p:txBody>
      </p:sp>
      <p:sp>
        <p:nvSpPr>
          <p:cNvPr id="4" name="Footer Placeholder 3"/>
          <p:cNvSpPr>
            <a:spLocks noGrp="1"/>
          </p:cNvSpPr>
          <p:nvPr>
            <p:ph type="ftr" idx="11"/>
          </p:nvPr>
        </p:nvSpPr>
        <p:spPr>
          <a:xfrm>
            <a:off x="3196119" y="4869600"/>
            <a:ext cx="2895600" cy="273900"/>
          </a:xfrm>
        </p:spPr>
        <p:txBody>
          <a:bodyPr/>
          <a:lstStyle/>
          <a:p>
            <a:r>
              <a:rPr lang="en-US"/>
              <a:t>Department of Computer Science and Engineering</a:t>
            </a:r>
          </a:p>
        </p:txBody>
      </p:sp>
    </p:spTree>
    <p:extLst>
      <p:ext uri="{BB962C8B-B14F-4D97-AF65-F5344CB8AC3E}">
        <p14:creationId xmlns:p14="http://schemas.microsoft.com/office/powerpoint/2010/main" val="1605039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11</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164771" y="313144"/>
            <a:ext cx="6388195" cy="978695"/>
          </a:xfrm>
        </p:spPr>
        <p:txBody>
          <a:bodyPr/>
          <a:lstStyle/>
          <a:p>
            <a:r>
              <a:rPr lang="en-US" sz="3200" dirty="0">
                <a:latin typeface="Bookman Old Style" panose="02050604050505020204" pitchFamily="18" charset="0"/>
              </a:rPr>
              <a:t>Proposed Method </a:t>
            </a:r>
            <a:r>
              <a:rPr lang="en-US" sz="3600" dirty="0">
                <a:latin typeface="Bookman Old Style" panose="02050604050505020204" pitchFamily="18" charset="0"/>
              </a:rPr>
              <a:t>Illustration</a:t>
            </a:r>
          </a:p>
        </p:txBody>
      </p:sp>
      <p:sp>
        <p:nvSpPr>
          <p:cNvPr id="3" name="Date Placeholder 2"/>
          <p:cNvSpPr>
            <a:spLocks noGrp="1"/>
          </p:cNvSpPr>
          <p:nvPr>
            <p:ph type="dt" idx="10"/>
          </p:nvPr>
        </p:nvSpPr>
        <p:spPr/>
        <p:txBody>
          <a:bodyPr/>
          <a:lstStyle/>
          <a:p>
            <a:fld id="{9B2C9150-213E-4C57-83AC-D72655848A54}" type="datetime1">
              <a:rPr lang="en-US" smtClean="0"/>
              <a:t>1/31/2024</a:t>
            </a:fld>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0F94A0E0-EAB4-85C1-BD3D-3C67535E9769}"/>
              </a:ext>
            </a:extLst>
          </p:cNvPr>
          <p:cNvPicPr>
            <a:picLocks noChangeAspect="1"/>
          </p:cNvPicPr>
          <p:nvPr/>
        </p:nvPicPr>
        <p:blipFill>
          <a:blip r:embed="rId3"/>
          <a:stretch>
            <a:fillRect/>
          </a:stretch>
        </p:blipFill>
        <p:spPr>
          <a:xfrm>
            <a:off x="402198" y="1269966"/>
            <a:ext cx="5292356" cy="2841642"/>
          </a:xfrm>
          <a:prstGeom prst="rect">
            <a:avLst/>
          </a:prstGeom>
        </p:spPr>
      </p:pic>
      <p:pic>
        <p:nvPicPr>
          <p:cNvPr id="6" name="Picture 5">
            <a:extLst>
              <a:ext uri="{FF2B5EF4-FFF2-40B4-BE49-F238E27FC236}">
                <a16:creationId xmlns:a16="http://schemas.microsoft.com/office/drawing/2014/main" id="{BF67F9B2-1467-B3D3-DD64-A1AB58B64559}"/>
              </a:ext>
            </a:extLst>
          </p:cNvPr>
          <p:cNvPicPr>
            <a:picLocks noChangeAspect="1"/>
          </p:cNvPicPr>
          <p:nvPr/>
        </p:nvPicPr>
        <p:blipFill>
          <a:blip r:embed="rId4"/>
          <a:stretch>
            <a:fillRect/>
          </a:stretch>
        </p:blipFill>
        <p:spPr>
          <a:xfrm>
            <a:off x="5873193" y="1297221"/>
            <a:ext cx="2834167" cy="2841642"/>
          </a:xfrm>
          <a:prstGeom prst="rect">
            <a:avLst/>
          </a:prstGeom>
        </p:spPr>
      </p:pic>
    </p:spTree>
    <p:extLst>
      <p:ext uri="{BB962C8B-B14F-4D97-AF65-F5344CB8AC3E}">
        <p14:creationId xmlns:p14="http://schemas.microsoft.com/office/powerpoint/2010/main" val="949793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164771" y="313144"/>
            <a:ext cx="6388195" cy="978695"/>
          </a:xfrm>
        </p:spPr>
        <p:txBody>
          <a:bodyPr/>
          <a:lstStyle/>
          <a:p>
            <a:r>
              <a:rPr lang="en-US" sz="3200" dirty="0">
                <a:latin typeface="Bookman Old Style" panose="02050604050505020204" pitchFamily="18" charset="0"/>
              </a:rPr>
              <a:t>Proposed Method </a:t>
            </a:r>
            <a:r>
              <a:rPr lang="en-US" sz="3600" dirty="0">
                <a:latin typeface="Bookman Old Style" panose="02050604050505020204" pitchFamily="18" charset="0"/>
              </a:rPr>
              <a:t>Illustration</a:t>
            </a:r>
          </a:p>
        </p:txBody>
      </p:sp>
      <p:sp>
        <p:nvSpPr>
          <p:cNvPr id="3" name="Date Placeholder 2"/>
          <p:cNvSpPr>
            <a:spLocks noGrp="1"/>
          </p:cNvSpPr>
          <p:nvPr>
            <p:ph type="dt" idx="10"/>
          </p:nvPr>
        </p:nvSpPr>
        <p:spPr/>
        <p:txBody>
          <a:bodyPr/>
          <a:lstStyle/>
          <a:p>
            <a:fld id="{9B2C9150-213E-4C57-83AC-D72655848A54}" type="datetime1">
              <a:rPr lang="en-US" smtClean="0"/>
              <a:t>1/31/2024</a:t>
            </a:fld>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9" name="Picture 8">
            <a:extLst>
              <a:ext uri="{FF2B5EF4-FFF2-40B4-BE49-F238E27FC236}">
                <a16:creationId xmlns:a16="http://schemas.microsoft.com/office/drawing/2014/main" id="{3732163E-C612-E0A1-5438-F062F0F6182E}"/>
              </a:ext>
            </a:extLst>
          </p:cNvPr>
          <p:cNvPicPr>
            <a:picLocks noChangeAspect="1"/>
          </p:cNvPicPr>
          <p:nvPr/>
        </p:nvPicPr>
        <p:blipFill>
          <a:blip r:embed="rId3"/>
          <a:stretch>
            <a:fillRect/>
          </a:stretch>
        </p:blipFill>
        <p:spPr>
          <a:xfrm>
            <a:off x="200254" y="1304284"/>
            <a:ext cx="5382399" cy="2889374"/>
          </a:xfrm>
          <a:prstGeom prst="rect">
            <a:avLst/>
          </a:prstGeom>
        </p:spPr>
      </p:pic>
      <p:pic>
        <p:nvPicPr>
          <p:cNvPr id="10" name="Picture 9">
            <a:extLst>
              <a:ext uri="{FF2B5EF4-FFF2-40B4-BE49-F238E27FC236}">
                <a16:creationId xmlns:a16="http://schemas.microsoft.com/office/drawing/2014/main" id="{DADC8F85-1D3D-4880-47FB-3C96A02372F3}"/>
              </a:ext>
            </a:extLst>
          </p:cNvPr>
          <p:cNvPicPr>
            <a:picLocks noChangeAspect="1"/>
          </p:cNvPicPr>
          <p:nvPr/>
        </p:nvPicPr>
        <p:blipFill>
          <a:blip r:embed="rId4"/>
          <a:stretch>
            <a:fillRect/>
          </a:stretch>
        </p:blipFill>
        <p:spPr>
          <a:xfrm>
            <a:off x="5766842" y="1284964"/>
            <a:ext cx="2895600" cy="3167687"/>
          </a:xfrm>
          <a:prstGeom prst="rect">
            <a:avLst/>
          </a:prstGeom>
        </p:spPr>
      </p:pic>
    </p:spTree>
    <p:extLst>
      <p:ext uri="{BB962C8B-B14F-4D97-AF65-F5344CB8AC3E}">
        <p14:creationId xmlns:p14="http://schemas.microsoft.com/office/powerpoint/2010/main" val="2297296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548785" y="285747"/>
            <a:ext cx="6117431" cy="627321"/>
          </a:xfrm>
        </p:spPr>
        <p:txBody>
          <a:bodyPr/>
          <a:lstStyle/>
          <a:p>
            <a:r>
              <a:rPr lang="en-US" sz="3600" dirty="0">
                <a:latin typeface="Bookman Old Style" panose="02050604050505020204" pitchFamily="18" charset="0"/>
              </a:rPr>
              <a:t>Parameter </a:t>
            </a:r>
          </a:p>
        </p:txBody>
      </p:sp>
      <p:sp>
        <p:nvSpPr>
          <p:cNvPr id="5" name="TextBox 4"/>
          <p:cNvSpPr txBox="1"/>
          <p:nvPr/>
        </p:nvSpPr>
        <p:spPr>
          <a:xfrm>
            <a:off x="2113201" y="2306617"/>
            <a:ext cx="6655982" cy="523220"/>
          </a:xfrm>
          <a:prstGeom prst="rect">
            <a:avLst/>
          </a:prstGeom>
          <a:noFill/>
        </p:spPr>
        <p:txBody>
          <a:bodyPr wrap="square" rtlCol="0">
            <a:spAutoFit/>
          </a:bodyPr>
          <a:lstStyle/>
          <a:p>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CCFD4614-2DE1-4A4F-B9AA-17848EE63AB0}" type="datetime1">
              <a:rPr lang="en-US" smtClean="0"/>
              <a:t>1/31/2024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10" name="Rectangle 9">
            <a:extLst>
              <a:ext uri="{FF2B5EF4-FFF2-40B4-BE49-F238E27FC236}">
                <a16:creationId xmlns:a16="http://schemas.microsoft.com/office/drawing/2014/main" id="{659D72BE-F163-3198-8498-DEBCA2715040}"/>
              </a:ext>
            </a:extLst>
          </p:cNvPr>
          <p:cNvSpPr>
            <a:spLocks noChangeArrowheads="1"/>
          </p:cNvSpPr>
          <p:nvPr/>
        </p:nvSpPr>
        <p:spPr bwMode="auto">
          <a:xfrm>
            <a:off x="975518" y="45467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rial" panose="020B0604020202020204" pitchFamily="34" charset="0"/>
                <a:ea typeface="Bookman Old Style" panose="02050604050505020204" pitchFamily="18" charset="0"/>
                <a:cs typeface="Bookman Old Style" panose="02050604050505020204" pitchFamily="18" charset="0"/>
              </a:rPr>
              <a:t>	</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BAB8C7F3-D0F8-904D-F693-EC7BFC05197F}"/>
              </a:ext>
            </a:extLst>
          </p:cNvPr>
          <p:cNvSpPr txBox="1"/>
          <p:nvPr/>
        </p:nvSpPr>
        <p:spPr>
          <a:xfrm>
            <a:off x="663677" y="848032"/>
            <a:ext cx="7504805" cy="3785652"/>
          </a:xfrm>
          <a:prstGeom prst="rect">
            <a:avLst/>
          </a:prstGeom>
          <a:noFill/>
        </p:spPr>
        <p:txBody>
          <a:bodyPr wrap="square">
            <a:spAutoFit/>
          </a:bodyPr>
          <a:lstStyle/>
          <a:p>
            <a:r>
              <a:rPr lang="en-US" dirty="0"/>
              <a:t>1.) </a:t>
            </a:r>
            <a:r>
              <a:rPr lang="en-US" b="1" u="sng" dirty="0"/>
              <a:t>Transaction Throughput:</a:t>
            </a:r>
          </a:p>
          <a:p>
            <a:endParaRPr lang="en-US" sz="1200" b="1" dirty="0"/>
          </a:p>
          <a:p>
            <a:r>
              <a:rPr lang="en-US" sz="1100" dirty="0"/>
              <a:t>      </a:t>
            </a:r>
            <a:r>
              <a:rPr lang="en-US" b="1" dirty="0"/>
              <a:t>&gt;   </a:t>
            </a:r>
            <a:r>
              <a:rPr lang="en-US" sz="1100" b="1" i="1" dirty="0"/>
              <a:t>TPS</a:t>
            </a:r>
            <a:r>
              <a:rPr lang="en-US" sz="1100" dirty="0"/>
              <a:t> = </a:t>
            </a:r>
            <a:r>
              <a:rPr lang="en-US" sz="1100" u="sng" dirty="0"/>
              <a:t>Number of Transactions </a:t>
            </a:r>
          </a:p>
          <a:p>
            <a:r>
              <a:rPr lang="en-US" sz="1100" dirty="0"/>
              <a:t>                                        Time</a:t>
            </a:r>
          </a:p>
          <a:p>
            <a:pPr marL="228600" indent="-228600">
              <a:buAutoNum type="arabicParenR" startAt="2"/>
            </a:pPr>
            <a:r>
              <a:rPr lang="en-US" b="1" u="sng" dirty="0"/>
              <a:t>Latency :</a:t>
            </a:r>
          </a:p>
          <a:p>
            <a:pPr marL="228600" indent="-228600">
              <a:buAutoNum type="arabicParenR" startAt="2"/>
            </a:pPr>
            <a:endParaRPr lang="en-US" b="1" u="sng" dirty="0"/>
          </a:p>
          <a:p>
            <a:r>
              <a:rPr lang="en-US" sz="1100" dirty="0"/>
              <a:t>      </a:t>
            </a:r>
            <a:r>
              <a:rPr lang="en-US" b="1" dirty="0"/>
              <a:t>&gt;  </a:t>
            </a:r>
            <a:r>
              <a:rPr lang="en-US" sz="1100" dirty="0"/>
              <a:t>Formula</a:t>
            </a:r>
            <a:r>
              <a:rPr lang="en-US" sz="1100" i="1" dirty="0"/>
              <a:t>:    Latency</a:t>
            </a:r>
            <a:r>
              <a:rPr lang="en-US" sz="1100" dirty="0"/>
              <a:t>= Time taken for a transaction confirmation</a:t>
            </a:r>
          </a:p>
          <a:p>
            <a:endParaRPr lang="en-US" sz="1100" dirty="0"/>
          </a:p>
          <a:p>
            <a:pPr marL="342900" indent="-342900">
              <a:buAutoNum type="arabicParenR" startAt="3"/>
            </a:pPr>
            <a:r>
              <a:rPr lang="en-US" b="1" u="sng" dirty="0"/>
              <a:t>Scalability:</a:t>
            </a:r>
          </a:p>
          <a:p>
            <a:pPr marL="342900" indent="-342900">
              <a:buAutoNum type="arabicParenR" startAt="3"/>
            </a:pPr>
            <a:endParaRPr lang="en-US" b="1" u="sng" dirty="0"/>
          </a:p>
          <a:p>
            <a:r>
              <a:rPr lang="en-US" b="1" dirty="0"/>
              <a:t>       &gt;</a:t>
            </a:r>
            <a:r>
              <a:rPr lang="en-US" sz="1100" dirty="0"/>
              <a:t>Formula:    </a:t>
            </a:r>
            <a:r>
              <a:rPr lang="en-US" sz="1100" i="1" dirty="0"/>
              <a:t>Scalability</a:t>
            </a:r>
            <a:r>
              <a:rPr lang="en-US" sz="1100" dirty="0"/>
              <a:t> = </a:t>
            </a:r>
            <a:r>
              <a:rPr lang="en-US" sz="1100" u="sng" dirty="0"/>
              <a:t>Number of Transactions </a:t>
            </a:r>
            <a:r>
              <a:rPr lang="en-US" sz="1100" dirty="0"/>
              <a:t>  </a:t>
            </a:r>
            <a:r>
              <a:rPr lang="en-US" sz="1100" b="1" dirty="0"/>
              <a:t>or</a:t>
            </a:r>
            <a:r>
              <a:rPr lang="en-US" sz="1100" dirty="0"/>
              <a:t>    </a:t>
            </a:r>
            <a:r>
              <a:rPr lang="en-US" sz="1100" i="1" dirty="0"/>
              <a:t>Scalability</a:t>
            </a:r>
            <a:r>
              <a:rPr lang="en-US" sz="1100" dirty="0"/>
              <a:t> =</a:t>
            </a:r>
            <a:r>
              <a:rPr lang="en-US" sz="1100" u="sng" dirty="0"/>
              <a:t>Number of Participants </a:t>
            </a:r>
            <a:endParaRPr lang="en-US" sz="1100" dirty="0"/>
          </a:p>
          <a:p>
            <a:r>
              <a:rPr lang="en-US" sz="1100" dirty="0"/>
              <a:t>                                                                     Time                                                       Resources</a:t>
            </a:r>
          </a:p>
          <a:p>
            <a:endParaRPr lang="en-US" sz="1100" dirty="0"/>
          </a:p>
          <a:p>
            <a:endParaRPr lang="en-US" sz="1100" dirty="0"/>
          </a:p>
          <a:p>
            <a:r>
              <a:rPr lang="en-US" dirty="0"/>
              <a:t>4) </a:t>
            </a:r>
            <a:r>
              <a:rPr lang="en-US" b="1" dirty="0"/>
              <a:t>Smart Contract Execution Time</a:t>
            </a:r>
            <a:r>
              <a:rPr lang="en-US" sz="1100" b="1" dirty="0"/>
              <a:t>:</a:t>
            </a:r>
          </a:p>
          <a:p>
            <a:endParaRPr lang="en-US" sz="1100" b="1" dirty="0"/>
          </a:p>
          <a:p>
            <a:r>
              <a:rPr lang="en-US" sz="1100" dirty="0"/>
              <a:t>       </a:t>
            </a:r>
            <a:r>
              <a:rPr lang="en-US" b="1" dirty="0"/>
              <a:t>&gt;</a:t>
            </a:r>
            <a:r>
              <a:rPr lang="en-US" sz="1100" dirty="0"/>
              <a:t>Formula:     Smart Contract Execution Time =Time taken for a smart contract to execute</a:t>
            </a:r>
          </a:p>
          <a:p>
            <a:endParaRPr lang="en-US" sz="1100" dirty="0"/>
          </a:p>
          <a:p>
            <a:endParaRPr lang="en-US" sz="1100" dirty="0"/>
          </a:p>
        </p:txBody>
      </p:sp>
    </p:spTree>
    <p:extLst>
      <p:ext uri="{BB962C8B-B14F-4D97-AF65-F5344CB8AC3E}">
        <p14:creationId xmlns:p14="http://schemas.microsoft.com/office/powerpoint/2010/main" val="440124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14</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041944" y="285747"/>
            <a:ext cx="6117431" cy="627321"/>
          </a:xfrm>
        </p:spPr>
        <p:txBody>
          <a:bodyPr/>
          <a:lstStyle/>
          <a:p>
            <a:r>
              <a:rPr lang="en-US" sz="3600" dirty="0">
                <a:latin typeface="Bookman Old Style" panose="02050604050505020204" pitchFamily="18" charset="0"/>
              </a:rPr>
              <a:t>Experiment Environment</a:t>
            </a:r>
          </a:p>
        </p:txBody>
      </p:sp>
      <p:sp>
        <p:nvSpPr>
          <p:cNvPr id="3" name="Date Placeholder 2"/>
          <p:cNvSpPr>
            <a:spLocks noGrp="1"/>
          </p:cNvSpPr>
          <p:nvPr>
            <p:ph type="dt" idx="10"/>
          </p:nvPr>
        </p:nvSpPr>
        <p:spPr/>
        <p:txBody>
          <a:bodyPr/>
          <a:lstStyle/>
          <a:p>
            <a:fld id="{399C44C4-7196-4A35-8198-AF8560E914F3}" type="datetime1">
              <a:rPr lang="en-US" smtClean="0"/>
              <a:t>1/31/2024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6" name="Picture 5">
            <a:extLst>
              <a:ext uri="{FF2B5EF4-FFF2-40B4-BE49-F238E27FC236}">
                <a16:creationId xmlns:a16="http://schemas.microsoft.com/office/drawing/2014/main" id="{F4298068-8697-6151-E1E8-74DC150C4DDF}"/>
              </a:ext>
            </a:extLst>
          </p:cNvPr>
          <p:cNvPicPr>
            <a:picLocks noChangeAspect="1"/>
          </p:cNvPicPr>
          <p:nvPr/>
        </p:nvPicPr>
        <p:blipFill>
          <a:blip r:embed="rId3"/>
          <a:stretch>
            <a:fillRect/>
          </a:stretch>
        </p:blipFill>
        <p:spPr>
          <a:xfrm>
            <a:off x="179275" y="1096662"/>
            <a:ext cx="3680752" cy="2858606"/>
          </a:xfrm>
          <a:prstGeom prst="rect">
            <a:avLst/>
          </a:prstGeom>
        </p:spPr>
      </p:pic>
      <p:sp>
        <p:nvSpPr>
          <p:cNvPr id="8" name="TextBox 7">
            <a:extLst>
              <a:ext uri="{FF2B5EF4-FFF2-40B4-BE49-F238E27FC236}">
                <a16:creationId xmlns:a16="http://schemas.microsoft.com/office/drawing/2014/main" id="{E75FCD79-7C3B-1C3B-9253-77BAD2C7BB3D}"/>
              </a:ext>
            </a:extLst>
          </p:cNvPr>
          <p:cNvSpPr txBox="1"/>
          <p:nvPr/>
        </p:nvSpPr>
        <p:spPr>
          <a:xfrm>
            <a:off x="990027" y="4053488"/>
            <a:ext cx="1709122" cy="307777"/>
          </a:xfrm>
          <a:prstGeom prst="rect">
            <a:avLst/>
          </a:prstGeom>
          <a:noFill/>
        </p:spPr>
        <p:txBody>
          <a:bodyPr wrap="none" rtlCol="0">
            <a:spAutoFit/>
          </a:bodyPr>
          <a:lstStyle/>
          <a:p>
            <a:r>
              <a:rPr lang="en-US" dirty="0"/>
              <a:t>Visual Studio Code</a:t>
            </a:r>
          </a:p>
        </p:txBody>
      </p:sp>
      <p:pic>
        <p:nvPicPr>
          <p:cNvPr id="9" name="Picture 8">
            <a:extLst>
              <a:ext uri="{FF2B5EF4-FFF2-40B4-BE49-F238E27FC236}">
                <a16:creationId xmlns:a16="http://schemas.microsoft.com/office/drawing/2014/main" id="{7E0FA10C-3606-6B2B-1CE3-814D653F42CE}"/>
              </a:ext>
            </a:extLst>
          </p:cNvPr>
          <p:cNvPicPr>
            <a:picLocks noChangeAspect="1"/>
          </p:cNvPicPr>
          <p:nvPr/>
        </p:nvPicPr>
        <p:blipFill>
          <a:blip r:embed="rId4"/>
          <a:stretch>
            <a:fillRect/>
          </a:stretch>
        </p:blipFill>
        <p:spPr>
          <a:xfrm>
            <a:off x="4100659" y="1105642"/>
            <a:ext cx="4953177" cy="2840645"/>
          </a:xfrm>
          <a:prstGeom prst="rect">
            <a:avLst/>
          </a:prstGeom>
        </p:spPr>
      </p:pic>
      <p:sp>
        <p:nvSpPr>
          <p:cNvPr id="10" name="TextBox 9">
            <a:extLst>
              <a:ext uri="{FF2B5EF4-FFF2-40B4-BE49-F238E27FC236}">
                <a16:creationId xmlns:a16="http://schemas.microsoft.com/office/drawing/2014/main" id="{45B489F0-B2B2-F322-C6AD-4FF4658C0B47}"/>
              </a:ext>
            </a:extLst>
          </p:cNvPr>
          <p:cNvSpPr txBox="1"/>
          <p:nvPr/>
        </p:nvSpPr>
        <p:spPr>
          <a:xfrm>
            <a:off x="6257567" y="4053488"/>
            <a:ext cx="1042273" cy="307777"/>
          </a:xfrm>
          <a:prstGeom prst="rect">
            <a:avLst/>
          </a:prstGeom>
          <a:noFill/>
        </p:spPr>
        <p:txBody>
          <a:bodyPr wrap="none" rtlCol="0">
            <a:spAutoFit/>
          </a:bodyPr>
          <a:lstStyle/>
          <a:p>
            <a:r>
              <a:rPr lang="en-US" dirty="0"/>
              <a:t>Remix IDE</a:t>
            </a:r>
          </a:p>
        </p:txBody>
      </p:sp>
    </p:spTree>
    <p:extLst>
      <p:ext uri="{BB962C8B-B14F-4D97-AF65-F5344CB8AC3E}">
        <p14:creationId xmlns:p14="http://schemas.microsoft.com/office/powerpoint/2010/main" val="2122184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Project status</a:t>
            </a:r>
          </a:p>
        </p:txBody>
      </p:sp>
      <p:graphicFrame>
        <p:nvGraphicFramePr>
          <p:cNvPr id="4" name="Table 3"/>
          <p:cNvGraphicFramePr>
            <a:graphicFrameLocks noGrp="1"/>
          </p:cNvGraphicFramePr>
          <p:nvPr>
            <p:extLst>
              <p:ext uri="{D42A27DB-BD31-4B8C-83A1-F6EECF244321}">
                <p14:modId xmlns:p14="http://schemas.microsoft.com/office/powerpoint/2010/main" val="1697921571"/>
              </p:ext>
            </p:extLst>
          </p:nvPr>
        </p:nvGraphicFramePr>
        <p:xfrm>
          <a:off x="1123308" y="1279489"/>
          <a:ext cx="6602859" cy="2185604"/>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636584">
                <a:tc>
                  <a:txBody>
                    <a:bodyPr/>
                    <a:lstStyle/>
                    <a:p>
                      <a:r>
                        <a:rPr lang="en-US" dirty="0" err="1"/>
                        <a:t>S.No</a:t>
                      </a:r>
                      <a:endParaRPr lang="en-US" dirty="0"/>
                    </a:p>
                  </a:txBody>
                  <a:tcPr/>
                </a:tc>
                <a:tc>
                  <a:txBody>
                    <a:bodyPr/>
                    <a:lstStyle/>
                    <a:p>
                      <a:r>
                        <a:rPr lang="en-US" dirty="0"/>
                        <a:t>Functionality</a:t>
                      </a:r>
                    </a:p>
                  </a:txBody>
                  <a:tcPr/>
                </a:tc>
                <a:tc>
                  <a:txBody>
                    <a:bodyPr/>
                    <a:lstStyle/>
                    <a:p>
                      <a:r>
                        <a:rPr lang="en-US" dirty="0"/>
                        <a:t>Status</a:t>
                      </a:r>
                    </a:p>
                    <a:p>
                      <a:r>
                        <a:rPr lang="en-US" sz="1000" dirty="0"/>
                        <a:t>(Completed /in-progress/Not</a:t>
                      </a:r>
                      <a:r>
                        <a:rPr lang="en-US" sz="1000" baseline="0" dirty="0"/>
                        <a:t> started)</a:t>
                      </a:r>
                      <a:endParaRPr lang="en-US" sz="1000" dirty="0"/>
                    </a:p>
                  </a:txBody>
                  <a:tcPr/>
                </a:tc>
                <a:extLst>
                  <a:ext uri="{0D108BD9-81ED-4DB2-BD59-A6C34878D82A}">
                    <a16:rowId xmlns:a16="http://schemas.microsoft.com/office/drawing/2014/main" val="10000"/>
                  </a:ext>
                </a:extLst>
              </a:tr>
              <a:tr h="387255">
                <a:tc>
                  <a:txBody>
                    <a:bodyPr/>
                    <a:lstStyle/>
                    <a:p>
                      <a:r>
                        <a:rPr lang="en-US" dirty="0"/>
                        <a:t>1.</a:t>
                      </a:r>
                    </a:p>
                  </a:txBody>
                  <a:tcPr/>
                </a:tc>
                <a:tc>
                  <a:txBody>
                    <a:bodyPr/>
                    <a:lstStyle/>
                    <a:p>
                      <a:r>
                        <a:rPr lang="en-US" dirty="0"/>
                        <a:t>User registration</a:t>
                      </a:r>
                    </a:p>
                  </a:txBody>
                  <a:tcPr/>
                </a:tc>
                <a:tc>
                  <a:txBody>
                    <a:bodyPr/>
                    <a:lstStyle/>
                    <a:p>
                      <a:r>
                        <a:rPr lang="en-US" dirty="0"/>
                        <a:t>Completed</a:t>
                      </a:r>
                    </a:p>
                  </a:txBody>
                  <a:tcPr/>
                </a:tc>
                <a:extLst>
                  <a:ext uri="{0D108BD9-81ED-4DB2-BD59-A6C34878D82A}">
                    <a16:rowId xmlns:a16="http://schemas.microsoft.com/office/drawing/2014/main" val="10001"/>
                  </a:ext>
                </a:extLst>
              </a:tr>
              <a:tr h="387255">
                <a:tc>
                  <a:txBody>
                    <a:bodyPr/>
                    <a:lstStyle/>
                    <a:p>
                      <a:r>
                        <a:rPr lang="en-US" dirty="0"/>
                        <a:t>2.</a:t>
                      </a:r>
                    </a:p>
                  </a:txBody>
                  <a:tcPr/>
                </a:tc>
                <a:tc>
                  <a:txBody>
                    <a:bodyPr/>
                    <a:lstStyle/>
                    <a:p>
                      <a:r>
                        <a:rPr lang="en-US" dirty="0"/>
                        <a:t>Insertion of supply chain system values</a:t>
                      </a:r>
                    </a:p>
                  </a:txBody>
                  <a:tcPr/>
                </a:tc>
                <a:tc>
                  <a:txBody>
                    <a:bodyPr/>
                    <a:lstStyle/>
                    <a:p>
                      <a:r>
                        <a:rPr lang="en-US" dirty="0"/>
                        <a:t>In-progress</a:t>
                      </a:r>
                    </a:p>
                  </a:txBody>
                  <a:tcPr/>
                </a:tc>
                <a:extLst>
                  <a:ext uri="{0D108BD9-81ED-4DB2-BD59-A6C34878D82A}">
                    <a16:rowId xmlns:a16="http://schemas.microsoft.com/office/drawing/2014/main" val="10002"/>
                  </a:ext>
                </a:extLst>
              </a:tr>
              <a:tr h="387255">
                <a:tc>
                  <a:txBody>
                    <a:bodyPr/>
                    <a:lstStyle/>
                    <a:p>
                      <a:r>
                        <a:rPr lang="en-US" dirty="0"/>
                        <a:t>3.</a:t>
                      </a:r>
                    </a:p>
                  </a:txBody>
                  <a:tcPr/>
                </a:tc>
                <a:tc>
                  <a:txBody>
                    <a:bodyPr/>
                    <a:lstStyle/>
                    <a:p>
                      <a:r>
                        <a:rPr lang="en-US" dirty="0"/>
                        <a:t>Testing</a:t>
                      </a:r>
                    </a:p>
                  </a:txBody>
                  <a:tcPr/>
                </a:tc>
                <a:tc>
                  <a:txBody>
                    <a:bodyPr/>
                    <a:lstStyle/>
                    <a:p>
                      <a:r>
                        <a:rPr lang="en-US" dirty="0"/>
                        <a:t>Not started</a:t>
                      </a:r>
                    </a:p>
                  </a:txBody>
                  <a:tcPr/>
                </a:tc>
                <a:extLst>
                  <a:ext uri="{0D108BD9-81ED-4DB2-BD59-A6C34878D82A}">
                    <a16:rowId xmlns:a16="http://schemas.microsoft.com/office/drawing/2014/main" val="10003"/>
                  </a:ext>
                </a:extLst>
              </a:tr>
              <a:tr h="387255">
                <a:tc>
                  <a:txBody>
                    <a:bodyPr/>
                    <a:lstStyle/>
                    <a:p>
                      <a:r>
                        <a:rPr lang="en-US" dirty="0"/>
                        <a:t>4.</a:t>
                      </a:r>
                    </a:p>
                  </a:txBody>
                  <a:tcPr/>
                </a:tc>
                <a:tc>
                  <a:txBody>
                    <a:bodyPr/>
                    <a:lstStyle/>
                    <a:p>
                      <a:r>
                        <a:rPr lang="en-US" dirty="0"/>
                        <a:t>Deployment</a:t>
                      </a:r>
                    </a:p>
                  </a:txBody>
                  <a:tcPr/>
                </a:tc>
                <a:tc>
                  <a:txBody>
                    <a:bodyPr/>
                    <a:lstStyle/>
                    <a:p>
                      <a:r>
                        <a:rPr lang="en-US" dirty="0"/>
                        <a:t>Not started</a:t>
                      </a:r>
                    </a:p>
                  </a:txBody>
                  <a:tcPr/>
                </a:tc>
                <a:extLst>
                  <a:ext uri="{0D108BD9-81ED-4DB2-BD59-A6C34878D82A}">
                    <a16:rowId xmlns:a16="http://schemas.microsoft.com/office/drawing/2014/main" val="10004"/>
                  </a:ext>
                </a:extLst>
              </a:tr>
            </a:tbl>
          </a:graphicData>
        </a:graphic>
      </p:graphicFrame>
      <p:sp>
        <p:nvSpPr>
          <p:cNvPr id="6" name="Date Placeholder 5"/>
          <p:cNvSpPr>
            <a:spLocks noGrp="1"/>
          </p:cNvSpPr>
          <p:nvPr>
            <p:ph type="dt" idx="10"/>
          </p:nvPr>
        </p:nvSpPr>
        <p:spPr/>
        <p:txBody>
          <a:bodyPr/>
          <a:lstStyle/>
          <a:p>
            <a:fld id="{A23233CE-2848-499E-9139-0E978658934A}" type="datetime1">
              <a:rPr lang="en-US" smtClean="0"/>
              <a:t>1/31/2024</a:t>
            </a:fld>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747321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References</a:t>
            </a:r>
          </a:p>
        </p:txBody>
      </p:sp>
      <p:sp>
        <p:nvSpPr>
          <p:cNvPr id="3" name="Date Placeholder 2"/>
          <p:cNvSpPr>
            <a:spLocks noGrp="1"/>
          </p:cNvSpPr>
          <p:nvPr>
            <p:ph type="dt" idx="10"/>
          </p:nvPr>
        </p:nvSpPr>
        <p:spPr/>
        <p:txBody>
          <a:bodyPr/>
          <a:lstStyle/>
          <a:p>
            <a:fld id="{12207A7C-368F-4547-A3CE-44F55C3CEA62}" type="datetime1">
              <a:rPr lang="en-US" smtClean="0"/>
              <a:t>1/31/2024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AB12478A-BE30-4CA2-0AC8-1FCE85052668}"/>
              </a:ext>
            </a:extLst>
          </p:cNvPr>
          <p:cNvSpPr txBox="1"/>
          <p:nvPr/>
        </p:nvSpPr>
        <p:spPr>
          <a:xfrm>
            <a:off x="435769" y="889814"/>
            <a:ext cx="8201024" cy="3477875"/>
          </a:xfrm>
          <a:prstGeom prst="rect">
            <a:avLst/>
          </a:prstGeom>
          <a:noFill/>
        </p:spPr>
        <p:txBody>
          <a:bodyPr wrap="square">
            <a:spAutoFit/>
          </a:bodyPr>
          <a:lstStyle/>
          <a:p>
            <a:r>
              <a:rPr lang="en-US" sz="1600" b="1" dirty="0"/>
              <a:t>References </a:t>
            </a:r>
            <a:r>
              <a:rPr lang="en-US" dirty="0"/>
              <a:t> </a:t>
            </a:r>
          </a:p>
          <a:p>
            <a:r>
              <a:rPr lang="en-US" sz="1200" dirty="0"/>
              <a:t>[1] Khan, P.W.; Byun, Y.-C. “Blockchain Based Peer To Peer Energy Trading And Charging Payment System For Electric Vehicles.” Sustainability 2021, 13, 7962. https:// doi.org/10.3390/su131479 </a:t>
            </a:r>
          </a:p>
          <a:p>
            <a:endParaRPr lang="en-US" sz="1200" dirty="0"/>
          </a:p>
          <a:p>
            <a:r>
              <a:rPr lang="en-US" sz="1200" dirty="0"/>
              <a:t>[2] Z. Li, J. Kang, R. Yu, D. Ye, Q. Deng, and Y. Zhang, “Consortium blockchain for secure energy trading in industrial Internet of Things,” IEEE Trans. Ind. </a:t>
            </a:r>
            <a:r>
              <a:rPr lang="en-US" sz="1200" dirty="0" err="1"/>
              <a:t>Informat</a:t>
            </a:r>
            <a:r>
              <a:rPr lang="en-US" sz="1200" dirty="0"/>
              <a:t>., vol. 14, no. 8, pp. 3690–3700, Aug. 2018 </a:t>
            </a:r>
          </a:p>
          <a:p>
            <a:endParaRPr lang="en-US" sz="1200" dirty="0"/>
          </a:p>
          <a:p>
            <a:r>
              <a:rPr lang="en-US" sz="1200" dirty="0"/>
              <a:t>[3] </a:t>
            </a:r>
            <a:r>
              <a:rPr lang="en-US" sz="1200" dirty="0" err="1"/>
              <a:t>T.Jiang,H</a:t>
            </a:r>
            <a:r>
              <a:rPr lang="en-US" sz="1200" dirty="0"/>
              <a:t>. Fang, and H. Wang, “Blockchain-based Internet of vehicles: Distributed network architecture and performance analysis,” IEEE Internet Things J., vol. 6, no. 3, pp. 4640–4649, Jun. 2019. </a:t>
            </a:r>
          </a:p>
          <a:p>
            <a:endParaRPr lang="en-US" sz="1200" dirty="0"/>
          </a:p>
          <a:p>
            <a:r>
              <a:rPr lang="en-US" sz="1200" dirty="0"/>
              <a:t>[4] </a:t>
            </a:r>
            <a:r>
              <a:rPr lang="en-US" sz="1200" dirty="0" err="1"/>
              <a:t>A.Baldominos</a:t>
            </a:r>
            <a:r>
              <a:rPr lang="en-US" sz="1200" dirty="0"/>
              <a:t> and Y. </a:t>
            </a:r>
            <a:r>
              <a:rPr lang="en-US" sz="1200" dirty="0" err="1"/>
              <a:t>Saez</a:t>
            </a:r>
            <a:r>
              <a:rPr lang="en-US" sz="1200" dirty="0"/>
              <a:t>, “Coin.AI: A proof-of-useful-work scheme for blockchain-based distributed deep learning,” 2019. [Online]. Available: arXiv:1903.09800. </a:t>
            </a:r>
          </a:p>
          <a:p>
            <a:endParaRPr lang="en-US" sz="1200" dirty="0"/>
          </a:p>
          <a:p>
            <a:r>
              <a:rPr lang="en-US" sz="1200" dirty="0"/>
              <a:t>[5] I. </a:t>
            </a:r>
            <a:r>
              <a:rPr lang="en-US" sz="1200" dirty="0" err="1"/>
              <a:t>Eyal</a:t>
            </a:r>
            <a:r>
              <a:rPr lang="en-US" sz="1200" dirty="0"/>
              <a:t>, A.-E. </a:t>
            </a:r>
            <a:r>
              <a:rPr lang="en-US" sz="1200" dirty="0" err="1"/>
              <a:t>Gencer</a:t>
            </a:r>
            <a:r>
              <a:rPr lang="en-US" sz="1200" dirty="0"/>
              <a:t>, E.-G. </a:t>
            </a:r>
            <a:r>
              <a:rPr lang="en-US" sz="1200" dirty="0" err="1"/>
              <a:t>Sirer</a:t>
            </a:r>
            <a:r>
              <a:rPr lang="en-US" sz="1200" dirty="0"/>
              <a:t>, and R. van </a:t>
            </a:r>
            <a:r>
              <a:rPr lang="en-US" sz="1200" dirty="0" err="1"/>
              <a:t>Renesse</a:t>
            </a:r>
            <a:r>
              <a:rPr lang="en-US" sz="1200" dirty="0"/>
              <a:t>, “Bitcoin-NG: A scalable blockchain protocol,” in Proc. 13th USENIX </a:t>
            </a:r>
            <a:r>
              <a:rPr lang="en-US" sz="1200" dirty="0" err="1"/>
              <a:t>Symp</a:t>
            </a:r>
            <a:r>
              <a:rPr lang="en-US" sz="1200" dirty="0"/>
              <a:t>. </a:t>
            </a:r>
            <a:r>
              <a:rPr lang="en-US" sz="1200" dirty="0" err="1"/>
              <a:t>Netw</a:t>
            </a:r>
            <a:r>
              <a:rPr lang="en-US" sz="1200" dirty="0"/>
              <a:t>. Syst. Design Implementation, 2016, pp. 45–59. </a:t>
            </a:r>
          </a:p>
          <a:p>
            <a:endParaRPr lang="en-US" sz="1200" dirty="0"/>
          </a:p>
          <a:p>
            <a:r>
              <a:rPr lang="en-US" sz="1200" dirty="0"/>
              <a:t>[6] AHMED AFIF MONRA ,” A Survey of Blockchain From the Perspectives of Applications, Challenges, and Opportunities” July 7, 2019 Available</a:t>
            </a:r>
            <a:r>
              <a:rPr lang="en-US" sz="1200" u="sng" dirty="0">
                <a:solidFill>
                  <a:schemeClr val="bg2">
                    <a:lumMod val="60000"/>
                    <a:lumOff val="40000"/>
                  </a:schemeClr>
                </a:solidFill>
              </a:rPr>
              <a:t>: https://ieeexplore.ieee.org/document/8805074 </a:t>
            </a:r>
          </a:p>
        </p:txBody>
      </p:sp>
    </p:spTree>
    <p:extLst>
      <p:ext uri="{BB962C8B-B14F-4D97-AF65-F5344CB8AC3E}">
        <p14:creationId xmlns:p14="http://schemas.microsoft.com/office/powerpoint/2010/main" val="1904107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46735" y="1759067"/>
            <a:ext cx="6117431" cy="627321"/>
          </a:xfrm>
        </p:spPr>
        <p:txBody>
          <a:bodyPr/>
          <a:lstStyle/>
          <a:p>
            <a:r>
              <a:rPr lang="en-US" sz="3600" dirty="0">
                <a:latin typeface="Bookman Old Style" panose="02050604050505020204" pitchFamily="18" charset="0"/>
              </a:rPr>
              <a:t>Thank you</a:t>
            </a:r>
          </a:p>
        </p:txBody>
      </p:sp>
      <p:sp>
        <p:nvSpPr>
          <p:cNvPr id="3" name="Date Placeholder 2"/>
          <p:cNvSpPr>
            <a:spLocks noGrp="1"/>
          </p:cNvSpPr>
          <p:nvPr>
            <p:ph type="dt" idx="10"/>
          </p:nvPr>
        </p:nvSpPr>
        <p:spPr/>
        <p:txBody>
          <a:bodyPr/>
          <a:lstStyle/>
          <a:p>
            <a:fld id="{002841C7-D003-4BD0-8D67-1768AD0BC6E2}" type="datetime1">
              <a:rPr lang="en-US" smtClean="0"/>
              <a:t>1/31/2024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762773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2400" dirty="0">
                <a:latin typeface="Bookman Old Style" panose="02050604050505020204" pitchFamily="18" charset="0"/>
              </a:rPr>
              <a:t>Project seminar–I Evaluation</a:t>
            </a:r>
          </a:p>
        </p:txBody>
      </p:sp>
      <p:graphicFrame>
        <p:nvGraphicFramePr>
          <p:cNvPr id="4" name="Table 3"/>
          <p:cNvGraphicFramePr>
            <a:graphicFrameLocks noGrp="1"/>
          </p:cNvGraphicFramePr>
          <p:nvPr>
            <p:extLst>
              <p:ext uri="{D42A27DB-BD31-4B8C-83A1-F6EECF244321}">
                <p14:modId xmlns:p14="http://schemas.microsoft.com/office/powerpoint/2010/main" val="777001546"/>
              </p:ext>
            </p:extLst>
          </p:nvPr>
        </p:nvGraphicFramePr>
        <p:xfrm>
          <a:off x="1123308" y="1279490"/>
          <a:ext cx="6602859" cy="2225040"/>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370840">
                <a:tc>
                  <a:txBody>
                    <a:bodyPr/>
                    <a:lstStyle/>
                    <a:p>
                      <a:r>
                        <a:rPr lang="en-US" dirty="0" err="1"/>
                        <a:t>S.No</a:t>
                      </a:r>
                      <a:endParaRPr lang="en-US" dirty="0"/>
                    </a:p>
                  </a:txBody>
                  <a:tcPr/>
                </a:tc>
                <a:tc>
                  <a:txBody>
                    <a:bodyPr/>
                    <a:lstStyle/>
                    <a:p>
                      <a:r>
                        <a:rPr lang="en-US" dirty="0"/>
                        <a:t>Rubrics</a:t>
                      </a:r>
                    </a:p>
                  </a:txBody>
                  <a:tcPr/>
                </a:tc>
                <a:tc>
                  <a:txBody>
                    <a:bodyPr/>
                    <a:lstStyle/>
                    <a:p>
                      <a:r>
                        <a:rPr lang="en-US" sz="1000" dirty="0"/>
                        <a:t>Marks</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Concept Introduction</a:t>
                      </a:r>
                    </a:p>
                  </a:txBody>
                  <a:tcPr/>
                </a:tc>
                <a:tc>
                  <a:txBody>
                    <a:bodyPr/>
                    <a:lstStyle/>
                    <a:p>
                      <a:r>
                        <a:rPr lang="en-US" dirty="0"/>
                        <a:t>4</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Literature</a:t>
                      </a:r>
                      <a:r>
                        <a:rPr lang="en-US" baseline="0" dirty="0"/>
                        <a:t> </a:t>
                      </a:r>
                      <a:r>
                        <a:rPr lang="en-US" dirty="0"/>
                        <a:t>and</a:t>
                      </a:r>
                      <a:r>
                        <a:rPr lang="en-US" baseline="0" dirty="0"/>
                        <a:t> </a:t>
                      </a:r>
                      <a:r>
                        <a:rPr lang="en-US" dirty="0"/>
                        <a:t>Parameter</a:t>
                      </a:r>
                    </a:p>
                  </a:txBody>
                  <a:tcPr/>
                </a:tc>
                <a:tc>
                  <a:txBody>
                    <a:bodyPr/>
                    <a:lstStyle/>
                    <a:p>
                      <a:r>
                        <a:rPr lang="en-US" dirty="0"/>
                        <a:t>5</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Problem</a:t>
                      </a:r>
                      <a:r>
                        <a:rPr lang="en-US" baseline="0" dirty="0"/>
                        <a:t> </a:t>
                      </a:r>
                      <a:r>
                        <a:rPr lang="en-US" dirty="0"/>
                        <a:t> and </a:t>
                      </a:r>
                      <a:r>
                        <a:rPr lang="en-US" sz="1200" dirty="0">
                          <a:latin typeface="Bookman Old Style" panose="02050604050505020204" pitchFamily="18" charset="0"/>
                        </a:rPr>
                        <a:t>Problem </a:t>
                      </a:r>
                      <a:r>
                        <a:rPr lang="en-US" sz="1400" dirty="0">
                          <a:latin typeface="Bookman Old Style" panose="02050604050505020204" pitchFamily="18" charset="0"/>
                        </a:rPr>
                        <a:t>Illustration</a:t>
                      </a:r>
                      <a:endParaRPr lang="en-US" dirty="0"/>
                    </a:p>
                  </a:txBody>
                  <a:tcPr/>
                </a:tc>
                <a:tc>
                  <a:txBody>
                    <a:bodyPr/>
                    <a:lstStyle/>
                    <a:p>
                      <a:r>
                        <a:rPr lang="en-US" dirty="0"/>
                        <a:t>8</a:t>
                      </a:r>
                    </a:p>
                  </a:txBody>
                  <a:tcPr/>
                </a:tc>
                <a:extLst>
                  <a:ext uri="{0D108BD9-81ED-4DB2-BD59-A6C34878D82A}">
                    <a16:rowId xmlns:a16="http://schemas.microsoft.com/office/drawing/2014/main" val="10003"/>
                  </a:ext>
                </a:extLst>
              </a:tr>
              <a:tr h="370840">
                <a:tc>
                  <a:txBody>
                    <a:bodyPr/>
                    <a:lstStyle/>
                    <a:p>
                      <a:r>
                        <a:rPr lang="en-US" dirty="0"/>
                        <a:t>4 </a:t>
                      </a:r>
                    </a:p>
                  </a:txBody>
                  <a:tcPr/>
                </a:tc>
                <a:tc>
                  <a:txBody>
                    <a:bodyPr/>
                    <a:lstStyle/>
                    <a:p>
                      <a:r>
                        <a:rPr lang="en-US" sz="1400" dirty="0">
                          <a:latin typeface="Bookman Old Style" panose="02050604050505020204" pitchFamily="18" charset="0"/>
                        </a:rPr>
                        <a:t>Proposed Method and  </a:t>
                      </a:r>
                      <a:r>
                        <a:rPr lang="en-US" sz="1600" dirty="0">
                          <a:latin typeface="Bookman Old Style" panose="02050604050505020204" pitchFamily="18" charset="0"/>
                        </a:rPr>
                        <a:t>Illustration</a:t>
                      </a:r>
                      <a:endParaRPr lang="en-US" dirty="0"/>
                    </a:p>
                  </a:txBody>
                  <a:tcPr/>
                </a:tc>
                <a:tc>
                  <a:txBody>
                    <a:bodyPr/>
                    <a:lstStyle/>
                    <a:p>
                      <a:r>
                        <a:rPr lang="en-US" dirty="0"/>
                        <a:t>8</a:t>
                      </a:r>
                    </a:p>
                  </a:txBody>
                  <a:tcPr/>
                </a:tc>
                <a:extLst>
                  <a:ext uri="{0D108BD9-81ED-4DB2-BD59-A6C34878D82A}">
                    <a16:rowId xmlns:a16="http://schemas.microsoft.com/office/drawing/2014/main" val="10004"/>
                  </a:ext>
                </a:extLst>
              </a:tr>
              <a:tr h="370840">
                <a:tc gridSpan="2">
                  <a:txBody>
                    <a:bodyPr/>
                    <a:lstStyle/>
                    <a:p>
                      <a:pPr algn="ctr"/>
                      <a:r>
                        <a:rPr lang="en-US" dirty="0"/>
                        <a:t>Total</a:t>
                      </a:r>
                    </a:p>
                  </a:txBody>
                  <a:tcPr/>
                </a:tc>
                <a:tc hMerge="1">
                  <a:txBody>
                    <a:bodyPr/>
                    <a:lstStyle/>
                    <a:p>
                      <a:endParaRPr lang="en-US" dirty="0"/>
                    </a:p>
                  </a:txBody>
                  <a:tcPr/>
                </a:tc>
                <a:tc>
                  <a:txBody>
                    <a:bodyPr/>
                    <a:lstStyle/>
                    <a:p>
                      <a:r>
                        <a:rPr lang="en-US" dirty="0"/>
                        <a:t>25</a:t>
                      </a:r>
                    </a:p>
                  </a:txBody>
                  <a:tcPr/>
                </a:tc>
                <a:extLst>
                  <a:ext uri="{0D108BD9-81ED-4DB2-BD59-A6C34878D82A}">
                    <a16:rowId xmlns:a16="http://schemas.microsoft.com/office/drawing/2014/main" val="10005"/>
                  </a:ext>
                </a:extLst>
              </a:tr>
            </a:tbl>
          </a:graphicData>
        </a:graphic>
      </p:graphicFrame>
      <p:sp>
        <p:nvSpPr>
          <p:cNvPr id="6" name="Date Placeholder 5"/>
          <p:cNvSpPr>
            <a:spLocks noGrp="1"/>
          </p:cNvSpPr>
          <p:nvPr>
            <p:ph type="dt" idx="10"/>
          </p:nvPr>
        </p:nvSpPr>
        <p:spPr/>
        <p:txBody>
          <a:bodyPr/>
          <a:lstStyle/>
          <a:p>
            <a:fld id="{39E74B69-3D5A-491F-96EB-2C0BEE0696FC}" type="datetime1">
              <a:rPr lang="en-US" smtClean="0"/>
              <a:t>1/31/2024</a:t>
            </a:fld>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34456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507206" y="2077935"/>
            <a:ext cx="8179594" cy="2339102"/>
          </a:xfrm>
          <a:prstGeom prst="rect">
            <a:avLst/>
          </a:prstGeom>
          <a:noFill/>
        </p:spPr>
        <p:txBody>
          <a:bodyPr wrap="square" rtlCol="0">
            <a:spAutoFit/>
          </a:bodyPr>
          <a:lstStyle/>
          <a:p>
            <a:r>
              <a:rPr lang="en-US" b="1" dirty="0">
                <a:latin typeface="+mj-lt"/>
              </a:rPr>
              <a:t>Supply Chain Management:</a:t>
            </a:r>
          </a:p>
          <a:p>
            <a:r>
              <a:rPr lang="en-US" sz="1200" dirty="0">
                <a:latin typeface="+mj-lt"/>
              </a:rPr>
              <a:t>Supply chain management (SCM) is a comprehensive and strategic approach that encompasses the entire process of designing, planning, executing, controlling, and monitoring the supply chain activities. At its core, SCM involves the coordination and integration of various functions and processes, from the procurement of raw materials to the delivery of finished products to end customers. The primary objective of supply chain management is to optimize efficiency, minimize costs, and enhance overall performance throughout the supply chain network.</a:t>
            </a:r>
          </a:p>
          <a:p>
            <a:endParaRPr lang="en-US" sz="1200" dirty="0">
              <a:latin typeface="+mj-lt"/>
            </a:endParaRPr>
          </a:p>
          <a:p>
            <a:r>
              <a:rPr lang="en-US" sz="1200" dirty="0">
                <a:latin typeface="+mj-lt"/>
              </a:rPr>
              <a:t>For effective supply chain management, several key elements are essential. First and foremost, a robust information system is needed to facilitate communication and collaboration among different entities within the supply chain. Real-time data sharing allows for quick decision-making, inventory management, and demand forecasting. Additionally, a well-defined and efficient logistics infrastructure, including transportation and warehousing, is crucial for the smooth flow of goods.</a:t>
            </a:r>
          </a:p>
        </p:txBody>
      </p:sp>
      <p:sp>
        <p:nvSpPr>
          <p:cNvPr id="7" name="TextBox 6">
            <a:extLst>
              <a:ext uri="{FF2B5EF4-FFF2-40B4-BE49-F238E27FC236}">
                <a16:creationId xmlns:a16="http://schemas.microsoft.com/office/drawing/2014/main" id="{15189DD4-5B2B-6262-EB39-BB8C2B858FD9}"/>
              </a:ext>
            </a:extLst>
          </p:cNvPr>
          <p:cNvSpPr txBox="1"/>
          <p:nvPr/>
        </p:nvSpPr>
        <p:spPr>
          <a:xfrm>
            <a:off x="457200" y="692940"/>
            <a:ext cx="7896225" cy="1231106"/>
          </a:xfrm>
          <a:prstGeom prst="rect">
            <a:avLst/>
          </a:prstGeom>
          <a:noFill/>
        </p:spPr>
        <p:txBody>
          <a:bodyPr wrap="square">
            <a:spAutoFit/>
          </a:bodyPr>
          <a:lstStyle/>
          <a:p>
            <a:r>
              <a:rPr lang="en-US" b="1" dirty="0"/>
              <a:t>BLOCK CHAIN: </a:t>
            </a:r>
          </a:p>
          <a:p>
            <a:r>
              <a:rPr lang="en-US" sz="1200" dirty="0"/>
              <a:t>Blockchain is a type of Distributed Ledger Technology (DLT) where data is stored in blocks that are chained together. Each block contains a number of transactions, and once a block is completed, it becomes part of the timeline, or the "chain".</a:t>
            </a:r>
          </a:p>
          <a:p>
            <a:r>
              <a:rPr lang="en-US" sz="1200" dirty="0"/>
              <a:t>Each transaction on the blockchain is encrypted and linked to the previous transaction. This alongside the decentralization aspect, ensures a high level of security and transparency.</a:t>
            </a:r>
          </a:p>
        </p:txBody>
      </p:sp>
    </p:spTree>
    <p:extLst>
      <p:ext uri="{BB962C8B-B14F-4D97-AF65-F5344CB8AC3E}">
        <p14:creationId xmlns:p14="http://schemas.microsoft.com/office/powerpoint/2010/main" val="146092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B05A075-5BB0-7188-5C71-F15D289A8157}"/>
              </a:ext>
            </a:extLst>
          </p:cNvPr>
          <p:cNvSpPr>
            <a:spLocks noGrp="1"/>
          </p:cNvSpPr>
          <p:nvPr>
            <p:ph type="dt" idx="10"/>
          </p:nvPr>
        </p:nvSpPr>
        <p:spPr/>
        <p:txBody>
          <a:bodyPr/>
          <a:lstStyle/>
          <a:p>
            <a:fld id="{035A6381-E52B-4798-A646-D5D2C58998FF}" type="datetime1">
              <a:rPr lang="en-US" smtClean="0"/>
              <a:t>1/31/2024</a:t>
            </a:fld>
            <a:endParaRPr lang="en-US"/>
          </a:p>
        </p:txBody>
      </p:sp>
      <p:sp>
        <p:nvSpPr>
          <p:cNvPr id="6" name="Footer Placeholder 5">
            <a:extLst>
              <a:ext uri="{FF2B5EF4-FFF2-40B4-BE49-F238E27FC236}">
                <a16:creationId xmlns:a16="http://schemas.microsoft.com/office/drawing/2014/main" id="{BFE3B287-A3BD-4EFA-338C-16E6108CA6E2}"/>
              </a:ext>
            </a:extLst>
          </p:cNvPr>
          <p:cNvSpPr>
            <a:spLocks noGrp="1"/>
          </p:cNvSpPr>
          <p:nvPr>
            <p:ph type="ftr" idx="11"/>
          </p:nvPr>
        </p:nvSpPr>
        <p:spPr/>
        <p:txBody>
          <a:bodyPr/>
          <a:lstStyle/>
          <a:p>
            <a:r>
              <a:rPr lang="en-US"/>
              <a:t>Department of Computer Science and Engineering</a:t>
            </a:r>
          </a:p>
        </p:txBody>
      </p:sp>
      <p:sp>
        <p:nvSpPr>
          <p:cNvPr id="7" name="Slide Number Placeholder 6">
            <a:extLst>
              <a:ext uri="{FF2B5EF4-FFF2-40B4-BE49-F238E27FC236}">
                <a16:creationId xmlns:a16="http://schemas.microsoft.com/office/drawing/2014/main" id="{FE073E35-61D0-7947-D506-B13453A8BF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9" name="TextBox 8">
            <a:extLst>
              <a:ext uri="{FF2B5EF4-FFF2-40B4-BE49-F238E27FC236}">
                <a16:creationId xmlns:a16="http://schemas.microsoft.com/office/drawing/2014/main" id="{C73EFB53-1C61-8DBF-7461-441242F4491E}"/>
              </a:ext>
            </a:extLst>
          </p:cNvPr>
          <p:cNvSpPr txBox="1"/>
          <p:nvPr/>
        </p:nvSpPr>
        <p:spPr>
          <a:xfrm>
            <a:off x="457200" y="854978"/>
            <a:ext cx="8281218" cy="1600438"/>
          </a:xfrm>
          <a:prstGeom prst="rect">
            <a:avLst/>
          </a:prstGeom>
          <a:noFill/>
        </p:spPr>
        <p:txBody>
          <a:bodyPr wrap="square">
            <a:spAutoFit/>
          </a:bodyPr>
          <a:lstStyle/>
          <a:p>
            <a:r>
              <a:rPr lang="en-US" b="1" dirty="0"/>
              <a:t>Applications:</a:t>
            </a:r>
          </a:p>
          <a:p>
            <a:r>
              <a:rPr lang="en-US" dirty="0"/>
              <a:t>Supply chain management finds applications across diverse industries, including manufacturing, retail, healthcare, and more. In manufacturing, SCM helps in streamlining production processes, managing inventory levels, and ensuring timely delivery of products. In the retail sector, SCM aids in inventory optimization, reducing stockouts, and improving customer satisfaction through timely order fulfillment. In healthcare, SCM is vital for managing the procurement and distribution of medical supplies and ensuring the availability of essential items in healthcare facilities.</a:t>
            </a:r>
          </a:p>
        </p:txBody>
      </p:sp>
      <p:sp>
        <p:nvSpPr>
          <p:cNvPr id="11" name="TextBox 10">
            <a:extLst>
              <a:ext uri="{FF2B5EF4-FFF2-40B4-BE49-F238E27FC236}">
                <a16:creationId xmlns:a16="http://schemas.microsoft.com/office/drawing/2014/main" id="{3BF229A0-96F7-9D8C-E65D-BC53C9F87C29}"/>
              </a:ext>
            </a:extLst>
          </p:cNvPr>
          <p:cNvSpPr txBox="1"/>
          <p:nvPr/>
        </p:nvSpPr>
        <p:spPr>
          <a:xfrm>
            <a:off x="457200" y="2688085"/>
            <a:ext cx="4572000" cy="1384995"/>
          </a:xfrm>
          <a:prstGeom prst="rect">
            <a:avLst/>
          </a:prstGeom>
          <a:noFill/>
        </p:spPr>
        <p:txBody>
          <a:bodyPr wrap="square">
            <a:spAutoFit/>
          </a:bodyPr>
          <a:lstStyle/>
          <a:p>
            <a:r>
              <a:rPr lang="en-US" sz="1400" b="1" dirty="0">
                <a:latin typeface="+mj-lt"/>
              </a:rPr>
              <a:t>Benefits</a:t>
            </a:r>
            <a:r>
              <a:rPr lang="en-US" sz="1400" dirty="0">
                <a:latin typeface="+mj-lt"/>
              </a:rPr>
              <a:t>:</a:t>
            </a:r>
          </a:p>
          <a:p>
            <a:r>
              <a:rPr lang="en-US" sz="1400" dirty="0">
                <a:latin typeface="+mj-lt"/>
              </a:rPr>
              <a:t>Security</a:t>
            </a:r>
          </a:p>
          <a:p>
            <a:r>
              <a:rPr lang="en-US" sz="1400" dirty="0">
                <a:latin typeface="+mj-lt"/>
              </a:rPr>
              <a:t>Transparency</a:t>
            </a:r>
          </a:p>
          <a:p>
            <a:r>
              <a:rPr lang="en-US" sz="1400" dirty="0">
                <a:latin typeface="+mj-lt"/>
              </a:rPr>
              <a:t>Immutability</a:t>
            </a:r>
          </a:p>
          <a:p>
            <a:r>
              <a:rPr lang="en-US" sz="1400" dirty="0">
                <a:latin typeface="+mj-lt"/>
              </a:rPr>
              <a:t>Accessibility </a:t>
            </a:r>
          </a:p>
          <a:p>
            <a:r>
              <a:rPr lang="en-US" sz="1400" dirty="0">
                <a:latin typeface="+mj-lt"/>
              </a:rPr>
              <a:t>Reduced Costs and Increased Efficiency</a:t>
            </a:r>
          </a:p>
        </p:txBody>
      </p:sp>
    </p:spTree>
    <p:extLst>
      <p:ext uri="{BB962C8B-B14F-4D97-AF65-F5344CB8AC3E}">
        <p14:creationId xmlns:p14="http://schemas.microsoft.com/office/powerpoint/2010/main" val="3721794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4</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200" dirty="0">
                <a:latin typeface="Bookman Old Style" panose="02050604050505020204" pitchFamily="18" charset="0"/>
              </a:rPr>
              <a:t>Concept Tree</a:t>
            </a:r>
            <a:endParaRPr lang="en-US" sz="3600" dirty="0">
              <a:latin typeface="Bookman Old Style" panose="02050604050505020204" pitchFamily="18" charset="0"/>
            </a:endParaRPr>
          </a:p>
        </p:txBody>
      </p:sp>
      <p:sp>
        <p:nvSpPr>
          <p:cNvPr id="5" name="TextBox 4"/>
          <p:cNvSpPr txBox="1"/>
          <p:nvPr/>
        </p:nvSpPr>
        <p:spPr>
          <a:xfrm>
            <a:off x="1137683" y="1173014"/>
            <a:ext cx="6655982" cy="523220"/>
          </a:xfrm>
          <a:prstGeom prst="rect">
            <a:avLst/>
          </a:prstGeom>
          <a:noFill/>
        </p:spPr>
        <p:txBody>
          <a:bodyPr wrap="square" rtlCol="0">
            <a:spAutoFit/>
          </a:bodyPr>
          <a:lstStyle/>
          <a:p>
            <a:r>
              <a:rPr lang="en-US" b="1" dirty="0"/>
              <a:t> </a:t>
            </a:r>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6" name="Picture 5">
            <a:extLst>
              <a:ext uri="{FF2B5EF4-FFF2-40B4-BE49-F238E27FC236}">
                <a16:creationId xmlns:a16="http://schemas.microsoft.com/office/drawing/2014/main" id="{4B28E90A-B4FE-C197-1562-B4337238D696}"/>
              </a:ext>
            </a:extLst>
          </p:cNvPr>
          <p:cNvPicPr/>
          <p:nvPr/>
        </p:nvPicPr>
        <p:blipFill>
          <a:blip r:embed="rId3"/>
          <a:stretch>
            <a:fillRect/>
          </a:stretch>
        </p:blipFill>
        <p:spPr>
          <a:xfrm>
            <a:off x="1050130" y="1000124"/>
            <a:ext cx="6336508" cy="3521869"/>
          </a:xfrm>
          <a:prstGeom prst="rect">
            <a:avLst/>
          </a:prstGeom>
        </p:spPr>
      </p:pic>
    </p:spTree>
    <p:extLst>
      <p:ext uri="{BB962C8B-B14F-4D97-AF65-F5344CB8AC3E}">
        <p14:creationId xmlns:p14="http://schemas.microsoft.com/office/powerpoint/2010/main" val="207585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Literature </a:t>
            </a:r>
          </a:p>
        </p:txBody>
      </p:sp>
      <p:graphicFrame>
        <p:nvGraphicFramePr>
          <p:cNvPr id="3" name="Table 2"/>
          <p:cNvGraphicFramePr>
            <a:graphicFrameLocks noGrp="1"/>
          </p:cNvGraphicFramePr>
          <p:nvPr>
            <p:extLst>
              <p:ext uri="{D42A27DB-BD31-4B8C-83A1-F6EECF244321}">
                <p14:modId xmlns:p14="http://schemas.microsoft.com/office/powerpoint/2010/main" val="426060426"/>
              </p:ext>
            </p:extLst>
          </p:nvPr>
        </p:nvGraphicFramePr>
        <p:xfrm>
          <a:off x="650081" y="1036553"/>
          <a:ext cx="8036717" cy="3514017"/>
        </p:xfrm>
        <a:graphic>
          <a:graphicData uri="http://schemas.openxmlformats.org/drawingml/2006/table">
            <a:tbl>
              <a:tblPr firstRow="1" bandRow="1">
                <a:tableStyleId>{1D3205E1-8B83-452B-8570-0B3C4014EAE2}</a:tableStyleId>
              </a:tblPr>
              <a:tblGrid>
                <a:gridCol w="1175067">
                  <a:extLst>
                    <a:ext uri="{9D8B030D-6E8A-4147-A177-3AD203B41FA5}">
                      <a16:colId xmlns:a16="http://schemas.microsoft.com/office/drawing/2014/main" val="3458728441"/>
                    </a:ext>
                  </a:extLst>
                </a:gridCol>
                <a:gridCol w="1367948">
                  <a:extLst>
                    <a:ext uri="{9D8B030D-6E8A-4147-A177-3AD203B41FA5}">
                      <a16:colId xmlns:a16="http://schemas.microsoft.com/office/drawing/2014/main" val="20000"/>
                    </a:ext>
                  </a:extLst>
                </a:gridCol>
                <a:gridCol w="2064704">
                  <a:extLst>
                    <a:ext uri="{9D8B030D-6E8A-4147-A177-3AD203B41FA5}">
                      <a16:colId xmlns:a16="http://schemas.microsoft.com/office/drawing/2014/main" val="20001"/>
                    </a:ext>
                  </a:extLst>
                </a:gridCol>
                <a:gridCol w="1597764">
                  <a:extLst>
                    <a:ext uri="{9D8B030D-6E8A-4147-A177-3AD203B41FA5}">
                      <a16:colId xmlns:a16="http://schemas.microsoft.com/office/drawing/2014/main" val="20002"/>
                    </a:ext>
                  </a:extLst>
                </a:gridCol>
                <a:gridCol w="1831234">
                  <a:extLst>
                    <a:ext uri="{9D8B030D-6E8A-4147-A177-3AD203B41FA5}">
                      <a16:colId xmlns:a16="http://schemas.microsoft.com/office/drawing/2014/main" val="20003"/>
                    </a:ext>
                  </a:extLst>
                </a:gridCol>
              </a:tblGrid>
              <a:tr h="334718">
                <a:tc>
                  <a:txBody>
                    <a:bodyPr/>
                    <a:lstStyle/>
                    <a:p>
                      <a:endParaRPr lang="en-US" dirty="0"/>
                    </a:p>
                  </a:txBody>
                  <a:tcPr/>
                </a:tc>
                <a:tc>
                  <a:txBody>
                    <a:bodyPr/>
                    <a:lstStyle/>
                    <a:p>
                      <a:r>
                        <a:rPr lang="en-US" dirty="0"/>
                        <a:t>Author(s)</a:t>
                      </a:r>
                    </a:p>
                  </a:txBody>
                  <a:tcPr/>
                </a:tc>
                <a:tc>
                  <a:txBody>
                    <a:bodyPr/>
                    <a:lstStyle/>
                    <a:p>
                      <a:r>
                        <a:rPr lang="en-US" dirty="0"/>
                        <a:t>Strategies</a:t>
                      </a:r>
                      <a:r>
                        <a:rPr lang="en-US" baseline="0" dirty="0"/>
                        <a:t> </a:t>
                      </a:r>
                      <a:endParaRPr lang="en-US" dirty="0"/>
                    </a:p>
                  </a:txBody>
                  <a:tcPr/>
                </a:tc>
                <a:tc>
                  <a:txBody>
                    <a:bodyPr/>
                    <a:lstStyle/>
                    <a:p>
                      <a:r>
                        <a:rPr lang="en-US" dirty="0"/>
                        <a:t>Advantages</a:t>
                      </a:r>
                    </a:p>
                  </a:txBody>
                  <a:tcPr/>
                </a:tc>
                <a:tc>
                  <a:txBody>
                    <a:bodyPr/>
                    <a:lstStyle/>
                    <a:p>
                      <a:r>
                        <a:rPr lang="en-US" dirty="0"/>
                        <a:t>Disadvantages</a:t>
                      </a:r>
                    </a:p>
                  </a:txBody>
                  <a:tcPr/>
                </a:tc>
                <a:extLst>
                  <a:ext uri="{0D108BD9-81ED-4DB2-BD59-A6C34878D82A}">
                    <a16:rowId xmlns:a16="http://schemas.microsoft.com/office/drawing/2014/main" val="10000"/>
                  </a:ext>
                </a:extLst>
              </a:tr>
              <a:tr h="1204984">
                <a:tc>
                  <a:txBody>
                    <a:bodyPr/>
                    <a:lstStyle/>
                    <a:p>
                      <a:r>
                        <a:rPr lang="en-US" sz="1100" dirty="0"/>
                        <a:t>1</a:t>
                      </a:r>
                    </a:p>
                  </a:txBody>
                  <a:tcPr/>
                </a:tc>
                <a:tc>
                  <a:txBody>
                    <a:bodyPr/>
                    <a:lstStyle/>
                    <a:p>
                      <a:r>
                        <a:rPr lang="en-US" sz="1100" dirty="0"/>
                        <a:t>Prince Waqas </a:t>
                      </a:r>
                    </a:p>
                    <a:p>
                      <a:r>
                        <a:rPr lang="en-US" sz="1100" dirty="0"/>
                        <a:t>Khan and </a:t>
                      </a:r>
                    </a:p>
                    <a:p>
                      <a:r>
                        <a:rPr lang="en-US" sz="1100" dirty="0"/>
                        <a:t>Yung-Cheol </a:t>
                      </a:r>
                    </a:p>
                    <a:p>
                      <a:r>
                        <a:rPr lang="en-US" sz="1100" dirty="0"/>
                        <a:t>Byun</a:t>
                      </a:r>
                    </a:p>
                  </a:txBody>
                  <a:tcPr/>
                </a:tc>
                <a:tc>
                  <a:txBody>
                    <a:bodyPr/>
                    <a:lstStyle/>
                    <a:p>
                      <a:r>
                        <a:rPr lang="en-US" sz="1100" dirty="0"/>
                        <a:t>This includes the use of smart contracts for </a:t>
                      </a:r>
                    </a:p>
                    <a:p>
                      <a:r>
                        <a:rPr lang="en-US" sz="1100" dirty="0"/>
                        <a:t>automated </a:t>
                      </a:r>
                    </a:p>
                    <a:p>
                      <a:r>
                        <a:rPr lang="en-US" sz="1100" dirty="0"/>
                        <a:t>transactions and </a:t>
                      </a:r>
                    </a:p>
                    <a:p>
                      <a:r>
                        <a:rPr lang="en-US" sz="1100" dirty="0"/>
                        <a:t>electronic wallets for payments.</a:t>
                      </a:r>
                    </a:p>
                  </a:txBody>
                  <a:tcPr/>
                </a:tc>
                <a:tc>
                  <a:txBody>
                    <a:bodyPr/>
                    <a:lstStyle/>
                    <a:p>
                      <a:r>
                        <a:rPr lang="en-US" sz="1100" dirty="0"/>
                        <a:t>Enhanced trust and transparency in EV charging and payment processes. </a:t>
                      </a:r>
                    </a:p>
                  </a:txBody>
                  <a:tcPr/>
                </a:tc>
                <a:tc>
                  <a:txBody>
                    <a:bodyPr/>
                    <a:lstStyle/>
                    <a:p>
                      <a:r>
                        <a:rPr lang="en-US" sz="1100" dirty="0"/>
                        <a:t>Integration challenges with existing legacy systems. </a:t>
                      </a:r>
                    </a:p>
                  </a:txBody>
                  <a:tcPr/>
                </a:tc>
                <a:extLst>
                  <a:ext uri="{0D108BD9-81ED-4DB2-BD59-A6C34878D82A}">
                    <a16:rowId xmlns:a16="http://schemas.microsoft.com/office/drawing/2014/main" val="10001"/>
                  </a:ext>
                </a:extLst>
              </a:tr>
              <a:tr h="980654">
                <a:tc>
                  <a:txBody>
                    <a:bodyPr/>
                    <a:lstStyle/>
                    <a:p>
                      <a:pPr marL="0" marR="0">
                        <a:lnSpc>
                          <a:spcPct val="107000"/>
                        </a:lnSpc>
                        <a:spcBef>
                          <a:spcPts val="0"/>
                        </a:spcBef>
                        <a:spcAft>
                          <a:spcPts val="0"/>
                        </a:spcAft>
                      </a:pPr>
                      <a:r>
                        <a:rPr lang="en-US" sz="11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2. </a:t>
                      </a:r>
                      <a:endPar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20" marR="40005" marT="5080" marB="0"/>
                </a:tc>
                <a:tc>
                  <a:txBody>
                    <a:bodyPr/>
                    <a:lstStyle/>
                    <a:p>
                      <a:pPr marL="0" marR="0">
                        <a:lnSpc>
                          <a:spcPct val="107000"/>
                        </a:lnSpc>
                        <a:spcBef>
                          <a:spcPts val="0"/>
                        </a:spcBef>
                        <a:spcAft>
                          <a:spcPts val="0"/>
                        </a:spcAft>
                      </a:pPr>
                      <a:r>
                        <a:rPr lang="en-US" sz="1100" kern="100"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Rateb</a:t>
                      </a:r>
                      <a:r>
                        <a:rPr lang="en-US" sz="11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Jabbar, </a:t>
                      </a:r>
                      <a:endPar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Mohamed </a:t>
                      </a:r>
                      <a:endPar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kern="100"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Kharbeche</a:t>
                      </a:r>
                      <a:r>
                        <a:rPr lang="en-US" sz="11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endPar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20" marR="40005" marT="5080" marB="0"/>
                </a:tc>
                <a:tc>
                  <a:txBody>
                    <a:bodyPr/>
                    <a:lstStyle/>
                    <a:p>
                      <a:pPr marL="0" marR="17780">
                        <a:lnSpc>
                          <a:spcPct val="107000"/>
                        </a:lnSpc>
                        <a:spcBef>
                          <a:spcPts val="0"/>
                        </a:spcBef>
                        <a:spcAft>
                          <a:spcPts val="0"/>
                        </a:spcAft>
                      </a:pPr>
                      <a:r>
                        <a:rPr lang="en-US" sz="11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Implementation of a blockchain-based system for secure, decentralized communication in the Internet of Vehicles. </a:t>
                      </a:r>
                      <a:endPar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20" marR="40005" marT="5080" marB="0"/>
                </a:tc>
                <a:tc>
                  <a:txBody>
                    <a:bodyPr/>
                    <a:lstStyle/>
                    <a:p>
                      <a:pPr marL="0" marR="107315" algn="just">
                        <a:lnSpc>
                          <a:spcPct val="107000"/>
                        </a:lnSpc>
                        <a:spcBef>
                          <a:spcPts val="0"/>
                        </a:spcBef>
                        <a:spcAft>
                          <a:spcPts val="0"/>
                        </a:spcAft>
                      </a:pPr>
                      <a:r>
                        <a:rPr lang="en-US" sz="1100"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Decentralization of the communication system. </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20" marR="40005" marT="5080" marB="0"/>
                </a:tc>
                <a:tc>
                  <a:txBody>
                    <a:bodyPr/>
                    <a:lstStyle/>
                    <a:p>
                      <a:pPr marL="0" marR="0" algn="just">
                        <a:lnSpc>
                          <a:spcPct val="96000"/>
                        </a:lnSpc>
                        <a:spcBef>
                          <a:spcPts val="0"/>
                        </a:spcBef>
                        <a:spcAft>
                          <a:spcPts val="40"/>
                        </a:spcAft>
                      </a:pPr>
                      <a:r>
                        <a:rPr lang="en-US" sz="11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Complexity in implementing and </a:t>
                      </a:r>
                      <a:endPar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integrating blockchain technology. </a:t>
                      </a:r>
                      <a:endPar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20" marR="40005" marT="5080" marB="0"/>
                </a:tc>
                <a:extLst>
                  <a:ext uri="{0D108BD9-81ED-4DB2-BD59-A6C34878D82A}">
                    <a16:rowId xmlns:a16="http://schemas.microsoft.com/office/drawing/2014/main" val="10002"/>
                  </a:ext>
                </a:extLst>
              </a:tr>
              <a:tr h="993661">
                <a:tc>
                  <a:txBody>
                    <a:bodyPr/>
                    <a:lstStyle/>
                    <a:p>
                      <a:pPr marL="0" marR="0">
                        <a:lnSpc>
                          <a:spcPct val="107000"/>
                        </a:lnSpc>
                        <a:spcBef>
                          <a:spcPts val="0"/>
                        </a:spcBef>
                        <a:spcAft>
                          <a:spcPts val="0"/>
                        </a:spcAft>
                      </a:pPr>
                      <a:r>
                        <a:rPr lang="en-US" sz="11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3. </a:t>
                      </a:r>
                      <a:endPar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20" marR="40005" marT="5080" marB="0"/>
                </a:tc>
                <a:tc>
                  <a:txBody>
                    <a:bodyPr/>
                    <a:lstStyle/>
                    <a:p>
                      <a:pPr marL="0" marR="0">
                        <a:lnSpc>
                          <a:spcPct val="107000"/>
                        </a:lnSpc>
                        <a:spcBef>
                          <a:spcPts val="0"/>
                        </a:spcBef>
                        <a:spcAft>
                          <a:spcPts val="0"/>
                        </a:spcAft>
                      </a:pPr>
                      <a:r>
                        <a:rPr lang="en-US" sz="1100"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Bing Jia, Tao </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Zhou, </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Wuyungerile Li </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20" marR="40005" marT="5080" marB="0"/>
                </a:tc>
                <a:tc>
                  <a:txBody>
                    <a:bodyPr/>
                    <a:lstStyle/>
                    <a:p>
                      <a:pPr marL="0" marR="142875" algn="just">
                        <a:lnSpc>
                          <a:spcPct val="97000"/>
                        </a:lnSpc>
                        <a:spcBef>
                          <a:spcPts val="0"/>
                        </a:spcBef>
                        <a:spcAft>
                          <a:spcPts val="20"/>
                        </a:spcAft>
                      </a:pPr>
                      <a:r>
                        <a:rPr lang="en-US" sz="11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The paper proposes a blockchain-based </a:t>
                      </a:r>
                      <a:endPar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incentive mechanism for crowd sensing networks that focuses on protecting location privacy. </a:t>
                      </a:r>
                      <a:endPar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20" marR="40005" marT="5080" marB="0"/>
                </a:tc>
                <a:tc>
                  <a:txBody>
                    <a:bodyPr/>
                    <a:lstStyle/>
                    <a:p>
                      <a:pPr marL="0" marR="41910" algn="just">
                        <a:lnSpc>
                          <a:spcPct val="107000"/>
                        </a:lnSpc>
                        <a:spcBef>
                          <a:spcPts val="0"/>
                        </a:spcBef>
                        <a:spcAft>
                          <a:spcPts val="0"/>
                        </a:spcAft>
                      </a:pPr>
                      <a:r>
                        <a:rPr lang="en-US" sz="11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Improved user participation due to incentives for sharing high-quality, secure data. </a:t>
                      </a:r>
                      <a:endPar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20" marR="40005" marT="5080" marB="0"/>
                </a:tc>
                <a:tc>
                  <a:txBody>
                    <a:bodyPr/>
                    <a:lstStyle/>
                    <a:p>
                      <a:pPr marL="0" marR="0">
                        <a:lnSpc>
                          <a:spcPct val="107000"/>
                        </a:lnSpc>
                        <a:spcBef>
                          <a:spcPts val="0"/>
                        </a:spcBef>
                        <a:spcAft>
                          <a:spcPts val="0"/>
                        </a:spcAft>
                      </a:pPr>
                      <a:r>
                        <a:rPr lang="en-US" sz="11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Potential scalability and efficiency challenges due to blockchain's inherent characteristics. </a:t>
                      </a:r>
                      <a:endPar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20" marR="40005" marT="508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93442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graphicFrame>
        <p:nvGraphicFramePr>
          <p:cNvPr id="3" name="Table 2"/>
          <p:cNvGraphicFramePr>
            <a:graphicFrameLocks noGrp="1"/>
          </p:cNvGraphicFramePr>
          <p:nvPr>
            <p:extLst>
              <p:ext uri="{D42A27DB-BD31-4B8C-83A1-F6EECF244321}">
                <p14:modId xmlns:p14="http://schemas.microsoft.com/office/powerpoint/2010/main" val="3241508090"/>
              </p:ext>
            </p:extLst>
          </p:nvPr>
        </p:nvGraphicFramePr>
        <p:xfrm>
          <a:off x="435769" y="1007583"/>
          <a:ext cx="8122447" cy="2612468"/>
        </p:xfrm>
        <a:graphic>
          <a:graphicData uri="http://schemas.openxmlformats.org/drawingml/2006/table">
            <a:tbl>
              <a:tblPr firstRow="1" bandRow="1">
                <a:tableStyleId>{1D3205E1-8B83-452B-8570-0B3C4014EAE2}</a:tableStyleId>
              </a:tblPr>
              <a:tblGrid>
                <a:gridCol w="728662">
                  <a:extLst>
                    <a:ext uri="{9D8B030D-6E8A-4147-A177-3AD203B41FA5}">
                      <a16:colId xmlns:a16="http://schemas.microsoft.com/office/drawing/2014/main" val="2311388736"/>
                    </a:ext>
                  </a:extLst>
                </a:gridCol>
                <a:gridCol w="1992345">
                  <a:extLst>
                    <a:ext uri="{9D8B030D-6E8A-4147-A177-3AD203B41FA5}">
                      <a16:colId xmlns:a16="http://schemas.microsoft.com/office/drawing/2014/main" val="20000"/>
                    </a:ext>
                  </a:extLst>
                </a:gridCol>
                <a:gridCol w="1800480">
                  <a:extLst>
                    <a:ext uri="{9D8B030D-6E8A-4147-A177-3AD203B41FA5}">
                      <a16:colId xmlns:a16="http://schemas.microsoft.com/office/drawing/2014/main" val="20001"/>
                    </a:ext>
                  </a:extLst>
                </a:gridCol>
                <a:gridCol w="1800480">
                  <a:extLst>
                    <a:ext uri="{9D8B030D-6E8A-4147-A177-3AD203B41FA5}">
                      <a16:colId xmlns:a16="http://schemas.microsoft.com/office/drawing/2014/main" val="20002"/>
                    </a:ext>
                  </a:extLst>
                </a:gridCol>
                <a:gridCol w="1800480">
                  <a:extLst>
                    <a:ext uri="{9D8B030D-6E8A-4147-A177-3AD203B41FA5}">
                      <a16:colId xmlns:a16="http://schemas.microsoft.com/office/drawing/2014/main" val="20003"/>
                    </a:ext>
                  </a:extLst>
                </a:gridCol>
              </a:tblGrid>
              <a:tr h="580404">
                <a:tc>
                  <a:txBody>
                    <a:bodyPr/>
                    <a:lstStyle/>
                    <a:p>
                      <a:endParaRPr lang="en-US" dirty="0"/>
                    </a:p>
                  </a:txBody>
                  <a:tcPr/>
                </a:tc>
                <a:tc>
                  <a:txBody>
                    <a:bodyPr/>
                    <a:lstStyle/>
                    <a:p>
                      <a:r>
                        <a:rPr lang="en-US" dirty="0"/>
                        <a:t>Author(s)</a:t>
                      </a:r>
                    </a:p>
                  </a:txBody>
                  <a:tcPr/>
                </a:tc>
                <a:tc>
                  <a:txBody>
                    <a:bodyPr/>
                    <a:lstStyle/>
                    <a:p>
                      <a:r>
                        <a:rPr lang="en-US" dirty="0"/>
                        <a:t>Method</a:t>
                      </a:r>
                    </a:p>
                  </a:txBody>
                  <a:tcPr/>
                </a:tc>
                <a:tc>
                  <a:txBody>
                    <a:bodyPr/>
                    <a:lstStyle/>
                    <a:p>
                      <a:r>
                        <a:rPr lang="en-US" dirty="0"/>
                        <a:t>Advantages</a:t>
                      </a:r>
                    </a:p>
                  </a:txBody>
                  <a:tcPr/>
                </a:tc>
                <a:tc>
                  <a:txBody>
                    <a:bodyPr/>
                    <a:lstStyle/>
                    <a:p>
                      <a:r>
                        <a:rPr lang="en-US" dirty="0"/>
                        <a:t>Disadvantages</a:t>
                      </a:r>
                    </a:p>
                  </a:txBody>
                  <a:tcPr/>
                </a:tc>
                <a:extLst>
                  <a:ext uri="{0D108BD9-81ED-4DB2-BD59-A6C34878D82A}">
                    <a16:rowId xmlns:a16="http://schemas.microsoft.com/office/drawing/2014/main" val="10000"/>
                  </a:ext>
                </a:extLst>
              </a:tr>
              <a:tr h="837166">
                <a:tc>
                  <a:txBody>
                    <a:bodyPr/>
                    <a:lstStyle/>
                    <a:p>
                      <a:pPr marL="0" marR="0">
                        <a:lnSpc>
                          <a:spcPct val="107000"/>
                        </a:lnSpc>
                        <a:spcBef>
                          <a:spcPts val="0"/>
                        </a:spcBef>
                        <a:spcAft>
                          <a:spcPts val="0"/>
                        </a:spcAft>
                      </a:pPr>
                      <a:r>
                        <a:rPr lang="en-US" sz="10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4. </a:t>
                      </a:r>
                      <a:endPar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20" marR="40005" marT="5080" marB="0"/>
                </a:tc>
                <a:tc>
                  <a:txBody>
                    <a:bodyPr/>
                    <a:lstStyle/>
                    <a:p>
                      <a:pPr marL="0" marR="0">
                        <a:lnSpc>
                          <a:spcPct val="107000"/>
                        </a:lnSpc>
                        <a:spcBef>
                          <a:spcPts val="0"/>
                        </a:spcBef>
                        <a:spcAft>
                          <a:spcPts val="0"/>
                        </a:spcAft>
                      </a:pPr>
                      <a:r>
                        <a:rPr lang="en-US" sz="10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Alejandro </a:t>
                      </a:r>
                      <a:endPar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kern="100"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Baldominos</a:t>
                      </a:r>
                      <a:r>
                        <a:rPr lang="en-US" sz="10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endPar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kern="100"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Yago</a:t>
                      </a:r>
                      <a:r>
                        <a:rPr lang="en-US" sz="10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r>
                        <a:rPr lang="en-US" sz="1000" kern="100"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Saez</a:t>
                      </a:r>
                      <a:r>
                        <a:rPr lang="en-US" sz="10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endPar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20" marR="40005" marT="5080" marB="0"/>
                </a:tc>
                <a:tc>
                  <a:txBody>
                    <a:bodyPr/>
                    <a:lstStyle/>
                    <a:p>
                      <a:pPr marL="0" marR="142875" algn="just">
                        <a:lnSpc>
                          <a:spcPct val="107000"/>
                        </a:lnSpc>
                        <a:spcBef>
                          <a:spcPts val="0"/>
                        </a:spcBef>
                        <a:spcAft>
                          <a:spcPts val="0"/>
                        </a:spcAft>
                      </a:pPr>
                      <a:r>
                        <a:rPr lang="en-US" sz="1000"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Proof-of-UsefulWork for blockchain-based distributed deep learning </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20" marR="40005" marT="5080" marB="0"/>
                </a:tc>
                <a:tc>
                  <a:txBody>
                    <a:bodyPr/>
                    <a:lstStyle/>
                    <a:p>
                      <a:pPr marL="0" marR="34925" algn="just">
                        <a:lnSpc>
                          <a:spcPct val="107000"/>
                        </a:lnSpc>
                        <a:spcBef>
                          <a:spcPts val="0"/>
                        </a:spcBef>
                        <a:spcAft>
                          <a:spcPts val="0"/>
                        </a:spcAft>
                      </a:pPr>
                      <a:r>
                        <a:rPr lang="en-US" sz="1000"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Productive use of computational work, integration of AI and blockchain </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20" marR="40005" marT="5080" marB="0"/>
                </a:tc>
                <a:tc>
                  <a:txBody>
                    <a:bodyPr/>
                    <a:lstStyle/>
                    <a:p>
                      <a:pPr marL="0" marR="0">
                        <a:lnSpc>
                          <a:spcPct val="99000"/>
                        </a:lnSpc>
                        <a:spcBef>
                          <a:spcPts val="0"/>
                        </a:spcBef>
                        <a:spcAft>
                          <a:spcPts val="0"/>
                        </a:spcAft>
                      </a:pPr>
                      <a:r>
                        <a:rPr lang="en-US" sz="10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The integration of deep learning model </a:t>
                      </a:r>
                      <a:endPar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0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training into blockchain mining </a:t>
                      </a:r>
                      <a:endPar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20" marR="40005" marT="5080" marB="0"/>
                </a:tc>
                <a:extLst>
                  <a:ext uri="{0D108BD9-81ED-4DB2-BD59-A6C34878D82A}">
                    <a16:rowId xmlns:a16="http://schemas.microsoft.com/office/drawing/2014/main" val="10001"/>
                  </a:ext>
                </a:extLst>
              </a:tr>
              <a:tr h="1194898">
                <a:tc>
                  <a:txBody>
                    <a:bodyPr/>
                    <a:lstStyle/>
                    <a:p>
                      <a:pPr marL="0" marR="0">
                        <a:lnSpc>
                          <a:spcPct val="107000"/>
                        </a:lnSpc>
                        <a:spcBef>
                          <a:spcPts val="0"/>
                        </a:spcBef>
                        <a:spcAft>
                          <a:spcPts val="0"/>
                        </a:spcAft>
                      </a:pPr>
                      <a:r>
                        <a:rPr lang="en-US" sz="10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5. </a:t>
                      </a:r>
                      <a:endPar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20" marR="40005" marT="5080" marB="0"/>
                </a:tc>
                <a:tc>
                  <a:txBody>
                    <a:bodyPr/>
                    <a:lstStyle/>
                    <a:p>
                      <a:pPr marL="0" marR="0">
                        <a:lnSpc>
                          <a:spcPct val="107000"/>
                        </a:lnSpc>
                        <a:spcBef>
                          <a:spcPts val="0"/>
                        </a:spcBef>
                        <a:spcAft>
                          <a:spcPts val="0"/>
                        </a:spcAft>
                      </a:pPr>
                      <a:r>
                        <a:rPr lang="en-US" sz="1000" kern="100"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Ittay</a:t>
                      </a:r>
                      <a:r>
                        <a:rPr lang="en-US" sz="10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r>
                        <a:rPr lang="en-US" sz="1000" kern="100"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Eyal</a:t>
                      </a:r>
                      <a:r>
                        <a:rPr lang="en-US" sz="10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endPar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kern="100"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Adem</a:t>
                      </a:r>
                      <a:r>
                        <a:rPr lang="en-US" sz="10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r>
                        <a:rPr lang="en-US" sz="1000" kern="100"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Efe</a:t>
                      </a:r>
                      <a:r>
                        <a:rPr lang="en-US" sz="10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endPar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kern="100"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Gencer</a:t>
                      </a:r>
                      <a:r>
                        <a:rPr lang="en-US" sz="10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endPar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20" marR="40005" marT="5080" marB="0"/>
                </a:tc>
                <a:tc>
                  <a:txBody>
                    <a:bodyPr/>
                    <a:lstStyle/>
                    <a:p>
                      <a:pPr marL="0" marR="135255" algn="just">
                        <a:lnSpc>
                          <a:spcPct val="99000"/>
                        </a:lnSpc>
                        <a:spcBef>
                          <a:spcPts val="0"/>
                        </a:spcBef>
                        <a:spcAft>
                          <a:spcPts val="0"/>
                        </a:spcAft>
                      </a:pPr>
                      <a:r>
                        <a:rPr lang="en-US" sz="10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The strategy involves dividing the blockchain operation into two </a:t>
                      </a:r>
                      <a:endPar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9000"/>
                        </a:lnSpc>
                        <a:spcBef>
                          <a:spcPts val="0"/>
                        </a:spcBef>
                        <a:spcAft>
                          <a:spcPts val="0"/>
                        </a:spcAft>
                      </a:pPr>
                      <a:r>
                        <a:rPr lang="en-US" sz="10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distinct components: </a:t>
                      </a:r>
                      <a:endPar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leader election and transaction serialization. </a:t>
                      </a:r>
                      <a:endPar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20" marR="40005" marT="5080" marB="0"/>
                </a:tc>
                <a:tc>
                  <a:txBody>
                    <a:bodyPr/>
                    <a:lstStyle/>
                    <a:p>
                      <a:pPr marL="0" marR="109220" algn="just">
                        <a:lnSpc>
                          <a:spcPct val="107000"/>
                        </a:lnSpc>
                        <a:spcBef>
                          <a:spcPts val="0"/>
                        </a:spcBef>
                        <a:spcAft>
                          <a:spcPts val="0"/>
                        </a:spcAft>
                      </a:pPr>
                      <a:r>
                        <a:rPr lang="en-US" sz="1000"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Significantly higher throughput and lower latency compared to traditional Bitcoin. </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20" marR="40005" marT="5080" marB="0"/>
                </a:tc>
                <a:tc>
                  <a:txBody>
                    <a:bodyPr/>
                    <a:lstStyle/>
                    <a:p>
                      <a:pPr marL="0" marR="57785" algn="just">
                        <a:lnSpc>
                          <a:spcPct val="107000"/>
                        </a:lnSpc>
                        <a:spcBef>
                          <a:spcPts val="0"/>
                        </a:spcBef>
                        <a:spcAft>
                          <a:spcPts val="0"/>
                        </a:spcAft>
                      </a:pPr>
                      <a:r>
                        <a:rPr lang="en-US" sz="10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Potential challenges in achieving widespread adoption due to its departure from traditional blockchain models. </a:t>
                      </a:r>
                      <a:endPar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20" marR="40005" marT="508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63350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2D9450C-6038-07C8-7AC3-19C451DEBF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8" name="Rectangle 7">
            <a:extLst>
              <a:ext uri="{FF2B5EF4-FFF2-40B4-BE49-F238E27FC236}">
                <a16:creationId xmlns:a16="http://schemas.microsoft.com/office/drawing/2014/main" id="{1FCC6878-156A-29B4-BE58-F28568F75575}"/>
              </a:ext>
            </a:extLst>
          </p:cNvPr>
          <p:cNvSpPr/>
          <p:nvPr/>
        </p:nvSpPr>
        <p:spPr>
          <a:xfrm>
            <a:off x="1356851" y="368710"/>
            <a:ext cx="5530645" cy="53831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a:solidFill>
                  <a:srgbClr val="000000"/>
                </a:solidFill>
                <a:effectLst/>
                <a:latin typeface="Arial" panose="020B0604020202020204" pitchFamily="34" charset="0"/>
                <a:ea typeface="Arial" panose="020B0604020202020204" pitchFamily="34" charset="0"/>
              </a:rPr>
              <a:t>Comparison of Existing Strategies for Problem solve </a:t>
            </a:r>
            <a:endParaRPr lang="en-US"/>
          </a:p>
        </p:txBody>
      </p:sp>
      <p:graphicFrame>
        <p:nvGraphicFramePr>
          <p:cNvPr id="9" name="Table 8">
            <a:extLst>
              <a:ext uri="{FF2B5EF4-FFF2-40B4-BE49-F238E27FC236}">
                <a16:creationId xmlns:a16="http://schemas.microsoft.com/office/drawing/2014/main" id="{33CCD233-2D21-01E1-AE1B-6F03275D974A}"/>
              </a:ext>
            </a:extLst>
          </p:cNvPr>
          <p:cNvGraphicFramePr>
            <a:graphicFrameLocks noGrp="1"/>
          </p:cNvGraphicFramePr>
          <p:nvPr>
            <p:extLst>
              <p:ext uri="{D42A27DB-BD31-4B8C-83A1-F6EECF244321}">
                <p14:modId xmlns:p14="http://schemas.microsoft.com/office/powerpoint/2010/main" val="179703615"/>
              </p:ext>
            </p:extLst>
          </p:nvPr>
        </p:nvGraphicFramePr>
        <p:xfrm>
          <a:off x="678426" y="722671"/>
          <a:ext cx="7912509" cy="4164840"/>
        </p:xfrm>
        <a:graphic>
          <a:graphicData uri="http://schemas.openxmlformats.org/drawingml/2006/table">
            <a:tbl>
              <a:tblPr firstRow="1" bandRow="1">
                <a:tableStyleId>{1D3205E1-8B83-452B-8570-0B3C4014EAE2}</a:tableStyleId>
              </a:tblPr>
              <a:tblGrid>
                <a:gridCol w="929148">
                  <a:extLst>
                    <a:ext uri="{9D8B030D-6E8A-4147-A177-3AD203B41FA5}">
                      <a16:colId xmlns:a16="http://schemas.microsoft.com/office/drawing/2014/main" val="673204990"/>
                    </a:ext>
                  </a:extLst>
                </a:gridCol>
                <a:gridCol w="1718187">
                  <a:extLst>
                    <a:ext uri="{9D8B030D-6E8A-4147-A177-3AD203B41FA5}">
                      <a16:colId xmlns:a16="http://schemas.microsoft.com/office/drawing/2014/main" val="3708873941"/>
                    </a:ext>
                  </a:extLst>
                </a:gridCol>
                <a:gridCol w="2868562">
                  <a:extLst>
                    <a:ext uri="{9D8B030D-6E8A-4147-A177-3AD203B41FA5}">
                      <a16:colId xmlns:a16="http://schemas.microsoft.com/office/drawing/2014/main" val="296791101"/>
                    </a:ext>
                  </a:extLst>
                </a:gridCol>
                <a:gridCol w="2396612">
                  <a:extLst>
                    <a:ext uri="{9D8B030D-6E8A-4147-A177-3AD203B41FA5}">
                      <a16:colId xmlns:a16="http://schemas.microsoft.com/office/drawing/2014/main" val="703648407"/>
                    </a:ext>
                  </a:extLst>
                </a:gridCol>
              </a:tblGrid>
              <a:tr h="1129098">
                <a:tc>
                  <a:txBody>
                    <a:bodyPr/>
                    <a:lstStyle/>
                    <a:p>
                      <a:pPr marL="0" marR="0">
                        <a:lnSpc>
                          <a:spcPct val="107000"/>
                        </a:lnSpc>
                        <a:spcBef>
                          <a:spcPts val="0"/>
                        </a:spcBef>
                        <a:spcAft>
                          <a:spcPts val="0"/>
                        </a:spcAft>
                      </a:pPr>
                      <a:r>
                        <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r>
                        <a:rPr lang="en-US" sz="10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endPar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20" marR="34290" marT="10160" marB="0"/>
                </a:tc>
                <a:tc>
                  <a:txBody>
                    <a:bodyPr/>
                    <a:lstStyle/>
                    <a:p>
                      <a:pPr marL="0" marR="0">
                        <a:lnSpc>
                          <a:spcPct val="107000"/>
                        </a:lnSpc>
                        <a:spcBef>
                          <a:spcPts val="0"/>
                        </a:spcBef>
                        <a:spcAft>
                          <a:spcPts val="0"/>
                        </a:spcAft>
                      </a:pPr>
                      <a:r>
                        <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Blockchain-based </a:t>
                      </a:r>
                    </a:p>
                    <a:p>
                      <a:pPr marL="0" marR="0">
                        <a:lnSpc>
                          <a:spcPct val="107000"/>
                        </a:lnSpc>
                        <a:spcBef>
                          <a:spcPts val="0"/>
                        </a:spcBef>
                        <a:spcAft>
                          <a:spcPts val="0"/>
                        </a:spcAft>
                      </a:pPr>
                      <a:r>
                        <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Supply Chain </a:t>
                      </a:r>
                    </a:p>
                    <a:p>
                      <a:pPr marL="0" marR="0">
                        <a:lnSpc>
                          <a:spcPct val="107000"/>
                        </a:lnSpc>
                        <a:spcBef>
                          <a:spcPts val="0"/>
                        </a:spcBef>
                        <a:spcAft>
                          <a:spcPts val="0"/>
                        </a:spcAft>
                      </a:pPr>
                      <a:r>
                        <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Management</a:t>
                      </a:r>
                      <a:r>
                        <a:rPr lang="en-US" sz="1000"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20" marR="34290" marT="10160" marB="0"/>
                </a:tc>
                <a:tc>
                  <a:txBody>
                    <a:bodyPr/>
                    <a:lstStyle/>
                    <a:p>
                      <a:pPr marL="0" marR="0" lvl="0" indent="0" fontAlgn="base">
                        <a:lnSpc>
                          <a:spcPct val="100000"/>
                        </a:lnSpc>
                        <a:spcBef>
                          <a:spcPts val="0"/>
                        </a:spcBef>
                        <a:spcAft>
                          <a:spcPts val="0"/>
                        </a:spcAft>
                        <a:buClr>
                          <a:srgbClr val="000000"/>
                        </a:buClr>
                        <a:buSzPts val="1100"/>
                        <a:buFont typeface="Symbol" panose="05050102010706020507" pitchFamily="18" charset="2"/>
                        <a:buNone/>
                      </a:pPr>
                      <a:r>
                        <a:rPr lang="en-US" sz="11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Enhanced security and immutable data records </a:t>
                      </a:r>
                    </a:p>
                    <a:p>
                      <a:pPr marL="0" marR="0" lvl="0" indent="0" fontAlgn="base">
                        <a:lnSpc>
                          <a:spcPct val="107000"/>
                        </a:lnSpc>
                        <a:spcBef>
                          <a:spcPts val="0"/>
                        </a:spcBef>
                        <a:spcAft>
                          <a:spcPts val="0"/>
                        </a:spcAft>
                        <a:buClr>
                          <a:srgbClr val="000000"/>
                        </a:buClr>
                        <a:buSzPts val="1100"/>
                        <a:buFont typeface="Symbol" panose="05050102010706020507" pitchFamily="18" charset="2"/>
                        <a:buNone/>
                      </a:pPr>
                      <a:r>
                        <a:rPr lang="en-US" sz="11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Improved </a:t>
                      </a:r>
                      <a:r>
                        <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transparency across the </a:t>
                      </a:r>
                    </a:p>
                    <a:p>
                      <a:pPr marL="0" marR="0">
                        <a:lnSpc>
                          <a:spcPct val="107000"/>
                        </a:lnSpc>
                        <a:spcBef>
                          <a:spcPts val="0"/>
                        </a:spcBef>
                        <a:spcAft>
                          <a:spcPts val="0"/>
                        </a:spcAft>
                      </a:pPr>
                      <a:r>
                        <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network </a:t>
                      </a:r>
                    </a:p>
                    <a:p>
                      <a:pPr marL="0" marR="0" lvl="0" indent="0" fontAlgn="base">
                        <a:lnSpc>
                          <a:spcPct val="97000"/>
                        </a:lnSpc>
                        <a:spcBef>
                          <a:spcPts val="0"/>
                        </a:spcBef>
                        <a:spcAft>
                          <a:spcPts val="40"/>
                        </a:spcAft>
                        <a:buClr>
                          <a:srgbClr val="000000"/>
                        </a:buClr>
                        <a:buSzPts val="1100"/>
                        <a:buFont typeface="Symbol" panose="05050102010706020507" pitchFamily="18" charset="2"/>
                        <a:buNone/>
                      </a:pPr>
                      <a:r>
                        <a:rPr lang="en-US" sz="11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Decentralized architecture fosters </a:t>
                      </a:r>
                      <a:r>
                        <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trust </a:t>
                      </a:r>
                    </a:p>
                    <a:p>
                      <a:pPr marL="0" marR="0" lvl="0" indent="0" fontAlgn="base">
                        <a:lnSpc>
                          <a:spcPct val="97000"/>
                        </a:lnSpc>
                        <a:spcBef>
                          <a:spcPts val="0"/>
                        </a:spcBef>
                        <a:spcAft>
                          <a:spcPts val="0"/>
                        </a:spcAft>
                        <a:buClr>
                          <a:srgbClr val="000000"/>
                        </a:buClr>
                        <a:buSzPts val="1100"/>
                        <a:buFont typeface="Symbol" panose="05050102010706020507" pitchFamily="18" charset="2"/>
                        <a:buNone/>
                      </a:pPr>
                      <a:r>
                        <a:rPr lang="en-US" sz="11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Streamlines information sharing </a:t>
                      </a:r>
                    </a:p>
                    <a:p>
                      <a:pPr marL="0" marR="0">
                        <a:lnSpc>
                          <a:spcPct val="107000"/>
                        </a:lnSpc>
                        <a:spcBef>
                          <a:spcPts val="0"/>
                        </a:spcBef>
                        <a:spcAft>
                          <a:spcPts val="0"/>
                        </a:spcAft>
                      </a:pPr>
                      <a:r>
                        <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among stakeholders</a:t>
                      </a:r>
                    </a:p>
                    <a:p>
                      <a:pPr marL="0" marR="0">
                        <a:lnSpc>
                          <a:spcPct val="107000"/>
                        </a:lnSpc>
                        <a:spcBef>
                          <a:spcPts val="0"/>
                        </a:spcBef>
                        <a:spcAft>
                          <a:spcPts val="0"/>
                        </a:spcAft>
                      </a:pPr>
                      <a:r>
                        <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0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endPar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20" marR="34290" marT="10160" marB="0"/>
                </a:tc>
                <a:tc>
                  <a:txBody>
                    <a:bodyPr/>
                    <a:lstStyle/>
                    <a:p>
                      <a:pPr marL="0" marR="57785">
                        <a:lnSpc>
                          <a:spcPct val="107000"/>
                        </a:lnSpc>
                        <a:spcBef>
                          <a:spcPts val="0"/>
                        </a:spcBef>
                        <a:spcAft>
                          <a:spcPts val="0"/>
                        </a:spcAft>
                      </a:pPr>
                      <a:r>
                        <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High initial setup cost- Technological barrier for some users - Dependence on power and internet infrastructure</a:t>
                      </a:r>
                      <a:r>
                        <a:rPr lang="en-US" sz="1000"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20" marR="34290" marT="10160" marB="0"/>
                </a:tc>
                <a:extLst>
                  <a:ext uri="{0D108BD9-81ED-4DB2-BD59-A6C34878D82A}">
                    <a16:rowId xmlns:a16="http://schemas.microsoft.com/office/drawing/2014/main" val="1498863365"/>
                  </a:ext>
                </a:extLst>
              </a:tr>
              <a:tr h="564056">
                <a:tc>
                  <a:txBody>
                    <a:bodyPr/>
                    <a:lstStyle/>
                    <a:p>
                      <a:pPr marL="0" marR="0">
                        <a:lnSpc>
                          <a:spcPct val="107000"/>
                        </a:lnSpc>
                        <a:spcBef>
                          <a:spcPts val="0"/>
                        </a:spcBef>
                        <a:spcAft>
                          <a:spcPts val="0"/>
                        </a:spcAft>
                      </a:pPr>
                      <a:r>
                        <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a:t>
                      </a:r>
                      <a:r>
                        <a:rPr lang="en-US" sz="1000"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20" marR="34290" marT="10160" marB="0"/>
                </a:tc>
                <a:tc>
                  <a:txBody>
                    <a:bodyPr/>
                    <a:lstStyle/>
                    <a:p>
                      <a:pPr marL="0" marR="9525" algn="just">
                        <a:lnSpc>
                          <a:spcPct val="107000"/>
                        </a:lnSpc>
                        <a:spcBef>
                          <a:spcPts val="0"/>
                        </a:spcBef>
                        <a:spcAft>
                          <a:spcPts val="0"/>
                        </a:spcAft>
                      </a:pPr>
                      <a:r>
                        <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Traditional Supply Chain Management</a:t>
                      </a:r>
                      <a:r>
                        <a:rPr lang="en-US" sz="10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endPar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20" marR="34290" marT="10160" marB="0"/>
                </a:tc>
                <a:tc>
                  <a:txBody>
                    <a:bodyPr/>
                    <a:lstStyle/>
                    <a:p>
                      <a:pPr marL="0" marR="43815" lvl="0" indent="0" fontAlgn="base">
                        <a:lnSpc>
                          <a:spcPct val="98000"/>
                        </a:lnSpc>
                        <a:spcBef>
                          <a:spcPts val="0"/>
                        </a:spcBef>
                        <a:spcAft>
                          <a:spcPts val="0"/>
                        </a:spcAft>
                        <a:buClr>
                          <a:srgbClr val="000000"/>
                        </a:buClr>
                        <a:buSzPts val="1100"/>
                        <a:buFont typeface="Symbol" panose="05050102010706020507" pitchFamily="18" charset="2"/>
                        <a:buNone/>
                      </a:pPr>
                      <a:r>
                        <a:rPr lang="en-US" sz="11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Familiar and established systems - No need for advanced technology integration </a:t>
                      </a:r>
                    </a:p>
                    <a:p>
                      <a:pPr marL="0" marR="43815" lvl="0" indent="0" fontAlgn="base">
                        <a:lnSpc>
                          <a:spcPct val="107000"/>
                        </a:lnSpc>
                        <a:spcBef>
                          <a:spcPts val="0"/>
                        </a:spcBef>
                        <a:spcAft>
                          <a:spcPts val="0"/>
                        </a:spcAft>
                        <a:buClr>
                          <a:srgbClr val="000000"/>
                        </a:buClr>
                        <a:buSzPts val="1100"/>
                        <a:buFont typeface="Symbol" panose="05050102010706020507" pitchFamily="18" charset="2"/>
                        <a:buNone/>
                      </a:pPr>
                      <a:r>
                        <a:rPr lang="en-US" sz="11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Easier for stakeholders with limited tech capabilities</a:t>
                      </a:r>
                      <a:r>
                        <a:rPr lang="en-US" sz="10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Calibri" panose="020F0502020204030204" pitchFamily="34" charset="0"/>
                        </a:rPr>
                        <a:t> </a:t>
                      </a:r>
                      <a:endParaRPr lang="en-US" sz="11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71120" marR="34290" marT="10160" marB="0"/>
                </a:tc>
                <a:tc>
                  <a:txBody>
                    <a:bodyPr/>
                    <a:lstStyle/>
                    <a:p>
                      <a:pPr marL="0" marR="60325" lvl="0" indent="0" algn="just" fontAlgn="base">
                        <a:lnSpc>
                          <a:spcPct val="98000"/>
                        </a:lnSpc>
                        <a:spcBef>
                          <a:spcPts val="0"/>
                        </a:spcBef>
                        <a:spcAft>
                          <a:spcPts val="0"/>
                        </a:spcAft>
                        <a:buClr>
                          <a:srgbClr val="000000"/>
                        </a:buClr>
                        <a:buSzPts val="1100"/>
                        <a:buFont typeface="Symbol" panose="05050102010706020507" pitchFamily="18" charset="2"/>
                        <a:buNone/>
                      </a:pPr>
                      <a:r>
                        <a:rPr lang="en-US" sz="11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Limited transparency and traceability - Higher risk of errors and fraud </a:t>
                      </a:r>
                    </a:p>
                    <a:p>
                      <a:pPr marL="0" marR="60325" lvl="0" indent="0" algn="just" fontAlgn="base">
                        <a:lnSpc>
                          <a:spcPct val="107000"/>
                        </a:lnSpc>
                        <a:spcBef>
                          <a:spcPts val="0"/>
                        </a:spcBef>
                        <a:spcAft>
                          <a:spcPts val="0"/>
                        </a:spcAft>
                        <a:buClr>
                          <a:srgbClr val="000000"/>
                        </a:buClr>
                        <a:buSzPts val="1100"/>
                        <a:buFont typeface="Symbol" panose="05050102010706020507" pitchFamily="18" charset="2"/>
                        <a:buNone/>
                      </a:pPr>
                      <a:r>
                        <a:rPr lang="en-US" sz="11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Inefficient information sharing leading to delays</a:t>
                      </a:r>
                      <a:r>
                        <a:rPr lang="en-US" sz="10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Calibri" panose="020F0502020204030204" pitchFamily="34" charset="0"/>
                        </a:rPr>
                        <a:t> </a:t>
                      </a:r>
                      <a:endParaRPr lang="en-US" sz="11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71120" marR="34290" marT="10160" marB="0"/>
                </a:tc>
                <a:extLst>
                  <a:ext uri="{0D108BD9-81ED-4DB2-BD59-A6C34878D82A}">
                    <a16:rowId xmlns:a16="http://schemas.microsoft.com/office/drawing/2014/main" val="2566741022"/>
                  </a:ext>
                </a:extLst>
              </a:tr>
              <a:tr h="845175">
                <a:tc>
                  <a:txBody>
                    <a:bodyPr/>
                    <a:lstStyle/>
                    <a:p>
                      <a:pPr marL="0" marR="0">
                        <a:lnSpc>
                          <a:spcPct val="107000"/>
                        </a:lnSpc>
                        <a:spcBef>
                          <a:spcPts val="0"/>
                        </a:spcBef>
                        <a:spcAft>
                          <a:spcPts val="0"/>
                        </a:spcAft>
                      </a:pPr>
                      <a:r>
                        <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r>
                        <a:rPr lang="en-US" sz="1000"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20" marR="34290" marT="10160" marB="0"/>
                </a:tc>
                <a:tc>
                  <a:txBody>
                    <a:bodyPr/>
                    <a:lstStyle/>
                    <a:p>
                      <a:pPr marL="0" marR="0">
                        <a:lnSpc>
                          <a:spcPct val="107000"/>
                        </a:lnSpc>
                        <a:spcBef>
                          <a:spcPts val="0"/>
                        </a:spcBef>
                        <a:spcAft>
                          <a:spcPts val="0"/>
                        </a:spcAft>
                      </a:pPr>
                      <a:r>
                        <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Centralized Digital </a:t>
                      </a:r>
                    </a:p>
                    <a:p>
                      <a:pPr marL="0" marR="0">
                        <a:lnSpc>
                          <a:spcPct val="107000"/>
                        </a:lnSpc>
                        <a:spcBef>
                          <a:spcPts val="0"/>
                        </a:spcBef>
                        <a:spcAft>
                          <a:spcPts val="0"/>
                        </a:spcAft>
                      </a:pPr>
                      <a:r>
                        <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Supply Chain Systems</a:t>
                      </a:r>
                      <a:r>
                        <a:rPr lang="en-US" sz="1000"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20" marR="34290" marT="10160" marB="0"/>
                </a:tc>
                <a:tc>
                  <a:txBody>
                    <a:bodyPr/>
                    <a:lstStyle/>
                    <a:p>
                      <a:pPr marL="0" marR="0" lvl="0" indent="0" fontAlgn="base">
                        <a:lnSpc>
                          <a:spcPct val="97000"/>
                        </a:lnSpc>
                        <a:spcBef>
                          <a:spcPts val="0"/>
                        </a:spcBef>
                        <a:spcAft>
                          <a:spcPts val="0"/>
                        </a:spcAft>
                        <a:buClr>
                          <a:srgbClr val="000000"/>
                        </a:buClr>
                        <a:buSzPts val="1100"/>
                        <a:buFont typeface="Symbol" panose="05050102010706020507" pitchFamily="18" charset="2"/>
                        <a:buNone/>
                      </a:pPr>
                      <a:r>
                        <a:rPr lang="en-US" sz="11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Improved efficiency over traditional systems </a:t>
                      </a:r>
                    </a:p>
                    <a:p>
                      <a:pPr marL="0" marR="0" lvl="0" indent="0" fontAlgn="base">
                        <a:lnSpc>
                          <a:spcPct val="107000"/>
                        </a:lnSpc>
                        <a:spcBef>
                          <a:spcPts val="0"/>
                        </a:spcBef>
                        <a:spcAft>
                          <a:spcPts val="0"/>
                        </a:spcAft>
                        <a:buClr>
                          <a:srgbClr val="000000"/>
                        </a:buClr>
                        <a:buSzPts val="1100"/>
                        <a:buFont typeface="Symbol" panose="05050102010706020507" pitchFamily="18" charset="2"/>
                        <a:buNone/>
                      </a:pPr>
                      <a:r>
                        <a:rPr lang="en-US" sz="11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Easier data </a:t>
                      </a:r>
                      <a:r>
                        <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management and accessibility </a:t>
                      </a:r>
                      <a:endParaRPr lang="en-US" sz="1100" u="none" strike="noStrike" kern="100" dirty="0">
                        <a:solidFill>
                          <a:srgbClr val="000000"/>
                        </a:solidFill>
                        <a:effectLst/>
                        <a:uFillTx/>
                        <a:latin typeface="Calibri" panose="020F0502020204030204" pitchFamily="34" charset="0"/>
                        <a:ea typeface="Calibri" panose="020F0502020204030204" pitchFamily="34" charset="0"/>
                        <a:cs typeface="Times New Roman" panose="02020603050405020304" pitchFamily="18" charset="0"/>
                      </a:endParaRPr>
                    </a:p>
                    <a:p>
                      <a:pPr marL="0" marR="0" lvl="0" indent="0" fontAlgn="base">
                        <a:lnSpc>
                          <a:spcPct val="107000"/>
                        </a:lnSpc>
                        <a:spcBef>
                          <a:spcPts val="0"/>
                        </a:spcBef>
                        <a:spcAft>
                          <a:spcPts val="0"/>
                        </a:spcAft>
                        <a:buClr>
                          <a:srgbClr val="000000"/>
                        </a:buClr>
                        <a:buSzPts val="1100"/>
                        <a:buFont typeface="Symbol" panose="05050102010706020507" pitchFamily="18" charset="2"/>
                        <a:buNone/>
                      </a:pPr>
                      <a:r>
                        <a:rPr lang="en-US" sz="1100" u="none" strike="noStrike" kern="100" dirty="0">
                          <a:solidFill>
                            <a:srgbClr val="000000"/>
                          </a:solidFill>
                          <a:effectLst/>
                          <a:uFillTx/>
                          <a:latin typeface="Calibri" panose="020F0502020204030204" pitchFamily="34" charset="0"/>
                          <a:ea typeface="Calibri" panose="020F0502020204030204" pitchFamily="34" charset="0"/>
                          <a:cs typeface="Times New Roman" panose="02020603050405020304" pitchFamily="18" charset="0"/>
                        </a:rPr>
                        <a:t>-   </a:t>
                      </a:r>
                      <a:r>
                        <a:rPr lang="en-US" sz="11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Can incorporate some level of security and tracking</a:t>
                      </a:r>
                      <a:r>
                        <a:rPr lang="en-US" sz="10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Calibri" panose="020F0502020204030204" pitchFamily="34" charset="0"/>
                        </a:rPr>
                        <a:t> </a:t>
                      </a:r>
                      <a:endParaRPr lang="en-US" sz="11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71120" marR="34290" marT="10160" marB="0"/>
                </a:tc>
                <a:tc>
                  <a:txBody>
                    <a:bodyPr/>
                    <a:lstStyle/>
                    <a:p>
                      <a:pPr marL="0" marR="105410" lvl="0" indent="0" fontAlgn="base">
                        <a:lnSpc>
                          <a:spcPct val="98000"/>
                        </a:lnSpc>
                        <a:spcBef>
                          <a:spcPts val="0"/>
                        </a:spcBef>
                        <a:spcAft>
                          <a:spcPts val="0"/>
                        </a:spcAft>
                        <a:buClr>
                          <a:srgbClr val="000000"/>
                        </a:buClr>
                        <a:buSzPts val="1100"/>
                        <a:buFont typeface="Symbol" panose="05050102010706020507" pitchFamily="18" charset="2"/>
                        <a:buNone/>
                      </a:pPr>
                      <a:r>
                        <a:rPr lang="en-US" sz="11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Risk of centralized data breaches - High dependency on the central system's reliability </a:t>
                      </a:r>
                    </a:p>
                    <a:p>
                      <a:pPr marL="0" marR="105410" lvl="0" indent="0" fontAlgn="base">
                        <a:lnSpc>
                          <a:spcPct val="107000"/>
                        </a:lnSpc>
                        <a:spcBef>
                          <a:spcPts val="0"/>
                        </a:spcBef>
                        <a:spcAft>
                          <a:spcPts val="0"/>
                        </a:spcAft>
                        <a:buClr>
                          <a:srgbClr val="000000"/>
                        </a:buClr>
                        <a:buSzPts val="1100"/>
                        <a:buFont typeface="Symbol" panose="05050102010706020507" pitchFamily="18" charset="2"/>
                        <a:buNone/>
                      </a:pPr>
                      <a:r>
                        <a:rPr lang="en-US" sz="11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Possible resistance from stakeholders used to traditional methods</a:t>
                      </a:r>
                      <a:r>
                        <a:rPr lang="en-US" sz="10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Calibri" panose="020F0502020204030204" pitchFamily="34" charset="0"/>
                        </a:rPr>
                        <a:t> </a:t>
                      </a:r>
                      <a:endParaRPr lang="en-US" sz="11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71120" marR="34290" marT="10160" marB="0"/>
                </a:tc>
                <a:extLst>
                  <a:ext uri="{0D108BD9-81ED-4DB2-BD59-A6C34878D82A}">
                    <a16:rowId xmlns:a16="http://schemas.microsoft.com/office/drawing/2014/main" val="1051779313"/>
                  </a:ext>
                </a:extLst>
              </a:tr>
              <a:tr h="868549">
                <a:tc>
                  <a:txBody>
                    <a:bodyPr/>
                    <a:lstStyle/>
                    <a:p>
                      <a:pPr marL="0" marR="0">
                        <a:lnSpc>
                          <a:spcPct val="107000"/>
                        </a:lnSpc>
                        <a:spcBef>
                          <a:spcPts val="0"/>
                        </a:spcBef>
                        <a:spcAft>
                          <a:spcPts val="0"/>
                        </a:spcAft>
                      </a:pPr>
                      <a:r>
                        <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r>
                        <a:rPr lang="en-US" sz="10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endPar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20" marR="34290" marT="10160" marB="0"/>
                </a:tc>
                <a:tc>
                  <a:txBody>
                    <a:bodyPr/>
                    <a:lstStyle/>
                    <a:p>
                      <a:pPr marL="0" marR="0">
                        <a:lnSpc>
                          <a:spcPct val="107000"/>
                        </a:lnSpc>
                        <a:spcBef>
                          <a:spcPts val="0"/>
                        </a:spcBef>
                        <a:spcAft>
                          <a:spcPts val="0"/>
                        </a:spcAft>
                      </a:pPr>
                      <a:r>
                        <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Hybrid Supply Chain Models</a:t>
                      </a:r>
                      <a:r>
                        <a:rPr lang="en-US" sz="1000"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endPar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20" marR="34290" marT="10160" marB="0"/>
                </a:tc>
                <a:tc>
                  <a:txBody>
                    <a:bodyPr/>
                    <a:lstStyle/>
                    <a:p>
                      <a:pPr marL="0" marR="0" lvl="0" indent="0" fontAlgn="base">
                        <a:lnSpc>
                          <a:spcPct val="107000"/>
                        </a:lnSpc>
                        <a:spcBef>
                          <a:spcPts val="0"/>
                        </a:spcBef>
                        <a:spcAft>
                          <a:spcPts val="0"/>
                        </a:spcAft>
                        <a:buClr>
                          <a:srgbClr val="000000"/>
                        </a:buClr>
                        <a:buSzPts val="1100"/>
                        <a:buFont typeface="Symbol" panose="05050102010706020507" pitchFamily="18" charset="2"/>
                        <a:buNone/>
                      </a:pPr>
                      <a:r>
                        <a:rPr lang="en-US" sz="11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Combines the best of </a:t>
                      </a:r>
                      <a:r>
                        <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traditional and digital methods </a:t>
                      </a:r>
                    </a:p>
                    <a:p>
                      <a:pPr marL="0" marR="0" lvl="0" indent="0" fontAlgn="base">
                        <a:lnSpc>
                          <a:spcPct val="97000"/>
                        </a:lnSpc>
                        <a:spcBef>
                          <a:spcPts val="0"/>
                        </a:spcBef>
                        <a:spcAft>
                          <a:spcPts val="0"/>
                        </a:spcAft>
                        <a:buClr>
                          <a:srgbClr val="000000"/>
                        </a:buClr>
                        <a:buSzPts val="1100"/>
                        <a:buFont typeface="Symbol" panose="05050102010706020507" pitchFamily="18" charset="2"/>
                        <a:buNone/>
                      </a:pPr>
                      <a:r>
                        <a:rPr lang="en-US" sz="11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Flexibility to adapt to different stakeholder </a:t>
                      </a:r>
                    </a:p>
                    <a:p>
                      <a:pPr marL="0" marR="0">
                        <a:lnSpc>
                          <a:spcPct val="107000"/>
                        </a:lnSpc>
                        <a:spcBef>
                          <a:spcPts val="0"/>
                        </a:spcBef>
                        <a:spcAft>
                          <a:spcPts val="0"/>
                        </a:spcAft>
                      </a:pPr>
                      <a:r>
                        <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needs </a:t>
                      </a:r>
                    </a:p>
                    <a:p>
                      <a:pPr marL="0" marR="0" lvl="0" indent="0" fontAlgn="base">
                        <a:lnSpc>
                          <a:spcPct val="107000"/>
                        </a:lnSpc>
                        <a:spcBef>
                          <a:spcPts val="0"/>
                        </a:spcBef>
                        <a:spcAft>
                          <a:spcPts val="0"/>
                        </a:spcAft>
                        <a:buClr>
                          <a:srgbClr val="000000"/>
                        </a:buClr>
                        <a:buSzPts val="1100"/>
                        <a:buFont typeface="Symbol" panose="05050102010706020507" pitchFamily="18" charset="2"/>
                        <a:buNone/>
                      </a:pPr>
                      <a:r>
                        <a:rPr lang="en-US" sz="11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Can gradually introduce technology improvements</a:t>
                      </a:r>
                      <a:r>
                        <a:rPr lang="en-US" sz="10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Calibri" panose="020F0502020204030204" pitchFamily="34" charset="0"/>
                        </a:rPr>
                        <a:t> </a:t>
                      </a:r>
                      <a:endParaRPr lang="en-US" sz="11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71120" marR="34290" marT="10160" marB="0"/>
                </a:tc>
                <a:tc>
                  <a:txBody>
                    <a:bodyPr/>
                    <a:lstStyle/>
                    <a:p>
                      <a:pPr marL="0" marR="0" lvl="0" indent="0" fontAlgn="base">
                        <a:lnSpc>
                          <a:spcPct val="98000"/>
                        </a:lnSpc>
                        <a:spcBef>
                          <a:spcPts val="0"/>
                        </a:spcBef>
                        <a:spcAft>
                          <a:spcPts val="0"/>
                        </a:spcAft>
                        <a:buClr>
                          <a:srgbClr val="000000"/>
                        </a:buClr>
                        <a:buSzPts val="1100"/>
                        <a:buFont typeface="Symbol" panose="05050102010706020507" pitchFamily="18" charset="2"/>
                        <a:buNone/>
                      </a:pPr>
                      <a:r>
                        <a:rPr lang="en-US" sz="11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Complexity in managing both digital and traditional elements </a:t>
                      </a:r>
                    </a:p>
                    <a:p>
                      <a:pPr marL="0" marR="0" lvl="0" indent="0" fontAlgn="base">
                        <a:lnSpc>
                          <a:spcPct val="97000"/>
                        </a:lnSpc>
                        <a:spcBef>
                          <a:spcPts val="0"/>
                        </a:spcBef>
                        <a:spcAft>
                          <a:spcPts val="35"/>
                        </a:spcAft>
                        <a:buClr>
                          <a:srgbClr val="000000"/>
                        </a:buClr>
                        <a:buSzPts val="1100"/>
                        <a:buFont typeface="Symbol" panose="05050102010706020507" pitchFamily="18" charset="2"/>
                        <a:buNone/>
                      </a:pPr>
                      <a:r>
                        <a:rPr lang="en-US" sz="11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May not fully leverage the advantages of blockchain </a:t>
                      </a:r>
                    </a:p>
                    <a:p>
                      <a:pPr marL="0" marR="0" lvl="0" indent="0" fontAlgn="base">
                        <a:lnSpc>
                          <a:spcPct val="107000"/>
                        </a:lnSpc>
                        <a:spcBef>
                          <a:spcPts val="0"/>
                        </a:spcBef>
                        <a:spcAft>
                          <a:spcPts val="0"/>
                        </a:spcAft>
                        <a:buClr>
                          <a:srgbClr val="000000"/>
                        </a:buClr>
                        <a:buSzPts val="1100"/>
                        <a:buFont typeface="Symbol" panose="05050102010706020507" pitchFamily="18" charset="2"/>
                        <a:buNone/>
                      </a:pPr>
                      <a:r>
                        <a:rPr lang="en-US" sz="11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Potential confusion among stakeholders during transition</a:t>
                      </a:r>
                      <a:r>
                        <a:rPr lang="en-US" sz="10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Calibri" panose="020F0502020204030204" pitchFamily="34" charset="0"/>
                        </a:rPr>
                        <a:t> </a:t>
                      </a:r>
                      <a:endParaRPr lang="en-US" sz="11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71120" marR="34290" marT="10160" marB="0"/>
                </a:tc>
                <a:extLst>
                  <a:ext uri="{0D108BD9-81ED-4DB2-BD59-A6C34878D82A}">
                    <a16:rowId xmlns:a16="http://schemas.microsoft.com/office/drawing/2014/main" val="3843799408"/>
                  </a:ext>
                </a:extLst>
              </a:tr>
            </a:tbl>
          </a:graphicData>
        </a:graphic>
      </p:graphicFrame>
    </p:spTree>
    <p:extLst>
      <p:ext uri="{BB962C8B-B14F-4D97-AF65-F5344CB8AC3E}">
        <p14:creationId xmlns:p14="http://schemas.microsoft.com/office/powerpoint/2010/main" val="2032009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8</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Statement</a:t>
            </a:r>
          </a:p>
        </p:txBody>
      </p:sp>
      <p:sp>
        <p:nvSpPr>
          <p:cNvPr id="9" name="TextBox 8">
            <a:extLst>
              <a:ext uri="{FF2B5EF4-FFF2-40B4-BE49-F238E27FC236}">
                <a16:creationId xmlns:a16="http://schemas.microsoft.com/office/drawing/2014/main" id="{296703B4-A4B1-20A9-11A0-C9698DB2750B}"/>
              </a:ext>
            </a:extLst>
          </p:cNvPr>
          <p:cNvSpPr txBox="1"/>
          <p:nvPr/>
        </p:nvSpPr>
        <p:spPr>
          <a:xfrm>
            <a:off x="435769" y="1075424"/>
            <a:ext cx="7967661" cy="3477875"/>
          </a:xfrm>
          <a:prstGeom prst="rect">
            <a:avLst/>
          </a:prstGeom>
          <a:noFill/>
        </p:spPr>
        <p:txBody>
          <a:bodyPr wrap="square">
            <a:spAutoFit/>
          </a:bodyPr>
          <a:lstStyle/>
          <a:p>
            <a:r>
              <a:rPr lang="en-US" sz="2000" b="1" dirty="0"/>
              <a:t>Lack of transparency and trust in traditional supply chain processes hampers efficiency</a:t>
            </a:r>
          </a:p>
          <a:p>
            <a:endParaRPr lang="en-US" sz="1800" dirty="0"/>
          </a:p>
          <a:p>
            <a:r>
              <a:rPr lang="en-US" sz="1800" dirty="0"/>
              <a:t>Current supply chain mechanisms face critical challenges such as limited transparency, ineffective information sharing, and suboptimal coordination among stakeholders. This project proposes a blockchain-based solution to revolutionize supply chain management. By leveraging blockchain's inherent qualities like immutable data records, enhanced security, and decentralized architecture, the proposed system aims to foster trust, improve transparency, and streamline information sharing across the supply chain network. This approach not only aims to optimize operational efficiency but also enhances the reliability and integrity of supply chain processes. </a:t>
            </a:r>
          </a:p>
        </p:txBody>
      </p:sp>
    </p:spTree>
    <p:extLst>
      <p:ext uri="{BB962C8B-B14F-4D97-AF65-F5344CB8AC3E}">
        <p14:creationId xmlns:p14="http://schemas.microsoft.com/office/powerpoint/2010/main" val="1236963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9</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Illustration</a:t>
            </a:r>
          </a:p>
        </p:txBody>
      </p:sp>
      <p:sp>
        <p:nvSpPr>
          <p:cNvPr id="3" name="Date Placeholder 2"/>
          <p:cNvSpPr>
            <a:spLocks noGrp="1"/>
          </p:cNvSpPr>
          <p:nvPr>
            <p:ph type="dt" idx="10"/>
          </p:nvPr>
        </p:nvSpPr>
        <p:spPr/>
        <p:txBody>
          <a:bodyPr/>
          <a:lstStyle/>
          <a:p>
            <a:fld id="{C5FEAA23-0A82-400D-B54A-8AAC8D88A13B}" type="datetime1">
              <a:rPr lang="en-US" smtClean="0"/>
              <a:t>1/31/2024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6" name="Picture 5">
            <a:extLst>
              <a:ext uri="{FF2B5EF4-FFF2-40B4-BE49-F238E27FC236}">
                <a16:creationId xmlns:a16="http://schemas.microsoft.com/office/drawing/2014/main" id="{13097B57-E91A-6A41-71AA-DD20AE05227B}"/>
              </a:ext>
            </a:extLst>
          </p:cNvPr>
          <p:cNvPicPr/>
          <p:nvPr/>
        </p:nvPicPr>
        <p:blipFill>
          <a:blip r:embed="rId3"/>
          <a:stretch>
            <a:fillRect/>
          </a:stretch>
        </p:blipFill>
        <p:spPr>
          <a:xfrm>
            <a:off x="964406" y="1751128"/>
            <a:ext cx="7165181" cy="1042078"/>
          </a:xfrm>
          <a:prstGeom prst="rect">
            <a:avLst/>
          </a:prstGeom>
        </p:spPr>
      </p:pic>
      <p:sp>
        <p:nvSpPr>
          <p:cNvPr id="8" name="TextBox 7">
            <a:extLst>
              <a:ext uri="{FF2B5EF4-FFF2-40B4-BE49-F238E27FC236}">
                <a16:creationId xmlns:a16="http://schemas.microsoft.com/office/drawing/2014/main" id="{CDBCA84E-B936-3222-31A9-4FDD31C076B5}"/>
              </a:ext>
            </a:extLst>
          </p:cNvPr>
          <p:cNvSpPr txBox="1"/>
          <p:nvPr/>
        </p:nvSpPr>
        <p:spPr>
          <a:xfrm>
            <a:off x="964407" y="1203325"/>
            <a:ext cx="5893593" cy="307777"/>
          </a:xfrm>
          <a:prstGeom prst="rect">
            <a:avLst/>
          </a:prstGeom>
          <a:noFill/>
        </p:spPr>
        <p:txBody>
          <a:bodyPr wrap="square">
            <a:spAutoFit/>
          </a:bodyPr>
          <a:lstStyle/>
          <a:p>
            <a:r>
              <a:rPr lang="en-US" sz="1400" kern="100" dirty="0">
                <a:solidFill>
                  <a:srgbClr val="000000"/>
                </a:solidFill>
                <a:effectLst/>
                <a:latin typeface="Arial" panose="020B0604020202020204" pitchFamily="34" charset="0"/>
                <a:ea typeface="Arial" panose="020B0604020202020204" pitchFamily="34" charset="0"/>
              </a:rPr>
              <a:t>Before Tampering: </a:t>
            </a:r>
            <a:endParaRPr lang="en-US" sz="1400" kern="100" dirty="0">
              <a:solidFill>
                <a:srgbClr val="000000"/>
              </a:solidFill>
              <a:effectLst/>
              <a:latin typeface="Calibri" panose="020F0502020204030204" pitchFamily="34" charset="0"/>
              <a:ea typeface="Calibri" panose="020F0502020204030204" pitchFamily="34" charset="0"/>
            </a:endParaRPr>
          </a:p>
        </p:txBody>
      </p:sp>
      <p:sp>
        <p:nvSpPr>
          <p:cNvPr id="10" name="TextBox 9">
            <a:extLst>
              <a:ext uri="{FF2B5EF4-FFF2-40B4-BE49-F238E27FC236}">
                <a16:creationId xmlns:a16="http://schemas.microsoft.com/office/drawing/2014/main" id="{0D9AF555-A7AD-1A3B-4EC8-AF0D37075B90}"/>
              </a:ext>
            </a:extLst>
          </p:cNvPr>
          <p:cNvSpPr txBox="1"/>
          <p:nvPr/>
        </p:nvSpPr>
        <p:spPr>
          <a:xfrm>
            <a:off x="964406" y="3033232"/>
            <a:ext cx="5893594" cy="311239"/>
          </a:xfrm>
          <a:prstGeom prst="rect">
            <a:avLst/>
          </a:prstGeom>
          <a:noFill/>
        </p:spPr>
        <p:txBody>
          <a:bodyPr wrap="square">
            <a:spAutoFit/>
          </a:bodyPr>
          <a:lstStyle/>
          <a:p>
            <a:pPr marL="0" marR="0" indent="-6350">
              <a:lnSpc>
                <a:spcPct val="107000"/>
              </a:lnSpc>
              <a:spcBef>
                <a:spcPts val="0"/>
              </a:spcBef>
              <a:spcAft>
                <a:spcPts val="760"/>
              </a:spcAft>
            </a:pPr>
            <a:r>
              <a:rPr lang="en-US" sz="1400" kern="100" dirty="0">
                <a:solidFill>
                  <a:srgbClr val="000000"/>
                </a:solidFill>
                <a:effectLst/>
                <a:latin typeface="Arial" panose="020B0604020202020204" pitchFamily="34" charset="0"/>
                <a:ea typeface="Arial" panose="020B0604020202020204" pitchFamily="34" charset="0"/>
              </a:rPr>
              <a:t>After Tampering: </a:t>
            </a:r>
            <a:endParaRPr lang="en-US" sz="1800" kern="100" dirty="0">
              <a:solidFill>
                <a:srgbClr val="000000"/>
              </a:solidFill>
              <a:effectLst/>
              <a:latin typeface="Calibri" panose="020F0502020204030204" pitchFamily="34" charset="0"/>
              <a:ea typeface="Calibri" panose="020F0502020204030204" pitchFamily="34" charset="0"/>
            </a:endParaRPr>
          </a:p>
        </p:txBody>
      </p:sp>
      <p:pic>
        <p:nvPicPr>
          <p:cNvPr id="11" name="Picture 10">
            <a:extLst>
              <a:ext uri="{FF2B5EF4-FFF2-40B4-BE49-F238E27FC236}">
                <a16:creationId xmlns:a16="http://schemas.microsoft.com/office/drawing/2014/main" id="{B6B94D00-D5A0-E5A4-8CD5-2D75FD9E4A48}"/>
              </a:ext>
            </a:extLst>
          </p:cNvPr>
          <p:cNvPicPr/>
          <p:nvPr/>
        </p:nvPicPr>
        <p:blipFill>
          <a:blip r:embed="rId4"/>
          <a:stretch>
            <a:fillRect/>
          </a:stretch>
        </p:blipFill>
        <p:spPr>
          <a:xfrm>
            <a:off x="964406" y="3485160"/>
            <a:ext cx="7165181" cy="1042078"/>
          </a:xfrm>
          <a:prstGeom prst="rect">
            <a:avLst/>
          </a:prstGeom>
        </p:spPr>
      </p:pic>
    </p:spTree>
    <p:extLst>
      <p:ext uri="{BB962C8B-B14F-4D97-AF65-F5344CB8AC3E}">
        <p14:creationId xmlns:p14="http://schemas.microsoft.com/office/powerpoint/2010/main" val="2001543410"/>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765</TotalTime>
  <Words>1545</Words>
  <Application>Microsoft Office PowerPoint</Application>
  <PresentationFormat>On-screen Show (16:9)</PresentationFormat>
  <Paragraphs>247</Paragraphs>
  <Slides>18</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Trebuchet MS</vt:lpstr>
      <vt:lpstr>Calibri</vt:lpstr>
      <vt:lpstr>Bookman Old Style</vt:lpstr>
      <vt:lpstr>Times New Roman</vt:lpstr>
      <vt:lpstr>Arial</vt:lpstr>
      <vt:lpstr>Noto Sans Symbols</vt:lpstr>
      <vt:lpstr>Symbol</vt:lpstr>
      <vt:lpstr>1_Office Theme</vt:lpstr>
      <vt:lpstr>A Seminar on Integrating Blockchain for Advanced Supply Chain Solutions</vt:lpstr>
      <vt:lpstr>Introduction</vt:lpstr>
      <vt:lpstr>PowerPoint Presentation</vt:lpstr>
      <vt:lpstr>Concept Tree</vt:lpstr>
      <vt:lpstr>Literature </vt:lpstr>
      <vt:lpstr>PowerPoint Presentation</vt:lpstr>
      <vt:lpstr>PowerPoint Presentation</vt:lpstr>
      <vt:lpstr>Problem Statement</vt:lpstr>
      <vt:lpstr>Problem Illustration</vt:lpstr>
      <vt:lpstr>Proposed Method</vt:lpstr>
      <vt:lpstr>Proposed Method Illustration</vt:lpstr>
      <vt:lpstr>Proposed Method Illustration</vt:lpstr>
      <vt:lpstr>Parameter </vt:lpstr>
      <vt:lpstr>Experiment Environment</vt:lpstr>
      <vt:lpstr>Project status</vt:lpstr>
      <vt:lpstr>References</vt:lpstr>
      <vt:lpstr>Thank you</vt:lpstr>
      <vt:lpstr>Project seminar–I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Stevenson Gajjela</cp:lastModifiedBy>
  <cp:revision>20</cp:revision>
  <dcterms:modified xsi:type="dcterms:W3CDTF">2024-01-31T03:38:19Z</dcterms:modified>
</cp:coreProperties>
</file>