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7" r:id="rId2"/>
    <p:sldId id="258" r:id="rId3"/>
    <p:sldId id="259" r:id="rId4"/>
    <p:sldId id="256" r:id="rId5"/>
    <p:sldId id="260" r:id="rId6"/>
    <p:sldId id="262" r:id="rId7"/>
    <p:sldId id="261" r:id="rId8"/>
    <p:sldId id="263" r:id="rId9"/>
  </p:sldIdLst>
  <p:sldSz cx="9144000" cy="5143500" type="screen16x9"/>
  <p:notesSz cx="6858000" cy="9144000"/>
  <p:embeddedFontLst>
    <p:embeddedFont>
      <p:font typeface="Bookman Old Style" panose="02050604050505020204" pitchFamily="18"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Cambria" panose="02040503050406030204"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7" autoAdjust="0"/>
  </p:normalViewPr>
  <p:slideViewPr>
    <p:cSldViewPr snapToGrid="0">
      <p:cViewPr varScale="1">
        <p:scale>
          <a:sx n="109" d="100"/>
          <a:sy n="109" d="100"/>
        </p:scale>
        <p:origin x="706"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HLAVATH RAJESH" userId="8b534d086e769bc5" providerId="LiveId" clId="{92B8D89F-613B-498D-8A96-1C1DFB2FAD39}"/>
    <pc:docChg chg="custSel modSld">
      <pc:chgData name="RATHLAVATH RAJESH" userId="8b534d086e769bc5" providerId="LiveId" clId="{92B8D89F-613B-498D-8A96-1C1DFB2FAD39}" dt="2023-09-01T14:36:53.115" v="359" actId="20577"/>
      <pc:docMkLst>
        <pc:docMk/>
      </pc:docMkLst>
      <pc:sldChg chg="addSp modSp mod">
        <pc:chgData name="RATHLAVATH RAJESH" userId="8b534d086e769bc5" providerId="LiveId" clId="{92B8D89F-613B-498D-8A96-1C1DFB2FAD39}" dt="2023-09-01T13:51:14.262" v="153" actId="20577"/>
        <pc:sldMkLst>
          <pc:docMk/>
          <pc:sldMk cId="0" sldId="256"/>
        </pc:sldMkLst>
        <pc:spChg chg="mod">
          <ac:chgData name="RATHLAVATH RAJESH" userId="8b534d086e769bc5" providerId="LiveId" clId="{92B8D89F-613B-498D-8A96-1C1DFB2FAD39}" dt="2023-09-01T13:46:59.869" v="88" actId="14100"/>
          <ac:spMkLst>
            <pc:docMk/>
            <pc:sldMk cId="0" sldId="256"/>
            <ac:spMk id="2" creationId="{00000000-0000-0000-0000-000000000000}"/>
          </ac:spMkLst>
        </pc:spChg>
        <pc:spChg chg="add mod">
          <ac:chgData name="RATHLAVATH RAJESH" userId="8b534d086e769bc5" providerId="LiveId" clId="{92B8D89F-613B-498D-8A96-1C1DFB2FAD39}" dt="2023-09-01T13:51:14.262" v="153" actId="20577"/>
          <ac:spMkLst>
            <pc:docMk/>
            <pc:sldMk cId="0" sldId="256"/>
            <ac:spMk id="3" creationId="{A33DA255-A8F8-931F-289A-B987173EB1D0}"/>
          </ac:spMkLst>
        </pc:spChg>
        <pc:spChg chg="mod">
          <ac:chgData name="RATHLAVATH RAJESH" userId="8b534d086e769bc5" providerId="LiveId" clId="{92B8D89F-613B-498D-8A96-1C1DFB2FAD39}" dt="2023-09-01T13:50:40.033" v="137" actId="20577"/>
          <ac:spMkLst>
            <pc:docMk/>
            <pc:sldMk cId="0" sldId="256"/>
            <ac:spMk id="13" creationId="{00000000-0000-0000-0000-000000000000}"/>
          </ac:spMkLst>
        </pc:spChg>
        <pc:spChg chg="mod">
          <ac:chgData name="RATHLAVATH RAJESH" userId="8b534d086e769bc5" providerId="LiveId" clId="{92B8D89F-613B-498D-8A96-1C1DFB2FAD39}" dt="2023-09-01T13:47:09.320" v="90" actId="255"/>
          <ac:spMkLst>
            <pc:docMk/>
            <pc:sldMk cId="0" sldId="256"/>
            <ac:spMk id="14" creationId="{00000000-0000-0000-0000-000000000000}"/>
          </ac:spMkLst>
        </pc:spChg>
      </pc:sldChg>
      <pc:sldChg chg="addSp delSp modSp mod">
        <pc:chgData name="RATHLAVATH RAJESH" userId="8b534d086e769bc5" providerId="LiveId" clId="{92B8D89F-613B-498D-8A96-1C1DFB2FAD39}" dt="2023-09-01T14:29:17.401" v="307" actId="21"/>
        <pc:sldMkLst>
          <pc:docMk/>
          <pc:sldMk cId="133783369" sldId="260"/>
        </pc:sldMkLst>
        <pc:spChg chg="add del mod">
          <ac:chgData name="RATHLAVATH RAJESH" userId="8b534d086e769bc5" providerId="LiveId" clId="{92B8D89F-613B-498D-8A96-1C1DFB2FAD39}" dt="2023-09-01T14:04:55.017" v="155" actId="21"/>
          <ac:spMkLst>
            <pc:docMk/>
            <pc:sldMk cId="133783369" sldId="260"/>
            <ac:spMk id="3" creationId="{BDF6CF0F-35A3-72F7-F5C7-1407E998F893}"/>
          </ac:spMkLst>
        </pc:spChg>
        <pc:spChg chg="add mod">
          <ac:chgData name="RATHLAVATH RAJESH" userId="8b534d086e769bc5" providerId="LiveId" clId="{92B8D89F-613B-498D-8A96-1C1DFB2FAD39}" dt="2023-09-01T14:08:55.845" v="174" actId="14100"/>
          <ac:spMkLst>
            <pc:docMk/>
            <pc:sldMk cId="133783369" sldId="260"/>
            <ac:spMk id="4" creationId="{949C6C10-BD7C-A612-3758-F77D3360ABA4}"/>
          </ac:spMkLst>
        </pc:spChg>
        <pc:spChg chg="add mod">
          <ac:chgData name="RATHLAVATH RAJESH" userId="8b534d086e769bc5" providerId="LiveId" clId="{92B8D89F-613B-498D-8A96-1C1DFB2FAD39}" dt="2023-09-01T14:05:07.799" v="159" actId="14100"/>
          <ac:spMkLst>
            <pc:docMk/>
            <pc:sldMk cId="133783369" sldId="260"/>
            <ac:spMk id="5" creationId="{A7A8F6FB-0BE0-24EA-8A47-FB4CF5A1D429}"/>
          </ac:spMkLst>
        </pc:spChg>
        <pc:picChg chg="add del mod">
          <ac:chgData name="RATHLAVATH RAJESH" userId="8b534d086e769bc5" providerId="LiveId" clId="{92B8D89F-613B-498D-8A96-1C1DFB2FAD39}" dt="2023-09-01T14:29:17.401" v="307" actId="21"/>
          <ac:picMkLst>
            <pc:docMk/>
            <pc:sldMk cId="133783369" sldId="260"/>
            <ac:picMk id="1026" creationId="{834C75A6-0252-47ED-7207-1788ECB739DF}"/>
          </ac:picMkLst>
        </pc:picChg>
      </pc:sldChg>
      <pc:sldChg chg="addSp delSp modSp mod">
        <pc:chgData name="RATHLAVATH RAJESH" userId="8b534d086e769bc5" providerId="LiveId" clId="{92B8D89F-613B-498D-8A96-1C1DFB2FAD39}" dt="2023-09-01T14:27:48.516" v="305" actId="14734"/>
        <pc:sldMkLst>
          <pc:docMk/>
          <pc:sldMk cId="747321048" sldId="261"/>
        </pc:sldMkLst>
        <pc:spChg chg="del">
          <ac:chgData name="RATHLAVATH RAJESH" userId="8b534d086e769bc5" providerId="LiveId" clId="{92B8D89F-613B-498D-8A96-1C1DFB2FAD39}" dt="2023-09-01T14:22:06.331" v="202" actId="21"/>
          <ac:spMkLst>
            <pc:docMk/>
            <pc:sldMk cId="747321048" sldId="261"/>
            <ac:spMk id="5" creationId="{00000000-0000-0000-0000-000000000000}"/>
          </ac:spMkLst>
        </pc:spChg>
        <pc:spChg chg="del">
          <ac:chgData name="RATHLAVATH RAJESH" userId="8b534d086e769bc5" providerId="LiveId" clId="{92B8D89F-613B-498D-8A96-1C1DFB2FAD39}" dt="2023-09-01T14:22:09.894" v="203" actId="21"/>
          <ac:spMkLst>
            <pc:docMk/>
            <pc:sldMk cId="747321048" sldId="261"/>
            <ac:spMk id="6" creationId="{00000000-0000-0000-0000-000000000000}"/>
          </ac:spMkLst>
        </pc:spChg>
        <pc:graphicFrameChg chg="add mod modGraphic">
          <ac:chgData name="RATHLAVATH RAJESH" userId="8b534d086e769bc5" providerId="LiveId" clId="{92B8D89F-613B-498D-8A96-1C1DFB2FAD39}" dt="2023-09-01T14:27:48.516" v="305" actId="14734"/>
          <ac:graphicFrameMkLst>
            <pc:docMk/>
            <pc:sldMk cId="747321048" sldId="261"/>
            <ac:graphicFrameMk id="3" creationId="{FD3A9420-B110-FB7E-D570-C527F6D411DC}"/>
          </ac:graphicFrameMkLst>
        </pc:graphicFrameChg>
        <pc:graphicFrameChg chg="del">
          <ac:chgData name="RATHLAVATH RAJESH" userId="8b534d086e769bc5" providerId="LiveId" clId="{92B8D89F-613B-498D-8A96-1C1DFB2FAD39}" dt="2023-09-01T14:22:01.660" v="201" actId="21"/>
          <ac:graphicFrameMkLst>
            <pc:docMk/>
            <pc:sldMk cId="747321048" sldId="261"/>
            <ac:graphicFrameMk id="4" creationId="{00000000-0000-0000-0000-000000000000}"/>
          </ac:graphicFrameMkLst>
        </pc:graphicFrameChg>
      </pc:sldChg>
      <pc:sldChg chg="addSp delSp modSp mod">
        <pc:chgData name="RATHLAVATH RAJESH" userId="8b534d086e769bc5" providerId="LiveId" clId="{92B8D89F-613B-498D-8A96-1C1DFB2FAD39}" dt="2023-09-01T14:21:54.006" v="200" actId="20577"/>
        <pc:sldMkLst>
          <pc:docMk/>
          <pc:sldMk cId="2864419330" sldId="262"/>
        </pc:sldMkLst>
        <pc:spChg chg="del">
          <ac:chgData name="RATHLAVATH RAJESH" userId="8b534d086e769bc5" providerId="LiveId" clId="{92B8D89F-613B-498D-8A96-1C1DFB2FAD39}" dt="2023-09-01T14:13:16.726" v="176" actId="21"/>
          <ac:spMkLst>
            <pc:docMk/>
            <pc:sldMk cId="2864419330" sldId="262"/>
            <ac:spMk id="3" creationId="{00000000-0000-0000-0000-000000000000}"/>
          </ac:spMkLst>
        </pc:spChg>
        <pc:spChg chg="add del mod">
          <ac:chgData name="RATHLAVATH RAJESH" userId="8b534d086e769bc5" providerId="LiveId" clId="{92B8D89F-613B-498D-8A96-1C1DFB2FAD39}" dt="2023-09-01T14:13:16.741" v="178"/>
          <ac:spMkLst>
            <pc:docMk/>
            <pc:sldMk cId="2864419330" sldId="262"/>
            <ac:spMk id="5" creationId="{D38F8DEA-9E05-E9DD-EC5A-4F72C236EF92}"/>
          </ac:spMkLst>
        </pc:spChg>
        <pc:spChg chg="add del mod">
          <ac:chgData name="RATHLAVATH RAJESH" userId="8b534d086e769bc5" providerId="LiveId" clId="{92B8D89F-613B-498D-8A96-1C1DFB2FAD39}" dt="2023-09-01T14:14:23.248" v="183"/>
          <ac:spMkLst>
            <pc:docMk/>
            <pc:sldMk cId="2864419330" sldId="262"/>
            <ac:spMk id="6" creationId="{A7246BF2-3035-51E7-FF2D-8E9D24017D7A}"/>
          </ac:spMkLst>
        </pc:spChg>
        <pc:spChg chg="add del mod">
          <ac:chgData name="RATHLAVATH RAJESH" userId="8b534d086e769bc5" providerId="LiveId" clId="{92B8D89F-613B-498D-8A96-1C1DFB2FAD39}" dt="2023-09-01T14:14:23.233" v="181" actId="21"/>
          <ac:spMkLst>
            <pc:docMk/>
            <pc:sldMk cId="2864419330" sldId="262"/>
            <ac:spMk id="7" creationId="{98A8C5A0-FE16-2F8E-2138-2E48FF9E293B}"/>
          </ac:spMkLst>
        </pc:spChg>
        <pc:spChg chg="add mod">
          <ac:chgData name="RATHLAVATH RAJESH" userId="8b534d086e769bc5" providerId="LiveId" clId="{92B8D89F-613B-498D-8A96-1C1DFB2FAD39}" dt="2023-09-01T14:14:57.011" v="187"/>
          <ac:spMkLst>
            <pc:docMk/>
            <pc:sldMk cId="2864419330" sldId="262"/>
            <ac:spMk id="8" creationId="{195A9E0B-CC22-BA7A-86D0-37C059665424}"/>
          </ac:spMkLst>
        </pc:spChg>
        <pc:spChg chg="add del mod">
          <ac:chgData name="RATHLAVATH RAJESH" userId="8b534d086e769bc5" providerId="LiveId" clId="{92B8D89F-613B-498D-8A96-1C1DFB2FAD39}" dt="2023-09-01T14:21:11.588" v="190" actId="21"/>
          <ac:spMkLst>
            <pc:docMk/>
            <pc:sldMk cId="2864419330" sldId="262"/>
            <ac:spMk id="9" creationId="{1E7B0A34-7889-17D0-BA48-D5B2E80F57FC}"/>
          </ac:spMkLst>
        </pc:spChg>
        <pc:spChg chg="add del mod">
          <ac:chgData name="RATHLAVATH RAJESH" userId="8b534d086e769bc5" providerId="LiveId" clId="{92B8D89F-613B-498D-8A96-1C1DFB2FAD39}" dt="2023-09-01T14:21:26.400" v="195"/>
          <ac:spMkLst>
            <pc:docMk/>
            <pc:sldMk cId="2864419330" sldId="262"/>
            <ac:spMk id="10" creationId="{25123E18-4875-D8A7-16B5-D3BDAD09076F}"/>
          </ac:spMkLst>
        </pc:spChg>
        <pc:spChg chg="add del mod">
          <ac:chgData name="RATHLAVATH RAJESH" userId="8b534d086e769bc5" providerId="LiveId" clId="{92B8D89F-613B-498D-8A96-1C1DFB2FAD39}" dt="2023-09-01T14:21:26.384" v="193" actId="21"/>
          <ac:spMkLst>
            <pc:docMk/>
            <pc:sldMk cId="2864419330" sldId="262"/>
            <ac:spMk id="11" creationId="{E6264AF2-C54A-2F71-75C3-44837C539CC0}"/>
          </ac:spMkLst>
        </pc:spChg>
        <pc:spChg chg="add mod">
          <ac:chgData name="RATHLAVATH RAJESH" userId="8b534d086e769bc5" providerId="LiveId" clId="{92B8D89F-613B-498D-8A96-1C1DFB2FAD39}" dt="2023-09-01T14:21:54.006" v="200" actId="20577"/>
          <ac:spMkLst>
            <pc:docMk/>
            <pc:sldMk cId="2864419330" sldId="262"/>
            <ac:spMk id="12" creationId="{F84DC9A6-0C47-B85A-815E-8C0C8A11B1C5}"/>
          </ac:spMkLst>
        </pc:spChg>
      </pc:sldChg>
      <pc:sldChg chg="addSp delSp modSp mod">
        <pc:chgData name="RATHLAVATH RAJESH" userId="8b534d086e769bc5" providerId="LiveId" clId="{92B8D89F-613B-498D-8A96-1C1DFB2FAD39}" dt="2023-09-01T14:36:53.115" v="359" actId="20577"/>
        <pc:sldMkLst>
          <pc:docMk/>
          <pc:sldMk cId="1904107973" sldId="263"/>
        </pc:sldMkLst>
        <pc:spChg chg="del">
          <ac:chgData name="RATHLAVATH RAJESH" userId="8b534d086e769bc5" providerId="LiveId" clId="{92B8D89F-613B-498D-8A96-1C1DFB2FAD39}" dt="2023-09-01T14:28:00.247" v="306" actId="21"/>
          <ac:spMkLst>
            <pc:docMk/>
            <pc:sldMk cId="1904107973" sldId="263"/>
            <ac:spMk id="3" creationId="{00000000-0000-0000-0000-000000000000}"/>
          </ac:spMkLst>
        </pc:spChg>
        <pc:spChg chg="add mod">
          <ac:chgData name="RATHLAVATH RAJESH" userId="8b534d086e769bc5" providerId="LiveId" clId="{92B8D89F-613B-498D-8A96-1C1DFB2FAD39}" dt="2023-09-01T14:36:53.115" v="359" actId="20577"/>
          <ac:spMkLst>
            <pc:docMk/>
            <pc:sldMk cId="1904107973" sldId="263"/>
            <ac:spMk id="5" creationId="{0B3873E7-DEAE-A203-94A4-95898FFD04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1665778"/>
          </a:xfrm>
        </p:spPr>
        <p:txBody>
          <a:bodyPr/>
          <a:lstStyle/>
          <a:p>
            <a:r>
              <a:rPr lang="en-US" sz="3600" b="1" u="sng" dirty="0">
                <a:latin typeface="Bookman Old Style" panose="02050604050505020204" pitchFamily="18" charset="0"/>
              </a:rPr>
              <a:t>PROJECT TITLE</a:t>
            </a:r>
            <a:br>
              <a:rPr lang="en-US" sz="3600" b="1" u="sng" dirty="0">
                <a:latin typeface="Bookman Old Style" panose="02050604050505020204" pitchFamily="18" charset="0"/>
              </a:rPr>
            </a:br>
            <a:r>
              <a:rPr lang="en-US" sz="2800" dirty="0">
                <a:latin typeface="Bookman Old Style" panose="02050604050505020204" pitchFamily="18" charset="0"/>
              </a:rPr>
              <a:t>Disease Prediction Using Machine Learning </a:t>
            </a:r>
            <a:br>
              <a:rPr lang="en-US" sz="2800" dirty="0">
                <a:latin typeface="Bookman Old Style" panose="02050604050505020204" pitchFamily="18" charset="0"/>
              </a:rPr>
            </a:br>
            <a:r>
              <a:rPr lang="en-US" sz="2800" dirty="0">
                <a:latin typeface="Bookman Old Style" panose="02050604050505020204" pitchFamily="18" charset="0"/>
              </a:rPr>
              <a:t>and Big Data</a:t>
            </a:r>
            <a:endParaRPr lang="en-US" sz="3600" dirty="0">
              <a:latin typeface="Bookman Old Style" panose="02050604050505020204" pitchFamily="18" charset="0"/>
            </a:endParaRPr>
          </a:p>
        </p:txBody>
      </p:sp>
      <p:sp>
        <p:nvSpPr>
          <p:cNvPr id="3" name="TextBox 2"/>
          <p:cNvSpPr txBox="1"/>
          <p:nvPr/>
        </p:nvSpPr>
        <p:spPr>
          <a:xfrm>
            <a:off x="382065" y="3265616"/>
            <a:ext cx="3939903" cy="954107"/>
          </a:xfrm>
          <a:prstGeom prst="rect">
            <a:avLst/>
          </a:prstGeom>
          <a:noFill/>
        </p:spPr>
        <p:txBody>
          <a:bodyPr wrap="square" rtlCol="0">
            <a:spAutoFit/>
          </a:bodyPr>
          <a:lstStyle/>
          <a:p>
            <a:r>
              <a:rPr lang="en-US" dirty="0">
                <a:latin typeface="Bookman Old Style" panose="02050604050505020204" pitchFamily="18" charset="0"/>
              </a:rPr>
              <a:t>Team Details :-</a:t>
            </a:r>
          </a:p>
          <a:p>
            <a:r>
              <a:rPr lang="en-US" dirty="0">
                <a:latin typeface="Bookman Old Style" panose="02050604050505020204" pitchFamily="18" charset="0"/>
              </a:rPr>
              <a:t>1. </a:t>
            </a:r>
            <a:r>
              <a:rPr lang="en-US" dirty="0" err="1">
                <a:latin typeface="Bookman Old Style" panose="02050604050505020204" pitchFamily="18" charset="0"/>
              </a:rPr>
              <a:t>Rathlavath</a:t>
            </a:r>
            <a:r>
              <a:rPr lang="en-US" dirty="0">
                <a:latin typeface="Bookman Old Style" panose="02050604050505020204" pitchFamily="18" charset="0"/>
              </a:rPr>
              <a:t> Rajesh (20EG105401) </a:t>
            </a:r>
          </a:p>
          <a:p>
            <a:r>
              <a:rPr lang="en-US" dirty="0">
                <a:latin typeface="Bookman Old Style" panose="02050604050505020204" pitchFamily="18" charset="0"/>
              </a:rPr>
              <a:t>2. </a:t>
            </a:r>
            <a:r>
              <a:rPr lang="en-US" dirty="0" err="1">
                <a:latin typeface="Bookman Old Style" panose="02050604050505020204" pitchFamily="18" charset="0"/>
              </a:rPr>
              <a:t>Gajjela</a:t>
            </a:r>
            <a:r>
              <a:rPr lang="en-US" dirty="0">
                <a:latin typeface="Bookman Old Style" panose="02050604050505020204" pitchFamily="18" charset="0"/>
              </a:rPr>
              <a:t> Stevenson (20EG105412) </a:t>
            </a:r>
          </a:p>
          <a:p>
            <a:r>
              <a:rPr lang="en-US" dirty="0">
                <a:latin typeface="Bookman Old Style" panose="02050604050505020204" pitchFamily="18" charset="0"/>
              </a:rPr>
              <a:t>3. </a:t>
            </a:r>
            <a:r>
              <a:rPr lang="en-US" dirty="0" err="1">
                <a:latin typeface="Bookman Old Style" panose="02050604050505020204" pitchFamily="18" charset="0"/>
              </a:rPr>
              <a:t>Neelagiri</a:t>
            </a:r>
            <a:r>
              <a:rPr lang="en-US" dirty="0">
                <a:latin typeface="Bookman Old Style" panose="02050604050505020204" pitchFamily="18" charset="0"/>
              </a:rPr>
              <a:t> </a:t>
            </a:r>
            <a:r>
              <a:rPr lang="en-US" dirty="0" err="1">
                <a:latin typeface="Bookman Old Style" panose="02050604050505020204" pitchFamily="18" charset="0"/>
              </a:rPr>
              <a:t>Chandradeep</a:t>
            </a:r>
            <a:r>
              <a:rPr lang="en-US" dirty="0">
                <a:latin typeface="Bookman Old Style" panose="02050604050505020204" pitchFamily="18" charset="0"/>
              </a:rPr>
              <a:t> (20EG105429)</a:t>
            </a:r>
          </a:p>
        </p:txBody>
      </p:sp>
      <p:sp>
        <p:nvSpPr>
          <p:cNvPr id="8" name="TextBox 7"/>
          <p:cNvSpPr txBox="1"/>
          <p:nvPr/>
        </p:nvSpPr>
        <p:spPr>
          <a:xfrm>
            <a:off x="5470632" y="3239550"/>
            <a:ext cx="2070599" cy="523220"/>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Ms. G. Sreeja</a:t>
            </a:r>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535782" y="897578"/>
            <a:ext cx="8422482" cy="3323987"/>
          </a:xfrm>
          <a:prstGeom prst="rect">
            <a:avLst/>
          </a:prstGeom>
          <a:noFill/>
        </p:spPr>
        <p:txBody>
          <a:bodyPr wrap="square" rtlCol="0">
            <a:spAutoFit/>
          </a:bodyPr>
          <a:lstStyle/>
          <a:p>
            <a:r>
              <a:rPr lang="en-US" dirty="0">
                <a:latin typeface="Bookman Old Style" panose="02050604050505020204" pitchFamily="18" charset="0"/>
              </a:rPr>
              <a:t>The "Disease Prediction Using Machine Learning and Big Data" project is a cutting-edge initiative aimed at harnessing the power of advanced technology to enhance disease prediction, ultimately leading to more effective healthcare management. This project combines the expertise of data scientists, healthcare professionals, and technology specialists to create a comprehensive system for disease prediction and prevention.</a:t>
            </a:r>
          </a:p>
          <a:p>
            <a:endParaRPr lang="en-US" dirty="0">
              <a:latin typeface="Bookman Old Style" panose="02050604050505020204" pitchFamily="18" charset="0"/>
            </a:endParaRPr>
          </a:p>
          <a:p>
            <a:r>
              <a:rPr lang="en-US" dirty="0">
                <a:latin typeface="Bookman Old Style" panose="02050604050505020204" pitchFamily="18" charset="0"/>
              </a:rPr>
              <a:t>We will need comprehensive healthcare data sources like electronic health records and genomic data. Additionally, we'll require a robust big data infrastructure and access to cloud computing resources for efficient data processing and scalability. Collaboration with healthcare experts and adherence to data security and privacy standards are crucial.</a:t>
            </a:r>
          </a:p>
          <a:p>
            <a:endParaRPr lang="en-US" dirty="0">
              <a:latin typeface="Bookman Old Style" panose="02050604050505020204" pitchFamily="18" charset="0"/>
            </a:endParaRPr>
          </a:p>
          <a:p>
            <a:r>
              <a:rPr lang="en-US" dirty="0">
                <a:latin typeface="Bookman Old Style" panose="02050604050505020204" pitchFamily="18" charset="0"/>
              </a:rPr>
              <a:t>The application of disease prediction using machine learning and big data is transformative across healthcare. It empowers early disease detection, personalized healthcare, and efficient resource allocation. Healthcare professionals use it for decision support, while public health benefits from outbreak prediction and management.</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3392743193"/>
              </p:ext>
            </p:extLst>
          </p:nvPr>
        </p:nvGraphicFramePr>
        <p:xfrm>
          <a:off x="435768" y="758050"/>
          <a:ext cx="8251032" cy="4153327"/>
        </p:xfrm>
        <a:graphic>
          <a:graphicData uri="http://schemas.openxmlformats.org/drawingml/2006/table">
            <a:tbl>
              <a:tblPr firstRow="1" bandRow="1">
                <a:tableStyleId>{1D3205E1-8B83-452B-8570-0B3C4014EAE2}</a:tableStyleId>
              </a:tblPr>
              <a:tblGrid>
                <a:gridCol w="2062758">
                  <a:extLst>
                    <a:ext uri="{9D8B030D-6E8A-4147-A177-3AD203B41FA5}">
                      <a16:colId xmlns:a16="http://schemas.microsoft.com/office/drawing/2014/main" val="20000"/>
                    </a:ext>
                  </a:extLst>
                </a:gridCol>
                <a:gridCol w="2062758">
                  <a:extLst>
                    <a:ext uri="{9D8B030D-6E8A-4147-A177-3AD203B41FA5}">
                      <a16:colId xmlns:a16="http://schemas.microsoft.com/office/drawing/2014/main" val="20001"/>
                    </a:ext>
                  </a:extLst>
                </a:gridCol>
                <a:gridCol w="2062758">
                  <a:extLst>
                    <a:ext uri="{9D8B030D-6E8A-4147-A177-3AD203B41FA5}">
                      <a16:colId xmlns:a16="http://schemas.microsoft.com/office/drawing/2014/main" val="20002"/>
                    </a:ext>
                  </a:extLst>
                </a:gridCol>
                <a:gridCol w="2062758">
                  <a:extLst>
                    <a:ext uri="{9D8B030D-6E8A-4147-A177-3AD203B41FA5}">
                      <a16:colId xmlns:a16="http://schemas.microsoft.com/office/drawing/2014/main" val="20003"/>
                    </a:ext>
                  </a:extLst>
                </a:gridCol>
              </a:tblGrid>
              <a:tr h="295176">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760764">
                <a:tc>
                  <a:txBody>
                    <a:bodyPr/>
                    <a:lstStyle/>
                    <a:p>
                      <a:pPr marL="0" marR="0" algn="ctr">
                        <a:lnSpc>
                          <a:spcPct val="107000"/>
                        </a:lnSpc>
                        <a:spcBef>
                          <a:spcPts val="0"/>
                        </a:spcBef>
                        <a:spcAft>
                          <a:spcPts val="0"/>
                        </a:spcAft>
                      </a:pPr>
                      <a:r>
                        <a:rPr lang="en-US" sz="115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 Groves, B. </a:t>
                      </a:r>
                      <a:r>
                        <a:rPr lang="en-US" sz="1150" kern="1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Kayyali</a:t>
                      </a:r>
                      <a:r>
                        <a:rPr lang="en-US" sz="115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D. Knott, and S. van </a:t>
                      </a:r>
                      <a:r>
                        <a:rPr lang="en-US" sz="1150" kern="1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Kuiken</a:t>
                      </a:r>
                      <a:r>
                        <a:rPr lang="en-US" sz="115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en-US" sz="1150"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4135" marR="21590" marT="94615" marB="0"/>
                </a:tc>
                <a:tc>
                  <a:txBody>
                    <a:bodyPr/>
                    <a:lstStyle/>
                    <a:p>
                      <a:pPr marL="0" marR="0" algn="ctr">
                        <a:lnSpc>
                          <a:spcPct val="100000"/>
                        </a:lnSpc>
                        <a:spcBef>
                          <a:spcPts val="0"/>
                        </a:spcBef>
                        <a:spcAft>
                          <a:spcPts val="20"/>
                        </a:spcAft>
                      </a:pPr>
                      <a:r>
                        <a:rPr lang="en-US" sz="115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 ‘Big Data’ Revolution in Healthcare: Accelerating Value and Innovation</a:t>
                      </a:r>
                      <a:endParaRPr lang="en-US" sz="1150"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4135" marR="21590" marT="94615" marB="0" anchor="ctr"/>
                </a:tc>
                <a:tc>
                  <a:txBody>
                    <a:bodyPr/>
                    <a:lstStyle/>
                    <a:p>
                      <a:pPr marL="0" marR="0" algn="ctr">
                        <a:lnSpc>
                          <a:spcPct val="107000"/>
                        </a:lnSpc>
                        <a:spcBef>
                          <a:spcPts val="0"/>
                        </a:spcBef>
                        <a:spcAft>
                          <a:spcPts val="0"/>
                        </a:spcAft>
                      </a:pPr>
                      <a:r>
                        <a:rPr lang="en-US" sz="1150" kern="100" dirty="0">
                          <a:solidFill>
                            <a:srgbClr val="333333"/>
                          </a:solidFill>
                          <a:effectLst/>
                          <a:latin typeface="Cambria" panose="02040503050406030204" pitchFamily="18" charset="0"/>
                          <a:ea typeface="Cambria" panose="02040503050406030204" pitchFamily="18" charset="0"/>
                          <a:cs typeface="Cambria" panose="02040503050406030204" pitchFamily="18" charset="0"/>
                        </a:rPr>
                        <a:t>Makes it easier to collect and analyze information from multiple sources </a:t>
                      </a:r>
                      <a:endParaRPr lang="en-US" sz="1150"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4135" marR="21590" marT="94615" marB="0" anchor="ct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Data privacy and security issues and concerns </a:t>
                      </a:r>
                      <a:endParaRPr lang="en-US" sz="115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0">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M. Chen, S. Mao, and Y. Liu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‘‘Big data: A survey’’ </a:t>
                      </a:r>
                    </a:p>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Mobile Network </a:t>
                      </a:r>
                    </a:p>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Application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The technological evolution emerges a unified Internet of Things network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Increases complexity including new challenges and requirements demanding for new approaches </a:t>
                      </a:r>
                      <a:endParaRPr lang="en-US" sz="115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2"/>
                  </a:ext>
                </a:extLst>
              </a:tr>
              <a:tr h="646154">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P. B. Jensen, L. J. Jensen, and S. </a:t>
                      </a:r>
                      <a:r>
                        <a:rPr lang="en-US" sz="1150" b="0" i="0" u="none" strike="noStrike" cap="none" dirty="0" err="1">
                          <a:solidFill>
                            <a:srgbClr val="000000"/>
                          </a:solidFill>
                          <a:effectLst/>
                          <a:latin typeface="Cambria" panose="02040503050406030204" pitchFamily="18" charset="0"/>
                          <a:ea typeface="Cambria" panose="02040503050406030204" pitchFamily="18" charset="0"/>
                          <a:cs typeface="Arial"/>
                          <a:sym typeface="Arial"/>
                        </a:rPr>
                        <a:t>Brunak</a:t>
                      </a: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 </a:t>
                      </a:r>
                      <a:endParaRPr lang="en-US" sz="1150" dirty="0">
                        <a:latin typeface="Cambria" panose="02040503050406030204" pitchFamily="18" charset="0"/>
                        <a:ea typeface="Cambria" panose="02040503050406030204" pitchFamily="18" charset="0"/>
                      </a:endParaRPr>
                    </a:p>
                  </a:txBody>
                  <a:tcPr/>
                </a:tc>
                <a:tc>
                  <a:txBody>
                    <a:bodyPr/>
                    <a:lstStyle/>
                    <a:p>
                      <a:pPr marL="0" marR="0" algn="ctr">
                        <a:lnSpc>
                          <a:spcPct val="107000"/>
                        </a:lnSpc>
                        <a:spcBef>
                          <a:spcPts val="0"/>
                        </a:spcBef>
                        <a:spcAft>
                          <a:spcPts val="0"/>
                        </a:spcAft>
                      </a:pPr>
                      <a:r>
                        <a:rPr lang="en-US" sz="115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Mining electronic health records: Towards better research applications and clinical care </a:t>
                      </a:r>
                      <a:endParaRPr lang="en-US" sz="1150"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4135" marR="21590" marT="94615" marB="0" anchor="ct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Clinical data represents a data source that has greater potential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Broad range of ethical, legal and technical reasons </a:t>
                      </a:r>
                      <a:endParaRPr lang="en-US" sz="115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3"/>
                  </a:ext>
                </a:extLst>
              </a:tr>
              <a:tr h="633233">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M. Chen, Y. Ma, Y. </a:t>
                      </a:r>
                    </a:p>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Li, D. Wu, Y. Zhang, and C. </a:t>
                      </a:r>
                      <a:r>
                        <a:rPr lang="en-US" sz="1150" b="0" i="0" u="none" strike="noStrike" cap="none" dirty="0" err="1">
                          <a:solidFill>
                            <a:srgbClr val="000000"/>
                          </a:solidFill>
                          <a:effectLst/>
                          <a:latin typeface="Cambria" panose="02040503050406030204" pitchFamily="18" charset="0"/>
                          <a:ea typeface="Cambria" panose="02040503050406030204" pitchFamily="18" charset="0"/>
                          <a:cs typeface="Arial"/>
                          <a:sym typeface="Arial"/>
                        </a:rPr>
                        <a:t>Youn</a:t>
                      </a: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Wearable 2.0: Enable human-cloud integration in next generation healthcare system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More reliable and intelligent services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User needs to wear the devices for extended periods of time to get accurate results </a:t>
                      </a:r>
                      <a:endParaRPr lang="en-US" sz="115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4"/>
                  </a:ext>
                </a:extLst>
              </a:tr>
              <a:tr h="431201">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D. W. Bates, S. </a:t>
                      </a:r>
                    </a:p>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Saria, L. Ohno-Machado, A. Shah, and G. Escobar </a:t>
                      </a:r>
                      <a:endParaRPr lang="en-US" sz="1150" dirty="0">
                        <a:latin typeface="Cambria" panose="02040503050406030204" pitchFamily="18" charset="0"/>
                        <a:ea typeface="Cambria" panose="02040503050406030204" pitchFamily="18" charset="0"/>
                      </a:endParaRPr>
                    </a:p>
                  </a:txBody>
                  <a:tcPr/>
                </a:tc>
                <a:tc>
                  <a:txBody>
                    <a:bodyPr/>
                    <a:lstStyle/>
                    <a:p>
                      <a:pPr marL="0" marR="229235" algn="ctr">
                        <a:lnSpc>
                          <a:spcPct val="107000"/>
                        </a:lnSpc>
                        <a:spcBef>
                          <a:spcPts val="0"/>
                        </a:spcBef>
                        <a:spcAft>
                          <a:spcPts val="0"/>
                        </a:spcAft>
                      </a:pPr>
                      <a:r>
                        <a:rPr lang="en-US" sz="1150" dirty="0">
                          <a:latin typeface="Cambria" panose="02040503050406030204" pitchFamily="18" charset="0"/>
                          <a:ea typeface="Cambria" panose="02040503050406030204" pitchFamily="18" charset="0"/>
                        </a:rPr>
                        <a:t>‘‘Big data in health care: Using analytics to identify and manage high-risk and high-cost patients’’ </a:t>
                      </a:r>
                      <a:endParaRPr lang="en-US" sz="1150" kern="1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4135" marR="21590" marT="94615" marB="0"/>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Opportunities to use big data to reduce the costs of health care reform </a:t>
                      </a:r>
                      <a:endParaRPr lang="en-US" sz="1150" dirty="0">
                        <a:latin typeface="Cambria" panose="02040503050406030204" pitchFamily="18" charset="0"/>
                        <a:ea typeface="Cambria" panose="02040503050406030204" pitchFamily="18" charset="0"/>
                      </a:endParaRPr>
                    </a:p>
                  </a:txBody>
                  <a:tcPr/>
                </a:tc>
                <a:tc>
                  <a:txBody>
                    <a:bodyPr/>
                    <a:lstStyle/>
                    <a:p>
                      <a:pPr algn="ctr"/>
                      <a:r>
                        <a:rPr lang="en-US" sz="1150" b="0" i="0" u="none" strike="noStrike" cap="none" dirty="0">
                          <a:solidFill>
                            <a:srgbClr val="000000"/>
                          </a:solidFill>
                          <a:effectLst/>
                          <a:latin typeface="Cambria" panose="02040503050406030204" pitchFamily="18" charset="0"/>
                          <a:ea typeface="Cambria" panose="02040503050406030204" pitchFamily="18" charset="0"/>
                          <a:cs typeface="Arial"/>
                          <a:sym typeface="Arial"/>
                        </a:rPr>
                        <a:t>Initial considerable expense </a:t>
                      </a:r>
                      <a:endParaRPr lang="en-US" sz="115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57504" y="440012"/>
            <a:ext cx="5715000" cy="913130"/>
          </a:xfrm>
        </p:spPr>
        <p:txBody>
          <a:bodyPr/>
          <a:lstStyle/>
          <a:p>
            <a:pPr algn="l"/>
            <a:r>
              <a:rPr lang="en-US" sz="3600" dirty="0">
                <a:latin typeface="Bookman Old Style" panose="02050604050505020204" pitchFamily="18" charset="0"/>
              </a:rPr>
              <a:t>Problem Statement</a:t>
            </a:r>
          </a:p>
        </p:txBody>
      </p:sp>
      <p:sp>
        <p:nvSpPr>
          <p:cNvPr id="5" name="TextBox 4"/>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13" name="Title 1"/>
          <p:cNvSpPr txBox="1">
            <a:spLocks/>
          </p:cNvSpPr>
          <p:nvPr/>
        </p:nvSpPr>
        <p:spPr>
          <a:xfrm>
            <a:off x="485776" y="2117707"/>
            <a:ext cx="2836068" cy="454043"/>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sz="3600" dirty="0">
                <a:latin typeface="Bookman Old Style" panose="02050604050505020204" pitchFamily="18" charset="0"/>
              </a:rPr>
              <a:t>Objective:-</a:t>
            </a:r>
          </a:p>
        </p:txBody>
      </p:sp>
      <p:sp>
        <p:nvSpPr>
          <p:cNvPr id="14" name="TextBox 13"/>
          <p:cNvSpPr txBox="1"/>
          <p:nvPr/>
        </p:nvSpPr>
        <p:spPr>
          <a:xfrm>
            <a:off x="485776" y="1353142"/>
            <a:ext cx="7360277" cy="584775"/>
          </a:xfrm>
          <a:prstGeom prst="rect">
            <a:avLst/>
          </a:prstGeom>
          <a:noFill/>
        </p:spPr>
        <p:txBody>
          <a:bodyPr wrap="square" rtlCol="0">
            <a:spAutoFit/>
          </a:bodyPr>
          <a:lstStyle/>
          <a:p>
            <a:r>
              <a:rPr lang="en-US" sz="1600" dirty="0">
                <a:latin typeface="+mj-lt"/>
              </a:rPr>
              <a:t>Disease Prediction by Machine Learning Over Big Data From Healthcare Communities</a:t>
            </a:r>
          </a:p>
        </p:txBody>
      </p:sp>
      <p:sp>
        <p:nvSpPr>
          <p:cNvPr id="3" name="TextBox 2">
            <a:extLst>
              <a:ext uri="{FF2B5EF4-FFF2-40B4-BE49-F238E27FC236}">
                <a16:creationId xmlns:a16="http://schemas.microsoft.com/office/drawing/2014/main" id="{A33DA255-A8F8-931F-289A-B987173EB1D0}"/>
              </a:ext>
            </a:extLst>
          </p:cNvPr>
          <p:cNvSpPr txBox="1"/>
          <p:nvPr/>
        </p:nvSpPr>
        <p:spPr>
          <a:xfrm>
            <a:off x="474657" y="2771592"/>
            <a:ext cx="7958138" cy="1815882"/>
          </a:xfrm>
          <a:prstGeom prst="rect">
            <a:avLst/>
          </a:prstGeom>
          <a:noFill/>
        </p:spPr>
        <p:txBody>
          <a:bodyPr wrap="square" rtlCol="0">
            <a:spAutoFit/>
          </a:bodyPr>
          <a:lstStyle/>
          <a:p>
            <a:r>
              <a:rPr lang="en-US" dirty="0"/>
              <a:t>With the increasing number of deaths due to diseases, it has become mandatory to develop a system to predict effectively and accurately. The objective of our project is to develop a robust and accurate disease prediction system by using machine learning and Big Data analytics. Using large amounts of medical data, including patient records, genetic information, and environmental factors, we aim to create predictive models that can identify potential disease risks and outcomes. Our goal is to enhance early diagnosis, improve treatment planning, and ultimately contribute to better healthcare outcomes by providing clinicians and individuals with valuable insights into disease prevention and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2" name="Title 1"/>
          <p:cNvSpPr>
            <a:spLocks noGrp="1"/>
          </p:cNvSpPr>
          <p:nvPr>
            <p:ph type="title"/>
          </p:nvPr>
        </p:nvSpPr>
        <p:spPr>
          <a:xfrm>
            <a:off x="435769" y="99630"/>
            <a:ext cx="6117431" cy="627321"/>
          </a:xfrm>
        </p:spPr>
        <p:txBody>
          <a:bodyPr/>
          <a:lstStyle/>
          <a:p>
            <a:r>
              <a:rPr lang="en-US" sz="3600" dirty="0">
                <a:latin typeface="Bookman Old Style" panose="02050604050505020204" pitchFamily="18" charset="0"/>
              </a:rPr>
              <a:t>Proposed Method</a:t>
            </a:r>
          </a:p>
        </p:txBody>
      </p:sp>
      <p:sp>
        <p:nvSpPr>
          <p:cNvPr id="4" name="TextBox 3">
            <a:extLst>
              <a:ext uri="{FF2B5EF4-FFF2-40B4-BE49-F238E27FC236}">
                <a16:creationId xmlns:a16="http://schemas.microsoft.com/office/drawing/2014/main" id="{949C6C10-BD7C-A612-3758-F77D3360ABA4}"/>
              </a:ext>
            </a:extLst>
          </p:cNvPr>
          <p:cNvSpPr txBox="1"/>
          <p:nvPr/>
        </p:nvSpPr>
        <p:spPr>
          <a:xfrm>
            <a:off x="700088" y="850106"/>
            <a:ext cx="8282134" cy="1600438"/>
          </a:xfrm>
          <a:prstGeom prst="rect">
            <a:avLst/>
          </a:prstGeom>
          <a:noFill/>
        </p:spPr>
        <p:txBody>
          <a:bodyPr wrap="square" rtlCol="0">
            <a:spAutoFit/>
          </a:bodyPr>
          <a:lstStyle/>
          <a:p>
            <a:r>
              <a:rPr lang="en-US" dirty="0"/>
              <a:t>The hospital data is randomly divided into training and testing sets of data. The machine learning algorithms such as Naïve Bayes, K-Nearest Neighbors, and Decision Tree and their models are built based on this data. These models are then trained extensively using the allocated training set of data. These trained models are then used to handle the test set of data and make accurate predictions about the diseases based on the data given. Finally, these predictions are displayed to the user.</a:t>
            </a:r>
          </a:p>
          <a:p>
            <a:r>
              <a:rPr lang="en-US" dirty="0"/>
              <a:t> </a:t>
            </a:r>
          </a:p>
          <a:p>
            <a:endParaRPr lang="en-US" dirty="0"/>
          </a:p>
        </p:txBody>
      </p:sp>
      <p:pic>
        <p:nvPicPr>
          <p:cNvPr id="6" name="Picture 5">
            <a:extLst>
              <a:ext uri="{FF2B5EF4-FFF2-40B4-BE49-F238E27FC236}">
                <a16:creationId xmlns:a16="http://schemas.microsoft.com/office/drawing/2014/main" id="{E2153AFA-F1F7-B831-8245-665E7472BF1E}"/>
              </a:ext>
            </a:extLst>
          </p:cNvPr>
          <p:cNvPicPr>
            <a:picLocks noChangeAspect="1"/>
          </p:cNvPicPr>
          <p:nvPr/>
        </p:nvPicPr>
        <p:blipFill>
          <a:blip r:embed="rId3"/>
          <a:stretch>
            <a:fillRect/>
          </a:stretch>
        </p:blipFill>
        <p:spPr>
          <a:xfrm>
            <a:off x="1156996" y="2713818"/>
            <a:ext cx="6418456" cy="1699407"/>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19578" y="109946"/>
            <a:ext cx="6117431" cy="627321"/>
          </a:xfrm>
        </p:spPr>
        <p:txBody>
          <a:bodyPr/>
          <a:lstStyle/>
          <a:p>
            <a:r>
              <a:rPr lang="en-US" sz="3600" dirty="0">
                <a:latin typeface="Bookman Old Style" panose="02050604050505020204" pitchFamily="18" charset="0"/>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195A9E0B-CC22-BA7A-86D0-37C059665424}"/>
              </a:ext>
            </a:extLst>
          </p:cNvPr>
          <p:cNvSpPr txBox="1"/>
          <p:nvPr/>
        </p:nvSpPr>
        <p:spPr>
          <a:xfrm>
            <a:off x="664368" y="845710"/>
            <a:ext cx="7393781" cy="1169551"/>
          </a:xfrm>
          <a:prstGeom prst="rect">
            <a:avLst/>
          </a:prstGeom>
          <a:noFill/>
        </p:spPr>
        <p:txBody>
          <a:bodyPr wrap="square" rtlCol="0">
            <a:spAutoFit/>
          </a:bodyPr>
          <a:lstStyle/>
          <a:p>
            <a:r>
              <a:rPr lang="en-US" dirty="0"/>
              <a:t>This prediction is basically done with the help of four different algorithms which are Decision Tree, Random Forest, KNN and  Naïve Bayes. After user enters all the symptoms then he/she needs to press the buttons of respective algorithm, for example there are 4 buttons for 4 algorithms, if user enters all symptoms and presses only Random forest’s button then the result will be provided by calculating using only that algorithm.</a:t>
            </a:r>
          </a:p>
        </p:txBody>
      </p:sp>
      <p:sp>
        <p:nvSpPr>
          <p:cNvPr id="12" name="TextBox 11">
            <a:extLst>
              <a:ext uri="{FF2B5EF4-FFF2-40B4-BE49-F238E27FC236}">
                <a16:creationId xmlns:a16="http://schemas.microsoft.com/office/drawing/2014/main" id="{F84DC9A6-0C47-B85A-815E-8C0C8A11B1C5}"/>
              </a:ext>
            </a:extLst>
          </p:cNvPr>
          <p:cNvSpPr txBox="1"/>
          <p:nvPr/>
        </p:nvSpPr>
        <p:spPr>
          <a:xfrm>
            <a:off x="664368" y="2072728"/>
            <a:ext cx="7393781" cy="1169551"/>
          </a:xfrm>
          <a:prstGeom prst="rect">
            <a:avLst/>
          </a:prstGeom>
          <a:noFill/>
        </p:spPr>
        <p:txBody>
          <a:bodyPr wrap="square" rtlCol="0">
            <a:spAutoFit/>
          </a:bodyPr>
          <a:lstStyle/>
          <a:p>
            <a:r>
              <a:rPr lang="en-US" dirty="0"/>
              <a:t>KNN relies on similarities between patients, Decision Trees create interpretable decision rules, Naïve Bayes handles probabilistic relationships, and Random Forests enhance prediction accuracy through ensemble learning. This comprehensive method holds great promise in revolutionizing healthcare by enabling early and precise disease diagnosis and treatment planning.</a:t>
            </a:r>
          </a:p>
        </p:txBody>
      </p:sp>
      <p:pic>
        <p:nvPicPr>
          <p:cNvPr id="7" name="Picture 6">
            <a:extLst>
              <a:ext uri="{FF2B5EF4-FFF2-40B4-BE49-F238E27FC236}">
                <a16:creationId xmlns:a16="http://schemas.microsoft.com/office/drawing/2014/main" id="{E8B703F9-B43A-6972-0A65-957B7271851E}"/>
              </a:ext>
            </a:extLst>
          </p:cNvPr>
          <p:cNvPicPr>
            <a:picLocks noChangeAspect="1"/>
          </p:cNvPicPr>
          <p:nvPr/>
        </p:nvPicPr>
        <p:blipFill>
          <a:blip r:embed="rId3"/>
          <a:stretch>
            <a:fillRect/>
          </a:stretch>
        </p:blipFill>
        <p:spPr>
          <a:xfrm>
            <a:off x="1723292" y="3299747"/>
            <a:ext cx="5296486" cy="1792758"/>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sp>
        <p:nvSpPr>
          <p:cNvPr id="7" name="Footer Placeholder 6"/>
          <p:cNvSpPr>
            <a:spLocks noGrp="1"/>
          </p:cNvSpPr>
          <p:nvPr>
            <p:ph type="ftr" idx="11"/>
          </p:nvPr>
        </p:nvSpPr>
        <p:spPr/>
        <p:txBody>
          <a:bodyPr/>
          <a:lstStyle/>
          <a:p>
            <a:r>
              <a:rPr lang="en-US"/>
              <a:t>Department of Computer Science and Engineering</a:t>
            </a:r>
          </a:p>
        </p:txBody>
      </p:sp>
      <p:graphicFrame>
        <p:nvGraphicFramePr>
          <p:cNvPr id="3" name="Table 7">
            <a:extLst>
              <a:ext uri="{FF2B5EF4-FFF2-40B4-BE49-F238E27FC236}">
                <a16:creationId xmlns:a16="http://schemas.microsoft.com/office/drawing/2014/main" id="{FD3A9420-B110-FB7E-D570-C527F6D411DC}"/>
              </a:ext>
            </a:extLst>
          </p:cNvPr>
          <p:cNvGraphicFramePr>
            <a:graphicFrameLocks noGrp="1"/>
          </p:cNvGraphicFramePr>
          <p:nvPr>
            <p:extLst>
              <p:ext uri="{D42A27DB-BD31-4B8C-83A1-F6EECF244321}">
                <p14:modId xmlns:p14="http://schemas.microsoft.com/office/powerpoint/2010/main" val="1225594136"/>
              </p:ext>
            </p:extLst>
          </p:nvPr>
        </p:nvGraphicFramePr>
        <p:xfrm>
          <a:off x="928687" y="950118"/>
          <a:ext cx="7058317" cy="3350420"/>
        </p:xfrm>
        <a:graphic>
          <a:graphicData uri="http://schemas.openxmlformats.org/drawingml/2006/table">
            <a:tbl>
              <a:tblPr firstRow="1" bandRow="1">
                <a:tableStyleId>{1D3205E1-8B83-452B-8570-0B3C4014EAE2}</a:tableStyleId>
              </a:tblPr>
              <a:tblGrid>
                <a:gridCol w="850107">
                  <a:extLst>
                    <a:ext uri="{9D8B030D-6E8A-4147-A177-3AD203B41FA5}">
                      <a16:colId xmlns:a16="http://schemas.microsoft.com/office/drawing/2014/main" val="2594665019"/>
                    </a:ext>
                  </a:extLst>
                </a:gridCol>
                <a:gridCol w="2878931">
                  <a:extLst>
                    <a:ext uri="{9D8B030D-6E8A-4147-A177-3AD203B41FA5}">
                      <a16:colId xmlns:a16="http://schemas.microsoft.com/office/drawing/2014/main" val="3390984197"/>
                    </a:ext>
                  </a:extLst>
                </a:gridCol>
                <a:gridCol w="3329279">
                  <a:extLst>
                    <a:ext uri="{9D8B030D-6E8A-4147-A177-3AD203B41FA5}">
                      <a16:colId xmlns:a16="http://schemas.microsoft.com/office/drawing/2014/main" val="2969720094"/>
                    </a:ext>
                  </a:extLst>
                </a:gridCol>
              </a:tblGrid>
              <a:tr h="335042">
                <a:tc>
                  <a:txBody>
                    <a:bodyPr/>
                    <a:lstStyle/>
                    <a:p>
                      <a:pPr algn="ctr"/>
                      <a:r>
                        <a:rPr lang="en-US" b="1" dirty="0"/>
                        <a:t>S.NO</a:t>
                      </a:r>
                    </a:p>
                  </a:txBody>
                  <a:tcPr/>
                </a:tc>
                <a:tc>
                  <a:txBody>
                    <a:bodyPr/>
                    <a:lstStyle/>
                    <a:p>
                      <a:pPr algn="ctr"/>
                      <a:r>
                        <a:rPr lang="en-US" b="1" dirty="0"/>
                        <a:t>Functionalities</a:t>
                      </a:r>
                    </a:p>
                  </a:txBody>
                  <a:tcPr/>
                </a:tc>
                <a:tc>
                  <a:txBody>
                    <a:bodyPr/>
                    <a:lstStyle/>
                    <a:p>
                      <a:pPr algn="l"/>
                      <a:r>
                        <a:rPr lang="en-US" b="1" dirty="0"/>
                        <a:t>Statues </a:t>
                      </a:r>
                    </a:p>
                  </a:txBody>
                  <a:tcPr/>
                </a:tc>
                <a:extLst>
                  <a:ext uri="{0D108BD9-81ED-4DB2-BD59-A6C34878D82A}">
                    <a16:rowId xmlns:a16="http://schemas.microsoft.com/office/drawing/2014/main" val="1609566478"/>
                  </a:ext>
                </a:extLst>
              </a:tr>
              <a:tr h="335042">
                <a:tc>
                  <a:txBody>
                    <a:bodyPr/>
                    <a:lstStyle/>
                    <a:p>
                      <a:r>
                        <a:rPr lang="en-US" dirty="0"/>
                        <a:t>1</a:t>
                      </a:r>
                    </a:p>
                  </a:txBody>
                  <a:tcPr/>
                </a:tc>
                <a:tc>
                  <a:txBody>
                    <a:bodyPr/>
                    <a:lstStyle/>
                    <a:p>
                      <a:r>
                        <a:rPr lang="en-US" dirty="0"/>
                        <a:t>Design and flowchart </a:t>
                      </a:r>
                    </a:p>
                  </a:txBody>
                  <a:tcPr/>
                </a:tc>
                <a:tc>
                  <a:txBody>
                    <a:bodyPr/>
                    <a:lstStyle/>
                    <a:p>
                      <a:pPr algn="ctr"/>
                      <a:r>
                        <a:rPr lang="en-US" sz="1400" b="0" i="0" u="none" strike="noStrike" cap="none" dirty="0">
                          <a:solidFill>
                            <a:srgbClr val="000000"/>
                          </a:solidFill>
                          <a:effectLst/>
                          <a:latin typeface="Arial"/>
                          <a:ea typeface="Arial"/>
                          <a:cs typeface="Arial"/>
                          <a:sym typeface="Arial"/>
                        </a:rPr>
                        <a:t>Completed </a:t>
                      </a:r>
                      <a:endParaRPr lang="en-US" dirty="0"/>
                    </a:p>
                  </a:txBody>
                  <a:tcPr/>
                </a:tc>
                <a:extLst>
                  <a:ext uri="{0D108BD9-81ED-4DB2-BD59-A6C34878D82A}">
                    <a16:rowId xmlns:a16="http://schemas.microsoft.com/office/drawing/2014/main" val="2396321243"/>
                  </a:ext>
                </a:extLst>
              </a:tr>
              <a:tr h="335042">
                <a:tc>
                  <a:txBody>
                    <a:bodyPr/>
                    <a:lstStyle/>
                    <a:p>
                      <a:r>
                        <a:rPr lang="en-US" dirty="0"/>
                        <a:t>2</a:t>
                      </a:r>
                    </a:p>
                  </a:txBody>
                  <a:tcPr/>
                </a:tc>
                <a:tc>
                  <a:txBody>
                    <a:bodyPr/>
                    <a:lstStyle/>
                    <a:p>
                      <a:r>
                        <a:rPr lang="en-US" sz="1400" b="0" i="0" u="none" strike="noStrike" cap="none" dirty="0">
                          <a:solidFill>
                            <a:srgbClr val="000000"/>
                          </a:solidFill>
                          <a:effectLst/>
                          <a:latin typeface="Arial"/>
                          <a:ea typeface="Arial"/>
                          <a:cs typeface="Arial"/>
                          <a:sym typeface="Arial"/>
                        </a:rPr>
                        <a:t>Algorithm selection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Completed </a:t>
                      </a:r>
                      <a:endParaRPr lang="en-US" dirty="0"/>
                    </a:p>
                  </a:txBody>
                  <a:tcPr/>
                </a:tc>
                <a:extLst>
                  <a:ext uri="{0D108BD9-81ED-4DB2-BD59-A6C34878D82A}">
                    <a16:rowId xmlns:a16="http://schemas.microsoft.com/office/drawing/2014/main" val="1954319700"/>
                  </a:ext>
                </a:extLst>
              </a:tr>
              <a:tr h="335042">
                <a:tc>
                  <a:txBody>
                    <a:bodyPr/>
                    <a:lstStyle/>
                    <a:p>
                      <a:r>
                        <a:rPr lang="en-US" dirty="0"/>
                        <a:t>3</a:t>
                      </a:r>
                    </a:p>
                  </a:txBody>
                  <a:tcPr/>
                </a:tc>
                <a:tc>
                  <a:txBody>
                    <a:bodyPr/>
                    <a:lstStyle/>
                    <a:p>
                      <a:r>
                        <a:rPr lang="en-US" sz="1400" b="0" i="0" u="none" strike="noStrike" cap="none" dirty="0">
                          <a:solidFill>
                            <a:srgbClr val="000000"/>
                          </a:solidFill>
                          <a:effectLst/>
                          <a:latin typeface="Arial"/>
                          <a:ea typeface="Arial"/>
                          <a:cs typeface="Arial"/>
                          <a:sym typeface="Arial"/>
                        </a:rPr>
                        <a:t>Data acquisition and integration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Completed </a:t>
                      </a:r>
                      <a:endParaRPr lang="en-US" dirty="0"/>
                    </a:p>
                  </a:txBody>
                  <a:tcPr/>
                </a:tc>
                <a:extLst>
                  <a:ext uri="{0D108BD9-81ED-4DB2-BD59-A6C34878D82A}">
                    <a16:rowId xmlns:a16="http://schemas.microsoft.com/office/drawing/2014/main" val="2893035979"/>
                  </a:ext>
                </a:extLst>
              </a:tr>
              <a:tr h="335042">
                <a:tc>
                  <a:txBody>
                    <a:bodyPr/>
                    <a:lstStyle/>
                    <a:p>
                      <a:r>
                        <a:rPr lang="en-US" dirty="0"/>
                        <a:t>4</a:t>
                      </a:r>
                    </a:p>
                  </a:txBody>
                  <a:tcPr/>
                </a:tc>
                <a:tc>
                  <a:txBody>
                    <a:bodyPr/>
                    <a:lstStyle/>
                    <a:p>
                      <a:r>
                        <a:rPr lang="en-US" sz="1400" b="0" i="0" u="none" strike="noStrike" cap="none" dirty="0">
                          <a:solidFill>
                            <a:srgbClr val="000000"/>
                          </a:solidFill>
                          <a:effectLst/>
                          <a:latin typeface="Arial"/>
                          <a:ea typeface="Arial"/>
                          <a:cs typeface="Arial"/>
                          <a:sym typeface="Arial"/>
                        </a:rPr>
                        <a:t>Data preprocessing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In progress </a:t>
                      </a:r>
                      <a:endParaRPr lang="en-US" dirty="0"/>
                    </a:p>
                  </a:txBody>
                  <a:tcPr/>
                </a:tc>
                <a:extLst>
                  <a:ext uri="{0D108BD9-81ED-4DB2-BD59-A6C34878D82A}">
                    <a16:rowId xmlns:a16="http://schemas.microsoft.com/office/drawing/2014/main" val="926402369"/>
                  </a:ext>
                </a:extLst>
              </a:tr>
              <a:tr h="335042">
                <a:tc>
                  <a:txBody>
                    <a:bodyPr/>
                    <a:lstStyle/>
                    <a:p>
                      <a:r>
                        <a:rPr lang="en-US" dirty="0"/>
                        <a:t>5</a:t>
                      </a:r>
                    </a:p>
                  </a:txBody>
                  <a:tcPr/>
                </a:tc>
                <a:tc>
                  <a:txBody>
                    <a:bodyPr/>
                    <a:lstStyle/>
                    <a:p>
                      <a:r>
                        <a:rPr lang="en-US" sz="1400" b="0" i="0" u="none" strike="noStrike" cap="none" dirty="0">
                          <a:solidFill>
                            <a:srgbClr val="000000"/>
                          </a:solidFill>
                          <a:effectLst/>
                          <a:latin typeface="Arial"/>
                          <a:ea typeface="Arial"/>
                          <a:cs typeface="Arial"/>
                          <a:sym typeface="Arial"/>
                        </a:rPr>
                        <a:t>Model development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In progress </a:t>
                      </a:r>
                      <a:endParaRPr lang="en-US" dirty="0"/>
                    </a:p>
                  </a:txBody>
                  <a:tcPr/>
                </a:tc>
                <a:extLst>
                  <a:ext uri="{0D108BD9-81ED-4DB2-BD59-A6C34878D82A}">
                    <a16:rowId xmlns:a16="http://schemas.microsoft.com/office/drawing/2014/main" val="2772939025"/>
                  </a:ext>
                </a:extLst>
              </a:tr>
              <a:tr h="335042">
                <a:tc>
                  <a:txBody>
                    <a:bodyPr/>
                    <a:lstStyle/>
                    <a:p>
                      <a:r>
                        <a:rPr lang="en-US" dirty="0"/>
                        <a:t>6</a:t>
                      </a:r>
                    </a:p>
                  </a:txBody>
                  <a:tcPr/>
                </a:tc>
                <a:tc>
                  <a:txBody>
                    <a:bodyPr/>
                    <a:lstStyle/>
                    <a:p>
                      <a:r>
                        <a:rPr lang="en-US" sz="1400" b="0" i="0" u="none" strike="noStrike" cap="none" dirty="0">
                          <a:solidFill>
                            <a:srgbClr val="000000"/>
                          </a:solidFill>
                          <a:effectLst/>
                          <a:latin typeface="Arial"/>
                          <a:ea typeface="Arial"/>
                          <a:cs typeface="Arial"/>
                          <a:sym typeface="Arial"/>
                        </a:rPr>
                        <a:t>Model evaluation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In progress </a:t>
                      </a:r>
                      <a:endParaRPr lang="en-US" dirty="0"/>
                    </a:p>
                  </a:txBody>
                  <a:tcPr/>
                </a:tc>
                <a:extLst>
                  <a:ext uri="{0D108BD9-81ED-4DB2-BD59-A6C34878D82A}">
                    <a16:rowId xmlns:a16="http://schemas.microsoft.com/office/drawing/2014/main" val="159528611"/>
                  </a:ext>
                </a:extLst>
              </a:tr>
              <a:tr h="335042">
                <a:tc>
                  <a:txBody>
                    <a:bodyPr/>
                    <a:lstStyle/>
                    <a:p>
                      <a:r>
                        <a:rPr lang="en-US" dirty="0"/>
                        <a:t>7</a:t>
                      </a:r>
                    </a:p>
                  </a:txBody>
                  <a:tcPr/>
                </a:tc>
                <a:tc>
                  <a:txBody>
                    <a:bodyPr/>
                    <a:lstStyle/>
                    <a:p>
                      <a:r>
                        <a:rPr lang="en-US" sz="1400" b="0" i="0" u="none" strike="noStrike" cap="none" dirty="0">
                          <a:solidFill>
                            <a:srgbClr val="000000"/>
                          </a:solidFill>
                          <a:effectLst/>
                          <a:latin typeface="Arial"/>
                          <a:ea typeface="Arial"/>
                          <a:cs typeface="Arial"/>
                          <a:sym typeface="Arial"/>
                        </a:rPr>
                        <a:t>Cloud computing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Not yet started </a:t>
                      </a:r>
                      <a:endParaRPr lang="en-US" dirty="0"/>
                    </a:p>
                  </a:txBody>
                  <a:tcPr/>
                </a:tc>
                <a:extLst>
                  <a:ext uri="{0D108BD9-81ED-4DB2-BD59-A6C34878D82A}">
                    <a16:rowId xmlns:a16="http://schemas.microsoft.com/office/drawing/2014/main" val="442298614"/>
                  </a:ext>
                </a:extLst>
              </a:tr>
              <a:tr h="335042">
                <a:tc>
                  <a:txBody>
                    <a:bodyPr/>
                    <a:lstStyle/>
                    <a:p>
                      <a:r>
                        <a:rPr lang="en-US" dirty="0"/>
                        <a:t>8</a:t>
                      </a:r>
                    </a:p>
                  </a:txBody>
                  <a:tcPr/>
                </a:tc>
                <a:tc>
                  <a:txBody>
                    <a:bodyPr/>
                    <a:lstStyle/>
                    <a:p>
                      <a:r>
                        <a:rPr lang="en-US" sz="1400" b="0" i="0" u="none" strike="noStrike" cap="none" dirty="0">
                          <a:solidFill>
                            <a:srgbClr val="000000"/>
                          </a:solidFill>
                          <a:effectLst/>
                          <a:latin typeface="Arial"/>
                          <a:ea typeface="Arial"/>
                          <a:cs typeface="Arial"/>
                          <a:sym typeface="Arial"/>
                        </a:rPr>
                        <a:t>Big data infrastructure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Not yet started </a:t>
                      </a:r>
                      <a:endParaRPr lang="en-US" dirty="0"/>
                    </a:p>
                  </a:txBody>
                  <a:tcPr/>
                </a:tc>
                <a:extLst>
                  <a:ext uri="{0D108BD9-81ED-4DB2-BD59-A6C34878D82A}">
                    <a16:rowId xmlns:a16="http://schemas.microsoft.com/office/drawing/2014/main" val="1039252874"/>
                  </a:ext>
                </a:extLst>
              </a:tr>
              <a:tr h="335042">
                <a:tc>
                  <a:txBody>
                    <a:bodyPr/>
                    <a:lstStyle/>
                    <a:p>
                      <a:r>
                        <a:rPr lang="en-US" dirty="0"/>
                        <a:t>9</a:t>
                      </a:r>
                    </a:p>
                  </a:txBody>
                  <a:tcPr/>
                </a:tc>
                <a:tc>
                  <a:txBody>
                    <a:bodyPr/>
                    <a:lstStyle/>
                    <a:p>
                      <a:r>
                        <a:rPr lang="en-US" sz="1400" b="0" i="0" u="none" strike="noStrike" cap="none" dirty="0">
                          <a:solidFill>
                            <a:srgbClr val="000000"/>
                          </a:solidFill>
                          <a:effectLst/>
                          <a:latin typeface="Arial"/>
                          <a:ea typeface="Arial"/>
                          <a:cs typeface="Arial"/>
                          <a:sym typeface="Arial"/>
                        </a:rPr>
                        <a:t>Maintenance </a:t>
                      </a:r>
                      <a:endParaRPr lang="en-US" dirty="0"/>
                    </a:p>
                  </a:txBody>
                  <a:tcPr/>
                </a:tc>
                <a:tc>
                  <a:txBody>
                    <a:bodyPr/>
                    <a:lstStyle/>
                    <a:p>
                      <a:pPr algn="ctr"/>
                      <a:r>
                        <a:rPr lang="en-US" sz="1400" b="0" i="0" u="none" strike="noStrike" cap="none" dirty="0">
                          <a:solidFill>
                            <a:srgbClr val="000000"/>
                          </a:solidFill>
                          <a:effectLst/>
                          <a:latin typeface="Arial"/>
                          <a:ea typeface="Arial"/>
                          <a:cs typeface="Arial"/>
                          <a:sym typeface="Arial"/>
                        </a:rPr>
                        <a:t>Not yet started </a:t>
                      </a:r>
                      <a:endParaRPr lang="en-US" dirty="0"/>
                    </a:p>
                  </a:txBody>
                  <a:tcPr/>
                </a:tc>
                <a:extLst>
                  <a:ext uri="{0D108BD9-81ED-4DB2-BD59-A6C34878D82A}">
                    <a16:rowId xmlns:a16="http://schemas.microsoft.com/office/drawing/2014/main" val="3127085676"/>
                  </a:ext>
                </a:extLst>
              </a:tr>
            </a:tbl>
          </a:graphicData>
        </a:graphic>
      </p:graphicFrame>
    </p:spTree>
    <p:extLst>
      <p:ext uri="{BB962C8B-B14F-4D97-AF65-F5344CB8AC3E}">
        <p14:creationId xmlns:p14="http://schemas.microsoft.com/office/powerpoint/2010/main" val="74732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0B3873E7-DEAE-A203-94A4-95898FFD04CB}"/>
              </a:ext>
            </a:extLst>
          </p:cNvPr>
          <p:cNvSpPr txBox="1"/>
          <p:nvPr/>
        </p:nvSpPr>
        <p:spPr>
          <a:xfrm>
            <a:off x="697611" y="673836"/>
            <a:ext cx="7450931"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 Groves, B. </a:t>
            </a:r>
            <a:r>
              <a:rPr lang="en-US" sz="2000" dirty="0" err="1">
                <a:latin typeface="Cambria" panose="02040503050406030204" pitchFamily="18" charset="0"/>
                <a:ea typeface="Cambria" panose="02040503050406030204" pitchFamily="18" charset="0"/>
              </a:rPr>
              <a:t>Kayyali</a:t>
            </a:r>
            <a:r>
              <a:rPr lang="en-US" sz="2000" dirty="0">
                <a:latin typeface="Cambria" panose="02040503050406030204" pitchFamily="18" charset="0"/>
                <a:ea typeface="Cambria" panose="02040503050406030204" pitchFamily="18" charset="0"/>
              </a:rPr>
              <a:t>, D. Knott, and S. van </a:t>
            </a:r>
            <a:r>
              <a:rPr lang="en-US" sz="2000" dirty="0" err="1">
                <a:latin typeface="Cambria" panose="02040503050406030204" pitchFamily="18" charset="0"/>
                <a:ea typeface="Cambria" panose="02040503050406030204" pitchFamily="18" charset="0"/>
              </a:rPr>
              <a:t>Kuiken</a:t>
            </a:r>
            <a:r>
              <a:rPr lang="en-US" sz="2000" dirty="0">
                <a:latin typeface="Cambria" panose="02040503050406030204" pitchFamily="18" charset="0"/>
                <a:ea typeface="Cambria" panose="02040503050406030204" pitchFamily="18" charset="0"/>
              </a:rPr>
              <a:t>, The ‘Big Data’ Revolution in Healthcare: Accelerating Value and Innovation.</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 Chen, S. Mao, and Y. Liu,  Big data: A survey, Mobile Network.</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 . B . Jensen , L . J. Jensen, and S. </a:t>
            </a:r>
            <a:r>
              <a:rPr lang="en-US" sz="2000" dirty="0" err="1">
                <a:latin typeface="Cambria" panose="02040503050406030204" pitchFamily="18" charset="0"/>
                <a:ea typeface="Cambria" panose="02040503050406030204" pitchFamily="18" charset="0"/>
              </a:rPr>
              <a:t>Brunak</a:t>
            </a:r>
            <a:r>
              <a:rPr lang="en-US" sz="2000" dirty="0">
                <a:latin typeface="Cambria" panose="02040503050406030204" pitchFamily="18" charset="0"/>
                <a:ea typeface="Cambria" panose="02040503050406030204" pitchFamily="18" charset="0"/>
              </a:rPr>
              <a:t> , “Mining electronic health records  Towards better research applications and clinical care.”</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 Chen, Y. Ma, Y. Li, D. Wu, Y. Zhang, and C. </a:t>
            </a:r>
            <a:r>
              <a:rPr lang="en-US" sz="2000" dirty="0" err="1">
                <a:latin typeface="Cambria" panose="02040503050406030204" pitchFamily="18" charset="0"/>
                <a:ea typeface="Cambria" panose="02040503050406030204" pitchFamily="18" charset="0"/>
              </a:rPr>
              <a:t>Youn</a:t>
            </a:r>
            <a:r>
              <a:rPr lang="en-US" sz="2000" dirty="0">
                <a:latin typeface="Cambria" panose="02040503050406030204" pitchFamily="18" charset="0"/>
                <a:ea typeface="Cambria" panose="02040503050406030204" pitchFamily="18" charset="0"/>
              </a:rPr>
              <a:t> , “Wearable 2.0: Enable human-cloud integration in next generation healthcare system.”</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D. W. Bates, S. Saria, L. Ohno-Machado, A. Shah, and G. Escobar, ‘‘Big data in health care: Using analytics to identify and manage high-risk and high-cost patients”</a:t>
            </a:r>
          </a:p>
        </p:txBody>
      </p:sp>
    </p:spTree>
    <p:extLst>
      <p:ext uri="{BB962C8B-B14F-4D97-AF65-F5344CB8AC3E}">
        <p14:creationId xmlns:p14="http://schemas.microsoft.com/office/powerpoint/2010/main" val="190410797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1067</Words>
  <Application>Microsoft Office PowerPoint</Application>
  <PresentationFormat>On-screen Show (16:9)</PresentationFormat>
  <Paragraphs>101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Cambria</vt:lpstr>
      <vt:lpstr>Arial</vt:lpstr>
      <vt:lpstr>Bookman Old Style</vt:lpstr>
      <vt:lpstr>Trebuchet MS</vt:lpstr>
      <vt:lpstr>Calibri</vt:lpstr>
      <vt:lpstr>Noto Sans Symbols</vt:lpstr>
      <vt:lpstr>1_Office Theme</vt:lpstr>
      <vt:lpstr>PROJECT TITLE Disease Prediction Using Machine Learning  and Big Data</vt:lpstr>
      <vt:lpstr>Introduction</vt:lpstr>
      <vt:lpstr>Literature </vt:lpstr>
      <vt:lpstr>Problem Statement</vt:lpstr>
      <vt:lpstr>Proposed Method</vt:lpstr>
      <vt:lpstr>Proposed Method</vt:lpstr>
      <vt:lpstr>Project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Stevenson Gajjela</cp:lastModifiedBy>
  <cp:revision>13</cp:revision>
  <dcterms:modified xsi:type="dcterms:W3CDTF">2023-09-01T15:57:43Z</dcterms:modified>
</cp:coreProperties>
</file>