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7" r:id="rId2"/>
    <p:sldId id="258" r:id="rId3"/>
    <p:sldId id="256" r:id="rId4"/>
    <p:sldId id="260" r:id="rId5"/>
    <p:sldId id="262" r:id="rId6"/>
    <p:sldId id="265" r:id="rId7"/>
    <p:sldId id="259" r:id="rId8"/>
    <p:sldId id="266" r:id="rId9"/>
    <p:sldId id="261" r:id="rId10"/>
    <p:sldId id="263" r:id="rId11"/>
    <p:sldId id="267" r:id="rId12"/>
  </p:sldIdLst>
  <p:sldSz cx="9144000" cy="5143500" type="screen16x9"/>
  <p:notesSz cx="6858000" cy="9144000"/>
  <p:embeddedFontLst>
    <p:embeddedFont>
      <p:font typeface="Bookman Old Style" panose="02050604050505020204" pitchFamily="18" charset="0"/>
      <p:regular r:id="rId14"/>
      <p:bold r:id="rId15"/>
      <p:italic r:id="rId16"/>
      <p:boldItalic r:id="rId17"/>
    </p:embeddedFont>
    <p:embeddedFont>
      <p:font typeface="Calibri" panose="020F0502020204030204" pitchFamily="34" charset="0"/>
      <p:regular r:id="rId18"/>
      <p:bold r:id="rId19"/>
      <p:italic r:id="rId20"/>
      <p:boldItalic r:id="rId21"/>
    </p:embeddedFont>
    <p:embeddedFont>
      <p:font typeface="Trebuchet MS" panose="020B0603020202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874" y="62"/>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835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957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8224" y="628781"/>
            <a:ext cx="8229600" cy="1443947"/>
          </a:xfrm>
        </p:spPr>
        <p:txBody>
          <a:bodyPr/>
          <a:lstStyle/>
          <a:p>
            <a:r>
              <a:rPr lang="en-US" sz="3600" b="1" u="sng" dirty="0">
                <a:latin typeface="Bookman Old Style" panose="02050604050505020204" pitchFamily="18" charset="0"/>
              </a:rPr>
              <a:t>PROJECT TITLE</a:t>
            </a:r>
            <a:br>
              <a:rPr lang="en-US" sz="3600" dirty="0">
                <a:latin typeface="Bookman Old Style" panose="02050604050505020204" pitchFamily="18" charset="0"/>
              </a:rPr>
            </a:br>
            <a:r>
              <a:rPr lang="en-US" sz="2800" dirty="0">
                <a:latin typeface="Bookman Old Style" panose="02050604050505020204" pitchFamily="18" charset="0"/>
              </a:rPr>
              <a:t>Disease prediction using Machine Learning and Big Data</a:t>
            </a:r>
          </a:p>
        </p:txBody>
      </p:sp>
      <p:sp>
        <p:nvSpPr>
          <p:cNvPr id="3" name="TextBox 2"/>
          <p:cNvSpPr txBox="1"/>
          <p:nvPr/>
        </p:nvSpPr>
        <p:spPr>
          <a:xfrm>
            <a:off x="267767" y="3279714"/>
            <a:ext cx="3925614" cy="954107"/>
          </a:xfrm>
          <a:prstGeom prst="rect">
            <a:avLst/>
          </a:prstGeom>
          <a:noFill/>
        </p:spPr>
        <p:txBody>
          <a:bodyPr wrap="square" rtlCol="0">
            <a:spAutoFit/>
          </a:bodyPr>
          <a:lstStyle/>
          <a:p>
            <a:r>
              <a:rPr lang="en-US" dirty="0">
                <a:latin typeface="Bookman Old Style" panose="02050604050505020204" pitchFamily="18" charset="0"/>
              </a:rPr>
              <a:t>Team Details </a:t>
            </a:r>
          </a:p>
          <a:p>
            <a:pPr marL="342900" indent="-342900">
              <a:buFont typeface="+mj-lt"/>
              <a:buAutoNum type="arabicPeriod"/>
            </a:pPr>
            <a:r>
              <a:rPr lang="en-US" dirty="0" err="1">
                <a:latin typeface="Bookman Old Style" panose="02050604050505020204" pitchFamily="18" charset="0"/>
              </a:rPr>
              <a:t>Rathlavath</a:t>
            </a:r>
            <a:r>
              <a:rPr lang="en-US" dirty="0">
                <a:latin typeface="Bookman Old Style" panose="02050604050505020204" pitchFamily="18" charset="0"/>
              </a:rPr>
              <a:t> Rajesh(20EG105401)</a:t>
            </a:r>
          </a:p>
          <a:p>
            <a:pPr marL="342900" indent="-342900">
              <a:buFont typeface="+mj-lt"/>
              <a:buAutoNum type="arabicPeriod"/>
            </a:pPr>
            <a:r>
              <a:rPr lang="en-US" dirty="0">
                <a:latin typeface="Bookman Old Style" panose="02050604050505020204" pitchFamily="18" charset="0"/>
              </a:rPr>
              <a:t>Gajjela Stevenson(20EG105412)</a:t>
            </a:r>
          </a:p>
          <a:p>
            <a:pPr marL="342900" indent="-342900">
              <a:buFont typeface="+mj-lt"/>
              <a:buAutoNum type="arabicPeriod"/>
            </a:pPr>
            <a:r>
              <a:rPr lang="en-US" dirty="0" err="1">
                <a:latin typeface="Bookman Old Style" panose="02050604050505020204" pitchFamily="18" charset="0"/>
              </a:rPr>
              <a:t>Neelagiri</a:t>
            </a:r>
            <a:r>
              <a:rPr lang="en-US" dirty="0">
                <a:latin typeface="Bookman Old Style" panose="02050604050505020204" pitchFamily="18" charset="0"/>
              </a:rPr>
              <a:t> </a:t>
            </a:r>
            <a:r>
              <a:rPr lang="en-US" dirty="0" err="1">
                <a:latin typeface="Bookman Old Style" panose="02050604050505020204" pitchFamily="18" charset="0"/>
              </a:rPr>
              <a:t>Chandradeep</a:t>
            </a:r>
            <a:r>
              <a:rPr lang="en-US" dirty="0">
                <a:latin typeface="Bookman Old Style" panose="02050604050505020204" pitchFamily="18" charset="0"/>
              </a:rPr>
              <a:t>(20EG105429)</a:t>
            </a:r>
          </a:p>
        </p:txBody>
      </p:sp>
      <p:sp>
        <p:nvSpPr>
          <p:cNvPr id="8" name="TextBox 7"/>
          <p:cNvSpPr txBox="1"/>
          <p:nvPr/>
        </p:nvSpPr>
        <p:spPr>
          <a:xfrm>
            <a:off x="5466602" y="3287926"/>
            <a:ext cx="2070599" cy="523220"/>
          </a:xfrm>
          <a:prstGeom prst="rect">
            <a:avLst/>
          </a:prstGeom>
          <a:noFill/>
        </p:spPr>
        <p:txBody>
          <a:bodyPr wrap="square" rtlCol="0">
            <a:spAutoFit/>
          </a:bodyPr>
          <a:lstStyle/>
          <a:p>
            <a:r>
              <a:rPr lang="en-US" dirty="0">
                <a:latin typeface="Bookman Old Style" panose="02050604050505020204" pitchFamily="18" charset="0"/>
              </a:rPr>
              <a:t>Project Supervisor </a:t>
            </a:r>
          </a:p>
          <a:p>
            <a:r>
              <a:rPr lang="en-US" dirty="0">
                <a:latin typeface="Bookman Old Style" panose="02050604050505020204" pitchFamily="18" charset="0"/>
              </a:rPr>
              <a:t>Ms. G. Sreeja</a:t>
            </a:r>
          </a:p>
        </p:txBody>
      </p:sp>
      <p:sp>
        <p:nvSpPr>
          <p:cNvPr id="5" name="Footer Placeholder 4"/>
          <p:cNvSpPr>
            <a:spLocks noGrp="1"/>
          </p:cNvSpPr>
          <p:nvPr>
            <p:ph type="ft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2" name="Title 1"/>
          <p:cNvSpPr>
            <a:spLocks noGrp="1"/>
          </p:cNvSpPr>
          <p:nvPr>
            <p:ph type="title"/>
          </p:nvPr>
        </p:nvSpPr>
        <p:spPr>
          <a:xfrm>
            <a:off x="381572" y="410966"/>
            <a:ext cx="6117431" cy="627321"/>
          </a:xfrm>
        </p:spPr>
        <p:txBody>
          <a:bodyPr/>
          <a:lstStyle/>
          <a:p>
            <a:r>
              <a:rPr lang="en-US" sz="3600" dirty="0">
                <a:latin typeface="Bookman Old Style" panose="02050604050505020204" pitchFamily="18" charset="0"/>
              </a:rPr>
              <a:t>Justification </a:t>
            </a:r>
            <a:br>
              <a:rPr lang="en-US" sz="3600" dirty="0">
                <a:latin typeface="Bookman Old Style" panose="02050604050505020204" pitchFamily="18" charset="0"/>
              </a:rPr>
            </a:br>
            <a:endParaRPr lang="en-US" sz="3600" dirty="0">
              <a:latin typeface="Bookman Old Style" panose="02050604050505020204" pitchFamily="18" charset="0"/>
            </a:endParaRPr>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p:cNvSpPr txBox="1"/>
          <p:nvPr/>
        </p:nvSpPr>
        <p:spPr>
          <a:xfrm>
            <a:off x="457200" y="1038287"/>
            <a:ext cx="8590547" cy="3323987"/>
          </a:xfrm>
          <a:prstGeom prst="rect">
            <a:avLst/>
          </a:prstGeom>
          <a:noFill/>
        </p:spPr>
        <p:txBody>
          <a:bodyPr wrap="square" rtlCol="0">
            <a:spAutoFit/>
          </a:bodyPr>
          <a:lstStyle/>
          <a:p>
            <a:r>
              <a:rPr lang="en-US" dirty="0"/>
              <a:t>Parameters improved are:-</a:t>
            </a:r>
          </a:p>
          <a:p>
            <a:r>
              <a:rPr lang="en-US" dirty="0"/>
              <a:t>Accuracy: The overall correctness of the model in predicting diseases.</a:t>
            </a:r>
          </a:p>
          <a:p>
            <a:r>
              <a:rPr lang="en-US" dirty="0"/>
              <a:t>Accuracy = Number of correct predictions/Total number of predictions</a:t>
            </a:r>
          </a:p>
          <a:p>
            <a:endParaRPr lang="en-US" dirty="0"/>
          </a:p>
          <a:p>
            <a:r>
              <a:rPr lang="en-US" dirty="0"/>
              <a:t>Precision: The proportion of true positive predictions among all positive predictions made by the model.</a:t>
            </a:r>
          </a:p>
          <a:p>
            <a:r>
              <a:rPr lang="en-US" dirty="0"/>
              <a:t>Precision = True Positives/(True Positives + False Positives)</a:t>
            </a:r>
          </a:p>
          <a:p>
            <a:endParaRPr lang="en-US" dirty="0"/>
          </a:p>
          <a:p>
            <a:r>
              <a:rPr lang="en-US" dirty="0"/>
              <a:t>Recall (Sensitivity): The proportion of true positive predictions among all actual positives.</a:t>
            </a:r>
          </a:p>
          <a:p>
            <a:r>
              <a:rPr lang="en-US" dirty="0"/>
              <a:t>Recall = True Positives/(True Positives + False Negatives)</a:t>
            </a:r>
          </a:p>
          <a:p>
            <a:endParaRPr lang="en-US" dirty="0"/>
          </a:p>
          <a:p>
            <a:r>
              <a:rPr lang="en-US" dirty="0"/>
              <a:t>F1-Score: The harmonic mean of precision and recall, providing a balance between the two metrics.</a:t>
            </a:r>
          </a:p>
          <a:p>
            <a:r>
              <a:rPr lang="en-US" dirty="0"/>
              <a:t>F1-Score = 2*(Precision*Recall/(Precision + Recall))</a:t>
            </a:r>
          </a:p>
          <a:p>
            <a:endParaRPr lang="en-US" dirty="0"/>
          </a:p>
          <a:p>
            <a:r>
              <a:rPr lang="en-US" dirty="0"/>
              <a:t>The parameters improved because of Efficient Data Preprocessing, Algorithm Tuning, Feature Selection, and Cross-Validation.</a:t>
            </a:r>
          </a:p>
        </p:txBody>
      </p:sp>
    </p:spTree>
    <p:extLst>
      <p:ext uri="{BB962C8B-B14F-4D97-AF65-F5344CB8AC3E}">
        <p14:creationId xmlns:p14="http://schemas.microsoft.com/office/powerpoint/2010/main" val="1904107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68C46B7-950E-D1D6-64C4-2C6DB2F25A9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7" name="Rectangle 6">
            <a:extLst>
              <a:ext uri="{FF2B5EF4-FFF2-40B4-BE49-F238E27FC236}">
                <a16:creationId xmlns:a16="http://schemas.microsoft.com/office/drawing/2014/main" id="{5B9BD4B0-B155-721D-5463-7FE6D8D366CC}"/>
              </a:ext>
            </a:extLst>
          </p:cNvPr>
          <p:cNvSpPr/>
          <p:nvPr/>
        </p:nvSpPr>
        <p:spPr>
          <a:xfrm>
            <a:off x="1076632" y="1150374"/>
            <a:ext cx="7204587" cy="271370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0F8965A-D676-2D17-294D-0294F732CAA3}"/>
              </a:ext>
            </a:extLst>
          </p:cNvPr>
          <p:cNvSpPr txBox="1"/>
          <p:nvPr/>
        </p:nvSpPr>
        <p:spPr>
          <a:xfrm>
            <a:off x="1899270" y="1691296"/>
            <a:ext cx="5345459" cy="1015663"/>
          </a:xfrm>
          <a:prstGeom prst="rect">
            <a:avLst/>
          </a:prstGeom>
          <a:noFill/>
        </p:spPr>
        <p:txBody>
          <a:bodyPr wrap="square" rtlCol="0">
            <a:spAutoFit/>
          </a:bodyPr>
          <a:lstStyle/>
          <a:p>
            <a:pPr algn="ctr"/>
            <a:r>
              <a:rPr lang="en-US"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611707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317090" y="818536"/>
            <a:ext cx="8568813" cy="3539430"/>
          </a:xfrm>
          <a:prstGeom prst="rect">
            <a:avLst/>
          </a:prstGeom>
          <a:noFill/>
        </p:spPr>
        <p:txBody>
          <a:bodyPr wrap="square" rtlCol="0">
            <a:spAutoFit/>
          </a:bodyPr>
          <a:lstStyle/>
          <a:p>
            <a:r>
              <a:rPr lang="en-US" dirty="0">
                <a:latin typeface="Bookman Old Style" panose="02050604050505020204" pitchFamily="18" charset="0"/>
              </a:rPr>
              <a:t>The "Disease Prediction Using Machine Learning and Big Data" project is a cutting-edge initiative aimed at harnessing the power of advanced technology to enhance disease prediction, ultimately leading to more effective healthcare management. This project combines the expertise of data scientists, healthcare professionals, and technology specialists to create a comprehensive system for disease prediction and prevention.</a:t>
            </a:r>
          </a:p>
          <a:p>
            <a:endParaRPr lang="en-US" dirty="0">
              <a:latin typeface="Bookman Old Style" panose="02050604050505020204" pitchFamily="18" charset="0"/>
            </a:endParaRPr>
          </a:p>
          <a:p>
            <a:r>
              <a:rPr lang="en-US" dirty="0">
                <a:latin typeface="Bookman Old Style" panose="02050604050505020204" pitchFamily="18" charset="0"/>
              </a:rPr>
              <a:t>We will need comprehensive healthcare data sources like electronic health records and genomic data. Additionally, we'll require a robust big data infrastructure and access to cloud computing resources for efficient data processing and scalability. Collaboration with healthcare experts and adherence to data security and privacy standards are crucial.</a:t>
            </a:r>
          </a:p>
          <a:p>
            <a:endParaRPr lang="en-US" dirty="0">
              <a:latin typeface="Bookman Old Style" panose="02050604050505020204" pitchFamily="18" charset="0"/>
            </a:endParaRPr>
          </a:p>
          <a:p>
            <a:r>
              <a:rPr lang="en-US" dirty="0">
                <a:latin typeface="Bookman Old Style" panose="02050604050505020204" pitchFamily="18" charset="0"/>
              </a:rPr>
              <a:t>The application of disease prediction using machine learning and big data is transformative across healthcare. It empowers early disease detection, personalized healthcare, and efficient resource allocation. Healthcare professionals use it for decision support, while public health benefits from outbreak prediction and management.</a:t>
            </a:r>
          </a:p>
          <a:p>
            <a:endParaRPr lang="en-US" dirty="0">
              <a:latin typeface="Bookman Old Style" panose="02050604050505020204" pitchFamily="18" charset="0"/>
            </a:endParaRPr>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561131" y="102336"/>
            <a:ext cx="7203895" cy="716199"/>
          </a:xfrm>
        </p:spPr>
        <p:txBody>
          <a:bodyPr/>
          <a:lstStyle/>
          <a:p>
            <a:r>
              <a:rPr lang="en-US" sz="3600" dirty="0">
                <a:latin typeface="Bookman Old Style" panose="02050604050505020204" pitchFamily="18" charset="0"/>
              </a:rPr>
              <a:t>Problem Statement</a:t>
            </a:r>
          </a:p>
        </p:txBody>
      </p:sp>
      <p:sp>
        <p:nvSpPr>
          <p:cNvPr id="3" name="Rectangle 2">
            <a:extLst>
              <a:ext uri="{FF2B5EF4-FFF2-40B4-BE49-F238E27FC236}">
                <a16:creationId xmlns:a16="http://schemas.microsoft.com/office/drawing/2014/main" id="{F3AE5C10-DAD6-C272-52F2-736F4D78D083}"/>
              </a:ext>
            </a:extLst>
          </p:cNvPr>
          <p:cNvSpPr/>
          <p:nvPr/>
        </p:nvSpPr>
        <p:spPr>
          <a:xfrm>
            <a:off x="796413" y="818535"/>
            <a:ext cx="5223387" cy="62732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tx1"/>
              </a:solidFill>
            </a:endParaRPr>
          </a:p>
        </p:txBody>
      </p:sp>
      <p:sp>
        <p:nvSpPr>
          <p:cNvPr id="5" name="Rectangle 4">
            <a:extLst>
              <a:ext uri="{FF2B5EF4-FFF2-40B4-BE49-F238E27FC236}">
                <a16:creationId xmlns:a16="http://schemas.microsoft.com/office/drawing/2014/main" id="{5CDAD0C1-E093-5030-DF46-4A0441023CE1}"/>
              </a:ext>
            </a:extLst>
          </p:cNvPr>
          <p:cNvSpPr/>
          <p:nvPr/>
        </p:nvSpPr>
        <p:spPr>
          <a:xfrm>
            <a:off x="294968" y="1157750"/>
            <a:ext cx="8708921" cy="3429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Problem Statement:-</a:t>
            </a:r>
          </a:p>
          <a:p>
            <a:r>
              <a:rPr lang="en-US" sz="1600" dirty="0">
                <a:solidFill>
                  <a:schemeClr val="tx1"/>
                </a:solidFill>
              </a:rPr>
              <a:t>To improve the accuracy of disease diagnosis by using machine learning algorithms to predict diseases based on the symptoms given.</a:t>
            </a:r>
            <a:endParaRPr lang="en-US" sz="2000" dirty="0">
              <a:solidFill>
                <a:schemeClr val="tx1"/>
              </a:solidFill>
            </a:endParaRPr>
          </a:p>
          <a:p>
            <a:endParaRPr lang="en-US" sz="2000" dirty="0">
              <a:solidFill>
                <a:schemeClr val="tx1"/>
              </a:solidFill>
            </a:endParaRPr>
          </a:p>
          <a:p>
            <a:r>
              <a:rPr lang="en-US" sz="2000" b="1" dirty="0">
                <a:solidFill>
                  <a:schemeClr val="tx1"/>
                </a:solidFill>
              </a:rPr>
              <a:t>Illustrate the problem:-</a:t>
            </a:r>
          </a:p>
          <a:p>
            <a:r>
              <a:rPr lang="en-US" sz="1600" dirty="0">
                <a:solidFill>
                  <a:schemeClr val="tx1"/>
                </a:solidFill>
              </a:rPr>
              <a:t>With the increasing number of deaths due to diseases, it has become mandatory to develop a system to predict effectively and accurately. The objective of our project is to develop a robust and accurate disease prediction system by using machine learning and Big Data analytics. Using large amounts of medical data, including patient records, genetic information, and environmental factors, we aim to create predictive models that can identify potential disease risks and outcomes. Our goal is to enhance early diagnosis, improve treatment planning, and ultimately contribute to better healthcare outcomes by providing clinicians and individuals with valuable insights into disease prevention and management</a:t>
            </a:r>
            <a:r>
              <a:rPr lang="en-US" sz="2000" dirty="0">
                <a:solidFill>
                  <a:schemeClr val="tx1"/>
                </a:solidFill>
              </a:rPr>
              <a:t>.</a:t>
            </a:r>
          </a:p>
          <a:p>
            <a:endParaRPr lang="en-US" sz="20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Proposed Method</a:t>
            </a:r>
          </a:p>
        </p:txBody>
      </p:sp>
      <p:sp>
        <p:nvSpPr>
          <p:cNvPr id="5" name="Rectangle 4">
            <a:extLst>
              <a:ext uri="{FF2B5EF4-FFF2-40B4-BE49-F238E27FC236}">
                <a16:creationId xmlns:a16="http://schemas.microsoft.com/office/drawing/2014/main" id="{10F47C82-F181-5EC7-FD5A-A139F92179E6}"/>
              </a:ext>
            </a:extLst>
          </p:cNvPr>
          <p:cNvSpPr/>
          <p:nvPr/>
        </p:nvSpPr>
        <p:spPr>
          <a:xfrm>
            <a:off x="457201" y="811160"/>
            <a:ext cx="8303342" cy="265154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dirty="0">
                <a:solidFill>
                  <a:schemeClr val="tx1"/>
                </a:solidFill>
              </a:rPr>
              <a:t>The hospital data is randomly divided into training and testing sets of data. The machine learning algorithms such as Naïve Bayes, K-Nearest Neighbors, and Decision Tree and their models are built based on this data. These models are then trained extensively using the allocated training set of data. These trained models are then used to handle the test set of data and make accurate predictions about the diseases based on the data given. Finally, these predictions are displayed to the user.</a:t>
            </a:r>
          </a:p>
          <a:p>
            <a:r>
              <a:rPr lang="en-US" sz="1800" dirty="0">
                <a:solidFill>
                  <a:schemeClr val="tx1"/>
                </a:solidFill>
              </a:rPr>
              <a:t> </a:t>
            </a:r>
          </a:p>
          <a:p>
            <a:endParaRPr lang="en-US" sz="1800" dirty="0">
              <a:solidFill>
                <a:schemeClr val="tx1"/>
              </a:solidFill>
            </a:endParaRPr>
          </a:p>
          <a:p>
            <a:endParaRPr lang="en-US" sz="1800" dirty="0">
              <a:solidFill>
                <a:schemeClr val="tx1"/>
              </a:solidFill>
            </a:endParaRPr>
          </a:p>
        </p:txBody>
      </p:sp>
      <p:sp>
        <p:nvSpPr>
          <p:cNvPr id="6" name="Rectangle 5">
            <a:extLst>
              <a:ext uri="{FF2B5EF4-FFF2-40B4-BE49-F238E27FC236}">
                <a16:creationId xmlns:a16="http://schemas.microsoft.com/office/drawing/2014/main" id="{9D48FE30-F4BE-EC30-A457-6456D3DF08CC}"/>
              </a:ext>
            </a:extLst>
          </p:cNvPr>
          <p:cNvSpPr/>
          <p:nvPr/>
        </p:nvSpPr>
        <p:spPr>
          <a:xfrm>
            <a:off x="589935" y="811161"/>
            <a:ext cx="8096865" cy="15043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0D582A6-9449-0246-800A-9F12BC8454E8}"/>
              </a:ext>
            </a:extLst>
          </p:cNvPr>
          <p:cNvSpPr/>
          <p:nvPr/>
        </p:nvSpPr>
        <p:spPr>
          <a:xfrm>
            <a:off x="589935" y="3060290"/>
            <a:ext cx="8096864" cy="17698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EB8430F-5719-3B24-1299-0DD87339E0E0}"/>
              </a:ext>
            </a:extLst>
          </p:cNvPr>
          <p:cNvSpPr/>
          <p:nvPr/>
        </p:nvSpPr>
        <p:spPr>
          <a:xfrm>
            <a:off x="516194" y="2861187"/>
            <a:ext cx="8037871" cy="196891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C2FF28F-BC37-513D-7D0B-6E91C9A3658D}"/>
              </a:ext>
            </a:extLst>
          </p:cNvPr>
          <p:cNvSpPr/>
          <p:nvPr/>
        </p:nvSpPr>
        <p:spPr>
          <a:xfrm>
            <a:off x="589935" y="2861187"/>
            <a:ext cx="8170608" cy="18435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EC89AEA7-F6BA-B37E-1867-609CC895411F}"/>
              </a:ext>
            </a:extLst>
          </p:cNvPr>
          <p:cNvPicPr>
            <a:picLocks noChangeAspect="1"/>
          </p:cNvPicPr>
          <p:nvPr/>
        </p:nvPicPr>
        <p:blipFill>
          <a:blip r:embed="rId3"/>
          <a:stretch>
            <a:fillRect/>
          </a:stretch>
        </p:blipFill>
        <p:spPr>
          <a:xfrm>
            <a:off x="707923" y="2861187"/>
            <a:ext cx="7434589" cy="1968910"/>
          </a:xfrm>
          <a:prstGeom prst="rect">
            <a:avLst/>
          </a:prstGeom>
        </p:spPr>
      </p:pic>
    </p:spTree>
    <p:extLst>
      <p:ext uri="{BB962C8B-B14F-4D97-AF65-F5344CB8AC3E}">
        <p14:creationId xmlns:p14="http://schemas.microsoft.com/office/powerpoint/2010/main" val="13378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Proposed Method</a:t>
            </a:r>
          </a:p>
        </p:txBody>
      </p:sp>
      <p:sp>
        <p:nvSpPr>
          <p:cNvPr id="5" name="TextBox 4"/>
          <p:cNvSpPr txBox="1"/>
          <p:nvPr/>
        </p:nvSpPr>
        <p:spPr>
          <a:xfrm>
            <a:off x="457200" y="766157"/>
            <a:ext cx="8104239" cy="3539430"/>
          </a:xfrm>
          <a:prstGeom prst="rect">
            <a:avLst/>
          </a:prstGeom>
          <a:noFill/>
        </p:spPr>
        <p:txBody>
          <a:bodyPr wrap="square" rtlCol="0">
            <a:spAutoFit/>
          </a:bodyPr>
          <a:lstStyle/>
          <a:p>
            <a:endParaRPr lang="en-US" b="1" dirty="0"/>
          </a:p>
          <a:p>
            <a:r>
              <a:rPr lang="en-US" b="1" dirty="0"/>
              <a:t>Illustration :</a:t>
            </a:r>
          </a:p>
          <a:p>
            <a:endParaRPr lang="en-US" b="1" dirty="0"/>
          </a:p>
          <a:p>
            <a:r>
              <a:rPr lang="en-US" dirty="0"/>
              <a:t>This prediction is basically done with the help of four different algorithms which are Decision Tree, Random Forest, KNN and  Naïve Bayes. After user enters all the symptoms then he/she needs to press the buttons of respective algorithm, for example there are 4 buttons for 4 algorithms, if user enters all symptoms and presses only Random forest’s button then the result will be provided by calculating using only that algorithm.</a:t>
            </a:r>
          </a:p>
          <a:p>
            <a:endParaRPr lang="en-US" dirty="0"/>
          </a:p>
          <a:p>
            <a:endParaRPr lang="en-US" dirty="0"/>
          </a:p>
          <a:p>
            <a:r>
              <a:rPr lang="en-US" dirty="0"/>
              <a:t>KNN relies on similarities between patients, Decision Trees create interpretable decision rules, Naïve Bayes handles probabilistic relationships, and Random Forests enhance prediction accuracy through ensemble learning. This comprehensive method holds great promise in revolutionizing healthcare by enabling early and precise disease diagnosis and treatment planning.</a:t>
            </a:r>
          </a:p>
          <a:p>
            <a:endParaRPr lang="en-US" dirty="0"/>
          </a:p>
          <a:p>
            <a:endParaRPr lang="en-US" dirty="0"/>
          </a:p>
        </p:txBody>
      </p:sp>
      <p:sp>
        <p:nvSpPr>
          <p:cNvPr id="6" name="Rectangle 5">
            <a:extLst>
              <a:ext uri="{FF2B5EF4-FFF2-40B4-BE49-F238E27FC236}">
                <a16:creationId xmlns:a16="http://schemas.microsoft.com/office/drawing/2014/main" id="{87B3B877-77A4-6E0F-A273-7C0F1905546C}"/>
              </a:ext>
            </a:extLst>
          </p:cNvPr>
          <p:cNvSpPr/>
          <p:nvPr/>
        </p:nvSpPr>
        <p:spPr>
          <a:xfrm>
            <a:off x="582561" y="3001297"/>
            <a:ext cx="7875639" cy="185829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4419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2" name="Title 1"/>
          <p:cNvSpPr>
            <a:spLocks noGrp="1"/>
          </p:cNvSpPr>
          <p:nvPr>
            <p:ph type="title"/>
          </p:nvPr>
        </p:nvSpPr>
        <p:spPr>
          <a:xfrm>
            <a:off x="661800" y="205483"/>
            <a:ext cx="6117431" cy="627321"/>
          </a:xfrm>
        </p:spPr>
        <p:txBody>
          <a:bodyPr/>
          <a:lstStyle/>
          <a:p>
            <a:r>
              <a:rPr lang="en-US" sz="3600" dirty="0"/>
              <a:t>Experiment Environment </a:t>
            </a:r>
          </a:p>
        </p:txBody>
      </p:sp>
      <p:sp>
        <p:nvSpPr>
          <p:cNvPr id="6" name="Footer Placeholder 5"/>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A07AE40E-728C-F48B-D55B-847E71CF0D8D}"/>
              </a:ext>
            </a:extLst>
          </p:cNvPr>
          <p:cNvSpPr txBox="1"/>
          <p:nvPr/>
        </p:nvSpPr>
        <p:spPr>
          <a:xfrm>
            <a:off x="790647" y="1443789"/>
            <a:ext cx="7896154" cy="1384995"/>
          </a:xfrm>
          <a:prstGeom prst="rect">
            <a:avLst/>
          </a:prstGeom>
          <a:noFill/>
        </p:spPr>
        <p:txBody>
          <a:bodyPr wrap="square" rtlCol="0">
            <a:spAutoFit/>
          </a:bodyPr>
          <a:lstStyle/>
          <a:p>
            <a:r>
              <a:rPr lang="en-US" dirty="0"/>
              <a:t>Programming language used: Python since it is suitable for machine learning purposes </a:t>
            </a:r>
          </a:p>
          <a:p>
            <a:endParaRPr lang="en-US" dirty="0"/>
          </a:p>
          <a:p>
            <a:r>
              <a:rPr lang="en-US" dirty="0"/>
              <a:t>Code editor used: Visual Studio Code (Microsoft) as it is a light-weight code editor</a:t>
            </a:r>
          </a:p>
          <a:p>
            <a:endParaRPr lang="en-US" dirty="0"/>
          </a:p>
          <a:p>
            <a:r>
              <a:rPr lang="en-US" dirty="0"/>
              <a:t>Libraries used: NumPy for numeric operations, Pandas for preprocessing datasets, </a:t>
            </a:r>
            <a:r>
              <a:rPr lang="en-US" dirty="0" err="1"/>
              <a:t>Sklearn</a:t>
            </a:r>
            <a:r>
              <a:rPr lang="en-US" dirty="0"/>
              <a:t> to use the machine learning algorithms (Decision Trees, Random Forest, KNN, and Naive Bayes).</a:t>
            </a:r>
          </a:p>
        </p:txBody>
      </p:sp>
    </p:spTree>
    <p:extLst>
      <p:ext uri="{BB962C8B-B14F-4D97-AF65-F5344CB8AC3E}">
        <p14:creationId xmlns:p14="http://schemas.microsoft.com/office/powerpoint/2010/main" val="282715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68906" y="102336"/>
            <a:ext cx="6117431" cy="627321"/>
          </a:xfrm>
        </p:spPr>
        <p:txBody>
          <a:bodyPr/>
          <a:lstStyle/>
          <a:p>
            <a:r>
              <a:rPr lang="en-US" sz="3600" dirty="0"/>
              <a:t>Experiment Screenshots </a:t>
            </a:r>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5" name="Picture 4">
            <a:extLst>
              <a:ext uri="{FF2B5EF4-FFF2-40B4-BE49-F238E27FC236}">
                <a16:creationId xmlns:a16="http://schemas.microsoft.com/office/drawing/2014/main" id="{C1A36D06-3712-825E-8B4A-095447E4F2B4}"/>
              </a:ext>
            </a:extLst>
          </p:cNvPr>
          <p:cNvPicPr>
            <a:picLocks noChangeAspect="1"/>
          </p:cNvPicPr>
          <p:nvPr/>
        </p:nvPicPr>
        <p:blipFill>
          <a:blip r:embed="rId3"/>
          <a:stretch>
            <a:fillRect/>
          </a:stretch>
        </p:blipFill>
        <p:spPr>
          <a:xfrm>
            <a:off x="4746626" y="3017854"/>
            <a:ext cx="4224310" cy="1673783"/>
          </a:xfrm>
          <a:prstGeom prst="rect">
            <a:avLst/>
          </a:prstGeom>
        </p:spPr>
      </p:pic>
      <p:pic>
        <p:nvPicPr>
          <p:cNvPr id="8" name="Picture 7">
            <a:extLst>
              <a:ext uri="{FF2B5EF4-FFF2-40B4-BE49-F238E27FC236}">
                <a16:creationId xmlns:a16="http://schemas.microsoft.com/office/drawing/2014/main" id="{D55A41BC-753E-0739-93AD-B3611DCBFEF5}"/>
              </a:ext>
            </a:extLst>
          </p:cNvPr>
          <p:cNvPicPr>
            <a:picLocks noChangeAspect="1"/>
          </p:cNvPicPr>
          <p:nvPr/>
        </p:nvPicPr>
        <p:blipFill>
          <a:blip r:embed="rId4"/>
          <a:stretch>
            <a:fillRect/>
          </a:stretch>
        </p:blipFill>
        <p:spPr>
          <a:xfrm>
            <a:off x="173064" y="3017854"/>
            <a:ext cx="4146657" cy="1650307"/>
          </a:xfrm>
          <a:prstGeom prst="rect">
            <a:avLst/>
          </a:prstGeom>
        </p:spPr>
      </p:pic>
      <p:pic>
        <p:nvPicPr>
          <p:cNvPr id="10" name="Picture 9">
            <a:extLst>
              <a:ext uri="{FF2B5EF4-FFF2-40B4-BE49-F238E27FC236}">
                <a16:creationId xmlns:a16="http://schemas.microsoft.com/office/drawing/2014/main" id="{A1FB76DB-99A1-D57F-2A1D-2B01010C2AF5}"/>
              </a:ext>
            </a:extLst>
          </p:cNvPr>
          <p:cNvPicPr>
            <a:picLocks noChangeAspect="1"/>
          </p:cNvPicPr>
          <p:nvPr/>
        </p:nvPicPr>
        <p:blipFill>
          <a:blip r:embed="rId5"/>
          <a:stretch>
            <a:fillRect/>
          </a:stretch>
        </p:blipFill>
        <p:spPr>
          <a:xfrm>
            <a:off x="4597247" y="828760"/>
            <a:ext cx="4373689" cy="1877594"/>
          </a:xfrm>
          <a:prstGeom prst="rect">
            <a:avLst/>
          </a:prstGeom>
        </p:spPr>
      </p:pic>
      <p:pic>
        <p:nvPicPr>
          <p:cNvPr id="12" name="Picture 11">
            <a:extLst>
              <a:ext uri="{FF2B5EF4-FFF2-40B4-BE49-F238E27FC236}">
                <a16:creationId xmlns:a16="http://schemas.microsoft.com/office/drawing/2014/main" id="{F832A582-B15E-605E-8686-C36C58B7AF13}"/>
              </a:ext>
            </a:extLst>
          </p:cNvPr>
          <p:cNvPicPr>
            <a:picLocks noChangeAspect="1"/>
          </p:cNvPicPr>
          <p:nvPr/>
        </p:nvPicPr>
        <p:blipFill>
          <a:blip r:embed="rId6"/>
          <a:stretch>
            <a:fillRect/>
          </a:stretch>
        </p:blipFill>
        <p:spPr>
          <a:xfrm>
            <a:off x="237874" y="828760"/>
            <a:ext cx="4065267" cy="1742990"/>
          </a:xfrm>
          <a:prstGeom prst="rect">
            <a:avLst/>
          </a:prstGeom>
        </p:spPr>
      </p:pic>
    </p:spTree>
    <p:extLst>
      <p:ext uri="{BB962C8B-B14F-4D97-AF65-F5344CB8AC3E}">
        <p14:creationId xmlns:p14="http://schemas.microsoft.com/office/powerpoint/2010/main" val="4293442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2" name="Title 1"/>
          <p:cNvSpPr>
            <a:spLocks noGrp="1"/>
          </p:cNvSpPr>
          <p:nvPr>
            <p:ph type="title"/>
          </p:nvPr>
        </p:nvSpPr>
        <p:spPr>
          <a:xfrm>
            <a:off x="435769" y="0"/>
            <a:ext cx="6117431" cy="627321"/>
          </a:xfrm>
        </p:spPr>
        <p:txBody>
          <a:bodyPr/>
          <a:lstStyle/>
          <a:p>
            <a:r>
              <a:rPr lang="en-US" sz="3600" dirty="0"/>
              <a:t>Experiment Results </a:t>
            </a:r>
          </a:p>
        </p:txBody>
      </p:sp>
      <p:sp>
        <p:nvSpPr>
          <p:cNvPr id="6" name="Footer Placeholder 5"/>
          <p:cNvSpPr>
            <a:spLocks noGrp="1"/>
          </p:cNvSpPr>
          <p:nvPr>
            <p:ph type="ftr" idx="11"/>
          </p:nvPr>
        </p:nvSpPr>
        <p:spPr/>
        <p:txBody>
          <a:bodyPr/>
          <a:lstStyle/>
          <a:p>
            <a:r>
              <a:rPr lang="en-US"/>
              <a:t>Department of Computer Science and Engineering</a:t>
            </a:r>
          </a:p>
        </p:txBody>
      </p:sp>
      <p:sp>
        <p:nvSpPr>
          <p:cNvPr id="3" name="TextBox 2">
            <a:extLst>
              <a:ext uri="{FF2B5EF4-FFF2-40B4-BE49-F238E27FC236}">
                <a16:creationId xmlns:a16="http://schemas.microsoft.com/office/drawing/2014/main" id="{B04E02C7-FE06-605D-725B-35F745E33D27}"/>
              </a:ext>
            </a:extLst>
          </p:cNvPr>
          <p:cNvSpPr txBox="1"/>
          <p:nvPr/>
        </p:nvSpPr>
        <p:spPr>
          <a:xfrm>
            <a:off x="491576" y="1096854"/>
            <a:ext cx="8195224" cy="2246769"/>
          </a:xfrm>
          <a:prstGeom prst="rect">
            <a:avLst/>
          </a:prstGeom>
          <a:noFill/>
        </p:spPr>
        <p:txBody>
          <a:bodyPr wrap="square" rtlCol="0">
            <a:spAutoFit/>
          </a:bodyPr>
          <a:lstStyle/>
          <a:p>
            <a:r>
              <a:rPr lang="en-US" dirty="0"/>
              <a:t>During our project, we tested four different machine learning algorithms to see which one is the best at predicting diseases with the symptoms given as input.</a:t>
            </a:r>
          </a:p>
          <a:p>
            <a:endParaRPr lang="en-US" dirty="0"/>
          </a:p>
          <a:p>
            <a:r>
              <a:rPr lang="en-US" dirty="0"/>
              <a:t>We preprocessed the health data for this and trained and tested the machine learning model.</a:t>
            </a:r>
          </a:p>
          <a:p>
            <a:endParaRPr lang="en-US" dirty="0"/>
          </a:p>
          <a:p>
            <a:r>
              <a:rPr lang="en-US" dirty="0"/>
              <a:t>We found out that the Random Forest Algorithm had the best performance by getting an accuracy score of 95%.</a:t>
            </a:r>
          </a:p>
          <a:p>
            <a:endParaRPr lang="en-US" dirty="0"/>
          </a:p>
          <a:p>
            <a:r>
              <a:rPr lang="en-US" dirty="0"/>
              <a:t>The other algorithms, Decision Tree, KNN, and Naive Bayes, were also accurate with accuracy scores ranging from 86% to 93%.</a:t>
            </a:r>
          </a:p>
        </p:txBody>
      </p:sp>
    </p:spTree>
    <p:extLst>
      <p:ext uri="{BB962C8B-B14F-4D97-AF65-F5344CB8AC3E}">
        <p14:creationId xmlns:p14="http://schemas.microsoft.com/office/powerpoint/2010/main" val="991037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Finding </a:t>
            </a:r>
          </a:p>
        </p:txBody>
      </p:sp>
      <p:sp>
        <p:nvSpPr>
          <p:cNvPr id="7" name="Footer Placeholder 6"/>
          <p:cNvSpPr>
            <a:spLocks noGrp="1"/>
          </p:cNvSpPr>
          <p:nvPr>
            <p:ph type="ftr" idx="11"/>
          </p:nvPr>
        </p:nvSpPr>
        <p:spPr/>
        <p:txBody>
          <a:bodyPr/>
          <a:lstStyle/>
          <a:p>
            <a:r>
              <a:rPr lang="en-US"/>
              <a:t>Department of Computer Science and Engineering</a:t>
            </a:r>
          </a:p>
        </p:txBody>
      </p:sp>
      <p:sp>
        <p:nvSpPr>
          <p:cNvPr id="3" name="TextBox 2">
            <a:extLst>
              <a:ext uri="{FF2B5EF4-FFF2-40B4-BE49-F238E27FC236}">
                <a16:creationId xmlns:a16="http://schemas.microsoft.com/office/drawing/2014/main" id="{D64987E3-B079-DC05-F572-40E6F8FE8967}"/>
              </a:ext>
            </a:extLst>
          </p:cNvPr>
          <p:cNvSpPr txBox="1"/>
          <p:nvPr/>
        </p:nvSpPr>
        <p:spPr>
          <a:xfrm>
            <a:off x="708144" y="1045029"/>
            <a:ext cx="7748337" cy="2031325"/>
          </a:xfrm>
          <a:prstGeom prst="rect">
            <a:avLst/>
          </a:prstGeom>
          <a:noFill/>
        </p:spPr>
        <p:txBody>
          <a:bodyPr wrap="square" rtlCol="0">
            <a:spAutoFit/>
          </a:bodyPr>
          <a:lstStyle/>
          <a:p>
            <a:r>
              <a:rPr lang="en-US" dirty="0"/>
              <a:t>We discovered that machine learning algorithms significantly enhance the accuracy and efficiency of disease prediction based on symptoms. The Random Forest algorithm is the most effective, achieving an accuracy of 95%, highlighting its ability to analyze symptom data and accurately predict diseases. The Decision Tree and KNN algorithms also had good performance with accuracies of 93% and 89% respectively, whereas the Naive Bayes algorithm attained an 86% accuracy. These findings highlight the potential to use advanced machine learning algorithms for disease prediction, offering a fast and precise diagnosis process compared to traditional methods. Also these speeds and accuracy can only improve with the increasing amount of data, hence it is very viable to use machine learning algorithms in disease prediction.</a:t>
            </a:r>
          </a:p>
        </p:txBody>
      </p:sp>
    </p:spTree>
    <p:extLst>
      <p:ext uri="{BB962C8B-B14F-4D97-AF65-F5344CB8AC3E}">
        <p14:creationId xmlns:p14="http://schemas.microsoft.com/office/powerpoint/2010/main" val="747321048"/>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2823</TotalTime>
  <Words>1040</Words>
  <Application>Microsoft Office PowerPoint</Application>
  <PresentationFormat>On-screen Show (16:9)</PresentationFormat>
  <Paragraphs>80</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Trebuchet MS</vt:lpstr>
      <vt:lpstr>Bookman Old Style</vt:lpstr>
      <vt:lpstr>Times New Roman</vt:lpstr>
      <vt:lpstr>Noto Sans Symbols</vt:lpstr>
      <vt:lpstr>Calibri</vt:lpstr>
      <vt:lpstr>Arial</vt:lpstr>
      <vt:lpstr>1_Office Theme</vt:lpstr>
      <vt:lpstr>PROJECT TITLE Disease prediction using Machine Learning and Big Data</vt:lpstr>
      <vt:lpstr>Introduction</vt:lpstr>
      <vt:lpstr>Problem Statement</vt:lpstr>
      <vt:lpstr>Proposed Method</vt:lpstr>
      <vt:lpstr>Proposed Method</vt:lpstr>
      <vt:lpstr>Experiment Environment </vt:lpstr>
      <vt:lpstr>Experiment Screenshots </vt:lpstr>
      <vt:lpstr>Experiment Results </vt:lpstr>
      <vt:lpstr>Finding </vt:lpstr>
      <vt:lpstr>Justification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Stevenson Gajjela</cp:lastModifiedBy>
  <cp:revision>15</cp:revision>
  <dcterms:modified xsi:type="dcterms:W3CDTF">2023-10-19T04:49:56Z</dcterms:modified>
</cp:coreProperties>
</file>