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8C823F-0F83-4675-B85F-6EDCF3000B23}">
  <a:tblStyle styleId="{B48C823F-0F83-4675-B85F-6EDCF3000B2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4e0627ba1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4e0627ba1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4e0627ba1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4e0627ba1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e0627ba1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e0627ba1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e0627ba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e0627ba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e0627ba1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4e0627ba1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e0627ba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e0627ba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4e0627ba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4e0627ba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4e0627ba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4e0627ba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4e4c96fcd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4e4c96fcd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591900" y="1150450"/>
            <a:ext cx="7960200" cy="888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Purple Professor </a:t>
            </a:r>
            <a:r>
              <a:rPr lang="en"/>
              <a:t>Project</a:t>
            </a:r>
            <a:endParaRPr/>
          </a:p>
        </p:txBody>
      </p:sp>
      <p:sp>
        <p:nvSpPr>
          <p:cNvPr id="129" name="Google Shape;129;p13"/>
          <p:cNvSpPr txBox="1"/>
          <p:nvPr>
            <p:ph idx="1" type="subTitle"/>
          </p:nvPr>
        </p:nvSpPr>
        <p:spPr>
          <a:xfrm>
            <a:off x="608850" y="2038750"/>
            <a:ext cx="4344900" cy="186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Steven Luo</a:t>
            </a:r>
            <a:endParaRPr/>
          </a:p>
          <a:p>
            <a:pPr indent="0" lvl="0" marL="0" rtl="0" algn="l">
              <a:spcBef>
                <a:spcPts val="0"/>
              </a:spcBef>
              <a:spcAft>
                <a:spcPts val="0"/>
              </a:spcAft>
              <a:buNone/>
            </a:pPr>
            <a:r>
              <a:rPr lang="en"/>
              <a:t>Evan Wu</a:t>
            </a:r>
            <a:endParaRPr/>
          </a:p>
          <a:p>
            <a:pPr indent="0" lvl="0" marL="0" rtl="0" algn="l">
              <a:spcBef>
                <a:spcPts val="0"/>
              </a:spcBef>
              <a:spcAft>
                <a:spcPts val="0"/>
              </a:spcAft>
              <a:buNone/>
            </a:pPr>
            <a:r>
              <a:rPr lang="en"/>
              <a:t>Xiaoyun Chu</a:t>
            </a:r>
            <a:endParaRPr/>
          </a:p>
          <a:p>
            <a:pPr indent="0" lvl="0" marL="0" rtl="0" algn="l">
              <a:spcBef>
                <a:spcPts val="0"/>
              </a:spcBef>
              <a:spcAft>
                <a:spcPts val="0"/>
              </a:spcAft>
              <a:buNone/>
            </a:pPr>
            <a:r>
              <a:rPr lang="en"/>
              <a:t>Jasmine Pena</a:t>
            </a:r>
            <a:endParaRPr/>
          </a:p>
          <a:p>
            <a:pPr indent="0" lvl="0" marL="0" rtl="0" algn="l">
              <a:spcBef>
                <a:spcPts val="0"/>
              </a:spcBef>
              <a:spcAft>
                <a:spcPts val="0"/>
              </a:spcAft>
              <a:buNone/>
            </a:pPr>
            <a:r>
              <a:rPr lang="en"/>
              <a:t>Adnan Moheddin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819150" y="845600"/>
            <a:ext cx="7505700" cy="954600"/>
          </a:xfrm>
          <a:prstGeom prst="rect">
            <a:avLst/>
          </a:prstGeom>
          <a:ln cap="flat" cmpd="sng" w="28575">
            <a:solidFill>
              <a:srgbClr val="6AA84F"/>
            </a:solidFill>
            <a:prstDash val="dashDot"/>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Challenges &amp; Lessons Learned</a:t>
            </a:r>
            <a:endParaRPr/>
          </a:p>
        </p:txBody>
      </p:sp>
      <p:sp>
        <p:nvSpPr>
          <p:cNvPr id="193" name="Google Shape;193;p22"/>
          <p:cNvSpPr txBox="1"/>
          <p:nvPr>
            <p:ph idx="1" type="body"/>
          </p:nvPr>
        </p:nvSpPr>
        <p:spPr>
          <a:xfrm>
            <a:off x="819150" y="2096350"/>
            <a:ext cx="7069500" cy="2447100"/>
          </a:xfrm>
          <a:prstGeom prst="rect">
            <a:avLst/>
          </a:prstGeom>
          <a:ln cap="flat" cmpd="sng" w="19050">
            <a:solidFill>
              <a:srgbClr val="F1C232"/>
            </a:solidFill>
            <a:prstDash val="dashDot"/>
            <a:round/>
            <a:headEnd len="sm" w="sm" type="none"/>
            <a:tailEnd len="sm" w="sm" type="none"/>
          </a:ln>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rgbClr val="000000"/>
              </a:buClr>
              <a:buSzPts val="1300"/>
              <a:buChar char="●"/>
            </a:pPr>
            <a:r>
              <a:rPr lang="en">
                <a:solidFill>
                  <a:srgbClr val="000000"/>
                </a:solidFill>
              </a:rPr>
              <a:t>Initial</a:t>
            </a:r>
            <a:r>
              <a:rPr lang="en">
                <a:solidFill>
                  <a:srgbClr val="000000"/>
                </a:solidFill>
              </a:rPr>
              <a:t> design is very important, we had to update our database design in the middle of the project due to poorly designed structure. This caused delays in development that pushed back our timeline.</a:t>
            </a:r>
            <a:endParaRPr>
              <a:solidFill>
                <a:srgbClr val="000000"/>
              </a:solidFill>
            </a:endParaRPr>
          </a:p>
          <a:p>
            <a:pPr indent="-311150" lvl="0" marL="457200" rtl="0" algn="l">
              <a:lnSpc>
                <a:spcPct val="100000"/>
              </a:lnSpc>
              <a:spcBef>
                <a:spcPts val="1000"/>
              </a:spcBef>
              <a:spcAft>
                <a:spcPts val="0"/>
              </a:spcAft>
              <a:buClr>
                <a:srgbClr val="000000"/>
              </a:buClr>
              <a:buSzPts val="1300"/>
              <a:buChar char="●"/>
            </a:pPr>
            <a:r>
              <a:rPr lang="en">
                <a:solidFill>
                  <a:srgbClr val="000000"/>
                </a:solidFill>
              </a:rPr>
              <a:t>Testing the app from a professor’s or user’s perspective helped us simplify the UI and prioritize useful features like grade statistics and easy CSV import.</a:t>
            </a:r>
            <a:endParaRPr>
              <a:solidFill>
                <a:srgbClr val="000000"/>
              </a:solidFill>
            </a:endParaRPr>
          </a:p>
          <a:p>
            <a:pPr indent="-311150" lvl="0" marL="457200" rtl="0" algn="l">
              <a:lnSpc>
                <a:spcPct val="100000"/>
              </a:lnSpc>
              <a:spcBef>
                <a:spcPts val="1000"/>
              </a:spcBef>
              <a:spcAft>
                <a:spcPts val="0"/>
              </a:spcAft>
              <a:buClr>
                <a:srgbClr val="000000"/>
              </a:buClr>
              <a:buSzPts val="1300"/>
              <a:buChar char="●"/>
            </a:pPr>
            <a:r>
              <a:rPr lang="en">
                <a:solidFill>
                  <a:srgbClr val="000000"/>
                </a:solidFill>
              </a:rPr>
              <a:t>Testing on Heroku early exposed issues we wouldn’t catch locally (e.g., production database config, missing add-ons,).</a:t>
            </a:r>
            <a:endParaRPr>
              <a:solidFill>
                <a:srgbClr val="000000"/>
              </a:solidFill>
            </a:endParaRPr>
          </a:p>
          <a:p>
            <a:pPr indent="-311150" lvl="0" marL="457200" rtl="0" algn="l">
              <a:lnSpc>
                <a:spcPct val="100000"/>
              </a:lnSpc>
              <a:spcBef>
                <a:spcPts val="1000"/>
              </a:spcBef>
              <a:spcAft>
                <a:spcPts val="0"/>
              </a:spcAft>
              <a:buClr>
                <a:srgbClr val="000000"/>
              </a:buClr>
              <a:buSzPts val="1300"/>
              <a:buChar char="●"/>
            </a:pPr>
            <a:r>
              <a:rPr lang="en">
                <a:solidFill>
                  <a:srgbClr val="000000"/>
                </a:solidFill>
              </a:rPr>
              <a:t>Smaller pull requests and modular controller logic made debugging and testing much easier.</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a:ln cap="flat" cmpd="sng" w="28575">
            <a:solidFill>
              <a:srgbClr val="6AA84F"/>
            </a:solidFill>
            <a:prstDash val="dashDot"/>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Purple Prof Student Tracker</a:t>
            </a:r>
            <a:endParaRPr/>
          </a:p>
        </p:txBody>
      </p:sp>
      <p:sp>
        <p:nvSpPr>
          <p:cNvPr id="135" name="Google Shape;135;p14"/>
          <p:cNvSpPr txBox="1"/>
          <p:nvPr>
            <p:ph idx="1" type="body"/>
          </p:nvPr>
        </p:nvSpPr>
        <p:spPr>
          <a:xfrm>
            <a:off x="618300" y="2106925"/>
            <a:ext cx="7907400" cy="1880700"/>
          </a:xfrm>
          <a:prstGeom prst="rect">
            <a:avLst/>
          </a:prstGeom>
          <a:ln cap="flat" cmpd="sng" w="19050">
            <a:solidFill>
              <a:srgbClr val="F1C232"/>
            </a:solidFill>
            <a:prstDash val="dashDot"/>
            <a:round/>
            <a:headEnd len="sm" w="sm" type="none"/>
            <a:tailEnd len="sm" w="sm" type="none"/>
          </a:ln>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000000"/>
              </a:buClr>
              <a:buSzPts val="1300"/>
              <a:buChar char="●"/>
            </a:pPr>
            <a:r>
              <a:rPr lang="en">
                <a:solidFill>
                  <a:srgbClr val="000000"/>
                </a:solidFill>
              </a:rPr>
              <a:t>A web app to help professors manage and track their students.</a:t>
            </a:r>
            <a:endParaRPr>
              <a:solidFill>
                <a:srgbClr val="000000"/>
              </a:solidFill>
            </a:endParaRPr>
          </a:p>
          <a:p>
            <a:pPr indent="-311150" lvl="0" marL="457200" rtl="0" algn="l">
              <a:lnSpc>
                <a:spcPct val="150000"/>
              </a:lnSpc>
              <a:spcBef>
                <a:spcPts val="0"/>
              </a:spcBef>
              <a:spcAft>
                <a:spcPts val="0"/>
              </a:spcAft>
              <a:buClr>
                <a:srgbClr val="000000"/>
              </a:buClr>
              <a:buSzPts val="1300"/>
              <a:buChar char="●"/>
            </a:pPr>
            <a:r>
              <a:rPr lang="en">
                <a:solidFill>
                  <a:srgbClr val="000000"/>
                </a:solidFill>
              </a:rPr>
              <a:t>Supports manual entry and CSV upload of students.</a:t>
            </a:r>
            <a:endParaRPr>
              <a:solidFill>
                <a:srgbClr val="000000"/>
              </a:solidFill>
            </a:endParaRPr>
          </a:p>
          <a:p>
            <a:pPr indent="-311150" lvl="0" marL="457200" rtl="0" algn="l">
              <a:lnSpc>
                <a:spcPct val="150000"/>
              </a:lnSpc>
              <a:spcBef>
                <a:spcPts val="0"/>
              </a:spcBef>
              <a:spcAft>
                <a:spcPts val="0"/>
              </a:spcAft>
              <a:buClr>
                <a:srgbClr val="000000"/>
              </a:buClr>
              <a:buSzPts val="1300"/>
              <a:buChar char="●"/>
            </a:pPr>
            <a:r>
              <a:rPr lang="en">
                <a:solidFill>
                  <a:srgbClr val="000000"/>
                </a:solidFill>
              </a:rPr>
              <a:t>Search and filter by name, email, status, enrollment year.</a:t>
            </a:r>
            <a:endParaRPr>
              <a:solidFill>
                <a:srgbClr val="000000"/>
              </a:solidFill>
            </a:endParaRPr>
          </a:p>
          <a:p>
            <a:pPr indent="-311150" lvl="0" marL="457200" rtl="0" algn="l">
              <a:lnSpc>
                <a:spcPct val="150000"/>
              </a:lnSpc>
              <a:spcBef>
                <a:spcPts val="0"/>
              </a:spcBef>
              <a:spcAft>
                <a:spcPts val="0"/>
              </a:spcAft>
              <a:buClr>
                <a:srgbClr val="000000"/>
              </a:buClr>
              <a:buSzPts val="1300"/>
              <a:buChar char="●"/>
            </a:pPr>
            <a:r>
              <a:rPr lang="en">
                <a:solidFill>
                  <a:srgbClr val="000000"/>
                </a:solidFill>
              </a:rPr>
              <a:t>Supports peer teacher management.</a:t>
            </a:r>
            <a:endParaRPr>
              <a:solidFill>
                <a:srgbClr val="000000"/>
              </a:solidFill>
            </a:endParaRPr>
          </a:p>
          <a:p>
            <a:pPr indent="-311150" lvl="0" marL="457200" rtl="0" algn="l">
              <a:lnSpc>
                <a:spcPct val="150000"/>
              </a:lnSpc>
              <a:spcBef>
                <a:spcPts val="0"/>
              </a:spcBef>
              <a:spcAft>
                <a:spcPts val="0"/>
              </a:spcAft>
              <a:buClr>
                <a:srgbClr val="000000"/>
              </a:buClr>
              <a:buSzPts val="1300"/>
              <a:buChar char="●"/>
            </a:pPr>
            <a:r>
              <a:rPr lang="en">
                <a:solidFill>
                  <a:srgbClr val="000000"/>
                </a:solidFill>
              </a:rPr>
              <a:t>Statistics: total number of students, students in multiple classes, students </a:t>
            </a:r>
            <a:r>
              <a:rPr lang="en">
                <a:solidFill>
                  <a:srgbClr val="000000"/>
                </a:solidFill>
              </a:rPr>
              <a:t>average</a:t>
            </a:r>
            <a:r>
              <a:rPr lang="en">
                <a:solidFill>
                  <a:srgbClr val="000000"/>
                </a:solidFill>
              </a:rPr>
              <a:t> grade</a:t>
            </a:r>
            <a:r>
              <a:rPr lang="en">
                <a:solidFill>
                  <a:srgbClr val="000000"/>
                </a:solidFill>
              </a:rPr>
              <a:t> and QWF(Q drop, withdraw, failed) rate </a:t>
            </a:r>
            <a:r>
              <a:rPr lang="en">
                <a:solidFill>
                  <a:srgbClr val="000000"/>
                </a:solidFill>
              </a:rPr>
              <a:t>of each course</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a:ln cap="flat" cmpd="sng" w="28575">
            <a:solidFill>
              <a:srgbClr val="6AA84F"/>
            </a:solidFill>
            <a:prstDash val="dashDot"/>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Initial</a:t>
            </a:r>
            <a:r>
              <a:rPr lang="en"/>
              <a:t> Design</a:t>
            </a:r>
            <a:endParaRPr/>
          </a:p>
        </p:txBody>
      </p:sp>
      <p:graphicFrame>
        <p:nvGraphicFramePr>
          <p:cNvPr id="141" name="Google Shape;141;p15"/>
          <p:cNvGraphicFramePr/>
          <p:nvPr/>
        </p:nvGraphicFramePr>
        <p:xfrm>
          <a:off x="952500" y="1962725"/>
          <a:ext cx="3000000" cy="3000000"/>
        </p:xfrm>
        <a:graphic>
          <a:graphicData uri="http://schemas.openxmlformats.org/drawingml/2006/table">
            <a:tbl>
              <a:tblPr>
                <a:noFill/>
                <a:tableStyleId>{B48C823F-0F83-4675-B85F-6EDCF3000B23}</a:tableStyleId>
              </a:tblPr>
              <a:tblGrid>
                <a:gridCol w="3619500"/>
                <a:gridCol w="3619500"/>
              </a:tblGrid>
              <a:tr h="373775">
                <a:tc>
                  <a:txBody>
                    <a:bodyPr/>
                    <a:lstStyle/>
                    <a:p>
                      <a:pPr indent="0" lvl="0" marL="0" rtl="0" algn="ctr">
                        <a:lnSpc>
                          <a:spcPct val="115000"/>
                        </a:lnSpc>
                        <a:spcBef>
                          <a:spcPts val="0"/>
                        </a:spcBef>
                        <a:spcAft>
                          <a:spcPts val="0"/>
                        </a:spcAft>
                        <a:buNone/>
                      </a:pPr>
                      <a:r>
                        <a:rPr b="1" lang="en" sz="1100">
                          <a:solidFill>
                            <a:schemeClr val="lt1"/>
                          </a:solidFill>
                        </a:rPr>
                        <a:t>Layer</a:t>
                      </a:r>
                      <a:endParaRPr b="1" sz="1100">
                        <a:solidFill>
                          <a:schemeClr val="lt1"/>
                        </a:solidFill>
                      </a:endParaRPr>
                    </a:p>
                  </a:txBody>
                  <a:tcPr marT="91425" marB="91425" marR="91425" marL="91425">
                    <a:solidFill>
                      <a:srgbClr val="500000"/>
                    </a:solidFill>
                  </a:tcPr>
                </a:tc>
                <a:tc>
                  <a:txBody>
                    <a:bodyPr/>
                    <a:lstStyle/>
                    <a:p>
                      <a:pPr indent="0" lvl="0" marL="0" rtl="0" algn="ctr">
                        <a:lnSpc>
                          <a:spcPct val="115000"/>
                        </a:lnSpc>
                        <a:spcBef>
                          <a:spcPts val="0"/>
                        </a:spcBef>
                        <a:spcAft>
                          <a:spcPts val="0"/>
                        </a:spcAft>
                        <a:buNone/>
                      </a:pPr>
                      <a:r>
                        <a:rPr b="1" lang="en" sz="1100">
                          <a:solidFill>
                            <a:schemeClr val="lt1"/>
                          </a:solidFill>
                        </a:rPr>
                        <a:t>Tech</a:t>
                      </a:r>
                      <a:endParaRPr b="1" sz="1100">
                        <a:solidFill>
                          <a:schemeClr val="lt1"/>
                        </a:solidFill>
                      </a:endParaRPr>
                    </a:p>
                  </a:txBody>
                  <a:tcPr marT="91425" marB="91425" marR="91425" marL="91425">
                    <a:solidFill>
                      <a:srgbClr val="500000"/>
                    </a:solidFill>
                  </a:tcPr>
                </a:tc>
              </a:tr>
              <a:tr h="388675">
                <a:tc>
                  <a:txBody>
                    <a:bodyPr/>
                    <a:lstStyle/>
                    <a:p>
                      <a:pPr indent="0" lvl="0" marL="0" rtl="0" algn="l">
                        <a:lnSpc>
                          <a:spcPct val="115000"/>
                        </a:lnSpc>
                        <a:spcBef>
                          <a:spcPts val="0"/>
                        </a:spcBef>
                        <a:spcAft>
                          <a:spcPts val="0"/>
                        </a:spcAft>
                        <a:buNone/>
                      </a:pPr>
                      <a:r>
                        <a:rPr lang="en"/>
                        <a:t>Frontend</a:t>
                      </a:r>
                      <a:endParaRPr/>
                    </a:p>
                  </a:txBody>
                  <a:tcPr marT="91425" marB="91425" marR="91425" marL="91425"/>
                </a:tc>
                <a:tc>
                  <a:txBody>
                    <a:bodyPr/>
                    <a:lstStyle/>
                    <a:p>
                      <a:pPr indent="0" lvl="0" marL="0" rtl="0" algn="l">
                        <a:lnSpc>
                          <a:spcPct val="115000"/>
                        </a:lnSpc>
                        <a:spcBef>
                          <a:spcPts val="0"/>
                        </a:spcBef>
                        <a:spcAft>
                          <a:spcPts val="0"/>
                        </a:spcAft>
                        <a:buNone/>
                      </a:pPr>
                      <a:r>
                        <a:rPr lang="en"/>
                        <a:t>Rails 8 with built-in templates</a:t>
                      </a:r>
                      <a:endParaRPr/>
                    </a:p>
                  </a:txBody>
                  <a:tcPr marT="91425" marB="91425" marR="91425" marL="91425"/>
                </a:tc>
              </a:tr>
              <a:tr h="388675">
                <a:tc>
                  <a:txBody>
                    <a:bodyPr/>
                    <a:lstStyle/>
                    <a:p>
                      <a:pPr indent="0" lvl="0" marL="0" rtl="0" algn="l">
                        <a:lnSpc>
                          <a:spcPct val="115000"/>
                        </a:lnSpc>
                        <a:spcBef>
                          <a:spcPts val="0"/>
                        </a:spcBef>
                        <a:spcAft>
                          <a:spcPts val="0"/>
                        </a:spcAft>
                        <a:buNone/>
                      </a:pPr>
                      <a:r>
                        <a:rPr lang="en"/>
                        <a:t>Backend</a:t>
                      </a:r>
                      <a:endParaRPr/>
                    </a:p>
                  </a:txBody>
                  <a:tcPr marT="91425" marB="91425" marR="91425" marL="91425"/>
                </a:tc>
                <a:tc>
                  <a:txBody>
                    <a:bodyPr/>
                    <a:lstStyle/>
                    <a:p>
                      <a:pPr indent="0" lvl="0" marL="0" rtl="0" algn="l">
                        <a:lnSpc>
                          <a:spcPct val="115000"/>
                        </a:lnSpc>
                        <a:spcBef>
                          <a:spcPts val="0"/>
                        </a:spcBef>
                        <a:spcAft>
                          <a:spcPts val="0"/>
                        </a:spcAft>
                        <a:buNone/>
                      </a:pPr>
                      <a:r>
                        <a:rPr lang="en"/>
                        <a:t>Ruby on Rails (MVC Architecture)</a:t>
                      </a:r>
                      <a:endParaRPr/>
                    </a:p>
                  </a:txBody>
                  <a:tcPr marT="91425" marB="91425" marR="91425" marL="91425"/>
                </a:tc>
              </a:tr>
              <a:tr h="388675">
                <a:tc>
                  <a:txBody>
                    <a:bodyPr/>
                    <a:lstStyle/>
                    <a:p>
                      <a:pPr indent="0" lvl="0" marL="0" rtl="0" algn="l">
                        <a:lnSpc>
                          <a:spcPct val="115000"/>
                        </a:lnSpc>
                        <a:spcBef>
                          <a:spcPts val="0"/>
                        </a:spcBef>
                        <a:spcAft>
                          <a:spcPts val="0"/>
                        </a:spcAft>
                        <a:buNone/>
                      </a:pPr>
                      <a:r>
                        <a:rPr lang="en"/>
                        <a:t>Database</a:t>
                      </a:r>
                      <a:endParaRPr/>
                    </a:p>
                  </a:txBody>
                  <a:tcPr marT="91425" marB="91425" marR="91425" marL="91425"/>
                </a:tc>
                <a:tc>
                  <a:txBody>
                    <a:bodyPr/>
                    <a:lstStyle/>
                    <a:p>
                      <a:pPr indent="0" lvl="0" marL="0" rtl="0" algn="l">
                        <a:lnSpc>
                          <a:spcPct val="115000"/>
                        </a:lnSpc>
                        <a:spcBef>
                          <a:spcPts val="0"/>
                        </a:spcBef>
                        <a:spcAft>
                          <a:spcPts val="0"/>
                        </a:spcAft>
                        <a:buNone/>
                      </a:pPr>
                      <a:r>
                        <a:rPr lang="en"/>
                        <a:t>PostgreSQL</a:t>
                      </a:r>
                      <a:endParaRPr/>
                    </a:p>
                  </a:txBody>
                  <a:tcPr marT="91425" marB="91425" marR="91425" marL="91425"/>
                </a:tc>
              </a:tr>
              <a:tr h="388675">
                <a:tc>
                  <a:txBody>
                    <a:bodyPr/>
                    <a:lstStyle/>
                    <a:p>
                      <a:pPr indent="0" lvl="0" marL="0" rtl="0" algn="l">
                        <a:lnSpc>
                          <a:spcPct val="115000"/>
                        </a:lnSpc>
                        <a:spcBef>
                          <a:spcPts val="0"/>
                        </a:spcBef>
                        <a:spcAft>
                          <a:spcPts val="0"/>
                        </a:spcAft>
                        <a:buNone/>
                      </a:pPr>
                      <a:r>
                        <a:rPr lang="en"/>
                        <a:t>Authentication</a:t>
                      </a:r>
                      <a:endParaRPr/>
                    </a:p>
                  </a:txBody>
                  <a:tcPr marT="91425" marB="91425" marR="91425" marL="91425"/>
                </a:tc>
                <a:tc>
                  <a:txBody>
                    <a:bodyPr/>
                    <a:lstStyle/>
                    <a:p>
                      <a:pPr indent="0" lvl="0" marL="0" rtl="0" algn="l">
                        <a:lnSpc>
                          <a:spcPct val="115000"/>
                        </a:lnSpc>
                        <a:spcBef>
                          <a:spcPts val="0"/>
                        </a:spcBef>
                        <a:spcAft>
                          <a:spcPts val="0"/>
                        </a:spcAft>
                        <a:buNone/>
                      </a:pPr>
                      <a:r>
                        <a:rPr lang="en"/>
                        <a:t>Devise + Google OAuth2</a:t>
                      </a:r>
                      <a:endParaRPr/>
                    </a:p>
                  </a:txBody>
                  <a:tcPr marT="91425" marB="91425" marR="91425" marL="91425"/>
                </a:tc>
              </a:tr>
              <a:tr h="388675">
                <a:tc>
                  <a:txBody>
                    <a:bodyPr/>
                    <a:lstStyle/>
                    <a:p>
                      <a:pPr indent="0" lvl="0" marL="0" rtl="0" algn="l">
                        <a:lnSpc>
                          <a:spcPct val="115000"/>
                        </a:lnSpc>
                        <a:spcBef>
                          <a:spcPts val="0"/>
                        </a:spcBef>
                        <a:spcAft>
                          <a:spcPts val="0"/>
                        </a:spcAft>
                        <a:buNone/>
                      </a:pPr>
                      <a:r>
                        <a:rPr lang="en"/>
                        <a:t>Deployment</a:t>
                      </a:r>
                      <a:endParaRPr/>
                    </a:p>
                  </a:txBody>
                  <a:tcPr marT="91425" marB="91425" marR="91425" marL="91425"/>
                </a:tc>
                <a:tc>
                  <a:txBody>
                    <a:bodyPr/>
                    <a:lstStyle/>
                    <a:p>
                      <a:pPr indent="0" lvl="0" marL="0" rtl="0" algn="l">
                        <a:lnSpc>
                          <a:spcPct val="115000"/>
                        </a:lnSpc>
                        <a:spcBef>
                          <a:spcPts val="0"/>
                        </a:spcBef>
                        <a:spcAft>
                          <a:spcPts val="0"/>
                        </a:spcAft>
                        <a:buNone/>
                      </a:pPr>
                      <a:r>
                        <a:rPr lang="en"/>
                        <a:t>Heroku</a:t>
                      </a:r>
                      <a:endParaRPr/>
                    </a:p>
                  </a:txBody>
                  <a:tcPr marT="91425" marB="91425" marR="91425" marL="91425"/>
                </a:tc>
              </a:tr>
              <a:tr h="388675">
                <a:tc>
                  <a:txBody>
                    <a:bodyPr/>
                    <a:lstStyle/>
                    <a:p>
                      <a:pPr indent="0" lvl="0" marL="0" rtl="0" algn="l">
                        <a:lnSpc>
                          <a:spcPct val="115000"/>
                        </a:lnSpc>
                        <a:spcBef>
                          <a:spcPts val="0"/>
                        </a:spcBef>
                        <a:spcAft>
                          <a:spcPts val="0"/>
                        </a:spcAft>
                        <a:buNone/>
                      </a:pPr>
                      <a:r>
                        <a:rPr lang="en"/>
                        <a:t>Version Control</a:t>
                      </a:r>
                      <a:endParaRPr/>
                    </a:p>
                  </a:txBody>
                  <a:tcPr marT="91425" marB="91425" marR="91425" marL="91425"/>
                </a:tc>
                <a:tc>
                  <a:txBody>
                    <a:bodyPr/>
                    <a:lstStyle/>
                    <a:p>
                      <a:pPr indent="0" lvl="0" marL="0" rtl="0" algn="l">
                        <a:lnSpc>
                          <a:spcPct val="115000"/>
                        </a:lnSpc>
                        <a:spcBef>
                          <a:spcPts val="0"/>
                        </a:spcBef>
                        <a:spcAft>
                          <a:spcPts val="0"/>
                        </a:spcAft>
                        <a:buNone/>
                      </a:pPr>
                      <a:r>
                        <a:rPr lang="en"/>
                        <a:t>GitHub</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a:ln cap="flat" cmpd="sng" w="28575">
            <a:solidFill>
              <a:srgbClr val="6AA84F"/>
            </a:solidFill>
            <a:prstDash val="dashDot"/>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Feature: Student Rosters</a:t>
            </a:r>
            <a:endParaRPr/>
          </a:p>
        </p:txBody>
      </p:sp>
      <p:sp>
        <p:nvSpPr>
          <p:cNvPr id="147" name="Google Shape;147;p16"/>
          <p:cNvSpPr txBox="1"/>
          <p:nvPr>
            <p:ph idx="1" type="body"/>
          </p:nvPr>
        </p:nvSpPr>
        <p:spPr>
          <a:xfrm>
            <a:off x="759275" y="2142225"/>
            <a:ext cx="3725400" cy="1081800"/>
          </a:xfrm>
          <a:prstGeom prst="rect">
            <a:avLst/>
          </a:prstGeom>
          <a:ln cap="flat" cmpd="sng" w="19050">
            <a:solidFill>
              <a:srgbClr val="F1C232"/>
            </a:solidFill>
            <a:prstDash val="dashDot"/>
            <a:round/>
            <a:headEnd len="sm" w="sm" type="none"/>
            <a:tailEnd len="sm" w="sm" type="none"/>
          </a:ln>
        </p:spPr>
        <p:txBody>
          <a:bodyPr anchorCtr="0" anchor="t" bIns="91425" lIns="91425" spcFirstLastPara="1" rIns="91425" wrap="square" tIns="91425">
            <a:noAutofit/>
          </a:bodyPr>
          <a:lstStyle/>
          <a:p>
            <a:pPr indent="-311785" lvl="0" marL="457200" rtl="0" algn="l">
              <a:lnSpc>
                <a:spcPct val="105000"/>
              </a:lnSpc>
              <a:spcBef>
                <a:spcPts val="0"/>
              </a:spcBef>
              <a:spcAft>
                <a:spcPts val="0"/>
              </a:spcAft>
              <a:buSzPts val="1310"/>
              <a:buChar char="●"/>
            </a:pPr>
            <a:r>
              <a:rPr lang="en" sz="1310"/>
              <a:t>Courses, Students, and Enrollments models</a:t>
            </a:r>
            <a:endParaRPr sz="1310"/>
          </a:p>
          <a:p>
            <a:pPr indent="-311785" lvl="0" marL="457200" rtl="0" algn="l">
              <a:lnSpc>
                <a:spcPct val="105000"/>
              </a:lnSpc>
              <a:spcBef>
                <a:spcPts val="0"/>
              </a:spcBef>
              <a:spcAft>
                <a:spcPts val="0"/>
              </a:spcAft>
              <a:buSzPts val="1310"/>
              <a:buChar char="●"/>
            </a:pPr>
            <a:r>
              <a:rPr lang="en" sz="1310"/>
              <a:t>Add, delete, and edit for all models</a:t>
            </a:r>
            <a:endParaRPr sz="1310"/>
          </a:p>
          <a:p>
            <a:pPr indent="-311785" lvl="0" marL="457200" rtl="0" algn="l">
              <a:lnSpc>
                <a:spcPct val="105000"/>
              </a:lnSpc>
              <a:spcBef>
                <a:spcPts val="0"/>
              </a:spcBef>
              <a:spcAft>
                <a:spcPts val="0"/>
              </a:spcAft>
              <a:buSzPts val="1310"/>
              <a:buChar char="●"/>
            </a:pPr>
            <a:r>
              <a:rPr lang="en" sz="1310"/>
              <a:t>Display all students in a course and sort by every category</a:t>
            </a:r>
            <a:endParaRPr sz="1310"/>
          </a:p>
        </p:txBody>
      </p:sp>
      <p:pic>
        <p:nvPicPr>
          <p:cNvPr id="148" name="Google Shape;148;p16"/>
          <p:cNvPicPr preferRelativeResize="0"/>
          <p:nvPr/>
        </p:nvPicPr>
        <p:blipFill rotWithShape="1">
          <a:blip r:embed="rId3">
            <a:alphaModFix/>
          </a:blip>
          <a:srcRect b="0" l="0" r="15888" t="0"/>
          <a:stretch/>
        </p:blipFill>
        <p:spPr>
          <a:xfrm>
            <a:off x="4743650" y="2006296"/>
            <a:ext cx="3725400" cy="1273379"/>
          </a:xfrm>
          <a:prstGeom prst="rect">
            <a:avLst/>
          </a:prstGeom>
          <a:noFill/>
          <a:ln cap="flat" cmpd="sng" w="9525">
            <a:solidFill>
              <a:schemeClr val="dk2"/>
            </a:solidFill>
            <a:prstDash val="solid"/>
            <a:round/>
            <a:headEnd len="sm" w="sm" type="none"/>
            <a:tailEnd len="sm" w="sm" type="none"/>
          </a:ln>
        </p:spPr>
      </p:pic>
      <p:pic>
        <p:nvPicPr>
          <p:cNvPr id="149" name="Google Shape;149;p16"/>
          <p:cNvPicPr preferRelativeResize="0"/>
          <p:nvPr/>
        </p:nvPicPr>
        <p:blipFill>
          <a:blip r:embed="rId4">
            <a:alphaModFix/>
          </a:blip>
          <a:stretch>
            <a:fillRect/>
          </a:stretch>
        </p:blipFill>
        <p:spPr>
          <a:xfrm>
            <a:off x="4743651" y="3422829"/>
            <a:ext cx="3725400" cy="1267772"/>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a:ln cap="flat" cmpd="sng" w="28575">
            <a:solidFill>
              <a:srgbClr val="6AA84F"/>
            </a:solidFill>
            <a:prstDash val="dashDot"/>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Feature: CSV Uploader</a:t>
            </a:r>
            <a:endParaRPr/>
          </a:p>
        </p:txBody>
      </p:sp>
      <p:sp>
        <p:nvSpPr>
          <p:cNvPr id="155" name="Google Shape;155;p17"/>
          <p:cNvSpPr txBox="1"/>
          <p:nvPr>
            <p:ph idx="1" type="body"/>
          </p:nvPr>
        </p:nvSpPr>
        <p:spPr>
          <a:xfrm>
            <a:off x="916550" y="2084700"/>
            <a:ext cx="3838200" cy="1638300"/>
          </a:xfrm>
          <a:prstGeom prst="rect">
            <a:avLst/>
          </a:prstGeom>
          <a:ln cap="flat" cmpd="sng" w="19050">
            <a:solidFill>
              <a:srgbClr val="F1C232"/>
            </a:solidFill>
            <a:prstDash val="dashDot"/>
            <a:round/>
            <a:headEnd len="sm" w="sm" type="none"/>
            <a:tailEnd len="sm" w="sm" type="none"/>
          </a:ln>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Upload a student or peer teacher roster for a course. This will automatically create student, PT, course, and enrollment models. </a:t>
            </a:r>
            <a:endParaRPr/>
          </a:p>
          <a:p>
            <a:pPr indent="-311150" lvl="0" marL="457200" rtl="0" algn="l">
              <a:spcBef>
                <a:spcPts val="0"/>
              </a:spcBef>
              <a:spcAft>
                <a:spcPts val="0"/>
              </a:spcAft>
              <a:buSzPts val="1300"/>
              <a:buChar char="●"/>
            </a:pPr>
            <a:r>
              <a:rPr lang="en"/>
              <a:t>Separate</a:t>
            </a:r>
            <a:r>
              <a:rPr lang="en"/>
              <a:t> functionality for </a:t>
            </a:r>
            <a:r>
              <a:rPr lang="en"/>
              <a:t>individual</a:t>
            </a:r>
            <a:r>
              <a:rPr lang="en"/>
              <a:t> students and PTs.</a:t>
            </a:r>
            <a:endParaRPr/>
          </a:p>
          <a:p>
            <a:pPr indent="0" lvl="0" marL="0" rtl="0" algn="l">
              <a:spcBef>
                <a:spcPts val="1200"/>
              </a:spcBef>
              <a:spcAft>
                <a:spcPts val="1200"/>
              </a:spcAft>
              <a:buNone/>
            </a:pPr>
            <a:r>
              <a:t/>
            </a:r>
            <a:endParaRPr/>
          </a:p>
        </p:txBody>
      </p:sp>
      <p:pic>
        <p:nvPicPr>
          <p:cNvPr id="156" name="Google Shape;156;p17"/>
          <p:cNvPicPr preferRelativeResize="0"/>
          <p:nvPr/>
        </p:nvPicPr>
        <p:blipFill>
          <a:blip r:embed="rId3">
            <a:alphaModFix/>
          </a:blip>
          <a:stretch>
            <a:fillRect/>
          </a:stretch>
        </p:blipFill>
        <p:spPr>
          <a:xfrm>
            <a:off x="5460173" y="2003575"/>
            <a:ext cx="2265676" cy="259607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752975" y="665900"/>
            <a:ext cx="7505700" cy="954600"/>
          </a:xfrm>
          <a:prstGeom prst="rect">
            <a:avLst/>
          </a:prstGeom>
          <a:ln cap="flat" cmpd="sng" w="28575">
            <a:solidFill>
              <a:srgbClr val="6AA84F"/>
            </a:solidFill>
            <a:prstDash val="dashDot"/>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Feature: Peer Teachers</a:t>
            </a:r>
            <a:endParaRPr/>
          </a:p>
        </p:txBody>
      </p:sp>
      <p:pic>
        <p:nvPicPr>
          <p:cNvPr id="162" name="Google Shape;162;p18" title="Screenshot 2025-04-22 at 20.46.12.png"/>
          <p:cNvPicPr preferRelativeResize="0"/>
          <p:nvPr/>
        </p:nvPicPr>
        <p:blipFill rotWithShape="1">
          <a:blip r:embed="rId3">
            <a:alphaModFix/>
          </a:blip>
          <a:srcRect b="5460" l="0" r="0" t="5468"/>
          <a:stretch/>
        </p:blipFill>
        <p:spPr>
          <a:xfrm>
            <a:off x="649075" y="3552125"/>
            <a:ext cx="5301827" cy="954599"/>
          </a:xfrm>
          <a:prstGeom prst="rect">
            <a:avLst/>
          </a:prstGeom>
          <a:noFill/>
          <a:ln cap="flat" cmpd="sng" w="9525">
            <a:solidFill>
              <a:schemeClr val="dk2"/>
            </a:solidFill>
            <a:prstDash val="solid"/>
            <a:round/>
            <a:headEnd len="sm" w="sm" type="none"/>
            <a:tailEnd len="sm" w="sm" type="none"/>
          </a:ln>
        </p:spPr>
      </p:pic>
      <p:sp>
        <p:nvSpPr>
          <p:cNvPr id="163" name="Google Shape;163;p18"/>
          <p:cNvSpPr txBox="1"/>
          <p:nvPr>
            <p:ph idx="1" type="body"/>
          </p:nvPr>
        </p:nvSpPr>
        <p:spPr>
          <a:xfrm>
            <a:off x="967250" y="2043942"/>
            <a:ext cx="4399200" cy="702900"/>
          </a:xfrm>
          <a:prstGeom prst="rect">
            <a:avLst/>
          </a:prstGeom>
          <a:ln cap="flat" cmpd="sng" w="19050">
            <a:solidFill>
              <a:srgbClr val="F1C232"/>
            </a:solidFill>
            <a:prstDash val="dashDot"/>
            <a:round/>
            <a:headEnd len="sm" w="sm" type="none"/>
            <a:tailEnd len="sm" w="sm" type="none"/>
          </a:ln>
        </p:spPr>
        <p:txBody>
          <a:bodyPr anchorCtr="0" anchor="t" bIns="91425" lIns="91425" spcFirstLastPara="1" rIns="91425" wrap="square" tIns="91425">
            <a:noAutofit/>
          </a:bodyPr>
          <a:lstStyle/>
          <a:p>
            <a:pPr indent="-311943" lvl="0" marL="457200" rtl="0" algn="l">
              <a:lnSpc>
                <a:spcPct val="115000"/>
              </a:lnSpc>
              <a:spcBef>
                <a:spcPts val="0"/>
              </a:spcBef>
              <a:spcAft>
                <a:spcPts val="0"/>
              </a:spcAft>
              <a:buSzPts val="1313"/>
              <a:buChar char="●"/>
            </a:pPr>
            <a:r>
              <a:rPr lang="en" sz="1312"/>
              <a:t>Add, edit, view, and delete Peer Teacher records</a:t>
            </a:r>
            <a:endParaRPr sz="1312"/>
          </a:p>
          <a:p>
            <a:pPr indent="-311943" lvl="0" marL="457200" rtl="0" algn="l">
              <a:lnSpc>
                <a:spcPct val="115000"/>
              </a:lnSpc>
              <a:spcBef>
                <a:spcPts val="0"/>
              </a:spcBef>
              <a:spcAft>
                <a:spcPts val="0"/>
              </a:spcAft>
              <a:buSzPts val="1313"/>
              <a:buChar char="●"/>
            </a:pPr>
            <a:r>
              <a:rPr lang="en" sz="1312"/>
              <a:t>Details about full PT information</a:t>
            </a:r>
            <a:endParaRPr sz="1312"/>
          </a:p>
        </p:txBody>
      </p:sp>
      <p:pic>
        <p:nvPicPr>
          <p:cNvPr id="164" name="Google Shape;164;p18"/>
          <p:cNvPicPr preferRelativeResize="0"/>
          <p:nvPr/>
        </p:nvPicPr>
        <p:blipFill>
          <a:blip r:embed="rId4">
            <a:alphaModFix/>
          </a:blip>
          <a:stretch>
            <a:fillRect/>
          </a:stretch>
        </p:blipFill>
        <p:spPr>
          <a:xfrm>
            <a:off x="5919644" y="1820640"/>
            <a:ext cx="2086932" cy="15022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9" title="Screenshot 2025-04-21 at 7.55.32 PM.png"/>
          <p:cNvPicPr preferRelativeResize="0"/>
          <p:nvPr/>
        </p:nvPicPr>
        <p:blipFill rotWithShape="1">
          <a:blip r:embed="rId3">
            <a:alphaModFix/>
          </a:blip>
          <a:srcRect b="9338" l="3210" r="11632" t="0"/>
          <a:stretch/>
        </p:blipFill>
        <p:spPr>
          <a:xfrm>
            <a:off x="4235075" y="1324696"/>
            <a:ext cx="4283300" cy="1895655"/>
          </a:xfrm>
          <a:prstGeom prst="rect">
            <a:avLst/>
          </a:prstGeom>
          <a:noFill/>
          <a:ln>
            <a:noFill/>
          </a:ln>
        </p:spPr>
      </p:pic>
      <p:pic>
        <p:nvPicPr>
          <p:cNvPr id="170" name="Google Shape;170;p19" title="Screenshot 2025-04-22 at 1.55.47 PM.png"/>
          <p:cNvPicPr preferRelativeResize="0"/>
          <p:nvPr/>
        </p:nvPicPr>
        <p:blipFill>
          <a:blip r:embed="rId4">
            <a:alphaModFix/>
          </a:blip>
          <a:stretch>
            <a:fillRect/>
          </a:stretch>
        </p:blipFill>
        <p:spPr>
          <a:xfrm>
            <a:off x="4572003" y="3354650"/>
            <a:ext cx="3904722" cy="1283150"/>
          </a:xfrm>
          <a:prstGeom prst="rect">
            <a:avLst/>
          </a:prstGeom>
          <a:noFill/>
          <a:ln>
            <a:noFill/>
          </a:ln>
        </p:spPr>
      </p:pic>
      <p:sp>
        <p:nvSpPr>
          <p:cNvPr id="171" name="Google Shape;171;p19"/>
          <p:cNvSpPr txBox="1"/>
          <p:nvPr>
            <p:ph idx="1" type="body"/>
          </p:nvPr>
        </p:nvSpPr>
        <p:spPr>
          <a:xfrm>
            <a:off x="582700" y="1847450"/>
            <a:ext cx="3564000" cy="2044500"/>
          </a:xfrm>
          <a:prstGeom prst="rect">
            <a:avLst/>
          </a:prstGeom>
          <a:ln cap="flat" cmpd="sng" w="19050">
            <a:solidFill>
              <a:srgbClr val="F1C232"/>
            </a:solidFill>
            <a:prstDash val="dashDot"/>
            <a:round/>
            <a:headEnd len="sm" w="sm" type="none"/>
            <a:tailEnd len="sm" w="sm" type="none"/>
          </a:ln>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Displays overall students</a:t>
            </a:r>
            <a:endParaRPr/>
          </a:p>
          <a:p>
            <a:pPr indent="0" lvl="0" marL="457200" rtl="0" algn="l">
              <a:spcBef>
                <a:spcPts val="1200"/>
              </a:spcBef>
              <a:spcAft>
                <a:spcPts val="0"/>
              </a:spcAft>
              <a:buNone/>
            </a:pPr>
            <a:r>
              <a:rPr lang="en"/>
              <a:t>stats, including total number,average </a:t>
            </a:r>
            <a:endParaRPr/>
          </a:p>
          <a:p>
            <a:pPr indent="0" lvl="0" marL="457200" rtl="0" algn="l">
              <a:spcBef>
                <a:spcPts val="1200"/>
              </a:spcBef>
              <a:spcAft>
                <a:spcPts val="0"/>
              </a:spcAft>
              <a:buNone/>
            </a:pPr>
            <a:r>
              <a:rPr lang="en"/>
              <a:t>grades,and missing grades.</a:t>
            </a:r>
            <a:endParaRPr/>
          </a:p>
          <a:p>
            <a:pPr indent="-311150" lvl="0" marL="457200" rtl="0" algn="l">
              <a:spcBef>
                <a:spcPts val="1200"/>
              </a:spcBef>
              <a:spcAft>
                <a:spcPts val="0"/>
              </a:spcAft>
              <a:buSzPts val="1300"/>
              <a:buChar char="●"/>
            </a:pPr>
            <a:r>
              <a:rPr lang="en"/>
              <a:t>By clicking “View per class statistics” reveals</a:t>
            </a:r>
            <a:endParaRPr/>
          </a:p>
          <a:p>
            <a:pPr indent="-311150" lvl="0" marL="457200" rtl="0" algn="l">
              <a:spcBef>
                <a:spcPts val="0"/>
              </a:spcBef>
              <a:spcAft>
                <a:spcPts val="0"/>
              </a:spcAft>
              <a:buSzPts val="1300"/>
              <a:buChar char="●"/>
            </a:pPr>
            <a:r>
              <a:rPr lang="en"/>
              <a:t>Detailed breakdowns by course</a:t>
            </a:r>
            <a:endParaRPr/>
          </a:p>
        </p:txBody>
      </p:sp>
      <p:sp>
        <p:nvSpPr>
          <p:cNvPr id="172" name="Google Shape;172;p19"/>
          <p:cNvSpPr txBox="1"/>
          <p:nvPr>
            <p:ph type="title"/>
          </p:nvPr>
        </p:nvSpPr>
        <p:spPr>
          <a:xfrm>
            <a:off x="639450" y="568600"/>
            <a:ext cx="7505700" cy="954600"/>
          </a:xfrm>
          <a:prstGeom prst="rect">
            <a:avLst/>
          </a:prstGeom>
          <a:ln cap="flat" cmpd="sng" w="28575">
            <a:solidFill>
              <a:srgbClr val="6AA84F"/>
            </a:solidFill>
            <a:prstDash val="dashDot"/>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Feature: Statistics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527175" y="643450"/>
            <a:ext cx="7505700" cy="623100"/>
          </a:xfrm>
          <a:prstGeom prst="rect">
            <a:avLst/>
          </a:prstGeom>
          <a:ln cap="flat" cmpd="sng" w="28575">
            <a:solidFill>
              <a:srgbClr val="6AA84F"/>
            </a:solidFill>
            <a:prstDash val="dashDot"/>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Enrollments</a:t>
            </a:r>
            <a:endParaRPr/>
          </a:p>
        </p:txBody>
      </p:sp>
      <p:sp>
        <p:nvSpPr>
          <p:cNvPr id="178" name="Google Shape;178;p20"/>
          <p:cNvSpPr txBox="1"/>
          <p:nvPr>
            <p:ph idx="1" type="body"/>
          </p:nvPr>
        </p:nvSpPr>
        <p:spPr>
          <a:xfrm>
            <a:off x="527175" y="1818350"/>
            <a:ext cx="3195300" cy="954600"/>
          </a:xfrm>
          <a:prstGeom prst="rect">
            <a:avLst/>
          </a:prstGeom>
          <a:ln cap="flat" cmpd="sng" w="19050">
            <a:solidFill>
              <a:srgbClr val="F1C232"/>
            </a:solidFill>
            <a:prstDash val="dashDot"/>
            <a:round/>
            <a:headEnd len="sm" w="sm" type="none"/>
            <a:tailEnd len="sm" w="sm" type="none"/>
          </a:ln>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View/ </a:t>
            </a:r>
            <a:r>
              <a:rPr lang="en"/>
              <a:t>Edit/ Destroy the enrollments</a:t>
            </a:r>
            <a:endParaRPr/>
          </a:p>
          <a:p>
            <a:pPr indent="-311150" lvl="0" marL="457200" rtl="0" algn="l">
              <a:spcBef>
                <a:spcPts val="0"/>
              </a:spcBef>
              <a:spcAft>
                <a:spcPts val="0"/>
              </a:spcAft>
              <a:buSzPts val="1300"/>
              <a:buChar char="●"/>
            </a:pPr>
            <a:r>
              <a:rPr lang="en"/>
              <a:t>Display all enrollments, including course, section, students and grades</a:t>
            </a:r>
            <a:endParaRPr/>
          </a:p>
        </p:txBody>
      </p:sp>
      <p:pic>
        <p:nvPicPr>
          <p:cNvPr id="179" name="Google Shape;179;p20" title="Screenshot 2025-04-22 at 21.05.40.png"/>
          <p:cNvPicPr preferRelativeResize="0"/>
          <p:nvPr/>
        </p:nvPicPr>
        <p:blipFill rotWithShape="1">
          <a:blip r:embed="rId3">
            <a:alphaModFix/>
          </a:blip>
          <a:srcRect b="28637" l="-1212" r="7253" t="0"/>
          <a:stretch/>
        </p:blipFill>
        <p:spPr>
          <a:xfrm>
            <a:off x="3932600" y="1405625"/>
            <a:ext cx="4901274" cy="1328775"/>
          </a:xfrm>
          <a:prstGeom prst="rect">
            <a:avLst/>
          </a:prstGeom>
          <a:noFill/>
          <a:ln>
            <a:noFill/>
          </a:ln>
        </p:spPr>
      </p:pic>
      <p:pic>
        <p:nvPicPr>
          <p:cNvPr id="180" name="Google Shape;180;p20" title="Screenshot 2025-04-22 at 21.06.24.png"/>
          <p:cNvPicPr preferRelativeResize="0"/>
          <p:nvPr/>
        </p:nvPicPr>
        <p:blipFill>
          <a:blip r:embed="rId4">
            <a:alphaModFix/>
          </a:blip>
          <a:stretch>
            <a:fillRect/>
          </a:stretch>
        </p:blipFill>
        <p:spPr>
          <a:xfrm>
            <a:off x="4744100" y="2873475"/>
            <a:ext cx="3364876" cy="1965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549625" y="541975"/>
            <a:ext cx="7505700" cy="720000"/>
          </a:xfrm>
          <a:prstGeom prst="rect">
            <a:avLst/>
          </a:prstGeom>
          <a:ln cap="flat" cmpd="sng" w="28575">
            <a:solidFill>
              <a:srgbClr val="6AA84F"/>
            </a:solidFill>
            <a:prstDash val="dashDot"/>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Feature: Users Management</a:t>
            </a:r>
            <a:endParaRPr/>
          </a:p>
        </p:txBody>
      </p:sp>
      <p:sp>
        <p:nvSpPr>
          <p:cNvPr id="186" name="Google Shape;186;p21"/>
          <p:cNvSpPr txBox="1"/>
          <p:nvPr>
            <p:ph idx="1" type="body"/>
          </p:nvPr>
        </p:nvSpPr>
        <p:spPr>
          <a:xfrm>
            <a:off x="549625" y="1481600"/>
            <a:ext cx="2775300" cy="2448000"/>
          </a:xfrm>
          <a:prstGeom prst="rect">
            <a:avLst/>
          </a:prstGeom>
          <a:ln cap="flat" cmpd="sng" w="19050">
            <a:solidFill>
              <a:srgbClr val="F1C232"/>
            </a:solidFill>
            <a:prstDash val="dashDot"/>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Controls authorized login access to the system.</a:t>
            </a:r>
            <a:endParaRPr/>
          </a:p>
          <a:p>
            <a:pPr indent="0" lvl="0" marL="0" rtl="0" algn="l">
              <a:spcBef>
                <a:spcPts val="1200"/>
              </a:spcBef>
              <a:spcAft>
                <a:spcPts val="0"/>
              </a:spcAft>
              <a:buNone/>
            </a:pPr>
            <a:r>
              <a:rPr lang="en"/>
              <a:t>Admins can:</a:t>
            </a:r>
            <a:endParaRPr/>
          </a:p>
          <a:p>
            <a:pPr indent="-311150" lvl="0" marL="457200" rtl="0" algn="l">
              <a:spcBef>
                <a:spcPts val="1200"/>
              </a:spcBef>
              <a:spcAft>
                <a:spcPts val="0"/>
              </a:spcAft>
              <a:buSzPts val="1300"/>
              <a:buChar char="●"/>
            </a:pPr>
            <a:r>
              <a:rPr lang="en"/>
              <a:t>Add new users by email</a:t>
            </a:r>
            <a:endParaRPr/>
          </a:p>
          <a:p>
            <a:pPr indent="-311150" lvl="0" marL="457200" rtl="0" algn="l">
              <a:spcBef>
                <a:spcPts val="0"/>
              </a:spcBef>
              <a:spcAft>
                <a:spcPts val="0"/>
              </a:spcAft>
              <a:buSzPts val="1300"/>
              <a:buChar char="●"/>
            </a:pPr>
            <a:r>
              <a:rPr lang="en"/>
              <a:t>Remove existing </a:t>
            </a:r>
            <a:r>
              <a:rPr lang="en"/>
              <a:t>users </a:t>
            </a:r>
            <a:r>
              <a:rPr lang="en"/>
              <a:t>(except themselves)</a:t>
            </a:r>
            <a:endParaRPr/>
          </a:p>
          <a:p>
            <a:pPr indent="0" lvl="0" marL="457200" rtl="0" algn="l">
              <a:spcBef>
                <a:spcPts val="1200"/>
              </a:spcBef>
              <a:spcAft>
                <a:spcPts val="1200"/>
              </a:spcAft>
              <a:buNone/>
            </a:pPr>
            <a:r>
              <a:t/>
            </a:r>
            <a:endParaRPr/>
          </a:p>
        </p:txBody>
      </p:sp>
      <p:pic>
        <p:nvPicPr>
          <p:cNvPr id="187" name="Google Shape;187;p21" title="Screenshot 2025-04-22 at 1.57.34 PM.png"/>
          <p:cNvPicPr preferRelativeResize="0"/>
          <p:nvPr/>
        </p:nvPicPr>
        <p:blipFill>
          <a:blip r:embed="rId3">
            <a:alphaModFix/>
          </a:blip>
          <a:stretch>
            <a:fillRect/>
          </a:stretch>
        </p:blipFill>
        <p:spPr>
          <a:xfrm>
            <a:off x="3505200" y="1358700"/>
            <a:ext cx="5189698" cy="3136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