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66" r:id="rId11"/>
    <p:sldId id="273" r:id="rId12"/>
    <p:sldId id="263" r:id="rId13"/>
    <p:sldId id="272" r:id="rId14"/>
    <p:sldId id="268" r:id="rId15"/>
    <p:sldId id="274" r:id="rId16"/>
    <p:sldId id="27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6E01-4443-4879-9767-ADA9E03B9DA4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1B9D-925C-484B-B617-65E4A6809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11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758-6589-429C-B98C-5F217FA5D5CC}" type="datetime1">
              <a:rPr lang="fr-FR" smtClean="0"/>
              <a:t>17/12/2021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0157-FF0D-4471-9DA2-1CB4DB236B00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237D-7FCC-4A2B-A0F0-52F98FCA90E4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E078-AEBB-4A8B-824C-1EE390C1C0B3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5B0-CA2A-4C8B-B1F4-69FEE918C73F}" type="datetime1">
              <a:rPr lang="fr-FR" smtClean="0"/>
              <a:t>17/12/2021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4704-0022-4553-AB82-A7427CB50D6B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9BD-36C6-490F-BA54-CB1241F50108}" type="datetime1">
              <a:rPr lang="fr-FR" smtClean="0"/>
              <a:t>17/12/2021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1532-5EFC-43DF-9EBB-93ABBE56119A}" type="datetime1">
              <a:rPr lang="fr-FR" smtClean="0"/>
              <a:t>17/12/2021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87-02DE-4493-B251-61B485C451F2}" type="datetime1">
              <a:rPr lang="fr-FR" smtClean="0"/>
              <a:t>17/12/2021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1F5-198D-4096-92C0-F0E9D773A965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7B057A9-398F-44F7-8D94-518F9C4A5A38}" type="datetime1">
              <a:rPr lang="fr-FR" smtClean="0"/>
              <a:t>17/12/2021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81AFCE-1998-4A2A-99FB-6CC5591798FA}" type="datetime1">
              <a:rPr lang="fr-FR" smtClean="0"/>
              <a:t>17/12/2021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loanpredict.herokuapp.com/" TargetMode="External"/><Relationship Id="rId2" Type="http://schemas.openxmlformats.org/officeDocument/2006/relationships/hyperlink" Target="https://predictloanopenclassrooms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1">
                <a:lumMod val="85000"/>
              </a:schemeClr>
            </a:gs>
            <a:gs pos="32000">
              <a:schemeClr val="bg1">
                <a:lumMod val="85000"/>
              </a:schemeClr>
            </a:gs>
            <a:gs pos="21000">
              <a:srgbClr val="D9D9D9"/>
            </a:gs>
            <a:gs pos="43000">
              <a:schemeClr val="bg1">
                <a:lumMod val="75000"/>
              </a:schemeClr>
            </a:gs>
            <a:gs pos="98000">
              <a:schemeClr val="tx1">
                <a:lumMod val="65000"/>
                <a:lumOff val="35000"/>
              </a:schemeClr>
            </a:gs>
            <a:gs pos="84000">
              <a:schemeClr val="tx1">
                <a:lumMod val="50000"/>
                <a:lumOff val="50000"/>
              </a:schemeClr>
            </a:gs>
            <a:gs pos="78000">
              <a:schemeClr val="bg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2776"/>
            <a:ext cx="7200128" cy="2964264"/>
          </a:xfrm>
        </p:spPr>
        <p:txBody>
          <a:bodyPr>
            <a:normAutofit/>
          </a:bodyPr>
          <a:lstStyle/>
          <a:p>
            <a: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solidFill>
                  <a:srgbClr val="68002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stellar" pitchFamily="18" charset="0"/>
              </a:rPr>
              <a:t>Soutenance de projet</a:t>
            </a:r>
            <a: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erlin Sans FB Demi" pitchFamily="34" charset="0"/>
              </a:rPr>
              <a:t>Implémentez un modèle de </a:t>
            </a:r>
            <a:r>
              <a:rPr lang="fr-FR" cap="none" dirty="0" err="1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erlin Sans FB Demi" pitchFamily="34" charset="0"/>
              </a:rPr>
              <a:t>scoring</a:t>
            </a:r>
            <a:endParaRPr lang="fr-FR" cap="none" dirty="0">
              <a:ln w="19050">
                <a:solidFill>
                  <a:srgbClr val="680023"/>
                </a:solidFill>
                <a:prstDash val="solid"/>
              </a:ln>
              <a:noFill/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9575" y="3861048"/>
            <a:ext cx="6480048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 Steven SON</a:t>
            </a: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23/12/2021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" y="0"/>
            <a:ext cx="1690820" cy="1556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6" y="0"/>
            <a:ext cx="3874503" cy="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Solutions au déséquilibre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méthode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RandomOversampling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C00000"/>
              </a:buClr>
            </a:pP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énération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données supplémentaires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la classe minoritaire pour augmenter leur effet sur le modèle. En revanche, tous les cas de la classe majoritaire sont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conservés.</a:t>
            </a:r>
          </a:p>
          <a:p>
            <a:pPr lvl="3" algn="just">
              <a:buClr>
                <a:srgbClr val="C00000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SMOTE</a:t>
            </a:r>
          </a:p>
          <a:p>
            <a:pPr lvl="3">
              <a:buClr>
                <a:srgbClr val="C00000"/>
              </a:buClr>
            </a:pP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RandomOversampler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Clr>
                <a:srgbClr val="C00000"/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méthode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RandomUndersampling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C00000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Élimination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aléatoire de quelques exemples de la classe majoritaire pour diminuer leur effet sur le modèle. En revanche, tous les exemples de la classe minoritaire sont conservés. Cependant, le sous-échantillonnage de la classe majoritaire peut finir par exclure des cas importants qui fournissent des informations nécessaires à la différenciation des deux classes.</a:t>
            </a: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Modélisation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Régression logistique</a:t>
            </a: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LightGBM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RandomForest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marL="448056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2" idx="1"/>
          </p:cNvCxnSpPr>
          <p:nvPr/>
        </p:nvCxnSpPr>
        <p:spPr>
          <a:xfrm flipH="1">
            <a:off x="2555776" y="1024871"/>
            <a:ext cx="3168352" cy="168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2987824" y="1922041"/>
            <a:ext cx="2736304" cy="1939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6" idx="1"/>
          </p:cNvCxnSpPr>
          <p:nvPr/>
        </p:nvCxnSpPr>
        <p:spPr>
          <a:xfrm flipH="1">
            <a:off x="3635896" y="3545804"/>
            <a:ext cx="2088232" cy="1101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9" idx="1"/>
          </p:cNvCxnSpPr>
          <p:nvPr/>
        </p:nvCxnSpPr>
        <p:spPr>
          <a:xfrm flipH="1">
            <a:off x="3779912" y="5742982"/>
            <a:ext cx="1944217" cy="62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5724128" y="620688"/>
            <a:ext cx="3419872" cy="6237312"/>
            <a:chOff x="5724128" y="620688"/>
            <a:chExt cx="3419872" cy="6237312"/>
          </a:xfrm>
        </p:grpSpPr>
        <p:sp>
          <p:nvSpPr>
            <p:cNvPr id="37" name="Rectangle 36"/>
            <p:cNvSpPr/>
            <p:nvPr/>
          </p:nvSpPr>
          <p:spPr>
            <a:xfrm>
              <a:off x="5724128" y="620688"/>
              <a:ext cx="3419872" cy="623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5724128" y="701705"/>
                  <a:ext cx="3217929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  <m:r>
                          <a:rPr lang="fr-FR" b="0" i="1" smtClean="0">
                            <a:latin typeface="Cambria Math"/>
                          </a:rPr>
                          <m:t>= 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 + 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+ 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oMath>
                    </m:oMathPara>
                  </a14:m>
                  <a:endParaRPr lang="fr-FR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  <m:r>
                          <a:rPr lang="fr-FR" b="0" i="1" smtClean="0">
                            <a:latin typeface="Cambria Math"/>
                          </a:rPr>
                          <m:t> é</m:t>
                        </m:r>
                        <m:r>
                          <a:rPr lang="fr-FR" b="0" i="1" smtClean="0">
                            <a:latin typeface="Cambria Math"/>
                          </a:rPr>
                          <m:t>𝑡𝑎𝑛𝑡</m:t>
                        </m:r>
                        <m:r>
                          <a:rPr lang="fr-FR" b="0" i="1" smtClean="0">
                            <a:latin typeface="Cambria Math"/>
                          </a:rPr>
                          <m:t> é</m:t>
                        </m:r>
                        <m:r>
                          <a:rPr lang="fr-FR" b="0" i="1" smtClean="0">
                            <a:latin typeface="Cambria Math"/>
                          </a:rPr>
                          <m:t>𝑔𝑎𝑙𝑒</m:t>
                        </m:r>
                        <m:r>
                          <a:rPr lang="fr-FR" b="0" i="1" smtClean="0">
                            <a:latin typeface="Cambria Math"/>
                          </a:rPr>
                          <m:t> à 0 </m:t>
                        </m:r>
                        <m:r>
                          <a:rPr lang="fr-FR" b="0" i="1" smtClean="0">
                            <a:latin typeface="Cambria Math"/>
                          </a:rPr>
                          <m:t>𝑜𝑢</m:t>
                        </m:r>
                        <m:r>
                          <a:rPr lang="fr-FR" b="0" i="1" smtClean="0">
                            <a:latin typeface="Cambria Math"/>
                          </a:rPr>
                          <m:t> 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701705"/>
                  <a:ext cx="3217929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1388355"/>
              <a:ext cx="3217929" cy="1067372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2477748"/>
              <a:ext cx="3217928" cy="2136112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9" y="4647396"/>
              <a:ext cx="3217928" cy="2191172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6300192" y="2455727"/>
              <a:ext cx="1944216" cy="253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964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Modélisation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Régression logistique</a:t>
            </a: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LightGBM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RandomForest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marL="448056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7072"/>
            <a:ext cx="7128792" cy="562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4"/>
          <a:stretch/>
        </p:blipFill>
        <p:spPr>
          <a:xfrm>
            <a:off x="1259633" y="6093296"/>
            <a:ext cx="7128792" cy="543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7"/>
          <a:stretch/>
        </p:blipFill>
        <p:spPr>
          <a:xfrm>
            <a:off x="1259633" y="5085184"/>
            <a:ext cx="7128792" cy="5239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91"/>
          <a:stretch/>
        </p:blipFill>
        <p:spPr>
          <a:xfrm>
            <a:off x="1259632" y="3233710"/>
            <a:ext cx="7128793" cy="3905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71800" y="22048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Recherche d’</a:t>
            </a:r>
            <a:r>
              <a:rPr lang="fr-FR" dirty="0" err="1" smtClean="0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hyperparamètres</a:t>
            </a:r>
            <a:endParaRPr lang="fr-FR" dirty="0">
              <a:solidFill>
                <a:srgbClr val="68002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Modélisation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Régression logistique</a:t>
            </a:r>
          </a:p>
          <a:p>
            <a:pPr marL="731520" lvl="2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Score = 0,4511</a:t>
            </a:r>
          </a:p>
          <a:p>
            <a:pPr lvl="1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LightGBM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731520" lvl="2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Score = 0,1828</a:t>
            </a:r>
          </a:p>
          <a:p>
            <a:pPr marL="731520" lvl="2" indent="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RandomForest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marL="731520" lvl="2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Score = 0,4040</a:t>
            </a:r>
          </a:p>
          <a:p>
            <a:pPr marL="731520" lvl="2" indent="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marL="731520" lvl="2" indent="0">
              <a:buNone/>
            </a:pPr>
            <a:r>
              <a:rPr lang="fr-FR" dirty="0" smtClean="0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Score = 0,4726</a:t>
            </a:r>
          </a:p>
          <a:p>
            <a:pPr marL="731520" lvl="2" indent="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448056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9" y="0"/>
            <a:ext cx="3479862" cy="170080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8" y="5101332"/>
            <a:ext cx="3500841" cy="175666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9" y="1630745"/>
            <a:ext cx="3489381" cy="174469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8" y="3366641"/>
            <a:ext cx="3511385" cy="17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Conception de la fonction coût métier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4" y="2915652"/>
            <a:ext cx="2729227" cy="26820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9512" y="40720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y_vrai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77525" y="57024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y_prédit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83" b="1340"/>
          <a:stretch/>
        </p:blipFill>
        <p:spPr>
          <a:xfrm>
            <a:off x="4139952" y="2149888"/>
            <a:ext cx="4716015" cy="41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Méthodologie et résultats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Création du Dashboard</a:t>
            </a:r>
          </a:p>
          <a:p>
            <a:pPr marL="338328" lvl="1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Utilisation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Pycharms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Création de l’ API web  </a:t>
            </a:r>
          </a:p>
          <a:p>
            <a:pPr marL="36576" indent="0">
              <a:buNone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https://predictloanopenclassrooms.herokuapp.com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Conception du Dashboard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https://dashboardloanpredict.herokuapp.com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15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23" y="1124744"/>
            <a:ext cx="936104" cy="93610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50" y="2636912"/>
            <a:ext cx="2220250" cy="8695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63" y="4784665"/>
            <a:ext cx="2725641" cy="16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556" y="1993404"/>
            <a:ext cx="7992888" cy="287119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680023"/>
                </a:solidFill>
                <a:latin typeface="Segoe UI Black" pitchFamily="34" charset="0"/>
                <a:ea typeface="Segoe UI Black" pitchFamily="34" charset="0"/>
              </a:rPr>
              <a:t>Merci de votre attention !</a:t>
            </a:r>
            <a:endParaRPr lang="fr-FR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48" y="775204"/>
            <a:ext cx="1955183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6" y="0"/>
            <a:ext cx="3874503" cy="4640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4" y="332656"/>
            <a:ext cx="936104" cy="936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869160"/>
            <a:ext cx="2220250" cy="86959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1128"/>
            <a:ext cx="2725641" cy="16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Sommaire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420624" lvl="1" indent="-384048">
              <a:lnSpc>
                <a:spcPct val="200000"/>
              </a:lnSpc>
              <a:buSzPct val="80000"/>
              <a:buFont typeface="Wingdings 2"/>
              <a:buChar char=""/>
            </a:pP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Rappel 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de la problématique </a:t>
            </a:r>
            <a:endParaRPr lang="fr-FR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20624" lvl="1" indent="-384048">
              <a:lnSpc>
                <a:spcPct val="200000"/>
              </a:lnSpc>
              <a:buSzPct val="80000"/>
              <a:buFont typeface="Wingdings 2"/>
              <a:buChar char=""/>
            </a:pP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Présentation </a:t>
            </a:r>
            <a:r>
              <a:rPr lang="fr-FR" sz="3000" b="1" dirty="0">
                <a:latin typeface="Times New Roman" pitchFamily="18" charset="0"/>
                <a:cs typeface="Times New Roman" pitchFamily="18" charset="0"/>
              </a:rPr>
              <a:t>du jeu de 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données</a:t>
            </a:r>
            <a:endParaRPr lang="fr-FR" sz="3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Explication de l’approche de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modélisation</a:t>
            </a:r>
          </a:p>
          <a:p>
            <a:pPr>
              <a:lnSpc>
                <a:spcPct val="200000"/>
              </a:lnSpc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Présentation du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Dashboard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Problématique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Société : Prêt à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dépenser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Objectifs :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Mise en œuvre d’un outil de « 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scoring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crédit »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Classification des demandes de crédit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Développement d’un Dashboard interactif.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5"/>
            <a:ext cx="1955183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Mission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Sélectionner </a:t>
            </a:r>
            <a:r>
              <a:rPr lang="fr-FR" sz="2000" u="sng" dirty="0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000" u="sng" dirty="0" err="1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kernel</a:t>
            </a:r>
            <a:r>
              <a:rPr lang="fr-FR" sz="2000" u="sng" dirty="0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u="sng" dirty="0" err="1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fr-FR" sz="2000" u="sng" dirty="0">
                <a:solidFill>
                  <a:srgbClr val="68002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pour vous faciliter la préparation des données nécessaires à l’élaboration du modèle de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scoring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Analyser le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kernel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et l’adapter pour qu’il réponde aux besoins de la mission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Construire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interactif à destination des gestionnaires de la relation client permettant d'interpréter les prédictions faites par le modèle et d’améliorer la connaissance client des chargés de relation client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modèle de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scoring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qui donnera une prédiction sur la probabilité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réussite ou faillite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d'un client de façon automatique.</a:t>
            </a:r>
          </a:p>
          <a:p>
            <a:pPr lvl="1" algn="just"/>
            <a:endParaRPr lang="fr-FR" sz="2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Le jeu de données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66499"/>
              </p:ext>
            </p:extLst>
          </p:nvPr>
        </p:nvGraphicFramePr>
        <p:xfrm>
          <a:off x="359533" y="1695792"/>
          <a:ext cx="8424935" cy="4937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59932"/>
                <a:gridCol w="1955001"/>
                <a:gridCol w="2550858"/>
                <a:gridCol w="1359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Nom de fichier (.csv)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Nombre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lignes x Nombre de colonnes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Nombre d’éléments non renseignés (NA)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application_{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train|test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}.csv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Il s’agit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deux tableaux. Le fichier train contient la variable Target. Le fichier test n’en contient pas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Train : </a:t>
                      </a:r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307511 × 122</a:t>
                      </a:r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r>
                        <a:rPr kumimoji="0" lang="fr-FR" sz="10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 </a:t>
                      </a:r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48744</a:t>
                      </a:r>
                      <a:r>
                        <a:rPr kumimoji="0" lang="fr-FR" sz="10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× 121 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Train : 9152465</a:t>
                      </a:r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r>
                        <a:rPr kumimoji="0" lang="fr-FR" sz="10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1404419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bureau.csv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Tableau qui renseigne sur les clients qui ont eu des crédits antérieurs dans d’autres compagnies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1716428 × 17 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3939947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bureau_balance.csv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Tableau qui présente les soldes mensuels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des crédits dans bureau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27299925 </a:t>
                      </a:r>
                      <a:r>
                        <a:rPr kumimoji="0" lang="fr-FR" sz="1000" kern="12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× 3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POS_CASH_balance.csv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Tableau qui présente les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visualisations de soldes mensuels pour des clients ayant des prêts en cours dans la société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10001358 × 8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52158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credit_card_balance.csv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Tableau présentant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les soldes mensuels des cartes de crédits des demandeurs de crédit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3840312 × 23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5877356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previous_application.csv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Tableau présentant les demandes de crédit immobilier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1670214 × 37 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11109336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installments_payments.csv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Tableau présentant l’historique de remboursement de crédits pour la société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13605401 × 8 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5810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HomeCredit_columns_description.csv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Ce fichier contient les descriptions des colonnes des différents fichiers de données.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219 × 5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133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23528" y="98072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Tableau 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 Nom de fichier, description, nombre de lignes, nombre de colonnes et nombre d’éléments non renseignés pour le jeu de données.</a:t>
            </a:r>
            <a:endParaRPr lang="fr-FR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Statistiques descriptives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Moyenne, écart-types, min, max, quartiles…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Approches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graphiques…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" y="2996951"/>
            <a:ext cx="3271176" cy="17057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7" y="2996951"/>
            <a:ext cx="3323796" cy="16561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" y="4653135"/>
            <a:ext cx="3211503" cy="144016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4653135"/>
            <a:ext cx="3323797" cy="144016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51" y="2996951"/>
            <a:ext cx="2544349" cy="158417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99650" y="4581127"/>
            <a:ext cx="2544349" cy="1512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475656" y="4437112"/>
            <a:ext cx="576064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53" y="4744358"/>
            <a:ext cx="2556000" cy="125771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75656" y="4581127"/>
            <a:ext cx="4320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" y="6093296"/>
            <a:ext cx="9144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0" y="4509120"/>
            <a:ext cx="62956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" y="2852936"/>
            <a:ext cx="9143998" cy="14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Statistiques descriptives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Moyenne, écart-types, min, max, quartiles…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Approches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graphiques…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Variable importante : Target.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6" t="2883" b="6754"/>
          <a:stretch/>
        </p:blipFill>
        <p:spPr>
          <a:xfrm>
            <a:off x="2602920" y="3830637"/>
            <a:ext cx="3985303" cy="2262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2303748" y="346130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Figure 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 Distribution de la variable Target</a:t>
            </a:r>
            <a:endParaRPr lang="fr-FR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6200000">
            <a:off x="1835696" y="473588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Target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125129" y="6114782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Nombre de clients (en individus)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92500"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Explication de l’approche de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Préparation des données à la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modélisation: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marL="448056" lvl="1" indent="0"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Imputation des données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manquantes</a:t>
            </a:r>
          </a:p>
          <a:p>
            <a:pPr lvl="2">
              <a:buClr>
                <a:srgbClr val="C00000"/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Création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Réduction de dimension</a:t>
            </a:r>
          </a:p>
          <a:p>
            <a:pPr lvl="2">
              <a:buClr>
                <a:srgbClr val="C00000"/>
              </a:buClr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Séparation en entrainement et test</a:t>
            </a:r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8</a:t>
            </a:fld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995936" y="2924944"/>
            <a:ext cx="4392488" cy="3024336"/>
            <a:chOff x="3995936" y="2924944"/>
            <a:chExt cx="4392488" cy="3024336"/>
          </a:xfrm>
        </p:grpSpPr>
        <p:sp>
          <p:nvSpPr>
            <p:cNvPr id="5" name="Rectangle 4"/>
            <p:cNvSpPr/>
            <p:nvPr/>
          </p:nvSpPr>
          <p:spPr>
            <a:xfrm>
              <a:off x="6444208" y="2924944"/>
              <a:ext cx="1944216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Iterative</a:t>
              </a:r>
              <a:r>
                <a:rPr lang="fr-FR" dirty="0" smtClean="0"/>
                <a:t> Imputer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44208" y="4509120"/>
              <a:ext cx="1944216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Importance value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4208" y="5373216"/>
              <a:ext cx="1944216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train_test_split</a:t>
              </a:r>
              <a:endParaRPr lang="fr-FR" dirty="0"/>
            </a:p>
          </p:txBody>
        </p:sp>
        <p:cxnSp>
          <p:nvCxnSpPr>
            <p:cNvPr id="10" name="Connecteur droit avec flèche 9"/>
            <p:cNvCxnSpPr>
              <a:stCxn id="5" idx="1"/>
            </p:cNvCxnSpPr>
            <p:nvPr/>
          </p:nvCxnSpPr>
          <p:spPr>
            <a:xfrm flipH="1">
              <a:off x="5364088" y="321297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6" idx="1"/>
            </p:cNvCxnSpPr>
            <p:nvPr/>
          </p:nvCxnSpPr>
          <p:spPr>
            <a:xfrm flipH="1">
              <a:off x="3995936" y="4797152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7" idx="1"/>
            </p:cNvCxnSpPr>
            <p:nvPr/>
          </p:nvCxnSpPr>
          <p:spPr>
            <a:xfrm flipH="1">
              <a:off x="5076056" y="5661248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1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4785395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Statistiques descriptives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Moyenne, écart-types, min, max, quartiles…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Approches graphiques.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Variable importante :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Target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6" t="2883" b="6754"/>
          <a:stretch/>
        </p:blipFill>
        <p:spPr>
          <a:xfrm>
            <a:off x="2602920" y="3830637"/>
            <a:ext cx="3985303" cy="2262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2303748" y="346130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Figure 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 Distribution de la variable Target</a:t>
            </a:r>
            <a:endParaRPr lang="fr-FR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6200000">
            <a:off x="1835696" y="473588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Target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125129" y="6114782"/>
            <a:ext cx="289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Nombre de clients (en individus)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rot="19390846">
            <a:off x="6235455" y="4138027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C00000"/>
                </a:solidFill>
              </a:rPr>
              <a:t>Attention : la variable à expliquer est déséquilibrée</a:t>
            </a:r>
            <a:endParaRPr lang="fr-FR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5781</TotalTime>
  <Words>703</Words>
  <Application>Microsoft Office PowerPoint</Application>
  <PresentationFormat>Affichage à l'écran (4:3)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Technique</vt:lpstr>
      <vt:lpstr>Soutenance de projet Implémentez un modèle de scoring</vt:lpstr>
      <vt:lpstr>Sommaire</vt:lpstr>
      <vt:lpstr>Problématique</vt:lpstr>
      <vt:lpstr>Problématique</vt:lpstr>
      <vt:lpstr>Le jeu de données</vt:lpstr>
      <vt:lpstr>Méthodologie</vt:lpstr>
      <vt:lpstr>Méthodologie</vt:lpstr>
      <vt:lpstr>Méthodologie</vt:lpstr>
      <vt:lpstr>Méthodologie</vt:lpstr>
      <vt:lpstr>Méthodologie</vt:lpstr>
      <vt:lpstr>Méthodologie</vt:lpstr>
      <vt:lpstr>Méthodologie</vt:lpstr>
      <vt:lpstr>Méthodologie</vt:lpstr>
      <vt:lpstr>Méthodologie</vt:lpstr>
      <vt:lpstr>Méthodologie et résultats</vt:lpstr>
      <vt:lpstr>Merci de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Implémentez un modèle de scoring</dc:title>
  <dc:creator>steveson972@gmail.com</dc:creator>
  <cp:lastModifiedBy>steveson972@gmail.com</cp:lastModifiedBy>
  <cp:revision>40</cp:revision>
  <dcterms:created xsi:type="dcterms:W3CDTF">2021-10-25T17:48:43Z</dcterms:created>
  <dcterms:modified xsi:type="dcterms:W3CDTF">2021-12-20T22:07:47Z</dcterms:modified>
</cp:coreProperties>
</file>