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6E01-4443-4879-9767-ADA9E03B9DA4}" type="datetimeFigureOut">
              <a:rPr lang="fr-FR" smtClean="0"/>
              <a:t>04/11/2021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1B9D-925C-484B-B617-65E4A6809D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11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B758-6589-429C-B98C-5F217FA5D5CC}" type="datetime1">
              <a:rPr lang="fr-FR" smtClean="0"/>
              <a:t>04/11/2021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0157-FF0D-4471-9DA2-1CB4DB236B00}" type="datetime1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237D-7FCC-4A2B-A0F0-52F98FCA90E4}" type="datetime1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3E078-AEBB-4A8B-824C-1EE390C1C0B3}" type="datetime1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55B0-CA2A-4C8B-B1F4-69FEE918C73F}" type="datetime1">
              <a:rPr lang="fr-FR" smtClean="0"/>
              <a:t>04/11/2021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4704-0022-4553-AB82-A7427CB50D6B}" type="datetime1">
              <a:rPr lang="fr-FR" smtClean="0"/>
              <a:t>04/11/2021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49BD-36C6-490F-BA54-CB1241F50108}" type="datetime1">
              <a:rPr lang="fr-FR" smtClean="0"/>
              <a:t>04/11/2021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1532-5EFC-43DF-9EBB-93ABBE56119A}" type="datetime1">
              <a:rPr lang="fr-FR" smtClean="0"/>
              <a:t>04/11/2021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6387-02DE-4493-B251-61B485C451F2}" type="datetime1">
              <a:rPr lang="fr-FR" smtClean="0"/>
              <a:t>04/11/2021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1F5-198D-4096-92C0-F0E9D773A965}" type="datetime1">
              <a:rPr lang="fr-FR" smtClean="0"/>
              <a:t>04/11/2021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7B057A9-398F-44F7-8D94-518F9C4A5A38}" type="datetime1">
              <a:rPr lang="fr-FR" smtClean="0"/>
              <a:t>04/11/2021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81AFCE-1998-4A2A-99FB-6CC5591798FA}" type="datetime1">
              <a:rPr lang="fr-FR" smtClean="0"/>
              <a:t>04/11/2021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2697DF2-0DFC-466B-8425-611FD1A16A2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bg1">
                <a:lumMod val="85000"/>
              </a:schemeClr>
            </a:gs>
            <a:gs pos="32000">
              <a:schemeClr val="bg1">
                <a:lumMod val="85000"/>
              </a:schemeClr>
            </a:gs>
            <a:gs pos="21000">
              <a:srgbClr val="D9D9D9"/>
            </a:gs>
            <a:gs pos="43000">
              <a:schemeClr val="bg1">
                <a:lumMod val="75000"/>
              </a:schemeClr>
            </a:gs>
            <a:gs pos="98000">
              <a:schemeClr val="tx1">
                <a:lumMod val="65000"/>
                <a:lumOff val="35000"/>
              </a:schemeClr>
            </a:gs>
            <a:gs pos="84000">
              <a:schemeClr val="tx1">
                <a:lumMod val="50000"/>
                <a:lumOff val="50000"/>
              </a:schemeClr>
            </a:gs>
            <a:gs pos="78000">
              <a:schemeClr val="bg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9064" y="3133516"/>
            <a:ext cx="6480048" cy="2301240"/>
          </a:xfrm>
        </p:spPr>
        <p:txBody>
          <a:bodyPr>
            <a:normAutofit fontScale="90000"/>
          </a:bodyPr>
          <a:lstStyle/>
          <a:p>
            <a:r>
              <a:rPr lang="fr-FR" cap="none" dirty="0" smtClean="0">
                <a:ln w="19050">
                  <a:solidFill>
                    <a:srgbClr val="680023"/>
                  </a:solidFill>
                  <a:prstDash val="solid"/>
                </a:ln>
                <a:noFill/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stellar" pitchFamily="18" charset="0"/>
              </a:rPr>
              <a:t>Soutenance de projet</a:t>
            </a:r>
            <a:r>
              <a:rPr lang="fr-FR" cap="none" dirty="0" smtClean="0">
                <a:ln w="19050">
                  <a:solidFill>
                    <a:srgbClr val="680023"/>
                  </a:solidFill>
                  <a:prstDash val="solid"/>
                </a:ln>
                <a:noFill/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/>
            </a:r>
            <a:br>
              <a:rPr lang="fr-FR" cap="none" dirty="0" smtClean="0">
                <a:ln w="19050">
                  <a:solidFill>
                    <a:srgbClr val="680023"/>
                  </a:solidFill>
                  <a:prstDash val="solid"/>
                </a:ln>
                <a:noFill/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fr-FR" cap="none" dirty="0" smtClean="0">
                <a:ln w="19050">
                  <a:solidFill>
                    <a:srgbClr val="680023"/>
                  </a:solidFill>
                  <a:prstDash val="solid"/>
                </a:ln>
                <a:noFill/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Implémentez un modèle de </a:t>
            </a:r>
            <a:r>
              <a:rPr lang="fr-FR" cap="none" dirty="0" err="1" smtClean="0">
                <a:ln w="19050">
                  <a:solidFill>
                    <a:srgbClr val="680023"/>
                  </a:solidFill>
                  <a:prstDash val="solid"/>
                </a:ln>
                <a:noFill/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scoring</a:t>
            </a:r>
            <a:endParaRPr lang="fr-FR" cap="none" dirty="0">
              <a:ln w="19050">
                <a:solidFill>
                  <a:srgbClr val="680023"/>
                </a:solidFill>
                <a:prstDash val="solid"/>
              </a:ln>
              <a:noFill/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3050" y="1340768"/>
            <a:ext cx="6480048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 Steven SON</a:t>
            </a:r>
          </a:p>
          <a:p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 XX/XX/XXXX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4636" cy="2876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66" y="0"/>
            <a:ext cx="3874503" cy="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680023"/>
                </a:solidFill>
                <a:latin typeface="Rockwell Extra Bold" pitchFamily="18" charset="0"/>
              </a:rPr>
              <a:t>Sommaire</a:t>
            </a:r>
            <a:endParaRPr lang="fr-FR" dirty="0">
              <a:solidFill>
                <a:srgbClr val="680023"/>
              </a:solidFill>
              <a:latin typeface="Rockwell Extra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420624" lvl="1" indent="-384048">
              <a:lnSpc>
                <a:spcPct val="200000"/>
              </a:lnSpc>
              <a:buSzPct val="80000"/>
              <a:buFont typeface="Wingdings 2"/>
              <a:buChar char=""/>
            </a:pPr>
            <a:r>
              <a:rPr lang="fr-FR" sz="3000" b="1" dirty="0" smtClean="0"/>
              <a:t>Rappel </a:t>
            </a:r>
            <a:r>
              <a:rPr lang="fr-FR" sz="3000" b="1" dirty="0"/>
              <a:t>de la problématique </a:t>
            </a:r>
            <a:endParaRPr lang="fr-FR" sz="3000" b="1" dirty="0" smtClean="0"/>
          </a:p>
          <a:p>
            <a:pPr marL="420624" lvl="1" indent="-384048">
              <a:lnSpc>
                <a:spcPct val="200000"/>
              </a:lnSpc>
              <a:buSzPct val="80000"/>
              <a:buFont typeface="Wingdings 2"/>
              <a:buChar char=""/>
            </a:pPr>
            <a:r>
              <a:rPr lang="fr-FR" sz="3000" b="1" dirty="0" smtClean="0"/>
              <a:t>Présentation </a:t>
            </a:r>
            <a:r>
              <a:rPr lang="fr-FR" sz="3000" b="1" dirty="0"/>
              <a:t>du jeu de </a:t>
            </a:r>
            <a:r>
              <a:rPr lang="fr-FR" sz="3000" b="1" dirty="0" smtClean="0"/>
              <a:t>données</a:t>
            </a:r>
            <a:endParaRPr lang="fr-FR" sz="3000" b="1" dirty="0"/>
          </a:p>
          <a:p>
            <a:pPr>
              <a:lnSpc>
                <a:spcPct val="200000"/>
              </a:lnSpc>
            </a:pPr>
            <a:r>
              <a:rPr lang="fr-FR" b="1" dirty="0"/>
              <a:t>Explication de l’approche de </a:t>
            </a:r>
            <a:r>
              <a:rPr lang="fr-FR" b="1" dirty="0" smtClean="0"/>
              <a:t>modélisation</a:t>
            </a:r>
          </a:p>
          <a:p>
            <a:pPr>
              <a:lnSpc>
                <a:spcPct val="200000"/>
              </a:lnSpc>
            </a:pPr>
            <a:r>
              <a:rPr lang="fr-FR" b="1" dirty="0"/>
              <a:t>Présentation du </a:t>
            </a:r>
            <a:r>
              <a:rPr lang="fr-FR" b="1" dirty="0" err="1" smtClean="0"/>
              <a:t>dashboard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48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680023"/>
                </a:solidFill>
                <a:latin typeface="Rockwell Extra Bold" pitchFamily="18" charset="0"/>
              </a:rPr>
              <a:t>Problématique</a:t>
            </a:r>
            <a:endParaRPr lang="fr-FR" dirty="0">
              <a:solidFill>
                <a:srgbClr val="680023"/>
              </a:solidFill>
              <a:latin typeface="Rockwell Extra Bold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fr-FR" dirty="0" smtClean="0"/>
              <a:t>Société : Prêt à dépenser</a:t>
            </a:r>
          </a:p>
          <a:p>
            <a:r>
              <a:rPr lang="fr-FR" dirty="0" smtClean="0"/>
              <a:t>Objectifs :</a:t>
            </a:r>
          </a:p>
          <a:p>
            <a:pPr lvl="1"/>
            <a:r>
              <a:rPr lang="fr-FR" dirty="0" smtClean="0"/>
              <a:t>Mise en œuvre d’un outil de « </a:t>
            </a:r>
            <a:r>
              <a:rPr lang="fr-FR" dirty="0" err="1" smtClean="0"/>
              <a:t>scoring</a:t>
            </a:r>
            <a:r>
              <a:rPr lang="fr-FR" dirty="0" smtClean="0"/>
              <a:t> crédit »</a:t>
            </a:r>
          </a:p>
          <a:p>
            <a:pPr lvl="1"/>
            <a:r>
              <a:rPr lang="fr-FR" dirty="0" smtClean="0"/>
              <a:t>Classification des demandes de crédit</a:t>
            </a:r>
          </a:p>
          <a:p>
            <a:pPr lvl="1"/>
            <a:r>
              <a:rPr lang="fr-FR" dirty="0" smtClean="0"/>
              <a:t>Développement d’un Dashboard interactif.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6632"/>
            <a:ext cx="1562318" cy="143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2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80023"/>
                </a:solidFill>
                <a:latin typeface="Rockwell Extra Bold" pitchFamily="18" charset="0"/>
              </a:rPr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Mission</a:t>
            </a:r>
            <a:endParaRPr lang="fr-FR" b="1" dirty="0"/>
          </a:p>
          <a:p>
            <a:pPr lvl="1" algn="just"/>
            <a:r>
              <a:rPr lang="fr-FR" sz="2000" dirty="0"/>
              <a:t>Construire un modèle de </a:t>
            </a:r>
            <a:r>
              <a:rPr lang="fr-FR" sz="2000" dirty="0" err="1"/>
              <a:t>scoring</a:t>
            </a:r>
            <a:r>
              <a:rPr lang="fr-FR" sz="2000" dirty="0"/>
              <a:t> qui donnera une prédiction sur la probabilité de faillite d'un client de façon automatique.</a:t>
            </a:r>
          </a:p>
          <a:p>
            <a:pPr lvl="1" algn="just"/>
            <a:r>
              <a:rPr lang="fr-FR" sz="2000" dirty="0"/>
              <a:t>Construire un </a:t>
            </a:r>
            <a:r>
              <a:rPr lang="fr-FR" sz="2000" dirty="0" err="1"/>
              <a:t>dashboard</a:t>
            </a:r>
            <a:r>
              <a:rPr lang="fr-FR" sz="2000" dirty="0"/>
              <a:t> interactif à destination des gestionnaires de la relation client permettant d'interpréter les prédictions faites par le modèle et d’améliorer la connaissance client des chargés de relation client.</a:t>
            </a:r>
          </a:p>
          <a:p>
            <a:pPr lvl="1" algn="just"/>
            <a:r>
              <a:rPr lang="fr-FR" sz="2000" dirty="0" smtClean="0"/>
              <a:t>Sélectionner </a:t>
            </a:r>
            <a:r>
              <a:rPr lang="fr-FR" sz="2000" u="sng" dirty="0">
                <a:solidFill>
                  <a:srgbClr val="680023"/>
                </a:solidFill>
              </a:rPr>
              <a:t>un </a:t>
            </a:r>
            <a:r>
              <a:rPr lang="fr-FR" sz="2000" u="sng" dirty="0" err="1">
                <a:solidFill>
                  <a:srgbClr val="680023"/>
                </a:solidFill>
              </a:rPr>
              <a:t>kernel</a:t>
            </a:r>
            <a:r>
              <a:rPr lang="fr-FR" sz="2000" u="sng" dirty="0">
                <a:solidFill>
                  <a:srgbClr val="680023"/>
                </a:solidFill>
              </a:rPr>
              <a:t> </a:t>
            </a:r>
            <a:r>
              <a:rPr lang="fr-FR" sz="2000" u="sng" dirty="0" err="1">
                <a:solidFill>
                  <a:srgbClr val="680023"/>
                </a:solidFill>
              </a:rPr>
              <a:t>Kaggle</a:t>
            </a:r>
            <a:r>
              <a:rPr lang="fr-FR" sz="2000" u="sng" dirty="0">
                <a:solidFill>
                  <a:srgbClr val="680023"/>
                </a:solidFill>
              </a:rPr>
              <a:t> </a:t>
            </a:r>
            <a:r>
              <a:rPr lang="fr-FR" sz="2000" dirty="0"/>
              <a:t>pour vous faciliter la préparation des données nécessaires à l’élaboration du modèle de </a:t>
            </a:r>
            <a:r>
              <a:rPr lang="fr-FR" sz="2000" dirty="0" err="1"/>
              <a:t>scoring</a:t>
            </a:r>
            <a:r>
              <a:rPr lang="fr-FR" sz="2000" dirty="0"/>
              <a:t>. </a:t>
            </a:r>
            <a:endParaRPr lang="fr-FR" sz="2000" dirty="0" smtClean="0"/>
          </a:p>
          <a:p>
            <a:pPr lvl="1" algn="just"/>
            <a:r>
              <a:rPr lang="fr-FR" sz="2000" dirty="0" smtClean="0"/>
              <a:t>Analyser le </a:t>
            </a:r>
            <a:r>
              <a:rPr lang="fr-FR" sz="2000" dirty="0" err="1"/>
              <a:t>kernel</a:t>
            </a:r>
            <a:r>
              <a:rPr lang="fr-FR" sz="2000" dirty="0"/>
              <a:t> et </a:t>
            </a:r>
            <a:r>
              <a:rPr lang="fr-FR" sz="2000" dirty="0" smtClean="0"/>
              <a:t>l’adapter </a:t>
            </a:r>
            <a:r>
              <a:rPr lang="fr-FR" sz="2000" dirty="0"/>
              <a:t>pour </a:t>
            </a:r>
            <a:r>
              <a:rPr lang="fr-FR" sz="2000" dirty="0" smtClean="0"/>
              <a:t>qu’il réponde </a:t>
            </a:r>
            <a:r>
              <a:rPr lang="fr-FR" sz="2000" dirty="0"/>
              <a:t>aux besoins de </a:t>
            </a:r>
            <a:r>
              <a:rPr lang="fr-FR" sz="2000" dirty="0" smtClean="0"/>
              <a:t>la </a:t>
            </a:r>
            <a:r>
              <a:rPr lang="fr-FR" sz="2000" dirty="0"/>
              <a:t>mission.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6632"/>
            <a:ext cx="1562318" cy="143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09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1143000"/>
          </a:xfrm>
        </p:spPr>
        <p:txBody>
          <a:bodyPr/>
          <a:lstStyle/>
          <a:p>
            <a:r>
              <a:rPr lang="fr-FR" dirty="0" smtClean="0">
                <a:solidFill>
                  <a:srgbClr val="680023"/>
                </a:solidFill>
                <a:latin typeface="Rockwell Extra Bold" pitchFamily="18" charset="0"/>
              </a:rPr>
              <a:t>Le jeu de données</a:t>
            </a:r>
            <a:endParaRPr lang="fr-FR" dirty="0">
              <a:solidFill>
                <a:srgbClr val="680023"/>
              </a:solidFill>
              <a:latin typeface="Rockwell Extra Bold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78211"/>
              </p:ext>
            </p:extLst>
          </p:nvPr>
        </p:nvGraphicFramePr>
        <p:xfrm>
          <a:off x="359533" y="1695792"/>
          <a:ext cx="8424935" cy="45415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59932"/>
                <a:gridCol w="1955001"/>
                <a:gridCol w="2550858"/>
                <a:gridCol w="1359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Nom de fichier (.csv)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Description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Nombre</a:t>
                      </a:r>
                      <a:r>
                        <a:rPr lang="fr-FR" sz="900" baseline="0" dirty="0" smtClean="0"/>
                        <a:t> de lignes x Nombre de colonnes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Nombre d’éléments non renseignés (NA)</a:t>
                      </a:r>
                      <a:endParaRPr lang="fr-FR" sz="9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application_{</a:t>
                      </a:r>
                      <a:r>
                        <a:rPr lang="fr-FR" sz="900" dirty="0" err="1" smtClean="0"/>
                        <a:t>train|test</a:t>
                      </a:r>
                      <a:r>
                        <a:rPr lang="fr-FR" sz="900" dirty="0" smtClean="0"/>
                        <a:t>}.csv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Il s’agit</a:t>
                      </a:r>
                      <a:r>
                        <a:rPr lang="fr-FR" sz="900" baseline="0" dirty="0" smtClean="0"/>
                        <a:t> de deux tableaux. Le fichier train contient la variable Target. Le fichier test n’en contient pas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fr-FR" sz="900" dirty="0" smtClean="0"/>
                        <a:t>Train : </a:t>
                      </a:r>
                      <a:r>
                        <a:rPr kumimoji="0" lang="fr-FR" sz="900" kern="1200" dirty="0" smtClean="0">
                          <a:effectLst/>
                        </a:rPr>
                        <a:t>307511 × 122</a:t>
                      </a:r>
                    </a:p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kumimoji="0" lang="fr-FR" sz="900" kern="1200" dirty="0" smtClean="0">
                          <a:effectLst/>
                        </a:rPr>
                        <a:t>Test</a:t>
                      </a:r>
                      <a:r>
                        <a:rPr kumimoji="0" lang="fr-FR" sz="900" kern="1200" baseline="0" dirty="0" smtClean="0">
                          <a:effectLst/>
                        </a:rPr>
                        <a:t> : </a:t>
                      </a:r>
                      <a:r>
                        <a:rPr kumimoji="0" lang="fr-FR" sz="900" kern="1200" dirty="0" smtClean="0">
                          <a:effectLst/>
                        </a:rPr>
                        <a:t>48744</a:t>
                      </a:r>
                      <a:r>
                        <a:rPr kumimoji="0" lang="fr-FR" sz="900" kern="1200" baseline="0" dirty="0" smtClean="0">
                          <a:effectLst/>
                        </a:rPr>
                        <a:t> </a:t>
                      </a:r>
                      <a:r>
                        <a:rPr kumimoji="0" lang="fr-FR" sz="900" kern="1200" dirty="0" smtClean="0">
                          <a:effectLst/>
                        </a:rPr>
                        <a:t>× 121 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fr-FR" sz="900" dirty="0" smtClean="0"/>
                        <a:t>Train : </a:t>
                      </a:r>
                      <a:r>
                        <a:rPr lang="fr-FR" sz="900" dirty="0" smtClean="0"/>
                        <a:t>9152465</a:t>
                      </a:r>
                      <a:endParaRPr lang="fr-FR" sz="900" dirty="0" smtClean="0"/>
                    </a:p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kumimoji="0" lang="fr-FR" sz="900" kern="1200" dirty="0" smtClean="0">
                          <a:effectLst/>
                        </a:rPr>
                        <a:t>Test</a:t>
                      </a:r>
                      <a:r>
                        <a:rPr kumimoji="0" lang="fr-FR" sz="900" kern="1200" baseline="0" dirty="0" smtClean="0">
                          <a:effectLst/>
                        </a:rPr>
                        <a:t> :</a:t>
                      </a:r>
                      <a:r>
                        <a:rPr lang="fr-FR" sz="900" dirty="0" smtClean="0"/>
                        <a:t>1404419</a:t>
                      </a:r>
                      <a:endParaRPr lang="fr-FR" sz="9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bureau.csv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Tableau qui renseigne sur les clients qui ont eu des crédits antérieurs dans d’autres compagnies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kern="1200" dirty="0" smtClean="0">
                          <a:effectLst/>
                        </a:rPr>
                        <a:t>1716428 × 17 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3939947</a:t>
                      </a:r>
                      <a:endParaRPr lang="fr-FR" sz="9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bureau_balance.csv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Tableau qui présente les soldes mensuels</a:t>
                      </a:r>
                      <a:r>
                        <a:rPr lang="fr-FR" sz="900" baseline="0" dirty="0" smtClean="0"/>
                        <a:t> des crédits dans bureau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kern="1200" dirty="0" smtClean="0">
                          <a:effectLst/>
                        </a:rPr>
                        <a:t>27299925 </a:t>
                      </a:r>
                      <a:r>
                        <a:rPr kumimoji="0" lang="fr-FR" sz="900" kern="1200" baseline="0" dirty="0" smtClean="0">
                          <a:effectLst/>
                        </a:rPr>
                        <a:t> </a:t>
                      </a:r>
                      <a:r>
                        <a:rPr kumimoji="0" lang="fr-FR" sz="900" kern="1200" dirty="0" smtClean="0">
                          <a:effectLst/>
                        </a:rPr>
                        <a:t>× 3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0</a:t>
                      </a:r>
                      <a:endParaRPr lang="fr-FR" sz="9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POS_CASH_balance.csv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Tableau qui présente les</a:t>
                      </a:r>
                      <a:r>
                        <a:rPr lang="fr-FR" sz="900" baseline="0" dirty="0" smtClean="0"/>
                        <a:t> visualisations de soldes mensuels pour des clients ayant des prêts en cours dans la société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kern="1200" dirty="0" smtClean="0">
                          <a:effectLst/>
                        </a:rPr>
                        <a:t>10001358 × 8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52158</a:t>
                      </a:r>
                      <a:endParaRPr lang="fr-FR" sz="9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credit_card_balance.csv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Tableau présentant</a:t>
                      </a:r>
                      <a:r>
                        <a:rPr lang="fr-FR" sz="900" baseline="0" dirty="0" smtClean="0"/>
                        <a:t> les soldes mensuels des cartes de crédits des demandeurs de crédit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kern="1200" dirty="0" smtClean="0">
                          <a:effectLst/>
                        </a:rPr>
                        <a:t>3840312 × 23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5877356</a:t>
                      </a:r>
                      <a:endParaRPr lang="fr-FR" sz="9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previous_application.csv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Tableau présentant les demandes de crédit immobilier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kern="1200" dirty="0" smtClean="0">
                          <a:effectLst/>
                        </a:rPr>
                        <a:t>1670214 × 37 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11109336</a:t>
                      </a:r>
                      <a:endParaRPr lang="fr-FR" sz="9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installments_payments.csv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Tableau présentant l’historique de remboursement de crédits pour la société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kern="1200" dirty="0" smtClean="0">
                          <a:effectLst/>
                        </a:rPr>
                        <a:t>13605401 × 8 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5810</a:t>
                      </a:r>
                      <a:endParaRPr lang="fr-FR" sz="9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HomeCredit_columns_description.csv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 smtClean="0"/>
                        <a:t>Ce fichier contient les descriptions des colonnes des différents fichiers de données.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900" kern="1200" dirty="0" smtClean="0">
                          <a:effectLst/>
                        </a:rPr>
                        <a:t>219 × 5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smtClean="0"/>
                        <a:t>133</a:t>
                      </a:r>
                      <a:endParaRPr lang="fr-FR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23528" y="98072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latin typeface="Times New Roman" pitchFamily="18" charset="0"/>
                <a:cs typeface="Times New Roman" pitchFamily="18" charset="0"/>
              </a:rPr>
              <a:t>Tableau 1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u="sng" dirty="0" smtClean="0">
                <a:latin typeface="Times New Roman" pitchFamily="18" charset="0"/>
                <a:cs typeface="Times New Roman" pitchFamily="18" charset="0"/>
              </a:rPr>
              <a:t> Nom de fichier, description, nombre de lignes, nombre de colonnes et nombre d’éléments non renseignés pour le jeu de données.</a:t>
            </a:r>
            <a:endParaRPr lang="fr-FR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97DF2-0DFC-466B-8425-611FD1A16A2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55875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que">
  <a:themeElements>
    <a:clrScheme name="Mailles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170</TotalTime>
  <Words>347</Words>
  <Application>Microsoft Office PowerPoint</Application>
  <PresentationFormat>Affichage à l'écran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Technique</vt:lpstr>
      <vt:lpstr>Soutenance de projet Implémentez un modèle de scoring</vt:lpstr>
      <vt:lpstr>Sommaire</vt:lpstr>
      <vt:lpstr>Problématique</vt:lpstr>
      <vt:lpstr>Problématique</vt:lpstr>
      <vt:lpstr>Le jeu de données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Implémentez un modèle de scoring</dc:title>
  <dc:creator>steveson972@gmail.com</dc:creator>
  <cp:lastModifiedBy>steveson972@gmail.com</cp:lastModifiedBy>
  <cp:revision>12</cp:revision>
  <dcterms:created xsi:type="dcterms:W3CDTF">2021-10-25T17:48:43Z</dcterms:created>
  <dcterms:modified xsi:type="dcterms:W3CDTF">2021-11-04T08:57:54Z</dcterms:modified>
</cp:coreProperties>
</file>