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6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Baez" initials="SB" lastIdx="2" clrIdx="0">
    <p:extLst>
      <p:ext uri="{19B8F6BF-5375-455C-9EA6-DF929625EA0E}">
        <p15:presenceInfo xmlns:p15="http://schemas.microsoft.com/office/powerpoint/2012/main" userId="06db724b243882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5"/>
    <p:restoredTop sz="94644"/>
  </p:normalViewPr>
  <p:slideViewPr>
    <p:cSldViewPr snapToGrid="0" snapToObjects="1">
      <p:cViewPr>
        <p:scale>
          <a:sx n="170" d="100"/>
          <a:sy n="170" d="100"/>
        </p:scale>
        <p:origin x="5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ED4A9-7D9B-EC4D-8E88-022EA920B81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CEB-5FE9-434D-96FE-2E6E9470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12B1-5797-AB48-AA95-738AEA70C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12E6-5C88-5A4F-8288-F6E6F8805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8550-CF3B-CD45-A2F2-056676ED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C67E-0446-AB4B-A6EF-9C97761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2D78-6C38-D944-8700-A306C570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78F6-1435-A446-A285-2D5B12BF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EDAB1-4F8E-844E-9CCF-68A703DFE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6422-3BD7-5C4E-B01A-757C0F70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765B-FFCF-AB4D-9036-5F8C7F88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DBE7-C63F-3748-9756-B1656600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4AC0A-D22E-B143-8FE8-74BBDD64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A772E-DE2D-0149-9ABB-AF51D4F5A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9197-71B6-FC40-AF86-80E9FF60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5325-7E15-6147-AFFF-347083DF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226C-FA45-5B42-835E-06521765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9A2E-0C73-944E-98B4-E7D6FD93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B5C8-3D16-7F49-A86A-F8A66C00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2A13-3A3A-BD4D-A00E-7F5AEE31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6FB0-E440-B941-AB33-CA5931D7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FFFB-3002-7B4C-83EC-36759FCC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5E80-7C6C-2C4C-80F0-9FB64FD1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E0622-BB3B-0F42-AD61-9B4FFABE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93D3-B73B-AD4A-9B6E-5A3AC425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E2D9-4CD8-BF4A-A9AD-D9B1479F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DE9B-6DD2-2544-8D27-D7E9A966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CDE6-8BC4-6B45-B5CB-0EDB7771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8D22-1DBB-6443-9274-9281F4005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7A051-5B60-BB43-8C17-37C52280F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D379-9165-0343-8DB3-EC41694B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27D1B-811B-5942-B3CF-9817E390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75D6-30D6-C243-95CF-5948BC3B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8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6DEF-7879-E64D-88A9-FCB7A9BB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BD98-6839-CF47-88F1-D9D9AF2D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30655-B68B-7A40-8F62-7EA2B097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8CD95-1885-154C-B18E-565A5B53B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1A85-D8F1-2440-A06E-141C9F66F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4901B-5996-E346-9F77-7CD61DDC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4967A-0451-5B4E-8E6A-7FC340F2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B5F5D-FB77-7D40-B601-AFA0DF7C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B56C-2D89-CC47-A190-614A10C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F123A-DA32-9D42-A697-23F3B061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8C3FB-0E12-4F48-A12B-D652DDDD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57E6-C83C-DA43-A55B-74D2ED26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71BCF-0790-8945-A5F4-74FC40A0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DA7CE-14F9-D145-9D17-17B455FA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A019E-3B85-7A4C-B8B3-D2EFA719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BCF7-D313-B24B-BD3E-4A1CDDBB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1ADD-9F48-F049-969A-8756CE72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BD7B4-B214-2741-9674-92557A497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A7BB-9F4C-7B48-9E68-E795F207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7C8F-C705-234C-8DB9-CDE96F74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FAD8-6FF8-DA49-B43C-E88064B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D7A5-46D6-854B-A152-CE7DB297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85BC0-8C81-2C48-B7C3-5C26D9611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3B492-5974-0447-B5BD-AF7E080A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A7995-926C-AB4F-9EAD-54AE9F87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4790-74F2-2047-88CF-E5FB94B5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BA0F4-0C60-D849-8043-00DFCF52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EA4D-7AB0-544F-9106-EC363568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95E0E-8B65-D748-B309-66A21812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5006-646B-D046-8097-C1BF69928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7EE3-148D-1044-9477-6A5216707B0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49D0-CFD6-B64D-9958-AEA1C175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FEDA-D667-DB43-B6CE-C62D00A24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B70F-2B0F-C94D-8438-662D8092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7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7EAF6-DB49-3D45-ADEF-B77A3BFF5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504" y="184667"/>
            <a:ext cx="6056243" cy="60562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903A9-B022-5845-9F51-D402C0FCF128}"/>
              </a:ext>
            </a:extLst>
          </p:cNvPr>
          <p:cNvSpPr txBox="1"/>
          <p:nvPr/>
        </p:nvSpPr>
        <p:spPr>
          <a:xfrm>
            <a:off x="821635" y="5379136"/>
            <a:ext cx="29785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TEAM 62</a:t>
            </a:r>
          </a:p>
          <a:p>
            <a:r>
              <a:rPr lang="en-US" dirty="0">
                <a:solidFill>
                  <a:schemeClr val="accent1"/>
                </a:solidFill>
              </a:rPr>
              <a:t>General Manager Dashboards</a:t>
            </a:r>
          </a:p>
          <a:p>
            <a:r>
              <a:rPr lang="en-US" sz="1400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42358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93D055-B464-5D43-B705-E8126DB8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3" y="101971"/>
            <a:ext cx="11761915" cy="65650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137FC61-9EB7-6548-8524-1FEA06CC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782" y="6033652"/>
            <a:ext cx="633365" cy="6333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7B17AA9-4D8F-E74C-BBE3-F4B56504BF8E}"/>
              </a:ext>
            </a:extLst>
          </p:cNvPr>
          <p:cNvSpPr txBox="1"/>
          <p:nvPr/>
        </p:nvSpPr>
        <p:spPr>
          <a:xfrm>
            <a:off x="9927779" y="6133112"/>
            <a:ext cx="107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Team 62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8918B-32BF-0044-995C-0AC8B757A427}"/>
              </a:ext>
            </a:extLst>
          </p:cNvPr>
          <p:cNvSpPr txBox="1"/>
          <p:nvPr/>
        </p:nvSpPr>
        <p:spPr>
          <a:xfrm>
            <a:off x="192833" y="914401"/>
            <a:ext cx="11761915" cy="584775"/>
          </a:xfrm>
          <a:prstGeom prst="rect">
            <a:avLst/>
          </a:prstGeom>
          <a:solidFill>
            <a:schemeClr val="bg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General Manager Insights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50F205-9BA7-7C48-A3B1-B33E35878A98}"/>
              </a:ext>
            </a:extLst>
          </p:cNvPr>
          <p:cNvSpPr/>
          <p:nvPr/>
        </p:nvSpPr>
        <p:spPr>
          <a:xfrm>
            <a:off x="4399721" y="3059814"/>
            <a:ext cx="3604591" cy="649357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Roster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C695E89-D6EA-0646-8752-9576F0387562}"/>
              </a:ext>
            </a:extLst>
          </p:cNvPr>
          <p:cNvSpPr/>
          <p:nvPr/>
        </p:nvSpPr>
        <p:spPr>
          <a:xfrm>
            <a:off x="4399721" y="4294289"/>
            <a:ext cx="3604591" cy="649357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Stats</a:t>
            </a:r>
          </a:p>
        </p:txBody>
      </p:sp>
    </p:spTree>
    <p:extLst>
      <p:ext uri="{BB962C8B-B14F-4D97-AF65-F5344CB8AC3E}">
        <p14:creationId xmlns:p14="http://schemas.microsoft.com/office/powerpoint/2010/main" val="37751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F6954-CB91-AE4B-B818-CDFDA8397C3C}"/>
              </a:ext>
            </a:extLst>
          </p:cNvPr>
          <p:cNvSpPr/>
          <p:nvPr/>
        </p:nvSpPr>
        <p:spPr>
          <a:xfrm>
            <a:off x="192833" y="101972"/>
            <a:ext cx="11740665" cy="65650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8870A-CA0F-C344-92B5-91B5180FAEC1}"/>
              </a:ext>
            </a:extLst>
          </p:cNvPr>
          <p:cNvSpPr/>
          <p:nvPr/>
        </p:nvSpPr>
        <p:spPr>
          <a:xfrm>
            <a:off x="192833" y="101972"/>
            <a:ext cx="2492494" cy="656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D5B98-57B2-7E45-B752-85762D9894C1}"/>
              </a:ext>
            </a:extLst>
          </p:cNvPr>
          <p:cNvSpPr txBox="1"/>
          <p:nvPr/>
        </p:nvSpPr>
        <p:spPr>
          <a:xfrm>
            <a:off x="449418" y="694593"/>
            <a:ext cx="197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Team Roster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6F569E-4EC9-7C4E-B470-FD1B610C94AA}"/>
              </a:ext>
            </a:extLst>
          </p:cNvPr>
          <p:cNvGrpSpPr/>
          <p:nvPr/>
        </p:nvGrpSpPr>
        <p:grpSpPr>
          <a:xfrm>
            <a:off x="544010" y="2037144"/>
            <a:ext cx="1736203" cy="1660967"/>
            <a:chOff x="449418" y="2037144"/>
            <a:chExt cx="1979324" cy="1660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D84E35-1CBF-1B42-8C3B-31588A33CCE3}"/>
                </a:ext>
              </a:extLst>
            </p:cNvPr>
            <p:cNvSpPr/>
            <p:nvPr/>
          </p:nvSpPr>
          <p:spPr>
            <a:xfrm>
              <a:off x="449418" y="2037144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0DEDF2-24B6-9343-B69F-0C0B4BDFA391}"/>
                </a:ext>
              </a:extLst>
            </p:cNvPr>
            <p:cNvSpPr/>
            <p:nvPr/>
          </p:nvSpPr>
          <p:spPr>
            <a:xfrm>
              <a:off x="449418" y="2513635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D0027E-2267-B240-85F0-CA5058243DBE}"/>
                </a:ext>
              </a:extLst>
            </p:cNvPr>
            <p:cNvSpPr/>
            <p:nvPr/>
          </p:nvSpPr>
          <p:spPr>
            <a:xfrm>
              <a:off x="449418" y="2990126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495C8A-88EF-7B49-BBD1-6FD142A0A9AD}"/>
                </a:ext>
              </a:extLst>
            </p:cNvPr>
            <p:cNvSpPr/>
            <p:nvPr/>
          </p:nvSpPr>
          <p:spPr>
            <a:xfrm>
              <a:off x="449418" y="3466617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4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B0CF5-C881-7947-BBA6-D6C856406AE4}"/>
              </a:ext>
            </a:extLst>
          </p:cNvPr>
          <p:cNvSpPr/>
          <p:nvPr/>
        </p:nvSpPr>
        <p:spPr>
          <a:xfrm>
            <a:off x="3101008" y="384313"/>
            <a:ext cx="4373217" cy="60736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1D6010-232D-1143-98B9-8EBFCB243A85}"/>
              </a:ext>
            </a:extLst>
          </p:cNvPr>
          <p:cNvSpPr/>
          <p:nvPr/>
        </p:nvSpPr>
        <p:spPr>
          <a:xfrm>
            <a:off x="3366052" y="604710"/>
            <a:ext cx="3763618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Recommended Starters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53396-226B-9043-AD12-3D1F6AEF3257}"/>
              </a:ext>
            </a:extLst>
          </p:cNvPr>
          <p:cNvSpPr/>
          <p:nvPr/>
        </p:nvSpPr>
        <p:spPr>
          <a:xfrm>
            <a:off x="3365009" y="2744729"/>
            <a:ext cx="3832351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Bullpen Rotation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87C0CC-5DF8-C749-89A9-C0DC397960D6}"/>
              </a:ext>
            </a:extLst>
          </p:cNvPr>
          <p:cNvSpPr/>
          <p:nvPr/>
        </p:nvSpPr>
        <p:spPr>
          <a:xfrm>
            <a:off x="3353227" y="4710303"/>
            <a:ext cx="3819491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 Players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D93BA2-FF27-6548-8F3F-44BD227F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22" y="1217813"/>
            <a:ext cx="2409838" cy="23069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64458C-8C11-4642-BF46-AF4C3A2C1B0D}"/>
              </a:ext>
            </a:extLst>
          </p:cNvPr>
          <p:cNvSpPr/>
          <p:nvPr/>
        </p:nvSpPr>
        <p:spPr>
          <a:xfrm>
            <a:off x="7822052" y="604710"/>
            <a:ext cx="3763618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Starting Lineup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225A94-FF72-6A47-8A48-C19325E6D75E}"/>
              </a:ext>
            </a:extLst>
          </p:cNvPr>
          <p:cNvSpPr/>
          <p:nvPr/>
        </p:nvSpPr>
        <p:spPr>
          <a:xfrm>
            <a:off x="7822052" y="3768563"/>
            <a:ext cx="3763618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Cluster Analysis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F591CB3-A3DF-1C43-BA95-9570C6CB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43" y="4532243"/>
            <a:ext cx="3233105" cy="1925738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33F6BB1-928C-1342-9BA7-79626FBD2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68055"/>
              </p:ext>
            </p:extLst>
          </p:nvPr>
        </p:nvGraphicFramePr>
        <p:xfrm>
          <a:off x="3354982" y="1191779"/>
          <a:ext cx="3764660" cy="101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32">
                  <a:extLst>
                    <a:ext uri="{9D8B030D-6E8A-4147-A177-3AD203B41FA5}">
                      <a16:colId xmlns:a16="http://schemas.microsoft.com/office/drawing/2014/main" val="3842212599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2943290982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3241777790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1752772979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1056972547"/>
                    </a:ext>
                  </a:extLst>
                </a:gridCol>
              </a:tblGrid>
              <a:tr h="336937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27074"/>
                  </a:ext>
                </a:extLst>
              </a:tr>
              <a:tr h="336937">
                <a:tc>
                  <a:txBody>
                    <a:bodyPr/>
                    <a:lstStyle/>
                    <a:p>
                      <a:r>
                        <a:rPr lang="en-US" sz="1200" dirty="0"/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16644"/>
                  </a:ext>
                </a:extLst>
              </a:tr>
              <a:tr h="336937">
                <a:tc>
                  <a:txBody>
                    <a:bodyPr/>
                    <a:lstStyle/>
                    <a:p>
                      <a:r>
                        <a:rPr lang="en-US" sz="1200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680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6CE108F-1C49-0C43-9913-B39A227D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6846"/>
              </p:ext>
            </p:extLst>
          </p:nvPr>
        </p:nvGraphicFramePr>
        <p:xfrm>
          <a:off x="3361787" y="3333218"/>
          <a:ext cx="3832350" cy="98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70">
                  <a:extLst>
                    <a:ext uri="{9D8B030D-6E8A-4147-A177-3AD203B41FA5}">
                      <a16:colId xmlns:a16="http://schemas.microsoft.com/office/drawing/2014/main" val="3842212599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2943290982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3241777790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1752772979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1056972547"/>
                    </a:ext>
                  </a:extLst>
                </a:gridCol>
              </a:tblGrid>
              <a:tr h="328776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27074"/>
                  </a:ext>
                </a:extLst>
              </a:tr>
              <a:tr h="328776">
                <a:tc>
                  <a:txBody>
                    <a:bodyPr/>
                    <a:lstStyle/>
                    <a:p>
                      <a:r>
                        <a:rPr lang="en-US" sz="1200" dirty="0"/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16644"/>
                  </a:ext>
                </a:extLst>
              </a:tr>
              <a:tr h="328776">
                <a:tc>
                  <a:txBody>
                    <a:bodyPr/>
                    <a:lstStyle/>
                    <a:p>
                      <a:r>
                        <a:rPr lang="en-US" sz="1200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680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313E0C1-8D26-1344-9741-2E3A670E9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94796"/>
              </p:ext>
            </p:extLst>
          </p:nvPr>
        </p:nvGraphicFramePr>
        <p:xfrm>
          <a:off x="3361787" y="5300032"/>
          <a:ext cx="3832350" cy="100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70">
                  <a:extLst>
                    <a:ext uri="{9D8B030D-6E8A-4147-A177-3AD203B41FA5}">
                      <a16:colId xmlns:a16="http://schemas.microsoft.com/office/drawing/2014/main" val="3842212599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2943290982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3241777790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1752772979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1056972547"/>
                    </a:ext>
                  </a:extLst>
                </a:gridCol>
              </a:tblGrid>
              <a:tr h="336010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27074"/>
                  </a:ext>
                </a:extLst>
              </a:tr>
              <a:tr h="336010">
                <a:tc>
                  <a:txBody>
                    <a:bodyPr/>
                    <a:lstStyle/>
                    <a:p>
                      <a:r>
                        <a:rPr lang="en-US" sz="1200" dirty="0"/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16644"/>
                  </a:ext>
                </a:extLst>
              </a:tr>
              <a:tr h="336010">
                <a:tc>
                  <a:txBody>
                    <a:bodyPr/>
                    <a:lstStyle/>
                    <a:p>
                      <a:r>
                        <a:rPr lang="en-US" sz="1200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6809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A137FC61-9EB7-6548-8524-1FEA06CC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530" y="6033652"/>
            <a:ext cx="633365" cy="6333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7B17AA9-4D8F-E74C-BBE3-F4B56504BF8E}"/>
              </a:ext>
            </a:extLst>
          </p:cNvPr>
          <p:cNvSpPr txBox="1"/>
          <p:nvPr/>
        </p:nvSpPr>
        <p:spPr>
          <a:xfrm>
            <a:off x="279502" y="6196445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Team 62</a:t>
            </a:r>
          </a:p>
        </p:txBody>
      </p:sp>
    </p:spTree>
    <p:extLst>
      <p:ext uri="{BB962C8B-B14F-4D97-AF65-F5344CB8AC3E}">
        <p14:creationId xmlns:p14="http://schemas.microsoft.com/office/powerpoint/2010/main" val="124984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F6954-CB91-AE4B-B818-CDFDA8397C3C}"/>
              </a:ext>
            </a:extLst>
          </p:cNvPr>
          <p:cNvSpPr/>
          <p:nvPr/>
        </p:nvSpPr>
        <p:spPr>
          <a:xfrm>
            <a:off x="192833" y="101972"/>
            <a:ext cx="11740665" cy="65650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8870A-CA0F-C344-92B5-91B5180FAEC1}"/>
              </a:ext>
            </a:extLst>
          </p:cNvPr>
          <p:cNvSpPr/>
          <p:nvPr/>
        </p:nvSpPr>
        <p:spPr>
          <a:xfrm>
            <a:off x="192833" y="101972"/>
            <a:ext cx="2492494" cy="656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D5B98-57B2-7E45-B752-85762D9894C1}"/>
              </a:ext>
            </a:extLst>
          </p:cNvPr>
          <p:cNvSpPr txBox="1"/>
          <p:nvPr/>
        </p:nvSpPr>
        <p:spPr>
          <a:xfrm>
            <a:off x="449418" y="694593"/>
            <a:ext cx="197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Team Roster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6F569E-4EC9-7C4E-B470-FD1B610C94AA}"/>
              </a:ext>
            </a:extLst>
          </p:cNvPr>
          <p:cNvGrpSpPr/>
          <p:nvPr/>
        </p:nvGrpSpPr>
        <p:grpSpPr>
          <a:xfrm>
            <a:off x="544010" y="2037144"/>
            <a:ext cx="1736203" cy="1660967"/>
            <a:chOff x="449418" y="2037144"/>
            <a:chExt cx="1979324" cy="1660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D84E35-1CBF-1B42-8C3B-31588A33CCE3}"/>
                </a:ext>
              </a:extLst>
            </p:cNvPr>
            <p:cNvSpPr/>
            <p:nvPr/>
          </p:nvSpPr>
          <p:spPr>
            <a:xfrm>
              <a:off x="449418" y="2037144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0DEDF2-24B6-9343-B69F-0C0B4BDFA391}"/>
                </a:ext>
              </a:extLst>
            </p:cNvPr>
            <p:cNvSpPr/>
            <p:nvPr/>
          </p:nvSpPr>
          <p:spPr>
            <a:xfrm>
              <a:off x="449418" y="2513635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D0027E-2267-B240-85F0-CA5058243DBE}"/>
                </a:ext>
              </a:extLst>
            </p:cNvPr>
            <p:cNvSpPr/>
            <p:nvPr/>
          </p:nvSpPr>
          <p:spPr>
            <a:xfrm>
              <a:off x="449418" y="2990126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495C8A-88EF-7B49-BBD1-6FD142A0A9AD}"/>
                </a:ext>
              </a:extLst>
            </p:cNvPr>
            <p:cNvSpPr/>
            <p:nvPr/>
          </p:nvSpPr>
          <p:spPr>
            <a:xfrm>
              <a:off x="449418" y="3466617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4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B0CF5-C881-7947-BBA6-D6C856406AE4}"/>
              </a:ext>
            </a:extLst>
          </p:cNvPr>
          <p:cNvSpPr/>
          <p:nvPr/>
        </p:nvSpPr>
        <p:spPr>
          <a:xfrm>
            <a:off x="3101008" y="384313"/>
            <a:ext cx="4373217" cy="60736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1D6010-232D-1143-98B9-8EBFCB243A85}"/>
              </a:ext>
            </a:extLst>
          </p:cNvPr>
          <p:cNvSpPr/>
          <p:nvPr/>
        </p:nvSpPr>
        <p:spPr>
          <a:xfrm>
            <a:off x="3366052" y="604710"/>
            <a:ext cx="3763618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Recommended Starters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53396-226B-9043-AD12-3D1F6AEF3257}"/>
              </a:ext>
            </a:extLst>
          </p:cNvPr>
          <p:cNvSpPr/>
          <p:nvPr/>
        </p:nvSpPr>
        <p:spPr>
          <a:xfrm>
            <a:off x="3365009" y="2744729"/>
            <a:ext cx="3832351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Bullpen Rotation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87C0CC-5DF8-C749-89A9-C0DC397960D6}"/>
              </a:ext>
            </a:extLst>
          </p:cNvPr>
          <p:cNvSpPr/>
          <p:nvPr/>
        </p:nvSpPr>
        <p:spPr>
          <a:xfrm>
            <a:off x="3353227" y="4710303"/>
            <a:ext cx="3819491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 Players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D93BA2-FF27-6548-8F3F-44BD227F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22" y="1217813"/>
            <a:ext cx="2409838" cy="23069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64458C-8C11-4642-BF46-AF4C3A2C1B0D}"/>
              </a:ext>
            </a:extLst>
          </p:cNvPr>
          <p:cNvSpPr/>
          <p:nvPr/>
        </p:nvSpPr>
        <p:spPr>
          <a:xfrm>
            <a:off x="7822052" y="604710"/>
            <a:ext cx="3763618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Starting Lineup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225A94-FF72-6A47-8A48-C19325E6D75E}"/>
              </a:ext>
            </a:extLst>
          </p:cNvPr>
          <p:cNvSpPr/>
          <p:nvPr/>
        </p:nvSpPr>
        <p:spPr>
          <a:xfrm>
            <a:off x="7822052" y="3768563"/>
            <a:ext cx="3763618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Cluster Analysis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F591CB3-A3DF-1C43-BA95-9570C6CB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43" y="4532243"/>
            <a:ext cx="3233105" cy="1925738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33F6BB1-928C-1342-9BA7-79626FBD2012}"/>
              </a:ext>
            </a:extLst>
          </p:cNvPr>
          <p:cNvGraphicFramePr>
            <a:graphicFrameLocks noGrp="1"/>
          </p:cNvGraphicFramePr>
          <p:nvPr/>
        </p:nvGraphicFramePr>
        <p:xfrm>
          <a:off x="3354982" y="1191779"/>
          <a:ext cx="3764660" cy="101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32">
                  <a:extLst>
                    <a:ext uri="{9D8B030D-6E8A-4147-A177-3AD203B41FA5}">
                      <a16:colId xmlns:a16="http://schemas.microsoft.com/office/drawing/2014/main" val="3842212599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2943290982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3241777790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1752772979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1056972547"/>
                    </a:ext>
                  </a:extLst>
                </a:gridCol>
              </a:tblGrid>
              <a:tr h="336937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27074"/>
                  </a:ext>
                </a:extLst>
              </a:tr>
              <a:tr h="336937">
                <a:tc>
                  <a:txBody>
                    <a:bodyPr/>
                    <a:lstStyle/>
                    <a:p>
                      <a:r>
                        <a:rPr lang="en-US" sz="1200" dirty="0"/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16644"/>
                  </a:ext>
                </a:extLst>
              </a:tr>
              <a:tr h="336937">
                <a:tc>
                  <a:txBody>
                    <a:bodyPr/>
                    <a:lstStyle/>
                    <a:p>
                      <a:r>
                        <a:rPr lang="en-US" sz="1200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680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6CE108F-1C49-0C43-9913-B39A227D371A}"/>
              </a:ext>
            </a:extLst>
          </p:cNvPr>
          <p:cNvGraphicFramePr>
            <a:graphicFrameLocks noGrp="1"/>
          </p:cNvGraphicFramePr>
          <p:nvPr/>
        </p:nvGraphicFramePr>
        <p:xfrm>
          <a:off x="3361787" y="3333218"/>
          <a:ext cx="3832350" cy="98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70">
                  <a:extLst>
                    <a:ext uri="{9D8B030D-6E8A-4147-A177-3AD203B41FA5}">
                      <a16:colId xmlns:a16="http://schemas.microsoft.com/office/drawing/2014/main" val="3842212599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2943290982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3241777790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1752772979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1056972547"/>
                    </a:ext>
                  </a:extLst>
                </a:gridCol>
              </a:tblGrid>
              <a:tr h="328776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27074"/>
                  </a:ext>
                </a:extLst>
              </a:tr>
              <a:tr h="328776">
                <a:tc>
                  <a:txBody>
                    <a:bodyPr/>
                    <a:lstStyle/>
                    <a:p>
                      <a:r>
                        <a:rPr lang="en-US" sz="1200" dirty="0"/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16644"/>
                  </a:ext>
                </a:extLst>
              </a:tr>
              <a:tr h="328776">
                <a:tc>
                  <a:txBody>
                    <a:bodyPr/>
                    <a:lstStyle/>
                    <a:p>
                      <a:r>
                        <a:rPr lang="en-US" sz="1200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680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313E0C1-8D26-1344-9741-2E3A670E9FD1}"/>
              </a:ext>
            </a:extLst>
          </p:cNvPr>
          <p:cNvGraphicFramePr>
            <a:graphicFrameLocks noGrp="1"/>
          </p:cNvGraphicFramePr>
          <p:nvPr/>
        </p:nvGraphicFramePr>
        <p:xfrm>
          <a:off x="3361787" y="5300032"/>
          <a:ext cx="3832350" cy="100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70">
                  <a:extLst>
                    <a:ext uri="{9D8B030D-6E8A-4147-A177-3AD203B41FA5}">
                      <a16:colId xmlns:a16="http://schemas.microsoft.com/office/drawing/2014/main" val="3842212599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2943290982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3241777790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1752772979"/>
                    </a:ext>
                  </a:extLst>
                </a:gridCol>
                <a:gridCol w="766470">
                  <a:extLst>
                    <a:ext uri="{9D8B030D-6E8A-4147-A177-3AD203B41FA5}">
                      <a16:colId xmlns:a16="http://schemas.microsoft.com/office/drawing/2014/main" val="1056972547"/>
                    </a:ext>
                  </a:extLst>
                </a:gridCol>
              </a:tblGrid>
              <a:tr h="336010">
                <a:tc>
                  <a:txBody>
                    <a:bodyPr/>
                    <a:lstStyle/>
                    <a:p>
                      <a:r>
                        <a:rPr lang="en-US" sz="12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927074"/>
                  </a:ext>
                </a:extLst>
              </a:tr>
              <a:tr h="336010">
                <a:tc>
                  <a:txBody>
                    <a:bodyPr/>
                    <a:lstStyle/>
                    <a:p>
                      <a:r>
                        <a:rPr lang="en-US" sz="1200" dirty="0"/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16644"/>
                  </a:ext>
                </a:extLst>
              </a:tr>
              <a:tr h="336010">
                <a:tc>
                  <a:txBody>
                    <a:bodyPr/>
                    <a:lstStyle/>
                    <a:p>
                      <a:r>
                        <a:rPr lang="en-US" sz="1200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6809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A137FC61-9EB7-6548-8524-1FEA06CC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530" y="6033652"/>
            <a:ext cx="633365" cy="6333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7B17AA9-4D8F-E74C-BBE3-F4B56504BF8E}"/>
              </a:ext>
            </a:extLst>
          </p:cNvPr>
          <p:cNvSpPr txBox="1"/>
          <p:nvPr/>
        </p:nvSpPr>
        <p:spPr>
          <a:xfrm>
            <a:off x="279502" y="6196445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Team 62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A92A1DEF-FA71-BE42-B579-B438FFD54734}"/>
              </a:ext>
            </a:extLst>
          </p:cNvPr>
          <p:cNvSpPr/>
          <p:nvPr/>
        </p:nvSpPr>
        <p:spPr>
          <a:xfrm>
            <a:off x="9959236" y="1125812"/>
            <a:ext cx="1626434" cy="102707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We’ll have to determine relevant metrics to gauge in a radar chart</a:t>
            </a:r>
          </a:p>
        </p:txBody>
      </p:sp>
      <p:sp>
        <p:nvSpPr>
          <p:cNvPr id="28" name="Rectangular Callout 27">
            <a:extLst>
              <a:ext uri="{FF2B5EF4-FFF2-40B4-BE49-F238E27FC236}">
                <a16:creationId xmlns:a16="http://schemas.microsoft.com/office/drawing/2014/main" id="{5217F338-C8B2-644E-A3B2-4F5172D10083}"/>
              </a:ext>
            </a:extLst>
          </p:cNvPr>
          <p:cNvSpPr/>
          <p:nvPr/>
        </p:nvSpPr>
        <p:spPr>
          <a:xfrm>
            <a:off x="9959236" y="4381666"/>
            <a:ext cx="1626434" cy="102707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Maybe we can perform a cluster analysis on either:</a:t>
            </a:r>
          </a:p>
          <a:p>
            <a:pPr marL="228600" indent="-2286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All Players in the MLB</a:t>
            </a:r>
          </a:p>
          <a:p>
            <a:pPr marL="228600" indent="-2286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Players on the Team</a:t>
            </a:r>
          </a:p>
          <a:p>
            <a:pPr marL="228600" indent="-2286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Starting Lineup vs. Bench</a:t>
            </a:r>
          </a:p>
          <a:p>
            <a:pPr marL="228600" indent="-2286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Team level cluster</a:t>
            </a: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DC91B64C-BE26-A14F-B7F1-A4DE70A45047}"/>
              </a:ext>
            </a:extLst>
          </p:cNvPr>
          <p:cNvSpPr/>
          <p:nvPr/>
        </p:nvSpPr>
        <p:spPr>
          <a:xfrm>
            <a:off x="5503236" y="1062940"/>
            <a:ext cx="1626434" cy="102707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We’ll have to determine which metrics to pass through to our LP model, such as creating a starting lineup based on maximizing OBP, RBIs, while meeting position constraints. 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341DE56D-68DD-4041-AAF9-DB6111D18AE7}"/>
              </a:ext>
            </a:extLst>
          </p:cNvPr>
          <p:cNvSpPr/>
          <p:nvPr/>
        </p:nvSpPr>
        <p:spPr>
          <a:xfrm>
            <a:off x="5501232" y="3245402"/>
            <a:ext cx="1626434" cy="102707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This is where knowing which pitcher pitched earlier in the week and number of pitches they threw could be helpful. 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7800B0AF-32D5-9442-AD00-B98A4C43905A}"/>
              </a:ext>
            </a:extLst>
          </p:cNvPr>
          <p:cNvSpPr/>
          <p:nvPr/>
        </p:nvSpPr>
        <p:spPr>
          <a:xfrm>
            <a:off x="5501232" y="5290507"/>
            <a:ext cx="1626434" cy="102707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Non-Starters who a GM can toggle into the starting lineup and relevant model metrics.</a:t>
            </a: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A03354D7-5B26-6F42-99F3-13C9C218B866}"/>
              </a:ext>
            </a:extLst>
          </p:cNvPr>
          <p:cNvSpPr/>
          <p:nvPr/>
        </p:nvSpPr>
        <p:spPr>
          <a:xfrm>
            <a:off x="1058893" y="2381580"/>
            <a:ext cx="1626434" cy="102707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We’ll need to determine which filters are relevant across all metrics, such as excluding injured players.</a:t>
            </a:r>
          </a:p>
        </p:txBody>
      </p:sp>
    </p:spTree>
    <p:extLst>
      <p:ext uri="{BB962C8B-B14F-4D97-AF65-F5344CB8AC3E}">
        <p14:creationId xmlns:p14="http://schemas.microsoft.com/office/powerpoint/2010/main" val="372790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A8870A-CA0F-C344-92B5-91B5180FAEC1}"/>
              </a:ext>
            </a:extLst>
          </p:cNvPr>
          <p:cNvSpPr/>
          <p:nvPr/>
        </p:nvSpPr>
        <p:spPr>
          <a:xfrm>
            <a:off x="192833" y="101972"/>
            <a:ext cx="2492494" cy="656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D5B98-57B2-7E45-B752-85762D9894C1}"/>
              </a:ext>
            </a:extLst>
          </p:cNvPr>
          <p:cNvSpPr txBox="1"/>
          <p:nvPr/>
        </p:nvSpPr>
        <p:spPr>
          <a:xfrm>
            <a:off x="449418" y="694593"/>
            <a:ext cx="1869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Player Stats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6F569E-4EC9-7C4E-B470-FD1B610C94AA}"/>
              </a:ext>
            </a:extLst>
          </p:cNvPr>
          <p:cNvGrpSpPr/>
          <p:nvPr/>
        </p:nvGrpSpPr>
        <p:grpSpPr>
          <a:xfrm>
            <a:off x="544010" y="2037144"/>
            <a:ext cx="1736203" cy="1660967"/>
            <a:chOff x="449418" y="2037144"/>
            <a:chExt cx="1979324" cy="1660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D84E35-1CBF-1B42-8C3B-31588A33CCE3}"/>
                </a:ext>
              </a:extLst>
            </p:cNvPr>
            <p:cNvSpPr/>
            <p:nvPr/>
          </p:nvSpPr>
          <p:spPr>
            <a:xfrm>
              <a:off x="449418" y="2037144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0DEDF2-24B6-9343-B69F-0C0B4BDFA391}"/>
                </a:ext>
              </a:extLst>
            </p:cNvPr>
            <p:cNvSpPr/>
            <p:nvPr/>
          </p:nvSpPr>
          <p:spPr>
            <a:xfrm>
              <a:off x="449418" y="2513635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D0027E-2267-B240-85F0-CA5058243DBE}"/>
                </a:ext>
              </a:extLst>
            </p:cNvPr>
            <p:cNvSpPr/>
            <p:nvPr/>
          </p:nvSpPr>
          <p:spPr>
            <a:xfrm>
              <a:off x="449418" y="2990126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495C8A-88EF-7B49-BBD1-6FD142A0A9AD}"/>
                </a:ext>
              </a:extLst>
            </p:cNvPr>
            <p:cNvSpPr/>
            <p:nvPr/>
          </p:nvSpPr>
          <p:spPr>
            <a:xfrm>
              <a:off x="449418" y="3466617"/>
              <a:ext cx="1979324" cy="2314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Filter 4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07E310B-7F1A-B548-BA8B-7C5CF73A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30" y="6033652"/>
            <a:ext cx="633365" cy="6333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007FA4-653E-6B47-9E71-CE9F1A1380D3}"/>
              </a:ext>
            </a:extLst>
          </p:cNvPr>
          <p:cNvSpPr txBox="1"/>
          <p:nvPr/>
        </p:nvSpPr>
        <p:spPr>
          <a:xfrm>
            <a:off x="279502" y="6196445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Team 62</a:t>
            </a:r>
          </a:p>
        </p:txBody>
      </p:sp>
    </p:spTree>
    <p:extLst>
      <p:ext uri="{BB962C8B-B14F-4D97-AF65-F5344CB8AC3E}">
        <p14:creationId xmlns:p14="http://schemas.microsoft.com/office/powerpoint/2010/main" val="180475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360</Words>
  <Application>Microsoft Macintosh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Baez</dc:creator>
  <cp:lastModifiedBy>Steven Baez</cp:lastModifiedBy>
  <cp:revision>14</cp:revision>
  <dcterms:created xsi:type="dcterms:W3CDTF">2021-10-11T15:24:16Z</dcterms:created>
  <dcterms:modified xsi:type="dcterms:W3CDTF">2021-10-11T17:10:10Z</dcterms:modified>
</cp:coreProperties>
</file>