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8" r:id="rId7"/>
    <p:sldId id="261" r:id="rId8"/>
    <p:sldId id="289" r:id="rId9"/>
    <p:sldId id="290" r:id="rId10"/>
    <p:sldId id="291" r:id="rId11"/>
    <p:sldId id="286" r:id="rId12"/>
    <p:sldId id="29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451944" cy="1243584"/>
          </a:xfrm>
        </p:spPr>
        <p:txBody>
          <a:bodyPr/>
          <a:lstStyle/>
          <a:p>
            <a:r>
              <a:rPr lang="en-US" sz="4800" dirty="0"/>
              <a:t>Navigating speedy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How to grow annual members?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71A507-EFD0-4BC0-9418-5F1401BCB3CF}"/>
              </a:ext>
            </a:extLst>
          </p:cNvPr>
          <p:cNvSpPr txBox="1">
            <a:spLocks/>
          </p:cNvSpPr>
          <p:nvPr/>
        </p:nvSpPr>
        <p:spPr>
          <a:xfrm>
            <a:off x="2761488" y="5215529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February 2022</a:t>
            </a:r>
          </a:p>
          <a:p>
            <a:r>
              <a:rPr lang="en-US" sz="1400" dirty="0"/>
              <a:t>Steven Bontius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Goals for todays presentation: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64757"/>
            <a:ext cx="6881458" cy="4093243"/>
          </a:xfrm>
        </p:spPr>
        <p:txBody>
          <a:bodyPr/>
          <a:lstStyle/>
          <a:p>
            <a:r>
              <a:rPr lang="en-US" sz="2400" dirty="0"/>
              <a:t>How do annual members and casual riders use </a:t>
            </a:r>
            <a:r>
              <a:rPr lang="en-US" sz="2400" dirty="0" err="1"/>
              <a:t>Cyclistics</a:t>
            </a:r>
            <a:r>
              <a:rPr lang="en-US" sz="2400" dirty="0"/>
              <a:t> bikes differently?</a:t>
            </a:r>
          </a:p>
          <a:p>
            <a:endParaRPr lang="en-US" sz="2400" dirty="0"/>
          </a:p>
          <a:p>
            <a:r>
              <a:rPr lang="en-US" sz="2400" dirty="0" err="1"/>
              <a:t>Cyclistics</a:t>
            </a:r>
            <a:r>
              <a:rPr lang="en-US" sz="2400" dirty="0"/>
              <a:t> data from </a:t>
            </a:r>
            <a:r>
              <a:rPr lang="en-US" sz="2400" dirty="0" err="1"/>
              <a:t>jan</a:t>
            </a:r>
            <a:r>
              <a:rPr lang="en-US" sz="2400" dirty="0"/>
              <a:t> 2021 to dec 2021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and how long?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8287E-3C0E-4F83-B0D7-0DFEA7951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3" r="13483"/>
          <a:stretch/>
        </p:blipFill>
        <p:spPr bwMode="auto">
          <a:xfrm>
            <a:off x="1592131" y="1974864"/>
            <a:ext cx="2603352" cy="21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CD435-503C-4E38-8C00-315F3C1B2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6" r="13806"/>
          <a:stretch/>
        </p:blipFill>
        <p:spPr>
          <a:xfrm>
            <a:off x="6785514" y="1974864"/>
            <a:ext cx="2603352" cy="2203058"/>
          </a:xfrm>
          <a:prstGeom prst="rect">
            <a:avLst/>
          </a:prstGeom>
        </p:spPr>
      </p:pic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33475A1-1909-4CB5-841C-5F1903E7A9C8}"/>
              </a:ext>
            </a:extLst>
          </p:cNvPr>
          <p:cNvSpPr txBox="1">
            <a:spLocks/>
          </p:cNvSpPr>
          <p:nvPr/>
        </p:nvSpPr>
        <p:spPr>
          <a:xfrm>
            <a:off x="1125891" y="4552877"/>
            <a:ext cx="40306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Members ride more often</a:t>
            </a:r>
          </a:p>
          <a:p>
            <a:endParaRPr lang="en-US" sz="2400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EA68099-5A31-4D18-A64E-FB391E12EE54}"/>
              </a:ext>
            </a:extLst>
          </p:cNvPr>
          <p:cNvSpPr txBox="1">
            <a:spLocks/>
          </p:cNvSpPr>
          <p:nvPr/>
        </p:nvSpPr>
        <p:spPr>
          <a:xfrm>
            <a:off x="6657115" y="4552877"/>
            <a:ext cx="40306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 ride longer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ride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BBFB6C-6410-412F-BF4E-3312573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7" y="1661032"/>
            <a:ext cx="8534400" cy="2844800"/>
          </a:xfrm>
          <a:prstGeom prst="rect">
            <a:avLst/>
          </a:prstGeom>
        </p:spPr>
      </p:pic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31577" y="4661437"/>
            <a:ext cx="91868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Members show clear morning and evening rush hour pattern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ride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10137" y="4655072"/>
            <a:ext cx="9186882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rides ride more in the weekend</a:t>
            </a:r>
          </a:p>
          <a:p>
            <a:endParaRPr lang="en-US" sz="2400" dirty="0"/>
          </a:p>
        </p:txBody>
      </p:sp>
      <p:pic>
        <p:nvPicPr>
          <p:cNvPr id="2050" name="Picture 2" descr="rides_weekend_per_day">
            <a:extLst>
              <a:ext uri="{FF2B5EF4-FFF2-40B4-BE49-F238E27FC236}">
                <a16:creationId xmlns:a16="http://schemas.microsoft.com/office/drawing/2014/main" id="{EA1742D8-5F93-4CFD-AE98-BCF7EF12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37" y="1667397"/>
            <a:ext cx="8532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the ride take?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1610137" y="4655072"/>
            <a:ext cx="9186882" cy="1089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		: 15 minutes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 riders  	: 10 minutes  </a:t>
            </a:r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5DB317-19BF-4590-BB4F-35988F90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37" y="1651980"/>
            <a:ext cx="85320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4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trip start?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6806A4D-EC67-4493-BC26-40A8D6F9BDE6}"/>
              </a:ext>
            </a:extLst>
          </p:cNvPr>
          <p:cNvSpPr txBox="1">
            <a:spLocks/>
          </p:cNvSpPr>
          <p:nvPr/>
        </p:nvSpPr>
        <p:spPr>
          <a:xfrm>
            <a:off x="1205732" y="5088408"/>
            <a:ext cx="6881458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05498E3-15CA-4058-B3AA-582E089DF738}"/>
              </a:ext>
            </a:extLst>
          </p:cNvPr>
          <p:cNvSpPr txBox="1">
            <a:spLocks/>
          </p:cNvSpPr>
          <p:nvPr/>
        </p:nvSpPr>
        <p:spPr>
          <a:xfrm>
            <a:off x="3901444" y="3282236"/>
            <a:ext cx="9186882" cy="1089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Casual riders go to the pier, parks and </a:t>
            </a:r>
            <a:r>
              <a:rPr lang="en-US" sz="2400" dirty="0" err="1">
                <a:solidFill>
                  <a:schemeClr val="bg1"/>
                </a:solidFill>
              </a:rPr>
              <a:t>musea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Member riders go to residential and office areas</a:t>
            </a:r>
          </a:p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F61B69-C5A6-47BC-BFAC-764974134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r="29076"/>
          <a:stretch/>
        </p:blipFill>
        <p:spPr bwMode="auto">
          <a:xfrm>
            <a:off x="627376" y="1769592"/>
            <a:ext cx="291913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Commuting vs Leisure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B8BA617F-4D2A-4332-AB12-4DFF8531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449" y="2666283"/>
            <a:ext cx="2520000" cy="2520000"/>
          </a:xfrm>
          <a:prstGeom prst="rect">
            <a:avLst/>
          </a:prstGeom>
        </p:spPr>
      </p:pic>
      <p:pic>
        <p:nvPicPr>
          <p:cNvPr id="6" name="Graphic 5" descr="Vacation with solid fill">
            <a:extLst>
              <a:ext uri="{FF2B5EF4-FFF2-40B4-BE49-F238E27FC236}">
                <a16:creationId xmlns:a16="http://schemas.microsoft.com/office/drawing/2014/main" id="{3430965E-0763-4579-9AC6-5F408A4C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3878" y="2666283"/>
            <a:ext cx="2520000" cy="2520000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043350AA-050E-4F2E-A8DF-FCA74E7E566F}"/>
              </a:ext>
            </a:extLst>
          </p:cNvPr>
          <p:cNvSpPr txBox="1">
            <a:spLocks/>
          </p:cNvSpPr>
          <p:nvPr/>
        </p:nvSpPr>
        <p:spPr>
          <a:xfrm>
            <a:off x="1717860" y="5510514"/>
            <a:ext cx="2257177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Member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5FDCE52C-CBCC-4F69-B4CF-FD3B6F2A2C04}"/>
              </a:ext>
            </a:extLst>
          </p:cNvPr>
          <p:cNvSpPr txBox="1">
            <a:spLocks/>
          </p:cNvSpPr>
          <p:nvPr/>
        </p:nvSpPr>
        <p:spPr>
          <a:xfrm>
            <a:off x="6186701" y="5510514"/>
            <a:ext cx="2257177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Casual</a:t>
            </a:r>
          </a:p>
        </p:txBody>
      </p:sp>
    </p:spTree>
    <p:extLst>
      <p:ext uri="{BB962C8B-B14F-4D97-AF65-F5344CB8AC3E}">
        <p14:creationId xmlns:p14="http://schemas.microsoft.com/office/powerpoint/2010/main" val="25380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45353"/>
            <a:ext cx="11214100" cy="590931"/>
          </a:xfrm>
        </p:spPr>
        <p:txBody>
          <a:bodyPr/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64757"/>
            <a:ext cx="7494644" cy="4093243"/>
          </a:xfrm>
        </p:spPr>
        <p:txBody>
          <a:bodyPr/>
          <a:lstStyle/>
          <a:p>
            <a:r>
              <a:rPr lang="en-US" sz="2400" dirty="0"/>
              <a:t>Discover why casual riders buy </a:t>
            </a:r>
            <a:r>
              <a:rPr lang="en-US" sz="2400" dirty="0" err="1"/>
              <a:t>Cyclistic</a:t>
            </a:r>
            <a:r>
              <a:rPr lang="en-US" sz="2400" dirty="0"/>
              <a:t> annual memberships</a:t>
            </a:r>
          </a:p>
          <a:p>
            <a:endParaRPr lang="en-US" sz="2400" dirty="0"/>
          </a:p>
          <a:p>
            <a:r>
              <a:rPr lang="en-US" sz="2400" dirty="0"/>
              <a:t>Discover how </a:t>
            </a:r>
            <a:r>
              <a:rPr lang="en-US" sz="2400" dirty="0" err="1"/>
              <a:t>Cyclistic</a:t>
            </a:r>
            <a:r>
              <a:rPr lang="en-US" sz="2400" dirty="0"/>
              <a:t> could use digital media to influence casual riders to become members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162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Navigating speedy success</vt:lpstr>
      <vt:lpstr>Goals for todays presentation:</vt:lpstr>
      <vt:lpstr>How often and how long?</vt:lpstr>
      <vt:lpstr>When does the ride start?</vt:lpstr>
      <vt:lpstr>When does the ride start?</vt:lpstr>
      <vt:lpstr>How long does the ride take?</vt:lpstr>
      <vt:lpstr>Where does the trip start?</vt:lpstr>
      <vt:lpstr>Commuting vs Leisure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speedy success</dc:title>
  <dc:creator>Steven Bontius</dc:creator>
  <cp:lastModifiedBy>Steven Bontius</cp:lastModifiedBy>
  <cp:revision>1</cp:revision>
  <dcterms:created xsi:type="dcterms:W3CDTF">2022-02-18T10:06:36Z</dcterms:created>
  <dcterms:modified xsi:type="dcterms:W3CDTF">2022-02-18T11:15:45Z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