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62" r:id="rId6"/>
    <p:sldId id="259" r:id="rId7"/>
    <p:sldId id="263" r:id="rId8"/>
    <p:sldId id="268" r:id="rId9"/>
    <p:sldId id="264" r:id="rId10"/>
    <p:sldId id="261" r:id="rId11"/>
    <p:sldId id="260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5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EC3C-0316-8B4E-AD6A-B95672D5DC28}" type="datetimeFigureOut">
              <a:rPr lang="en-US" smtClean="0"/>
              <a:t>09/11/15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DBE2-F5C0-9F48-8FB4-30AD3F6D8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75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EC3C-0316-8B4E-AD6A-B95672D5DC28}" type="datetimeFigureOut">
              <a:rPr lang="en-US" smtClean="0"/>
              <a:t>09/11/15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DBE2-F5C0-9F48-8FB4-30AD3F6D8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93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EC3C-0316-8B4E-AD6A-B95672D5DC28}" type="datetimeFigureOut">
              <a:rPr lang="en-US" smtClean="0"/>
              <a:t>09/11/15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DBE2-F5C0-9F48-8FB4-30AD3F6D8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71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EC3C-0316-8B4E-AD6A-B95672D5DC28}" type="datetimeFigureOut">
              <a:rPr lang="en-US" smtClean="0"/>
              <a:t>09/11/15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DBE2-F5C0-9F48-8FB4-30AD3F6D8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08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EC3C-0316-8B4E-AD6A-B95672D5DC28}" type="datetimeFigureOut">
              <a:rPr lang="en-US" smtClean="0"/>
              <a:t>09/11/15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DBE2-F5C0-9F48-8FB4-30AD3F6D8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6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EC3C-0316-8B4E-AD6A-B95672D5DC28}" type="datetimeFigureOut">
              <a:rPr lang="en-US" smtClean="0"/>
              <a:t>09/11/15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DBE2-F5C0-9F48-8FB4-30AD3F6D8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1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EC3C-0316-8B4E-AD6A-B95672D5DC28}" type="datetimeFigureOut">
              <a:rPr lang="en-US" smtClean="0"/>
              <a:t>09/11/15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DBE2-F5C0-9F48-8FB4-30AD3F6D8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02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EC3C-0316-8B4E-AD6A-B95672D5DC28}" type="datetimeFigureOut">
              <a:rPr lang="en-US" smtClean="0"/>
              <a:t>09/11/15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DBE2-F5C0-9F48-8FB4-30AD3F6D8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01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EC3C-0316-8B4E-AD6A-B95672D5DC28}" type="datetimeFigureOut">
              <a:rPr lang="en-US" smtClean="0"/>
              <a:t>09/11/15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DBE2-F5C0-9F48-8FB4-30AD3F6D8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51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EC3C-0316-8B4E-AD6A-B95672D5DC28}" type="datetimeFigureOut">
              <a:rPr lang="en-US" smtClean="0"/>
              <a:t>09/11/15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DBE2-F5C0-9F48-8FB4-30AD3F6D8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47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EC3C-0316-8B4E-AD6A-B95672D5DC28}" type="datetimeFigureOut">
              <a:rPr lang="en-US" smtClean="0"/>
              <a:t>09/11/15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DBE2-F5C0-9F48-8FB4-30AD3F6D8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05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FEC3C-0316-8B4E-AD6A-B95672D5DC28}" type="datetimeFigureOut">
              <a:rPr lang="en-US" smtClean="0"/>
              <a:t>09/11/15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5DBE2-F5C0-9F48-8FB4-30AD3F6D8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78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Cognitive Modeling: </a:t>
            </a:r>
            <a:br>
              <a:rPr lang="en-US" dirty="0" smtClean="0"/>
            </a:br>
            <a:r>
              <a:rPr lang="en-US" dirty="0" smtClean="0"/>
              <a:t>Basic Principles &amp;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Hedderik van </a:t>
            </a:r>
            <a:r>
              <a:rPr lang="en-US" dirty="0" smtClean="0"/>
              <a:t>Rijn</a:t>
            </a:r>
          </a:p>
          <a:p>
            <a:r>
              <a:rPr lang="en-US" dirty="0" smtClean="0"/>
              <a:t>(with </a:t>
            </a:r>
            <a:r>
              <a:rPr lang="en-US" dirty="0" err="1" smtClean="0"/>
              <a:t>Niels</a:t>
            </a:r>
            <a:r>
              <a:rPr lang="en-US" dirty="0" smtClean="0"/>
              <a:t> </a:t>
            </a:r>
            <a:r>
              <a:rPr lang="en-US" dirty="0" err="1" smtClean="0"/>
              <a:t>Taatgen</a:t>
            </a:r>
            <a:r>
              <a:rPr lang="en-US" dirty="0" smtClean="0"/>
              <a:t> &amp; Tom </a:t>
            </a:r>
            <a:r>
              <a:rPr lang="en-US" dirty="0" err="1" smtClean="0"/>
              <a:t>Gankema</a:t>
            </a:r>
            <a:r>
              <a:rPr lang="en-US" dirty="0" smtClean="0"/>
              <a:t>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350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Intelligent questions (4 x 5 points each lecture)</a:t>
            </a:r>
          </a:p>
          <a:p>
            <a:r>
              <a:rPr lang="en-US" dirty="0" smtClean="0"/>
              <a:t>Temporal module + declarative memory coding assignments (15pt each)</a:t>
            </a:r>
          </a:p>
          <a:p>
            <a:r>
              <a:rPr lang="en-US" dirty="0" smtClean="0"/>
              <a:t>Final paper (50pt)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81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 reading</a:t>
            </a:r>
          </a:p>
          <a:p>
            <a:pPr lvl="1"/>
            <a:r>
              <a:rPr lang="en-US" dirty="0" smtClean="0"/>
              <a:t>Posted on Nestor</a:t>
            </a:r>
          </a:p>
          <a:p>
            <a:pPr lvl="2"/>
            <a:r>
              <a:rPr lang="en-US" dirty="0" smtClean="0"/>
              <a:t>ACT-R</a:t>
            </a:r>
          </a:p>
          <a:p>
            <a:pPr lvl="2"/>
            <a:r>
              <a:rPr lang="en-US" dirty="0" smtClean="0"/>
              <a:t>Interval Estimation paper</a:t>
            </a:r>
          </a:p>
          <a:p>
            <a:r>
              <a:rPr lang="en-US" dirty="0" smtClean="0"/>
              <a:t>Each lecture one or two papers</a:t>
            </a:r>
          </a:p>
          <a:p>
            <a:pPr lvl="1"/>
            <a:r>
              <a:rPr lang="en-US" dirty="0" smtClean="0"/>
              <a:t>Next lecture:</a:t>
            </a:r>
          </a:p>
          <a:p>
            <a:pPr lvl="2"/>
            <a:r>
              <a:rPr lang="en-US" dirty="0" err="1" smtClean="0"/>
              <a:t>Taatgen</a:t>
            </a:r>
            <a:r>
              <a:rPr lang="en-US" dirty="0" smtClean="0"/>
              <a:t> </a:t>
            </a:r>
            <a:r>
              <a:rPr lang="en-US" dirty="0" smtClean="0"/>
              <a:t>&amp; Van Rijn, 2011</a:t>
            </a:r>
          </a:p>
          <a:p>
            <a:pPr lvl="1"/>
            <a:r>
              <a:rPr lang="en-US" dirty="0" smtClean="0"/>
              <a:t>Ask </a:t>
            </a:r>
            <a:r>
              <a:rPr lang="en-US" dirty="0" smtClean="0"/>
              <a:t>a question about each paper.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794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Sessions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to work on assignments. </a:t>
            </a:r>
            <a:r>
              <a:rPr lang="en-US" dirty="0" smtClean="0"/>
              <a:t>TA will be present to help you.</a:t>
            </a:r>
            <a:endParaRPr lang="en-US" dirty="0" smtClean="0"/>
          </a:p>
          <a:p>
            <a:pPr lvl="1"/>
            <a:r>
              <a:rPr lang="en-US" dirty="0" smtClean="0"/>
              <a:t>Tom </a:t>
            </a:r>
            <a:r>
              <a:rPr lang="en-US" dirty="0" err="1" smtClean="0"/>
              <a:t>Gankema</a:t>
            </a:r>
            <a:r>
              <a:rPr lang="en-US" dirty="0" smtClean="0"/>
              <a:t>, </a:t>
            </a:r>
            <a:r>
              <a:rPr lang="en-US" dirty="0" err="1" smtClean="0"/>
              <a:t>tom.gankema@gmail.com</a:t>
            </a:r>
            <a:endParaRPr lang="en-US" dirty="0" smtClean="0"/>
          </a:p>
          <a:p>
            <a:pPr lvl="1"/>
            <a:r>
              <a:rPr lang="en-US" b="1" dirty="0" smtClean="0"/>
              <a:t>If asking questions by email, provide sufficient context!</a:t>
            </a:r>
          </a:p>
          <a:p>
            <a:pPr lvl="2"/>
            <a:r>
              <a:rPr lang="en-US" dirty="0" smtClean="0"/>
              <a:t>“Below is a couple of lines of code that illustrate my problem. I expected it to do XYZ, but instead it does ZZYYXX on line 21”.</a:t>
            </a:r>
          </a:p>
        </p:txBody>
      </p:sp>
    </p:spTree>
    <p:extLst>
      <p:ext uri="{BB962C8B-B14F-4D97-AF65-F5344CB8AC3E}">
        <p14:creationId xmlns:p14="http://schemas.microsoft.com/office/powerpoint/2010/main" val="1213796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56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We’re going to build a cognitive model in this </a:t>
            </a:r>
            <a:r>
              <a:rPr lang="en-US" dirty="0" smtClean="0"/>
              <a:t>course of an experimental data set.</a:t>
            </a:r>
            <a:endParaRPr lang="en-US" dirty="0" smtClean="0"/>
          </a:p>
          <a:p>
            <a:r>
              <a:rPr lang="en-US" dirty="0" smtClean="0"/>
              <a:t>Domain of the </a:t>
            </a:r>
            <a:r>
              <a:rPr lang="en-US" dirty="0" smtClean="0"/>
              <a:t>experiment will be “preparation”.</a:t>
            </a:r>
          </a:p>
          <a:p>
            <a:pPr lvl="1"/>
            <a:r>
              <a:rPr lang="en-US" dirty="0" smtClean="0"/>
              <a:t>Phenomenon that can be explained by a combination of time estimation and </a:t>
            </a:r>
            <a:r>
              <a:rPr lang="en-US" dirty="0" smtClean="0"/>
              <a:t>declarative memory</a:t>
            </a:r>
            <a:r>
              <a:rPr lang="en-US" dirty="0" smtClean="0"/>
              <a:t>.</a:t>
            </a:r>
          </a:p>
          <a:p>
            <a:r>
              <a:rPr lang="en-US" dirty="0"/>
              <a:t>As in previous years, data is provided by you. Experiment will start soon, so I’m not going to talk about the details. [In three weeks]</a:t>
            </a:r>
          </a:p>
          <a:p>
            <a:r>
              <a:rPr lang="en-US" dirty="0" smtClean="0"/>
              <a:t>Model </a:t>
            </a:r>
            <a:r>
              <a:rPr lang="en-US" dirty="0" smtClean="0"/>
              <a:t>will be based on ACT-R, but the necessary parts will be fully re-implemented in R by you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2465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ACT-R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assume that all of you have “working knowledge” about ACT-R.</a:t>
            </a:r>
          </a:p>
          <a:p>
            <a:pPr lvl="1"/>
            <a:r>
              <a:rPr lang="en-US" dirty="0" smtClean="0"/>
              <a:t>A cognitive architecture that can be used to model cognitive tasks from input to output.</a:t>
            </a:r>
          </a:p>
          <a:p>
            <a:pPr lvl="1"/>
            <a:r>
              <a:rPr lang="en-US" dirty="0" smtClean="0"/>
              <a:t>The specific details of the implementation will be discussed in later lectures.</a:t>
            </a:r>
          </a:p>
          <a:p>
            <a:r>
              <a:rPr lang="en-US" dirty="0" smtClean="0"/>
              <a:t>If not, read the paper by Anderson et al that is referenced in the online syllabus.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92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Lectures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 into time estimation [</a:t>
            </a:r>
            <a:r>
              <a:rPr lang="en-US" dirty="0" err="1" smtClean="0"/>
              <a:t>HvR</a:t>
            </a:r>
            <a:r>
              <a:rPr lang="en-US" dirty="0" smtClean="0"/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Time estimation and Memory [NT]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Integration of Timing and Memory [NT]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Experim</a:t>
            </a:r>
            <a:r>
              <a:rPr lang="en-US" dirty="0" smtClean="0"/>
              <a:t>ent </a:t>
            </a:r>
            <a:r>
              <a:rPr lang="en-US" dirty="0" smtClean="0"/>
              <a:t>[</a:t>
            </a:r>
            <a:r>
              <a:rPr lang="en-US" dirty="0" err="1" smtClean="0"/>
              <a:t>HvR</a:t>
            </a:r>
            <a:r>
              <a:rPr lang="en-US" dirty="0" smtClean="0"/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Timing in Complex Tasks [</a:t>
            </a:r>
            <a:r>
              <a:rPr lang="en-US" dirty="0" smtClean="0"/>
              <a:t>NT]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Biology of Timing [</a:t>
            </a:r>
            <a:r>
              <a:rPr lang="en-US" dirty="0" err="1" smtClean="0"/>
              <a:t>HvR</a:t>
            </a:r>
            <a:r>
              <a:rPr lang="en-US" dirty="0" smtClean="0"/>
              <a:t>]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Q&amp;A based on Modeling [NT].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311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Preparation for Lectures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(in)famous “intelligent questions” assignments.</a:t>
            </a:r>
          </a:p>
          <a:p>
            <a:r>
              <a:rPr lang="en-US" dirty="0" smtClean="0"/>
              <a:t>You read the paper, and submit an intelligent question to Nestor at least 24 hours before the start of the lecture. </a:t>
            </a:r>
          </a:p>
          <a:p>
            <a:r>
              <a:rPr lang="en-US" dirty="0" smtClean="0"/>
              <a:t>What is an intelligent question?</a:t>
            </a:r>
          </a:p>
          <a:p>
            <a:pPr lvl="1"/>
            <a:r>
              <a:rPr lang="en-US" i="1" dirty="0" smtClean="0"/>
              <a:t>A question that you would ask a researcher to impress him or her with your knowledge of his or her work.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06017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Sessions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Three “major” assignments:</a:t>
            </a:r>
            <a:endParaRPr lang="en-US" dirty="0" smtClean="0"/>
          </a:p>
          <a:p>
            <a:r>
              <a:rPr lang="en-US" dirty="0"/>
              <a:t>1</a:t>
            </a:r>
            <a:r>
              <a:rPr lang="en-US" dirty="0" smtClean="0"/>
              <a:t>. </a:t>
            </a:r>
            <a:r>
              <a:rPr lang="en-US" dirty="0" smtClean="0"/>
              <a:t>Create Temporal Module in R.</a:t>
            </a:r>
          </a:p>
          <a:p>
            <a:pPr lvl="1"/>
            <a:r>
              <a:rPr lang="en-US" dirty="0" smtClean="0"/>
              <a:t>Background will be posted on </a:t>
            </a:r>
            <a:r>
              <a:rPr lang="en-US" dirty="0" smtClean="0"/>
              <a:t>Nestor later today.</a:t>
            </a:r>
          </a:p>
          <a:p>
            <a:pPr lvl="1"/>
            <a:r>
              <a:rPr lang="en-US" dirty="0" smtClean="0"/>
              <a:t>Model a “bisection task”</a:t>
            </a:r>
            <a:endParaRPr lang="en-US" dirty="0" smtClean="0"/>
          </a:p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 smtClean="0"/>
              <a:t>Create Declarative Memory system in R.</a:t>
            </a:r>
          </a:p>
          <a:p>
            <a:pPr lvl="1"/>
            <a:r>
              <a:rPr lang="en-US" dirty="0" smtClean="0"/>
              <a:t>Background will be discussed by </a:t>
            </a:r>
            <a:r>
              <a:rPr lang="en-US" dirty="0" err="1" smtClean="0"/>
              <a:t>Niels</a:t>
            </a:r>
            <a:r>
              <a:rPr lang="en-US" dirty="0" smtClean="0"/>
              <a:t> next week.</a:t>
            </a:r>
          </a:p>
          <a:p>
            <a:pPr lvl="1"/>
            <a:r>
              <a:rPr lang="en-US" dirty="0" smtClean="0"/>
              <a:t>Model a “memory and timing” task</a:t>
            </a:r>
            <a:endParaRPr lang="en-US" dirty="0" smtClean="0"/>
          </a:p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smtClean="0"/>
              <a:t>Package everything together, and create a model of the experiment.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149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Final paper needs to be handed in (deadline mid January).</a:t>
            </a:r>
          </a:p>
          <a:p>
            <a:r>
              <a:rPr lang="en-US" dirty="0" smtClean="0"/>
              <a:t>APA style conference paper (templates will be provided)</a:t>
            </a:r>
          </a:p>
          <a:p>
            <a:r>
              <a:rPr lang="en-US" dirty="0" smtClean="0"/>
              <a:t>Approximately 4 pages, including everything (references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Describing the model, but also the </a:t>
            </a:r>
            <a:r>
              <a:rPr lang="en-US" b="1" dirty="0" smtClean="0"/>
              <a:t>theoretical background </a:t>
            </a:r>
            <a:r>
              <a:rPr lang="en-US" dirty="0" smtClean="0"/>
              <a:t>and </a:t>
            </a:r>
            <a:r>
              <a:rPr lang="en-US" b="1" i="1" dirty="0" smtClean="0"/>
              <a:t>why</a:t>
            </a:r>
            <a:r>
              <a:rPr lang="en-US" dirty="0" smtClean="0"/>
              <a:t> you’ve chosen for a particular approach </a:t>
            </a:r>
            <a:r>
              <a:rPr lang="en-US" dirty="0" smtClean="0"/>
              <a:t>(</a:t>
            </a:r>
            <a:r>
              <a:rPr lang="en-US" dirty="0" smtClean="0"/>
              <a:t>i.e., why the model is interesting in the first place!)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917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PDF of the paper</a:t>
            </a:r>
          </a:p>
          <a:p>
            <a:r>
              <a:rPr lang="en-US" dirty="0" smtClean="0"/>
              <a:t>R or </a:t>
            </a:r>
            <a:r>
              <a:rPr lang="en-US" dirty="0" err="1" smtClean="0"/>
              <a:t>Rmd</a:t>
            </a:r>
            <a:r>
              <a:rPr lang="en-US" dirty="0" smtClean="0"/>
              <a:t> file containing the code of the model, </a:t>
            </a:r>
            <a:r>
              <a:rPr lang="en-US" b="1" dirty="0" smtClean="0"/>
              <a:t>well documented</a:t>
            </a:r>
            <a:r>
              <a:rPr lang="en-US" dirty="0" smtClean="0"/>
              <a:t>!</a:t>
            </a:r>
          </a:p>
          <a:p>
            <a:r>
              <a:rPr lang="en-US" dirty="0" smtClean="0"/>
              <a:t>A README file describing how to run the code</a:t>
            </a:r>
          </a:p>
          <a:p>
            <a:endParaRPr lang="en-US" dirty="0"/>
          </a:p>
          <a:p>
            <a:r>
              <a:rPr lang="en-US" dirty="0" smtClean="0"/>
              <a:t>Each file has to adhere to the following format:</a:t>
            </a:r>
          </a:p>
          <a:p>
            <a:pPr lvl="1"/>
            <a:r>
              <a:rPr lang="en-US" dirty="0" smtClean="0"/>
              <a:t>######-</a:t>
            </a:r>
            <a:r>
              <a:rPr lang="en-US" dirty="0" err="1" smtClean="0"/>
              <a:t>lastname</a:t>
            </a:r>
            <a:r>
              <a:rPr lang="en-US" dirty="0" smtClean="0"/>
              <a:t>-[</a:t>
            </a:r>
            <a:r>
              <a:rPr lang="en-US" dirty="0" err="1" smtClean="0"/>
              <a:t>paper|model|readme</a:t>
            </a:r>
            <a:r>
              <a:rPr lang="en-US" dirty="0" smtClean="0"/>
              <a:t>].</a:t>
            </a:r>
            <a:r>
              <a:rPr lang="en-US" dirty="0" err="1" smtClean="0"/>
              <a:t>ext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638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Final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Description of the “main question” (i.e., why should the reader care, why is this interesting?)</a:t>
            </a:r>
          </a:p>
          <a:p>
            <a:r>
              <a:rPr lang="en-US" dirty="0" smtClean="0"/>
              <a:t>Embedding in literature</a:t>
            </a:r>
          </a:p>
          <a:p>
            <a:r>
              <a:rPr lang="en-US" dirty="0" smtClean="0"/>
              <a:t>Description of the model</a:t>
            </a:r>
          </a:p>
          <a:p>
            <a:pPr lvl="1"/>
            <a:r>
              <a:rPr lang="en-US" dirty="0" smtClean="0"/>
              <a:t>Code of the model not in the paper, but “general method”. </a:t>
            </a:r>
          </a:p>
          <a:p>
            <a:pPr lvl="1"/>
            <a:r>
              <a:rPr lang="en-US" dirty="0" smtClean="0"/>
              <a:t>Code of the model should be </a:t>
            </a:r>
            <a:r>
              <a:rPr lang="en-US" dirty="0" smtClean="0"/>
              <a:t>provided in R file</a:t>
            </a:r>
            <a:endParaRPr lang="en-US" dirty="0" smtClean="0"/>
          </a:p>
          <a:p>
            <a:r>
              <a:rPr lang="en-US" dirty="0" smtClean="0"/>
              <a:t>Analysis of the empirical data</a:t>
            </a:r>
          </a:p>
          <a:p>
            <a:r>
              <a:rPr lang="en-US" dirty="0" smtClean="0"/>
              <a:t>Comparison of the model and the data</a:t>
            </a:r>
          </a:p>
          <a:p>
            <a:r>
              <a:rPr lang="en-US" dirty="0" smtClean="0"/>
              <a:t>Discussion – what has science learned from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83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696</Words>
  <Application>Microsoft Macintosh PowerPoint</Application>
  <PresentationFormat>On-screen Show (4:3)</PresentationFormat>
  <Paragraphs>76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Cognitive Modeling:  Basic Principles &amp; Methods</vt:lpstr>
      <vt:lpstr>Hands-On Course</vt:lpstr>
      <vt:lpstr>ACT-R</vt:lpstr>
      <vt:lpstr>Schedule Lectures</vt:lpstr>
      <vt:lpstr>Preparation for Lectures</vt:lpstr>
      <vt:lpstr>Lab Sessions</vt:lpstr>
      <vt:lpstr>Final Paper</vt:lpstr>
      <vt:lpstr>Final Paper</vt:lpstr>
      <vt:lpstr>Grading Final Paper</vt:lpstr>
      <vt:lpstr>Grading</vt:lpstr>
      <vt:lpstr>Literature</vt:lpstr>
      <vt:lpstr>Lab Sessions</vt:lpstr>
      <vt:lpstr>Questions?</vt:lpstr>
    </vt:vector>
  </TitlesOfParts>
  <Company>Experimental Psychology, University of Groningen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Cognitive Modeling:  Basic Principles &amp; Methods</dc:title>
  <dc:creator>Hedderik van Rijn</dc:creator>
  <cp:lastModifiedBy>Hedderik  van Rijn</cp:lastModifiedBy>
  <cp:revision>36</cp:revision>
  <dcterms:created xsi:type="dcterms:W3CDTF">2011-11-17T11:00:26Z</dcterms:created>
  <dcterms:modified xsi:type="dcterms:W3CDTF">2015-11-09T09:54:05Z</dcterms:modified>
</cp:coreProperties>
</file>