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1" r:id="rId3"/>
    <p:sldId id="273" r:id="rId4"/>
    <p:sldId id="291" r:id="rId5"/>
    <p:sldId id="274" r:id="rId6"/>
    <p:sldId id="275" r:id="rId7"/>
    <p:sldId id="276" r:id="rId8"/>
    <p:sldId id="277" r:id="rId9"/>
    <p:sldId id="293" r:id="rId10"/>
    <p:sldId id="278" r:id="rId11"/>
    <p:sldId id="279" r:id="rId12"/>
    <p:sldId id="280" r:id="rId13"/>
    <p:sldId id="281" r:id="rId14"/>
    <p:sldId id="282" r:id="rId15"/>
    <p:sldId id="290" r:id="rId16"/>
    <p:sldId id="283" r:id="rId17"/>
    <p:sldId id="284" r:id="rId18"/>
    <p:sldId id="288" r:id="rId19"/>
    <p:sldId id="285" r:id="rId20"/>
    <p:sldId id="286" r:id="rId21"/>
    <p:sldId id="289" r:id="rId22"/>
    <p:sldId id="292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81012" autoAdjust="0"/>
  </p:normalViewPr>
  <p:slideViewPr>
    <p:cSldViewPr snapToGrid="0" showGuides="1">
      <p:cViewPr varScale="1">
        <p:scale>
          <a:sx n="81" d="100"/>
          <a:sy n="81" d="100"/>
        </p:scale>
        <p:origin x="562" y="41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Any parameter sets implicitly disable positionality so it then has to be added back in. It also changes the help output format</a:t>
            </a:r>
          </a:p>
          <a:p>
            <a:r>
              <a:rPr lang="en-GB" dirty="0"/>
              <a:t>Limit to only the most common parameters for simplicity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09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matching up Get and Set functions, including params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Caution editing request or response bodies too much</a:t>
            </a:r>
          </a:p>
          <a:p>
            <a:r>
              <a:rPr lang="en-GB" dirty="0"/>
              <a:t>Allow users to specify request body without a data type</a:t>
            </a:r>
          </a:p>
          <a:p>
            <a:r>
              <a:rPr lang="en-GB" dirty="0"/>
              <a:t>Watch out for functions with array bodies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5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about </a:t>
            </a:r>
            <a:r>
              <a:rPr lang="en-GB" dirty="0" err="1"/>
              <a:t>PlatyPS</a:t>
            </a:r>
            <a:r>
              <a:rPr lang="en-GB" dirty="0"/>
              <a:t> and generating MD then XML</a:t>
            </a:r>
          </a:p>
          <a:p>
            <a:r>
              <a:rPr lang="en-GB" dirty="0"/>
              <a:t>Include links to more detailed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48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Tests coverage is now a </a:t>
            </a:r>
            <a:r>
              <a:rPr lang="en-GB" dirty="0" err="1"/>
              <a:t>prereq</a:t>
            </a:r>
            <a:endParaRPr lang="en-GB" dirty="0"/>
          </a:p>
          <a:p>
            <a:r>
              <a:rPr lang="en-GB" dirty="0"/>
              <a:t>Tests are rough, but work</a:t>
            </a:r>
          </a:p>
          <a:p>
            <a:r>
              <a:rPr lang="en-GB" dirty="0"/>
              <a:t>Try to cover as many scenarios as possible, including parameter sets</a:t>
            </a:r>
          </a:p>
          <a:p>
            <a:r>
              <a:rPr lang="en-GB" dirty="0"/>
              <a:t>Stubbing is extremely useful, mention </a:t>
            </a:r>
            <a:r>
              <a:rPr lang="en-GB" dirty="0" err="1"/>
              <a:t>OpenTest</a:t>
            </a:r>
            <a:endParaRPr lang="en-GB" dirty="0"/>
          </a:p>
          <a:p>
            <a:r>
              <a:rPr lang="en-GB" dirty="0"/>
              <a:t>Scripts which check things beyond functions, file naming, presence of default parameter sets, unused variables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5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Talk about talk from 2023 with </a:t>
            </a:r>
            <a:r>
              <a:rPr lang="en-GB" b="0" dirty="0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Daniele </a:t>
            </a:r>
            <a:r>
              <a:rPr lang="en-GB" b="0" dirty="0" err="1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Pecanha</a:t>
            </a:r>
            <a:r>
              <a:rPr lang="en-GB" b="0" dirty="0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, </a:t>
            </a:r>
            <a:r>
              <a:rPr lang="en-GB" b="0" dirty="0" err="1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Zhenhao</a:t>
            </a:r>
            <a:r>
              <a:rPr lang="en-GB" b="0" dirty="0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 Ye</a:t>
            </a:r>
            <a:endParaRPr lang="en-GB" b="0" dirty="0">
              <a:solidFill>
                <a:srgbClr val="CCCCCC"/>
              </a:solidFill>
              <a:effectLst/>
              <a:latin typeface="MesloLGLDZ Nerd Font" panose="020B0609030804020204" pitchFamily="50" charset="0"/>
            </a:endParaRPr>
          </a:p>
          <a:p>
            <a:r>
              <a:rPr lang="en-GB" dirty="0"/>
              <a:t>Show EPS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3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Talk about talk from 2023 with </a:t>
            </a:r>
            <a:r>
              <a:rPr lang="en-GB" b="0" dirty="0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Daniele </a:t>
            </a:r>
            <a:r>
              <a:rPr lang="en-GB" b="0" dirty="0" err="1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Pecanha</a:t>
            </a:r>
            <a:r>
              <a:rPr lang="en-GB" b="0" dirty="0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, </a:t>
            </a:r>
            <a:r>
              <a:rPr lang="en-GB" b="0" dirty="0" err="1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Zhenhao</a:t>
            </a:r>
            <a:r>
              <a:rPr lang="en-GB" b="0" dirty="0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 Ye</a:t>
            </a:r>
            <a:endParaRPr lang="en-GB" b="0" dirty="0">
              <a:solidFill>
                <a:srgbClr val="CCCCCC"/>
              </a:solidFill>
              <a:effectLst/>
              <a:latin typeface="MesloLGLDZ Nerd Font" panose="020B0609030804020204" pitchFamily="50" charset="0"/>
            </a:endParaRPr>
          </a:p>
          <a:p>
            <a:r>
              <a:rPr lang="en-GB" dirty="0"/>
              <a:t>Show EPS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Talk about talk from 2023 with </a:t>
            </a:r>
            <a:r>
              <a:rPr lang="en-GB" b="0" dirty="0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Daniele </a:t>
            </a:r>
            <a:r>
              <a:rPr lang="en-GB" b="0" dirty="0" err="1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Pecanha</a:t>
            </a:r>
            <a:r>
              <a:rPr lang="en-GB" b="0" dirty="0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, </a:t>
            </a:r>
            <a:r>
              <a:rPr lang="en-GB" b="0" dirty="0" err="1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Zhenhao</a:t>
            </a:r>
            <a:r>
              <a:rPr lang="en-GB" b="0" dirty="0">
                <a:solidFill>
                  <a:srgbClr val="CE9178"/>
                </a:solidFill>
                <a:effectLst/>
                <a:latin typeface="MesloLGLDZ Nerd Font" panose="020B0609030804020204" pitchFamily="50" charset="0"/>
              </a:rPr>
              <a:t> Ye</a:t>
            </a:r>
            <a:endParaRPr lang="en-GB" b="0" dirty="0">
              <a:solidFill>
                <a:srgbClr val="CCCCCC"/>
              </a:solidFill>
              <a:effectLst/>
              <a:latin typeface="MesloLGLDZ Nerd Font" panose="020B0609030804020204" pitchFamily="50" charset="0"/>
            </a:endParaRPr>
          </a:p>
          <a:p>
            <a:r>
              <a:rPr lang="en-GB" dirty="0"/>
              <a:t>Show EPS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66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Differences in </a:t>
            </a:r>
          </a:p>
          <a:p>
            <a:r>
              <a:rPr lang="en-GB" dirty="0"/>
              <a:t>Invoke-</a:t>
            </a:r>
            <a:r>
              <a:rPr lang="en-GB" dirty="0" err="1"/>
              <a:t>RestMethod</a:t>
            </a:r>
            <a:endParaRPr lang="en-GB" dirty="0"/>
          </a:p>
          <a:p>
            <a:r>
              <a:rPr lang="en-GB" dirty="0"/>
              <a:t>Arrays converting to single items</a:t>
            </a:r>
          </a:p>
          <a:p>
            <a:r>
              <a:rPr lang="en-GB" dirty="0" err="1"/>
              <a:t>ConvertTo</a:t>
            </a:r>
            <a:r>
              <a:rPr lang="en-GB" dirty="0"/>
              <a:t>-JSON, or </a:t>
            </a:r>
            <a:r>
              <a:rPr lang="en-GB" dirty="0" err="1"/>
              <a:t>json</a:t>
            </a:r>
            <a:r>
              <a:rPr lang="en-GB" dirty="0"/>
              <a:t> use in general</a:t>
            </a:r>
          </a:p>
          <a:p>
            <a:r>
              <a:rPr lang="en-GB" dirty="0"/>
              <a:t>File encoding in Out-File</a:t>
            </a:r>
          </a:p>
          <a:p>
            <a:r>
              <a:rPr lang="en-GB" dirty="0"/>
              <a:t>Add a custom UA to track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9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financial services companies enforce </a:t>
            </a:r>
            <a:r>
              <a:rPr lang="en-GB" dirty="0" err="1"/>
              <a:t>ExecutionPolicy</a:t>
            </a:r>
            <a:r>
              <a:rPr lang="en-GB" dirty="0"/>
              <a:t> via Group Policy</a:t>
            </a:r>
          </a:p>
          <a:p>
            <a:r>
              <a:rPr lang="en-GB" dirty="0" err="1"/>
              <a:t>RemoteSigned</a:t>
            </a:r>
            <a:r>
              <a:rPr lang="en-GB" dirty="0"/>
              <a:t> will block scripts downloaded unless you change their Zone</a:t>
            </a:r>
          </a:p>
          <a:p>
            <a:r>
              <a:rPr lang="en-GB" dirty="0" err="1"/>
              <a:t>AllSigned</a:t>
            </a:r>
            <a:r>
              <a:rPr lang="en-GB" dirty="0"/>
              <a:t> enforces across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6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Load time in 1.1 was 20-30s</a:t>
            </a:r>
          </a:p>
          <a:p>
            <a:r>
              <a:rPr lang="en-GB" dirty="0"/>
              <a:t>Users typically only need a few functions</a:t>
            </a:r>
          </a:p>
          <a:p>
            <a:r>
              <a:rPr lang="en-GB" dirty="0"/>
              <a:t>Modules should be smaller and all depend on Common</a:t>
            </a:r>
          </a:p>
          <a:p>
            <a:r>
              <a:rPr lang="en-GB" dirty="0"/>
              <a:t>One function per file</a:t>
            </a:r>
          </a:p>
          <a:p>
            <a:r>
              <a:rPr lang="en-GB" dirty="0"/>
              <a:t>Akamai module should depend on all its children to aid installation</a:t>
            </a:r>
          </a:p>
          <a:p>
            <a:r>
              <a:rPr lang="en-GB" dirty="0"/>
              <a:t>Demo installation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48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using * the cache is not populated on first run, which happens a lot in containers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4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Nothing wrong with activate-X, but the warning freaks out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23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APIs are designed to talk to computers, not people</a:t>
            </a:r>
          </a:p>
          <a:p>
            <a:r>
              <a:rPr lang="en-GB" dirty="0"/>
              <a:t>Name rather than ID</a:t>
            </a:r>
          </a:p>
          <a:p>
            <a:r>
              <a:rPr lang="en-GB" dirty="0"/>
              <a:t>Version as latest</a:t>
            </a:r>
          </a:p>
          <a:p>
            <a:r>
              <a:rPr lang="en-GB" dirty="0"/>
              <a:t>Parameterise simple POSTs and PUTs</a:t>
            </a:r>
          </a:p>
          <a:p>
            <a:r>
              <a:rPr lang="en-GB" dirty="0" err="1"/>
              <a:t>ValidateSets</a:t>
            </a:r>
            <a:r>
              <a:rPr lang="en-GB" dirty="0"/>
              <a:t>/</a:t>
            </a:r>
            <a:r>
              <a:rPr lang="en-GB" dirty="0" err="1"/>
              <a:t>ArgumentCompletions</a:t>
            </a:r>
            <a:endParaRPr lang="en-GB" dirty="0"/>
          </a:p>
          <a:p>
            <a:r>
              <a:rPr lang="en-GB" dirty="0"/>
              <a:t>Retries/redirect chasing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76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Beware multiple parameter sets with optional params</a:t>
            </a:r>
          </a:p>
          <a:p>
            <a:r>
              <a:rPr lang="en-GB" dirty="0"/>
              <a:t>Always add </a:t>
            </a:r>
            <a:r>
              <a:rPr lang="en-GB" dirty="0" err="1"/>
              <a:t>cmdletbinding</a:t>
            </a:r>
            <a:r>
              <a:rPr lang="en-GB" dirty="0"/>
              <a:t> when using parameter sets, but watch out that it changes help output</a:t>
            </a:r>
          </a:p>
          <a:p>
            <a:r>
              <a:rPr lang="en-GB" dirty="0"/>
              <a:t>Talk about how multiple </a:t>
            </a:r>
            <a:r>
              <a:rPr lang="en-GB" dirty="0" err="1"/>
              <a:t>parametersets</a:t>
            </a:r>
            <a:r>
              <a:rPr lang="en-GB" dirty="0"/>
              <a:t> looks in help</a:t>
            </a:r>
          </a:p>
          <a:p>
            <a:r>
              <a:rPr lang="en-GB" dirty="0"/>
              <a:t>Many alternatives proposed, but no one has agreed on what would be better (and even if they do it wouldn’t support 5.1)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8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19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72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APIs are for Automata</a:t>
            </a:r>
          </a:p>
          <a:p>
            <a:pPr algn="ctr">
              <a:tabLst>
                <a:tab pos="3835400" algn="l"/>
              </a:tabLst>
            </a:pPr>
            <a:r>
              <a:rPr lang="en-US" sz="72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PowerShell is for People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Stuart Macleod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github.com/</a:t>
            </a:r>
            <a:r>
              <a:rPr lang="en-US" sz="2000" b="1" spc="400" dirty="0" err="1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stuartio</a:t>
            </a:r>
            <a:endParaRPr lang="en-US" sz="2000" b="1" spc="400" dirty="0">
              <a:solidFill>
                <a:schemeClr val="bg1"/>
              </a:solidFill>
              <a:latin typeface="Play" panose="00000500000000000000" pitchFamily="2" charset="0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450975" y="1366436"/>
            <a:ext cx="92900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#1</a:t>
            </a:r>
            <a:endParaRPr lang="en-GB" sz="48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Don’t neglect PowerShell 5.1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C0CAC2-3B42-9D42-7070-8816EA9F6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941" y="2107248"/>
            <a:ext cx="751904" cy="75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enefits of Using a Lift Chair Recliner for Elderly People | West Village,  NY Patch">
            <a:extLst>
              <a:ext uri="{FF2B5EF4-FFF2-40B4-BE49-F238E27FC236}">
                <a16:creationId xmlns:a16="http://schemas.microsoft.com/office/drawing/2014/main" id="{9D04D668-8690-0973-542E-2CD755203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307" y="3022117"/>
            <a:ext cx="4013386" cy="278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050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302544" y="1303374"/>
            <a:ext cx="92900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#2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Sign Your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3074" name="Picture 2" descr="Mayored to the Mob | Simpsons Wiki | Fandom">
            <a:extLst>
              <a:ext uri="{FF2B5EF4-FFF2-40B4-BE49-F238E27FC236}">
                <a16:creationId xmlns:a16="http://schemas.microsoft.com/office/drawing/2014/main" id="{BEB9ED5C-5957-7225-0EDC-601D8F560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679" y="2936304"/>
            <a:ext cx="2046642" cy="272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160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450975" y="1303374"/>
            <a:ext cx="92900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#3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Breakdown Large Modules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8194" name="Picture 2" descr="Tired Man Looking At Watch While Waiting Free Stock Photo and Image  179698062">
            <a:extLst>
              <a:ext uri="{FF2B5EF4-FFF2-40B4-BE49-F238E27FC236}">
                <a16:creationId xmlns:a16="http://schemas.microsoft.com/office/drawing/2014/main" id="{91D9D18A-4948-3E52-CB6D-6E837F31A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2" t="9886" r="1722" b="16092"/>
          <a:stretch/>
        </p:blipFill>
        <p:spPr bwMode="auto">
          <a:xfrm>
            <a:off x="4834757" y="3074276"/>
            <a:ext cx="2289175" cy="25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2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277555" y="1303374"/>
            <a:ext cx="92900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#4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Use Explicit </a:t>
            </a:r>
            <a:r>
              <a:rPr lang="en-GB" sz="4400" dirty="0" err="1">
                <a:solidFill>
                  <a:srgbClr val="00B0F0"/>
                </a:solidFill>
                <a:latin typeface="Space Grotesk"/>
              </a:rPr>
              <a:t>FunctionsToExport</a:t>
            </a:r>
            <a:r>
              <a:rPr lang="en-GB" sz="4400" dirty="0">
                <a:solidFill>
                  <a:schemeClr val="bg1"/>
                </a:solidFill>
                <a:latin typeface="Space Grotesk"/>
              </a:rPr>
              <a:t> &amp; </a:t>
            </a:r>
            <a:r>
              <a:rPr lang="en-GB" sz="4400" dirty="0" err="1">
                <a:solidFill>
                  <a:srgbClr val="00B0F0"/>
                </a:solidFill>
                <a:latin typeface="Space Grotesk"/>
              </a:rPr>
              <a:t>AliasesToExport</a:t>
            </a:r>
            <a:endParaRPr lang="en-GB" sz="4400" dirty="0">
              <a:solidFill>
                <a:srgbClr val="00B0F0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AEACC-0F9B-D4E9-752E-06F8B4695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21" y="3583089"/>
            <a:ext cx="872611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4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307442" y="1303374"/>
            <a:ext cx="929005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#5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Use Approved Verbs</a:t>
            </a:r>
            <a:endParaRPr lang="en-GB" sz="4400" dirty="0">
              <a:solidFill>
                <a:srgbClr val="00B0F0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4100" name="Picture 4" descr="New Doctor Who: what would it be like with Malcolm Tucker? | Doctor Who |  The Guardian">
            <a:extLst>
              <a:ext uri="{FF2B5EF4-FFF2-40B4-BE49-F238E27FC236}">
                <a16:creationId xmlns:a16="http://schemas.microsoft.com/office/drawing/2014/main" id="{28DA33CF-BE89-7AEB-223B-1B66AE7F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586" y="2742651"/>
            <a:ext cx="4132828" cy="2479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043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301202" y="1303373"/>
            <a:ext cx="92900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#6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Focus on ease of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A275D-B86D-EB38-5171-5C3E2EBFF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5"/>
          <a:stretch/>
        </p:blipFill>
        <p:spPr>
          <a:xfrm>
            <a:off x="2511985" y="2916325"/>
            <a:ext cx="6868484" cy="300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74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301202" y="1303373"/>
            <a:ext cx="92900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#7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 err="1">
                <a:solidFill>
                  <a:schemeClr val="bg1"/>
                </a:solidFill>
                <a:latin typeface="Space Grotesk"/>
              </a:rPr>
              <a:t>ParameterSets</a:t>
            </a:r>
            <a:r>
              <a:rPr lang="en-GB" sz="4400" dirty="0">
                <a:solidFill>
                  <a:schemeClr val="bg1"/>
                </a:solidFill>
                <a:latin typeface="Space Grotesk"/>
              </a:rPr>
              <a:t> are great! (</a:t>
            </a:r>
            <a:r>
              <a:rPr lang="en-GB" sz="4400" dirty="0" err="1">
                <a:solidFill>
                  <a:schemeClr val="bg1"/>
                </a:solidFill>
                <a:latin typeface="Space Grotesk"/>
              </a:rPr>
              <a:t>kinda</a:t>
            </a:r>
            <a:r>
              <a:rPr lang="en-GB" sz="4400" dirty="0">
                <a:solidFill>
                  <a:schemeClr val="bg1"/>
                </a:solidFill>
                <a:latin typeface="Space Grotesk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43EDF-7DD2-5E8C-B443-B23BC00E3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906" y="3038654"/>
            <a:ext cx="710664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10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293319" y="1311257"/>
            <a:ext cx="9290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#8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Support Positional Parameters where possible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F7C31-14AB-BB25-8BAE-FC45A3AD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497" y="3500225"/>
            <a:ext cx="640169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19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450974" y="1311257"/>
            <a:ext cx="9290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#9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Embrace the pipeline!</a:t>
            </a: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Beware the pipeline…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7170" name="Picture 2" descr="Pipeline and Transportation Automation | Rockwell Automation">
            <a:extLst>
              <a:ext uri="{FF2B5EF4-FFF2-40B4-BE49-F238E27FC236}">
                <a16:creationId xmlns:a16="http://schemas.microsoft.com/office/drawing/2014/main" id="{3D518969-6719-5767-DD0C-17A6B52E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668" y="3554470"/>
            <a:ext cx="4482661" cy="252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1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450975" y="1303374"/>
            <a:ext cx="92900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#10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800" dirty="0">
                <a:solidFill>
                  <a:schemeClr val="bg1"/>
                </a:solidFill>
                <a:latin typeface="Space Grotesk"/>
              </a:rPr>
              <a:t>The best way to help users is documentation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5122" name="Picture 2" descr="Songwriting Tips From The Beatles' &quot;Help!&quot; | Disc Makers Blog">
            <a:extLst>
              <a:ext uri="{FF2B5EF4-FFF2-40B4-BE49-F238E27FC236}">
                <a16:creationId xmlns:a16="http://schemas.microsoft.com/office/drawing/2014/main" id="{14167479-C5E1-61DA-884A-C49313109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661" y="3615401"/>
            <a:ext cx="4156678" cy="217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5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9790DEA6-BBF0-1EDC-B915-50C4E2A4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57" y="983425"/>
            <a:ext cx="9595495" cy="527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202882" y="1303374"/>
            <a:ext cx="9290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#11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You need tests for </a:t>
            </a:r>
            <a:r>
              <a:rPr lang="en-GB" sz="4400" i="1" dirty="0">
                <a:solidFill>
                  <a:schemeClr val="bg1"/>
                </a:solidFill>
                <a:latin typeface="Space Grotesk"/>
              </a:rPr>
              <a:t>everything, </a:t>
            </a:r>
            <a:r>
              <a:rPr lang="en-GB" sz="4400" dirty="0">
                <a:solidFill>
                  <a:schemeClr val="bg1"/>
                </a:solidFill>
                <a:latin typeface="Space Grotesk"/>
              </a:rPr>
              <a:t>and you shouldn’t be doing them manually</a:t>
            </a:r>
            <a:endParaRPr lang="en-GB" sz="4400" i="1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6146" name="Picture 2" descr="Pester · GitHub">
            <a:extLst>
              <a:ext uri="{FF2B5EF4-FFF2-40B4-BE49-F238E27FC236}">
                <a16:creationId xmlns:a16="http://schemas.microsoft.com/office/drawing/2014/main" id="{62B39EBB-44B5-DBFE-1F09-E360232A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3493967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936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202882" y="1303374"/>
            <a:ext cx="929005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Tip #12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algn="ctr"/>
            <a:r>
              <a:rPr lang="en-GB" sz="4400" dirty="0">
                <a:solidFill>
                  <a:schemeClr val="bg1"/>
                </a:solidFill>
                <a:latin typeface="Space Grotesk"/>
              </a:rPr>
              <a:t>Auto-generate your code &amp; tests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1FF2A25-57A9-E39A-D90D-924EA7C5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39" y="2992739"/>
            <a:ext cx="5430321" cy="305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51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3808191" y="1326941"/>
            <a:ext cx="4575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Any Questions?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endParaRPr lang="en-GB" dirty="0">
              <a:solidFill>
                <a:schemeClr val="bg1"/>
              </a:solidFill>
              <a:latin typeface="Space Grotesk"/>
            </a:endParaRPr>
          </a:p>
        </p:txBody>
      </p:sp>
      <p:pic>
        <p:nvPicPr>
          <p:cNvPr id="1026" name="Picture 2" descr="Bridge of Death">
            <a:extLst>
              <a:ext uri="{FF2B5EF4-FFF2-40B4-BE49-F238E27FC236}">
                <a16:creationId xmlns:a16="http://schemas.microsoft.com/office/drawing/2014/main" id="{2B408479-D22E-72F9-CAF5-DF290466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570" y="2770539"/>
            <a:ext cx="3620859" cy="242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282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224147" y="1310462"/>
            <a:ext cx="9290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835400" algn="l"/>
              </a:tabLst>
            </a:pPr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The Plan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Introductions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Modules in general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A little history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Tips from the Trenches, with demo!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Everyone goes home happy</a:t>
            </a:r>
          </a:p>
        </p:txBody>
      </p:sp>
    </p:spTree>
    <p:extLst>
      <p:ext uri="{BB962C8B-B14F-4D97-AF65-F5344CB8AC3E}">
        <p14:creationId xmlns:p14="http://schemas.microsoft.com/office/powerpoint/2010/main" val="353794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259657" y="993429"/>
            <a:ext cx="92900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Introductions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Who am I and what do I do?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pace Grotesk"/>
              </a:rPr>
              <a:t>Sr. Enterprise Architect @Akamai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pace Grotesk"/>
              </a:rPr>
              <a:t>Leads the Akamai PowerShell team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pace Grotesk"/>
              </a:rPr>
              <a:t>14-year PowerShell enthusiast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pace Grotesk"/>
              </a:rPr>
              <a:t>Scottish, not Irish or Australian (?!)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Who are Akamai and what do they do?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pace Grotesk"/>
              </a:rPr>
              <a:t>Largest CDN in the world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pace Grotesk"/>
              </a:rPr>
              <a:t>350,000 servers in nearly 2000 locations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pace Grotesk"/>
              </a:rPr>
              <a:t>~ 10% of all web traffic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Space Grotesk"/>
              </a:rPr>
              <a:t>CDN/Security/Compute/FAAS/etc. etc.</a:t>
            </a:r>
          </a:p>
        </p:txBody>
      </p:sp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83EE8112-05DC-20B3-E807-4B3E7006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343" y="15968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8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224147" y="1310462"/>
            <a:ext cx="92900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Why Make a Module?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Abstraction layer atop APIs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Ease of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Help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Clear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Better error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Smoothing over rough edges</a:t>
            </a:r>
          </a:p>
        </p:txBody>
      </p:sp>
    </p:spTree>
    <p:extLst>
      <p:ext uri="{BB962C8B-B14F-4D97-AF65-F5344CB8AC3E}">
        <p14:creationId xmlns:p14="http://schemas.microsoft.com/office/powerpoint/2010/main" val="1785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202882" y="1303374"/>
            <a:ext cx="92900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Why does Akamai need a PowerShell module?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93 production APIs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Most customers will use 5-10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Requirements &amp; styles differ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Complex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Often CRUD operations use more than 1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i="1" dirty="0">
                <a:solidFill>
                  <a:schemeClr val="bg1"/>
                </a:solidFill>
                <a:latin typeface="Space Grotesk"/>
              </a:rPr>
              <a:t>Inside-Out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25250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1202882" y="1303374"/>
            <a:ext cx="92900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Akamai PowerShell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Started out as a side project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Written in native PowerShell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1.0 released 1</a:t>
            </a:r>
            <a:r>
              <a:rPr lang="en-GB" sz="3200" baseline="30000" dirty="0">
                <a:solidFill>
                  <a:schemeClr val="bg1"/>
                </a:solidFill>
                <a:latin typeface="Space Grotesk"/>
              </a:rPr>
              <a:t>st</a:t>
            </a:r>
            <a:r>
              <a:rPr lang="en-GB" sz="3200" dirty="0">
                <a:solidFill>
                  <a:schemeClr val="bg1"/>
                </a:solidFill>
                <a:latin typeface="Space Grotesk"/>
              </a:rPr>
              <a:t> May 2020 ~ 350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1.12 released 3</a:t>
            </a:r>
            <a:r>
              <a:rPr lang="en-GB" sz="3200" baseline="30000" dirty="0">
                <a:solidFill>
                  <a:schemeClr val="bg1"/>
                </a:solidFill>
                <a:latin typeface="Space Grotesk"/>
              </a:rPr>
              <a:t>rd</a:t>
            </a:r>
            <a:r>
              <a:rPr lang="en-GB" sz="3200" dirty="0">
                <a:solidFill>
                  <a:schemeClr val="bg1"/>
                </a:solidFill>
                <a:latin typeface="Space Grotesk"/>
              </a:rPr>
              <a:t> May 2023 ~ 880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2.0 released April 2024 (probably)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  <a:latin typeface="Space Grotesk"/>
              </a:rPr>
              <a:t>Now used by over 200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bg1"/>
              </a:solidFill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961489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F09E31-77B9-D7F1-3440-FA87A0C6D340}"/>
              </a:ext>
            </a:extLst>
          </p:cNvPr>
          <p:cNvSpPr txBox="1"/>
          <p:nvPr/>
        </p:nvSpPr>
        <p:spPr>
          <a:xfrm>
            <a:off x="2880376" y="1005432"/>
            <a:ext cx="64312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What did we learn?</a:t>
            </a:r>
            <a:endParaRPr lang="en-GB" sz="6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provement Archives - DizRuns.com">
            <a:extLst>
              <a:ext uri="{FF2B5EF4-FFF2-40B4-BE49-F238E27FC236}">
                <a16:creationId xmlns:a16="http://schemas.microsoft.com/office/drawing/2014/main" id="{2647E54D-8A8C-6A20-C9E8-22D5EBE8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423891"/>
            <a:ext cx="3810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34797-0DEC-48DC-963E-E99E34DFC788}"/>
              </a:ext>
            </a:extLst>
          </p:cNvPr>
          <p:cNvSpPr txBox="1"/>
          <p:nvPr/>
        </p:nvSpPr>
        <p:spPr>
          <a:xfrm>
            <a:off x="4893477" y="2665547"/>
            <a:ext cx="19503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cs typeface="Space Grotesk" pitchFamily="2" charset="0"/>
              </a:rPr>
              <a:t>Demo!</a:t>
            </a:r>
            <a:endParaRPr lang="en-GB" sz="3200" dirty="0">
              <a:solidFill>
                <a:schemeClr val="bg1"/>
              </a:solidFill>
              <a:latin typeface="Space Grotesk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95662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718</Words>
  <Application>Microsoft Office PowerPoint</Application>
  <PresentationFormat>Widescreen</PresentationFormat>
  <Paragraphs>140</Paragraphs>
  <Slides>23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MesloLGLDZ Nerd Font</vt:lpstr>
      <vt:lpstr>Play</vt:lpstr>
      <vt:lpstr>Play </vt:lpstr>
      <vt:lpstr>Space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Macleod, Stuart</cp:lastModifiedBy>
  <cp:revision>82</cp:revision>
  <dcterms:created xsi:type="dcterms:W3CDTF">2022-12-09T06:31:24Z</dcterms:created>
  <dcterms:modified xsi:type="dcterms:W3CDTF">2024-04-10T21:49:05Z</dcterms:modified>
  <cp:category/>
</cp:coreProperties>
</file>