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4" r:id="rId7"/>
    <p:sldId id="362" r:id="rId8"/>
    <p:sldId id="390" r:id="rId9"/>
    <p:sldId id="391" r:id="rId10"/>
    <p:sldId id="392" r:id="rId11"/>
    <p:sldId id="393" r:id="rId12"/>
    <p:sldId id="394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Tarchi" initials="DT" lastIdx="1" clrIdx="0">
    <p:extLst>
      <p:ext uri="{19B8F6BF-5375-455C-9EA6-DF929625EA0E}">
        <p15:presenceInfo xmlns:p15="http://schemas.microsoft.com/office/powerpoint/2012/main" userId="74874504e9583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9900"/>
    <a:srgbClr val="A50021"/>
    <a:srgbClr val="000066"/>
    <a:srgbClr val="CC0000"/>
    <a:srgbClr val="333399"/>
    <a:srgbClr val="FA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762" y="67"/>
      </p:cViewPr>
      <p:guideLst/>
    </p:cSldViewPr>
  </p:slideViewPr>
  <p:outlineViewPr>
    <p:cViewPr>
      <p:scale>
        <a:sx n="33" d="100"/>
        <a:sy n="33" d="100"/>
      </p:scale>
      <p:origin x="0" y="-114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74B10-EA35-4AD6-B7C5-7859BE07C4EA}" type="datetimeFigureOut">
              <a:rPr lang="it-IT" smtClean="0"/>
              <a:t>18/10/2020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367C-8911-48CD-BDC1-5BC3F0EA99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0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0343-EC94-4B2E-8B5D-6F4B530441D7}" type="datetimeFigureOut">
              <a:rPr lang="it-IT" smtClean="0"/>
              <a:t>18/10/2020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74E7-D343-40C3-82B5-8F1BF7FEAB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74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68300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TW" dirty="0"/>
              <a:t>Proposal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1778136"/>
            <a:ext cx="9144000" cy="1822316"/>
          </a:xfrm>
          <a:prstGeom prst="rect">
            <a:avLst/>
          </a:prstGeom>
          <a:solidFill>
            <a:srgbClr val="CC9900"/>
          </a:solidFill>
        </p:spPr>
        <p:txBody>
          <a:bodyPr anchor="ctr"/>
          <a:lstStyle>
            <a:lvl1pPr marL="0" indent="0" algn="ctr">
              <a:buFont typeface="Wingdings" pitchFamily="2" charset="2"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Proposal Topic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045600" y="0"/>
            <a:ext cx="1526400" cy="54000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522800" y="0"/>
            <a:ext cx="1522800" cy="54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0"/>
            <a:ext cx="1522800" cy="540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617390" y="0"/>
            <a:ext cx="1526400" cy="54000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6094590" y="0"/>
            <a:ext cx="1522800" cy="54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571790" y="0"/>
            <a:ext cx="1522800" cy="540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3"/>
          <p:cNvSpPr txBox="1">
            <a:spLocks noChangeArrowheads="1"/>
          </p:cNvSpPr>
          <p:nvPr userDrawn="1"/>
        </p:nvSpPr>
        <p:spPr>
          <a:xfrm>
            <a:off x="0" y="3600056"/>
            <a:ext cx="7200000" cy="248400"/>
          </a:xfrm>
          <a:prstGeom prst="rect">
            <a:avLst/>
          </a:prstGeom>
          <a:solidFill>
            <a:srgbClr val="000066"/>
          </a:solidFill>
        </p:spPr>
        <p:txBody>
          <a:bodyPr anchor="ctr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sz="2400" b="1" baseline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rgbClr val="1F8F84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1600" b="1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100">
                <a:solidFill>
                  <a:srgbClr val="33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9pPr>
          </a:lstStyle>
          <a:p>
            <a:pPr algn="l"/>
            <a:endParaRPr lang="en-US" sz="1800" kern="0" dirty="0"/>
          </a:p>
        </p:txBody>
      </p:sp>
      <p:sp>
        <p:nvSpPr>
          <p:cNvPr id="30" name="Rectangle 3"/>
          <p:cNvSpPr txBox="1">
            <a:spLocks noChangeArrowheads="1"/>
          </p:cNvSpPr>
          <p:nvPr userDrawn="1"/>
        </p:nvSpPr>
        <p:spPr>
          <a:xfrm>
            <a:off x="7199999" y="3600056"/>
            <a:ext cx="1944000" cy="248400"/>
          </a:xfrm>
          <a:prstGeom prst="rect">
            <a:avLst/>
          </a:prstGeom>
          <a:solidFill>
            <a:srgbClr val="A50021"/>
          </a:solidFill>
        </p:spPr>
        <p:txBody>
          <a:bodyPr anchor="ctr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sz="2400" b="1" baseline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rgbClr val="1F8F84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1600" b="1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100">
                <a:solidFill>
                  <a:srgbClr val="33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9pPr>
          </a:lstStyle>
          <a:p>
            <a:pPr algn="ctr"/>
            <a:endParaRPr lang="en-US" sz="1800" kern="0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0" hasCustomPrompt="1"/>
          </p:nvPr>
        </p:nvSpPr>
        <p:spPr>
          <a:xfrm>
            <a:off x="0" y="3600055"/>
            <a:ext cx="7199998" cy="2484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lang="zh-TW" altLang="en-US" sz="1800" b="1" baseline="0" dirty="0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</a:lstStyle>
          <a:p>
            <a:pPr lvl="0"/>
            <a:r>
              <a:rPr lang="en-US" altLang="zh-TW" dirty="0"/>
              <a:t>XXX</a:t>
            </a:r>
            <a:endParaRPr lang="zh-TW" altLang="en-US" dirty="0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7199999" y="3600055"/>
            <a:ext cx="1944000" cy="2484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TW" altLang="en-US" sz="1800" b="1" baseline="0" dirty="0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</a:lstStyle>
          <a:p>
            <a:pPr lvl="0"/>
            <a:r>
              <a:rPr lang="en-US" altLang="zh-TW" dirty="0"/>
              <a:t>XXX</a:t>
            </a:r>
            <a:endParaRPr lang="zh-TW" altLang="en-US" dirty="0"/>
          </a:p>
        </p:txBody>
      </p:sp>
      <p:sp>
        <p:nvSpPr>
          <p:cNvPr id="34" name="文字版面配置區 33"/>
          <p:cNvSpPr>
            <a:spLocks noGrp="1"/>
          </p:cNvSpPr>
          <p:nvPr>
            <p:ph type="body" sz="quarter" idx="12"/>
          </p:nvPr>
        </p:nvSpPr>
        <p:spPr>
          <a:xfrm>
            <a:off x="685800" y="4299749"/>
            <a:ext cx="3675062" cy="1610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C4FD625-BE80-4D30-9FAD-82092F6025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6434885"/>
            <a:ext cx="1303495" cy="42311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3B3E72A-44C4-4C0D-9BC1-6DF3CADD1A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5162" y="6391950"/>
            <a:ext cx="974539" cy="4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4639" y="461547"/>
            <a:ext cx="8774723" cy="5927142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altLang="zh-TW" dirty="0"/>
              <a:t>XXX</a:t>
            </a:r>
            <a:endParaRPr lang="it-IT" altLang="it-IT" dirty="0"/>
          </a:p>
          <a:p>
            <a:pPr lvl="1"/>
            <a:r>
              <a:rPr lang="en-US" altLang="zh-TW" dirty="0"/>
              <a:t>XXX</a:t>
            </a:r>
            <a:endParaRPr lang="it-IT" altLang="it-IT" dirty="0"/>
          </a:p>
          <a:p>
            <a:pPr lvl="2"/>
            <a:r>
              <a:rPr lang="en-US" altLang="zh-TW" dirty="0"/>
              <a:t>XXX</a:t>
            </a:r>
            <a:endParaRPr lang="it-IT" altLang="it-IT" dirty="0"/>
          </a:p>
          <a:p>
            <a:pPr lvl="3"/>
            <a:r>
              <a:rPr lang="en-US" altLang="zh-TW" dirty="0"/>
              <a:t>XX</a:t>
            </a:r>
            <a:endParaRPr lang="en-US" altLang="it-IT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9965" y="0"/>
            <a:ext cx="1254033" cy="423115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 i="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64A0160E-9B48-46AF-BB90-2960EDD8FC61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0" hasCustomPrompt="1"/>
          </p:nvPr>
        </p:nvSpPr>
        <p:spPr>
          <a:xfrm>
            <a:off x="0" y="1"/>
            <a:ext cx="7889965" cy="423114"/>
          </a:xfrm>
          <a:prstGeom prst="rect">
            <a:avLst/>
          </a:prstGeom>
          <a:solidFill>
            <a:srgbClr val="003399"/>
          </a:solidFill>
        </p:spPr>
        <p:txBody>
          <a:bodyPr anchor="ctr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400" b="1" dirty="0" smtClean="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</a:lstStyle>
          <a:p>
            <a:r>
              <a:rPr lang="en-US" dirty="0"/>
              <a:t>XXX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BE4992-7399-4F8F-867E-77B2126BB6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6434885"/>
            <a:ext cx="1303495" cy="42311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662829F-820D-4DF6-B598-E3EC28A14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5162" y="6391950"/>
            <a:ext cx="974539" cy="4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5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9966" y="-1"/>
            <a:ext cx="1254033" cy="423115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 i="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5DC72F2-4F4F-4030-B738-45A39C2DF827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27" name="Rectangle 3"/>
          <p:cNvSpPr txBox="1">
            <a:spLocks noChangeArrowheads="1"/>
          </p:cNvSpPr>
          <p:nvPr userDrawn="1"/>
        </p:nvSpPr>
        <p:spPr>
          <a:xfrm>
            <a:off x="0" y="1"/>
            <a:ext cx="7889965" cy="423114"/>
          </a:xfrm>
          <a:prstGeom prst="rect">
            <a:avLst/>
          </a:prstGeom>
          <a:solidFill>
            <a:srgbClr val="003399"/>
          </a:solidFill>
        </p:spPr>
        <p:txBody>
          <a:bodyPr anchor="ctr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 lang="en-US" sz="2400" b="1" dirty="0" smtClean="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rgbClr val="1F8F84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1600" b="1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100">
                <a:solidFill>
                  <a:srgbClr val="33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9pPr>
          </a:lstStyle>
          <a:p>
            <a:r>
              <a:rPr lang="en-US" kern="0"/>
              <a:t>XXX</a:t>
            </a:r>
          </a:p>
        </p:txBody>
      </p:sp>
      <p:sp>
        <p:nvSpPr>
          <p:cNvPr id="30" name="Content Placeholder 2"/>
          <p:cNvSpPr txBox="1">
            <a:spLocks/>
          </p:cNvSpPr>
          <p:nvPr userDrawn="1"/>
        </p:nvSpPr>
        <p:spPr>
          <a:xfrm>
            <a:off x="184639" y="461547"/>
            <a:ext cx="8774723" cy="592714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lang="en-US" sz="2400" b="1" dirty="0" smtClean="0">
                <a:solidFill>
                  <a:srgbClr val="00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Ø"/>
              <a:defRPr lang="en-US" sz="2000" b="1" dirty="0" smtClean="0">
                <a:solidFill>
                  <a:srgbClr val="1F8F84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lang="en-US" sz="1600" b="1" dirty="0" smtClean="0">
                <a:solidFill>
                  <a:srgbClr val="99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lang="en-US" sz="1100" dirty="0">
                <a:solidFill>
                  <a:srgbClr val="3333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050">
                <a:solidFill>
                  <a:srgbClr val="333300"/>
                </a:solidFill>
                <a:latin typeface="+mn-lt"/>
              </a:defRPr>
            </a:lvl9pPr>
          </a:lstStyle>
          <a:p>
            <a:r>
              <a:rPr lang="en-US" altLang="zh-TW" kern="0"/>
              <a:t>XXX</a:t>
            </a:r>
            <a:endParaRPr lang="en-US" altLang="it-IT" kern="0"/>
          </a:p>
          <a:p>
            <a:pPr lvl="1"/>
            <a:r>
              <a:rPr lang="en-US" altLang="zh-TW" kern="0"/>
              <a:t>XXX</a:t>
            </a:r>
            <a:endParaRPr lang="en-US" altLang="it-IT" kern="0"/>
          </a:p>
          <a:p>
            <a:pPr lvl="2"/>
            <a:r>
              <a:rPr lang="en-US" altLang="zh-TW" kern="0"/>
              <a:t>XXX</a:t>
            </a:r>
            <a:endParaRPr lang="en-US" altLang="it-IT" kern="0"/>
          </a:p>
          <a:p>
            <a:pPr lvl="3"/>
            <a:r>
              <a:rPr lang="en-US" altLang="zh-TW" kern="0"/>
              <a:t>XX</a:t>
            </a:r>
            <a:endParaRPr lang="en-US" altLang="it-IT" kern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90B5B9-47D2-473B-A781-D58F8036CE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6434885"/>
            <a:ext cx="1303495" cy="42311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7704E13-3639-4122-B2C7-4C7F8D042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5162" y="6391950"/>
            <a:ext cx="974539" cy="4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rgbClr val="003399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100000"/>
        <a:buFont typeface="Wingdings" panose="05000000000000000000" pitchFamily="2" charset="2"/>
        <a:buChar char="Ø"/>
        <a:defRPr sz="2000" b="1">
          <a:solidFill>
            <a:srgbClr val="1F8F84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ü"/>
        <a:defRPr sz="1600" b="1">
          <a:solidFill>
            <a:srgbClr val="993300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100">
          <a:solidFill>
            <a:srgbClr val="333300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050">
          <a:solidFill>
            <a:srgbClr val="333300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050">
          <a:solidFill>
            <a:srgbClr val="333300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050">
          <a:solidFill>
            <a:srgbClr val="333300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1050">
          <a:solidFill>
            <a:srgbClr val="3333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Travel Elves </a:t>
            </a:r>
          </a:p>
          <a:p>
            <a:r>
              <a:rPr lang="en-US" altLang="zh-TW" dirty="0"/>
              <a:t>(Your personal travel secretary)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2"/>
          </p:nvPr>
        </p:nvSpPr>
        <p:spPr>
          <a:xfrm>
            <a:off x="685800" y="4299749"/>
            <a:ext cx="5134708" cy="1610949"/>
          </a:xfrm>
        </p:spPr>
        <p:txBody>
          <a:bodyPr/>
          <a:lstStyle/>
          <a:p>
            <a:r>
              <a:rPr lang="en-US" altLang="zh-TW" dirty="0"/>
              <a:t>Presented by :</a:t>
            </a:r>
            <a:r>
              <a:rPr lang="en-US" altLang="zh-TW" dirty="0" err="1"/>
              <a:t>Kuo</a:t>
            </a:r>
            <a:r>
              <a:rPr lang="en-US" altLang="zh-TW" dirty="0"/>
              <a:t>-Che Chiu</a:t>
            </a:r>
          </a:p>
        </p:txBody>
      </p:sp>
    </p:spTree>
    <p:extLst>
      <p:ext uri="{BB962C8B-B14F-4D97-AF65-F5344CB8AC3E}">
        <p14:creationId xmlns:p14="http://schemas.microsoft.com/office/powerpoint/2010/main" val="319532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84834E-8752-4C85-832E-D13684A1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9" y="461547"/>
            <a:ext cx="8774723" cy="5927142"/>
          </a:xfrm>
        </p:spPr>
        <p:txBody>
          <a:bodyPr/>
          <a:lstStyle/>
          <a:p>
            <a:r>
              <a:rPr lang="en-US" altLang="zh-TW" sz="1600" dirty="0"/>
              <a:t>Cloud send and spots and corresponding schedules back to the BS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68F3E8-F178-4F7D-A9D7-7D82C527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A719C67-BF64-401E-BAF2-67C52F2B910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System Process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1022D0-DCEA-4FDE-AAE9-28E744820980}"/>
              </a:ext>
            </a:extLst>
          </p:cNvPr>
          <p:cNvGrpSpPr/>
          <p:nvPr/>
        </p:nvGrpSpPr>
        <p:grpSpPr>
          <a:xfrm>
            <a:off x="17085" y="2048391"/>
            <a:ext cx="1603709" cy="917824"/>
            <a:chOff x="782472" y="2420098"/>
            <a:chExt cx="1603709" cy="91782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7F4E434-23E5-48CF-B77B-174B8888DEA5}"/>
                </a:ext>
              </a:extLst>
            </p:cNvPr>
            <p:cNvGrpSpPr/>
            <p:nvPr/>
          </p:nvGrpSpPr>
          <p:grpSpPr>
            <a:xfrm>
              <a:off x="1088263" y="2420098"/>
              <a:ext cx="1031834" cy="658934"/>
              <a:chOff x="1469061" y="5860216"/>
              <a:chExt cx="1031834" cy="65893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873022F-B248-45EE-BBAA-C9EFE75EE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21667" y1="26923" x2="21667" y2="26923"/>
                            <a14:backgroundMark x1="26667" y1="17308" x2="7500" y2="41827"/>
                            <a14:backgroundMark x1="7500" y1="41827" x2="7083" y2="43750"/>
                            <a14:backgroundMark x1="16250" y1="37500" x2="8750" y2="60096"/>
                            <a14:backgroundMark x1="8750" y1="60096" x2="8750" y2="60577"/>
                            <a14:backgroundMark x1="10000" y1="57692" x2="26667" y2="75962"/>
                            <a14:backgroundMark x1="26667" y1="75962" x2="70000" y2="73077"/>
                            <a14:backgroundMark x1="70000" y1="73077" x2="71250" y2="75000"/>
                            <a14:backgroundMark x1="34583" y1="61538" x2="57083" y2="62500"/>
                            <a14:backgroundMark x1="57083" y1="62500" x2="63750" y2="61538"/>
                            <a14:backgroundMark x1="59167" y1="12019" x2="75417" y2="30288"/>
                            <a14:backgroundMark x1="75417" y1="30288" x2="85833" y2="51923"/>
                            <a14:backgroundMark x1="85833" y1="51923" x2="82917" y2="60577"/>
                            <a14:backgroundMark x1="18750" y1="67308" x2="40833" y2="64904"/>
                            <a14:backgroundMark x1="44167" y1="65385" x2="52917" y2="65385"/>
                            <a14:backgroundMark x1="52500" y1="65385" x2="79583" y2="64423"/>
                            <a14:backgroundMark x1="39167" y1="66827" x2="52500" y2="65385"/>
                            <a14:backgroundMark x1="45833" y1="65865" x2="51667" y2="63942"/>
                            <a14:backgroundMark x1="44167" y1="65865" x2="52500" y2="63942"/>
                            <a14:backgroundMark x1="42500" y1="66827" x2="42500" y2="67308"/>
                            <a14:backgroundMark x1="37083" y1="63942" x2="37083" y2="63942"/>
                            <a14:backgroundMark x1="18333" y1="65865" x2="33333" y2="65385"/>
                            <a14:backgroundMark x1="19167" y1="65385" x2="19583" y2="63942"/>
                          </a14:backgroundRemoval>
                        </a14:imgEffect>
                      </a14:imgLayer>
                    </a14:imgProps>
                  </a:ext>
                </a:extLst>
              </a:blip>
              <a:srcRect l="13057" t="19523" r="16126" b="34105"/>
              <a:stretch/>
            </p:blipFill>
            <p:spPr>
              <a:xfrm>
                <a:off x="1469061" y="5992597"/>
                <a:ext cx="927830" cy="5265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422B15-7019-4453-AA5D-71BA1463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7353" l="3179" r="95665">
                            <a14:foregroundMark x1="39884" y1="42353" x2="39884" y2="42353"/>
                            <a14:foregroundMark x1="47977" y1="52647" x2="47977" y2="52647"/>
                            <a14:foregroundMark x1="59827" y1="53235" x2="59827" y2="53235"/>
                            <a14:foregroundMark x1="49133" y1="21765" x2="49133" y2="21765"/>
                            <a14:foregroundMark x1="93353" y1="57353" x2="93353" y2="57353"/>
                            <a14:foregroundMark x1="95665" y1="42059" x2="95665" y2="42059"/>
                            <a14:foregroundMark x1="8382" y1="40882" x2="8382" y2="40882"/>
                            <a14:foregroundMark x1="4913" y1="41471" x2="4913" y2="41471"/>
                            <a14:foregroundMark x1="3757" y1="55588" x2="3757" y2="55588"/>
                            <a14:foregroundMark x1="43353" y1="93529" x2="43353" y2="93529"/>
                            <a14:foregroundMark x1="43064" y1="97353" x2="43064" y2="97353"/>
                            <a14:foregroundMark x1="28324" y1="97353" x2="28324" y2="97353"/>
                            <a14:foregroundMark x1="78324" y1="57059" x2="78324" y2="57059"/>
                            <a14:foregroundMark x1="38150" y1="20294" x2="38150" y2="20294"/>
                            <a14:backgroundMark x1="28324" y1="98235" x2="28324" y2="98235"/>
                            <a14:backgroundMark x1="43353" y1="97941" x2="43353" y2="97941"/>
                            <a14:backgroundMark x1="43064" y1="98235" x2="43064" y2="982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75025" y="5860216"/>
                <a:ext cx="325870" cy="320219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6BC21-9C6D-404E-9943-48D2B5D36056}"/>
                </a:ext>
              </a:extLst>
            </p:cNvPr>
            <p:cNvSpPr/>
            <p:nvPr/>
          </p:nvSpPr>
          <p:spPr>
            <a:xfrm>
              <a:off x="782472" y="2999368"/>
              <a:ext cx="1603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 Automatic car</a:t>
              </a:r>
              <a:endParaRPr lang="zh-TW" altLang="en-US" sz="1600" b="1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74B855-E4CA-422B-96CE-815865CEBA52}"/>
              </a:ext>
            </a:extLst>
          </p:cNvPr>
          <p:cNvSpPr txBox="1"/>
          <p:nvPr/>
        </p:nvSpPr>
        <p:spPr>
          <a:xfrm>
            <a:off x="1638682" y="2319526"/>
            <a:ext cx="11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Send the  information</a:t>
            </a:r>
            <a:endParaRPr lang="zh-TW" altLang="en-US" sz="1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D15A65-88F2-4D60-9664-177E02E71B00}"/>
              </a:ext>
            </a:extLst>
          </p:cNvPr>
          <p:cNvSpPr txBox="1"/>
          <p:nvPr/>
        </p:nvSpPr>
        <p:spPr>
          <a:xfrm>
            <a:off x="5684897" y="2309541"/>
            <a:ext cx="178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Request the newest data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66F58F-C381-4BB4-A56F-AFF02F55D37A}"/>
              </a:ext>
            </a:extLst>
          </p:cNvPr>
          <p:cNvSpPr txBox="1"/>
          <p:nvPr/>
        </p:nvSpPr>
        <p:spPr>
          <a:xfrm>
            <a:off x="2409871" y="3789593"/>
            <a:ext cx="12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Send the route and schedule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A1B031-B93E-4C4E-B119-30D4557005CC}"/>
              </a:ext>
            </a:extLst>
          </p:cNvPr>
          <p:cNvGrpSpPr/>
          <p:nvPr/>
        </p:nvGrpSpPr>
        <p:grpSpPr>
          <a:xfrm>
            <a:off x="3012060" y="4551653"/>
            <a:ext cx="1752435" cy="1725321"/>
            <a:chOff x="3334045" y="3489651"/>
            <a:chExt cx="1934590" cy="28339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0EBB64-7A61-47A4-878E-FF4BF25DE542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4FF801-0C85-4BBD-B611-15D0913B8225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Monitor </a:t>
              </a:r>
            </a:p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instant road situation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1C4C1C-BCC4-4019-90C8-D9C453A5A4F6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DCBB26B-D29D-4628-B404-C0FAA49FF98A}"/>
              </a:ext>
            </a:extLst>
          </p:cNvPr>
          <p:cNvGrpSpPr/>
          <p:nvPr/>
        </p:nvGrpSpPr>
        <p:grpSpPr>
          <a:xfrm>
            <a:off x="98624" y="2917196"/>
            <a:ext cx="1601051" cy="2807865"/>
            <a:chOff x="5922158" y="3004941"/>
            <a:chExt cx="1815607" cy="272646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807F32-9B7B-4644-B708-0458D8DBDF37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E8E09A-A869-43B1-9B28-8097465CDD0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Requirement for trip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68448-1BB2-4E41-84FA-500FD4F1CB47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Renew the driving route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485B5E-86F0-425B-9ECC-F6F40581B720}"/>
              </a:ext>
            </a:extLst>
          </p:cNvPr>
          <p:cNvSpPr txBox="1"/>
          <p:nvPr/>
        </p:nvSpPr>
        <p:spPr>
          <a:xfrm>
            <a:off x="5636394" y="4294947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Send schedules and spots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735D4BB-1AE8-4C3E-9295-1A7E7F958F53}"/>
              </a:ext>
            </a:extLst>
          </p:cNvPr>
          <p:cNvSpPr/>
          <p:nvPr/>
        </p:nvSpPr>
        <p:spPr>
          <a:xfrm>
            <a:off x="6065731" y="392376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F47FCBF-7A9C-4C7D-9C9F-5BDA57682F56}"/>
              </a:ext>
            </a:extLst>
          </p:cNvPr>
          <p:cNvSpPr/>
          <p:nvPr/>
        </p:nvSpPr>
        <p:spPr>
          <a:xfrm>
            <a:off x="2040068" y="2086865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4638844-D4A2-4E07-8233-2187DB0E43F0}"/>
              </a:ext>
            </a:extLst>
          </p:cNvPr>
          <p:cNvSpPr/>
          <p:nvPr/>
        </p:nvSpPr>
        <p:spPr>
          <a:xfrm>
            <a:off x="5206307" y="234683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18906D5-2E4C-4707-A8A2-53FEC41C6CA5}"/>
              </a:ext>
            </a:extLst>
          </p:cNvPr>
          <p:cNvSpPr/>
          <p:nvPr/>
        </p:nvSpPr>
        <p:spPr>
          <a:xfrm>
            <a:off x="2096554" y="3538711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784B59A-8457-4A01-8688-DADFC2357633}"/>
              </a:ext>
            </a:extLst>
          </p:cNvPr>
          <p:cNvGrpSpPr/>
          <p:nvPr/>
        </p:nvGrpSpPr>
        <p:grpSpPr>
          <a:xfrm>
            <a:off x="3012060" y="2027821"/>
            <a:ext cx="1752435" cy="1725321"/>
            <a:chOff x="3334045" y="3489651"/>
            <a:chExt cx="1934590" cy="283391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2366591-C2E2-423B-AB46-0CC0F414BEA6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Choose the optimal route and schedule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9CF424-26BD-4F4F-8D9D-2BE35BE17E1D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30FF71-5742-4F55-A1BF-B6B5C308D55A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4F8715D-35FF-421C-AEAB-06C20FC07B17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 flipV="1">
            <a:off x="1576459" y="2890482"/>
            <a:ext cx="1435601" cy="677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6BAA06D-77B3-4C20-AFDC-FA9D58044792}"/>
              </a:ext>
            </a:extLst>
          </p:cNvPr>
          <p:cNvCxnSpPr>
            <a:cxnSpLocks/>
            <a:stCxn id="51" idx="1"/>
            <a:endCxn id="34" idx="3"/>
          </p:cNvCxnSpPr>
          <p:nvPr/>
        </p:nvCxnSpPr>
        <p:spPr>
          <a:xfrm flipH="1">
            <a:off x="1581327" y="2890482"/>
            <a:ext cx="1430733" cy="2066572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42181BD-7C4F-4E26-AB68-6209E2831828}"/>
              </a:ext>
            </a:extLst>
          </p:cNvPr>
          <p:cNvGrpSpPr/>
          <p:nvPr/>
        </p:nvGrpSpPr>
        <p:grpSpPr>
          <a:xfrm>
            <a:off x="7427764" y="2933320"/>
            <a:ext cx="1414569" cy="2797832"/>
            <a:chOff x="5922158" y="3004941"/>
            <a:chExt cx="1815607" cy="272646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4726CD-4251-4D75-8C37-2B6991F9A6A4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9EE79E8-0789-4E3C-9309-65792793654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Collect All popular spots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E5FBF58-0B60-4C3C-85BD-A2DB84846B4B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Provide several trip schedules</a:t>
              </a:r>
              <a:endParaRPr lang="zh-TW" altLang="en-US" sz="1400" b="1" dirty="0">
                <a:solidFill>
                  <a:srgbClr val="00B050"/>
                </a:solidFill>
              </a:endParaRPr>
            </a:p>
            <a:p>
              <a:pPr algn="ctr"/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8" name="圖片 107">
            <a:extLst>
              <a:ext uri="{FF2B5EF4-FFF2-40B4-BE49-F238E27FC236}">
                <a16:creationId xmlns:a16="http://schemas.microsoft.com/office/drawing/2014/main" id="{4B174A2F-08BB-4994-B235-48D193EC0A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4" y="5400332"/>
            <a:ext cx="743375" cy="6498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4537BDC-F5E0-4BCB-B79C-0E572B2A3256}"/>
              </a:ext>
            </a:extLst>
          </p:cNvPr>
          <p:cNvGrpSpPr/>
          <p:nvPr/>
        </p:nvGrpSpPr>
        <p:grpSpPr>
          <a:xfrm>
            <a:off x="3568434" y="1116382"/>
            <a:ext cx="705817" cy="970481"/>
            <a:chOff x="3568434" y="1116382"/>
            <a:chExt cx="705817" cy="97048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3FC6E5F-34A8-491D-B687-090B63F1C206}"/>
                </a:ext>
              </a:extLst>
            </p:cNvPr>
            <p:cNvGrpSpPr/>
            <p:nvPr/>
          </p:nvGrpSpPr>
          <p:grpSpPr>
            <a:xfrm>
              <a:off x="3568434" y="1116382"/>
              <a:ext cx="705817" cy="712007"/>
              <a:chOff x="118481" y="3885580"/>
              <a:chExt cx="798282" cy="95852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31D5D25E-43B0-42E8-9BBE-3531ABCC6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5370" b="77037" l="23281" r="36979">
                            <a14:foregroundMark x1="25938" y1="39722" x2="25938" y2="39722"/>
                            <a14:foregroundMark x1="23646" y1="40741" x2="23646" y2="40741"/>
                            <a14:foregroundMark x1="25052" y1="35370" x2="25156" y2="35370"/>
                            <a14:foregroundMark x1="34844" y1="42778" x2="34844" y2="42778"/>
                            <a14:foregroundMark x1="36615" y1="41481" x2="36615" y2="41481"/>
                            <a14:foregroundMark x1="29792" y1="41852" x2="29792" y2="41852"/>
                            <a14:foregroundMark x1="29271" y1="44722" x2="29271" y2="44722"/>
                            <a14:foregroundMark x1="29479" y1="44907" x2="29479" y2="44907"/>
                            <a14:foregroundMark x1="30052" y1="47037" x2="30052" y2="47037"/>
                            <a14:foregroundMark x1="29948" y1="65370" x2="29948" y2="65370"/>
                            <a14:foregroundMark x1="30104" y1="63981" x2="30104" y2="63981"/>
                            <a14:foregroundMark x1="30104" y1="63148" x2="30104" y2="63148"/>
                            <a14:foregroundMark x1="30104" y1="62685" x2="30104" y2="62685"/>
                            <a14:foregroundMark x1="30104" y1="62037" x2="30104" y2="62037"/>
                            <a14:foregroundMark x1="30104" y1="59630" x2="30104" y2="59630"/>
                            <a14:backgroundMark x1="29531" y1="55093" x2="29531" y2="55093"/>
                            <a14:backgroundMark x1="30990" y1="56019" x2="30990" y2="56019"/>
                            <a14:backgroundMark x1="29740" y1="53148" x2="29740" y2="53148"/>
                            <a14:backgroundMark x1="29792" y1="52963" x2="29792" y2="52963"/>
                            <a14:backgroundMark x1="29792" y1="52778" x2="29792" y2="52778"/>
                            <a14:backgroundMark x1="30260" y1="52870" x2="30260" y2="52870"/>
                            <a14:backgroundMark x1="29167" y1="58704" x2="29167" y2="58704"/>
                            <a14:backgroundMark x1="28021" y1="57500" x2="28021" y2="57500"/>
                            <a14:backgroundMark x1="29792" y1="61296" x2="29792" y2="61296"/>
                            <a14:backgroundMark x1="28021" y1="61204" x2="28021" y2="61204"/>
                            <a14:backgroundMark x1="26510" y1="67963" x2="26510" y2="67963"/>
                            <a14:backgroundMark x1="29740" y1="64167" x2="29740" y2="64167"/>
                            <a14:backgroundMark x1="30469" y1="64630" x2="30469" y2="64630"/>
                            <a14:backgroundMark x1="30312" y1="63611" x2="30312" y2="63611"/>
                            <a14:backgroundMark x1="29740" y1="63704" x2="29740" y2="63704"/>
                            <a14:backgroundMark x1="29844" y1="63611" x2="29844" y2="63611"/>
                            <a14:backgroundMark x1="28073" y1="65926" x2="28073" y2="65926"/>
                            <a14:backgroundMark x1="31823" y1="63056" x2="31823" y2="63056"/>
                            <a14:backgroundMark x1="30885" y1="58611" x2="30781" y2="58796"/>
                            <a14:backgroundMark x1="33646" y1="67778" x2="33073" y2="66296"/>
                            <a14:backgroundMark x1="35000" y1="72037" x2="35000" y2="72037"/>
                            <a14:backgroundMark x1="25052" y1="72222" x2="25052" y2="72222"/>
                            <a14:backgroundMark x1="28542" y1="53241" x2="29115" y2="51667"/>
                            <a14:backgroundMark x1="31875" y1="53333" x2="31563" y2="51204"/>
                            <a14:backgroundMark x1="31250" y1="49815" x2="31250" y2="49815"/>
                            <a14:backgroundMark x1="32188" y1="55370" x2="32188" y2="55370"/>
                            <a14:backgroundMark x1="27865" y1="55463" x2="27865" y2="55463"/>
                            <a14:backgroundMark x1="29323" y1="48889" x2="29583" y2="46389"/>
                            <a14:backgroundMark x1="30625" y1="49167" x2="30469" y2="46296"/>
                            <a14:backgroundMark x1="30312" y1="43889" x2="30312" y2="43889"/>
                            <a14:backgroundMark x1="29740" y1="44352" x2="29740" y2="44352"/>
                            <a14:backgroundMark x1="29792" y1="43981" x2="29792" y2="43981"/>
                            <a14:backgroundMark x1="29844" y1="43704" x2="29844" y2="43704"/>
                          </a14:backgroundRemoval>
                        </a14:imgEffect>
                      </a14:imgLayer>
                    </a14:imgProps>
                  </a:ext>
                </a:extLst>
              </a:blip>
              <a:srcRect l="21580" t="32545" r="61301" b="17976"/>
              <a:stretch/>
            </p:blipFill>
            <p:spPr>
              <a:xfrm flipH="1">
                <a:off x="158098" y="3885580"/>
                <a:ext cx="589563" cy="958523"/>
              </a:xfrm>
              <a:prstGeom prst="rect">
                <a:avLst/>
              </a:prstGeom>
            </p:spPr>
          </p:pic>
          <p:pic>
            <p:nvPicPr>
              <p:cNvPr id="95" name="圖片 94">
                <a:extLst>
                  <a:ext uri="{FF2B5EF4-FFF2-40B4-BE49-F238E27FC236}">
                    <a16:creationId xmlns:a16="http://schemas.microsoft.com/office/drawing/2014/main" id="{D92330E1-055A-4F4F-A2CB-D5D09308A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18481" y="4425044"/>
                <a:ext cx="139241" cy="305743"/>
              </a:xfrm>
              <a:prstGeom prst="rect">
                <a:avLst/>
              </a:prstGeom>
            </p:spPr>
          </p:pic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BA5CEC96-6516-49A2-A80E-EBD8F2AC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667" y1="75610" x2="66667" y2="75610"/>
                            <a14:foregroundMark x1="20000" y1="48780" x2="20000" y2="48780"/>
                            <a14:foregroundMark x1="68889" y1="48780" x2="68889" y2="48780"/>
                            <a14:foregroundMark x1="22222" y1="21951" x2="22222" y2="21951"/>
                            <a14:foregroundMark x1="73333" y1="19512" x2="75556" y2="19512"/>
                            <a14:foregroundMark x1="82222" y1="19512" x2="82222" y2="19512"/>
                            <a14:foregroundMark x1="84444" y1="75610" x2="84444" y2="75610"/>
                            <a14:foregroundMark x1="55556" y1="87805" x2="55556" y2="87805"/>
                            <a14:foregroundMark x1="68889" y1="82927" x2="68889" y2="82927"/>
                            <a14:foregroundMark x1="80000" y1="82927" x2="80000" y2="82927"/>
                            <a14:backgroundMark x1="57778" y1="92683" x2="57778" y2="92683"/>
                            <a14:backgroundMark x1="57778" y1="92683" x2="57778" y2="92683"/>
                            <a14:backgroundMark x1="55556" y1="92683" x2="55556" y2="92683"/>
                            <a14:backgroundMark x1="55556" y1="92683" x2="55556" y2="92683"/>
                            <a14:backgroundMark x1="57778" y1="92683" x2="57778" y2="92683"/>
                            <a14:backgroundMark x1="55556" y1="90244" x2="55556" y2="902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7022" y="4430743"/>
                <a:ext cx="299741" cy="305744"/>
              </a:xfrm>
              <a:prstGeom prst="rect">
                <a:avLst/>
              </a:prstGeom>
            </p:spPr>
          </p:pic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ACCD846-F1E1-48E3-85D9-DE43E4297272}"/>
                </a:ext>
              </a:extLst>
            </p:cNvPr>
            <p:cNvSpPr/>
            <p:nvPr/>
          </p:nvSpPr>
          <p:spPr>
            <a:xfrm>
              <a:off x="3638907" y="1748309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BS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AE4D4F0-6B8B-4F0C-A5E0-7B29A68AB428}"/>
              </a:ext>
            </a:extLst>
          </p:cNvPr>
          <p:cNvGrpSpPr/>
          <p:nvPr/>
        </p:nvGrpSpPr>
        <p:grpSpPr>
          <a:xfrm>
            <a:off x="3478117" y="3731681"/>
            <a:ext cx="691796" cy="867064"/>
            <a:chOff x="3452110" y="3722972"/>
            <a:chExt cx="691796" cy="867064"/>
          </a:xfrm>
        </p:grpSpPr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1CA373C4-5966-4EA6-B425-4B329C37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71560" y1="61628" x2="71560" y2="61628"/>
                          <a14:foregroundMark x1="72477" y1="50000" x2="72477" y2="50000"/>
                          <a14:foregroundMark x1="76147" y1="76744" x2="76147" y2="76744"/>
                          <a14:foregroundMark x1="84404" y1="76744" x2="84404" y2="767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2110" y="3722972"/>
              <a:ext cx="676063" cy="663707"/>
            </a:xfrm>
            <a:prstGeom prst="rect">
              <a:avLst/>
            </a:prstGeom>
          </p:spPr>
        </p:pic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29F582C-922F-4386-82CA-1E5FF3B0B894}"/>
                </a:ext>
              </a:extLst>
            </p:cNvPr>
            <p:cNvSpPr/>
            <p:nvPr/>
          </p:nvSpPr>
          <p:spPr>
            <a:xfrm>
              <a:off x="3530991" y="4255231"/>
              <a:ext cx="612915" cy="334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RSU</a:t>
              </a:r>
              <a:endParaRPr lang="zh-TW" altLang="en-US" sz="1600" b="1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79A3307-F475-4ADE-BC83-E5058C0182BB}"/>
              </a:ext>
            </a:extLst>
          </p:cNvPr>
          <p:cNvGrpSpPr/>
          <p:nvPr/>
        </p:nvGrpSpPr>
        <p:grpSpPr>
          <a:xfrm>
            <a:off x="7567541" y="1831752"/>
            <a:ext cx="1193328" cy="1073815"/>
            <a:chOff x="7500692" y="1746095"/>
            <a:chExt cx="1193328" cy="1073815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7EF8B2A4-00C1-4666-B097-C68F4A7D7FA4}"/>
                </a:ext>
              </a:extLst>
            </p:cNvPr>
            <p:cNvGrpSpPr/>
            <p:nvPr/>
          </p:nvGrpSpPr>
          <p:grpSpPr>
            <a:xfrm>
              <a:off x="7500692" y="1746095"/>
              <a:ext cx="1193328" cy="795424"/>
              <a:chOff x="1173274" y="1436061"/>
              <a:chExt cx="1193328" cy="795424"/>
            </a:xfrm>
          </p:grpSpPr>
          <p:grpSp>
            <p:nvGrpSpPr>
              <p:cNvPr id="150" name="群組 149">
                <a:extLst>
                  <a:ext uri="{FF2B5EF4-FFF2-40B4-BE49-F238E27FC236}">
                    <a16:creationId xmlns:a16="http://schemas.microsoft.com/office/drawing/2014/main" id="{68041EC6-5EB2-4E8B-888A-80FB1AC828C9}"/>
                  </a:ext>
                </a:extLst>
              </p:cNvPr>
              <p:cNvGrpSpPr/>
              <p:nvPr/>
            </p:nvGrpSpPr>
            <p:grpSpPr>
              <a:xfrm>
                <a:off x="1173274" y="1436061"/>
                <a:ext cx="1193328" cy="795424"/>
                <a:chOff x="6635598" y="1014902"/>
                <a:chExt cx="1560173" cy="1338894"/>
              </a:xfrm>
            </p:grpSpPr>
            <p:sp>
              <p:nvSpPr>
                <p:cNvPr id="154" name="雲朵形 153">
                  <a:extLst>
                    <a:ext uri="{FF2B5EF4-FFF2-40B4-BE49-F238E27FC236}">
                      <a16:creationId xmlns:a16="http://schemas.microsoft.com/office/drawing/2014/main" id="{27DEA2DD-23B3-4B46-B138-30B0EC4FF6F7}"/>
                    </a:ext>
                  </a:extLst>
                </p:cNvPr>
                <p:cNvSpPr/>
                <p:nvPr/>
              </p:nvSpPr>
              <p:spPr>
                <a:xfrm>
                  <a:off x="6635598" y="1014902"/>
                  <a:ext cx="1560173" cy="925069"/>
                </a:xfrm>
                <a:prstGeom prst="clou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</a:rPr>
                    <a:t>Cloud</a:t>
                  </a:r>
                  <a:endParaRPr lang="zh-TW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5" name="圖片 154">
                  <a:extLst>
                    <a:ext uri="{FF2B5EF4-FFF2-40B4-BE49-F238E27FC236}">
                      <a16:creationId xmlns:a16="http://schemas.microsoft.com/office/drawing/2014/main" id="{CCD995F9-0017-4590-B1A6-EB8FE0558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>
                              <a14:foregroundMark x1="73333" y1="82927" x2="73333" y2="82927"/>
                              <a14:foregroundMark x1="84444" y1="78049" x2="84444" y2="78049"/>
                              <a14:foregroundMark x1="71111" y1="51220" x2="71111" y2="51220"/>
                              <a14:foregroundMark x1="62222" y1="19512" x2="62222" y2="19512"/>
                              <a14:foregroundMark x1="77778" y1="24390" x2="77778" y2="2439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22" y="1963320"/>
                  <a:ext cx="428571" cy="390476"/>
                </a:xfrm>
                <a:prstGeom prst="rect">
                  <a:avLst/>
                </a:prstGeom>
              </p:spPr>
            </p:pic>
          </p:grpSp>
          <p:pic>
            <p:nvPicPr>
              <p:cNvPr id="151" name="圖片 150">
                <a:extLst>
                  <a:ext uri="{FF2B5EF4-FFF2-40B4-BE49-F238E27FC236}">
                    <a16:creationId xmlns:a16="http://schemas.microsoft.com/office/drawing/2014/main" id="{BE0013A8-E7CB-4438-A4C0-34C0AABAEF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260966" y="1953553"/>
                <a:ext cx="108409" cy="264336"/>
              </a:xfrm>
              <a:prstGeom prst="rect">
                <a:avLst/>
              </a:prstGeom>
            </p:spPr>
          </p:pic>
          <p:pic>
            <p:nvPicPr>
              <p:cNvPr id="152" name="圖片 151">
                <a:extLst>
                  <a:ext uri="{FF2B5EF4-FFF2-40B4-BE49-F238E27FC236}">
                    <a16:creationId xmlns:a16="http://schemas.microsoft.com/office/drawing/2014/main" id="{E91BCF1B-152A-4949-9ACA-D85C5AB8B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9738" y="1997471"/>
                <a:ext cx="327801" cy="231978"/>
              </a:xfrm>
              <a:prstGeom prst="rect">
                <a:avLst/>
              </a:prstGeom>
            </p:spPr>
          </p:pic>
          <p:pic>
            <p:nvPicPr>
              <p:cNvPr id="153" name="圖片 152">
                <a:extLst>
                  <a:ext uri="{FF2B5EF4-FFF2-40B4-BE49-F238E27FC236}">
                    <a16:creationId xmlns:a16="http://schemas.microsoft.com/office/drawing/2014/main" id="{6D63702E-2820-4964-942B-23D2D254C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21125" y="1996404"/>
                <a:ext cx="327801" cy="231978"/>
              </a:xfrm>
              <a:prstGeom prst="rect">
                <a:avLst/>
              </a:prstGeom>
            </p:spPr>
          </p:pic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487F9EC-A08D-4192-9A7E-7DBC81B197F9}"/>
                </a:ext>
              </a:extLst>
            </p:cNvPr>
            <p:cNvSpPr/>
            <p:nvPr/>
          </p:nvSpPr>
          <p:spPr>
            <a:xfrm>
              <a:off x="7690551" y="2481356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Cloud</a:t>
              </a:r>
              <a:endParaRPr lang="zh-TW" altLang="en-US" sz="1600" b="1" dirty="0"/>
            </a:p>
          </p:txBody>
        </p:sp>
      </p:grp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7D4526F-7C0F-4003-BF03-3B6571CE66D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4860448" y="5513721"/>
            <a:ext cx="1056646" cy="211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AFB756F-54A5-469F-AF54-DFDF313D646B}"/>
              </a:ext>
            </a:extLst>
          </p:cNvPr>
          <p:cNvSpPr txBox="1"/>
          <p:nvPr/>
        </p:nvSpPr>
        <p:spPr>
          <a:xfrm>
            <a:off x="4827029" y="5789965"/>
            <a:ext cx="21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Continuously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Send to RSU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169BEB5-1C0A-47CB-B3D9-939D733F569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611734" y="4954304"/>
            <a:ext cx="1400326" cy="460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E2F2B333-5E8D-4CC6-B298-DCF050BAA559}"/>
              </a:ext>
            </a:extLst>
          </p:cNvPr>
          <p:cNvGrpSpPr/>
          <p:nvPr/>
        </p:nvGrpSpPr>
        <p:grpSpPr>
          <a:xfrm>
            <a:off x="6560598" y="5810316"/>
            <a:ext cx="2242038" cy="578373"/>
            <a:chOff x="6560598" y="5810316"/>
            <a:chExt cx="2242038" cy="578373"/>
          </a:xfrm>
        </p:grpSpPr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2849F66-4C4C-4E67-9287-9188044538AD}"/>
                </a:ext>
              </a:extLst>
            </p:cNvPr>
            <p:cNvSpPr txBox="1"/>
            <p:nvPr/>
          </p:nvSpPr>
          <p:spPr>
            <a:xfrm>
              <a:off x="6673969" y="5853862"/>
              <a:ext cx="21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Track real time road situation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889BD28-A4D3-4FC6-AEFC-2DCDC0F2030E}"/>
                </a:ext>
              </a:extLst>
            </p:cNvPr>
            <p:cNvSpPr/>
            <p:nvPr/>
          </p:nvSpPr>
          <p:spPr>
            <a:xfrm>
              <a:off x="6560598" y="5810316"/>
              <a:ext cx="2064568" cy="578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D032711F-012F-4DA7-A05C-C7A6A6C1EA6E}"/>
              </a:ext>
            </a:extLst>
          </p:cNvPr>
          <p:cNvSpPr/>
          <p:nvPr/>
        </p:nvSpPr>
        <p:spPr>
          <a:xfrm>
            <a:off x="6641319" y="5857155"/>
            <a:ext cx="1899387" cy="48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EE46690-FBDF-4D75-8DCA-873306F131BC}"/>
              </a:ext>
            </a:extLst>
          </p:cNvPr>
          <p:cNvSpPr txBox="1"/>
          <p:nvPr/>
        </p:nvSpPr>
        <p:spPr>
          <a:xfrm>
            <a:off x="1361831" y="5850452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Renew the route(if needed)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CE18FABD-8DAB-4377-BDCE-92240E41372B}"/>
              </a:ext>
            </a:extLst>
          </p:cNvPr>
          <p:cNvSpPr/>
          <p:nvPr/>
        </p:nvSpPr>
        <p:spPr>
          <a:xfrm>
            <a:off x="2052599" y="549791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EB2AE445-8AA5-4409-9422-26CCF040A251}"/>
              </a:ext>
            </a:extLst>
          </p:cNvPr>
          <p:cNvCxnSpPr>
            <a:cxnSpLocks/>
          </p:cNvCxnSpPr>
          <p:nvPr/>
        </p:nvCxnSpPr>
        <p:spPr>
          <a:xfrm>
            <a:off x="4764495" y="2890482"/>
            <a:ext cx="2657455" cy="1166240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6290520-7129-4EF8-9698-B2309FD8223C}"/>
              </a:ext>
            </a:extLst>
          </p:cNvPr>
          <p:cNvCxnSpPr>
            <a:cxnSpLocks/>
          </p:cNvCxnSpPr>
          <p:nvPr/>
        </p:nvCxnSpPr>
        <p:spPr>
          <a:xfrm flipH="1" flipV="1">
            <a:off x="4789296" y="3213717"/>
            <a:ext cx="2638468" cy="11185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E10924AE-61BC-4EDD-B8D7-18E24AD04235}"/>
              </a:ext>
            </a:extLst>
          </p:cNvPr>
          <p:cNvSpPr/>
          <p:nvPr/>
        </p:nvSpPr>
        <p:spPr>
          <a:xfrm>
            <a:off x="5779320" y="6316380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Monitor</a:t>
            </a:r>
            <a:endParaRPr lang="zh-TW" altLang="en-US" sz="16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DF620E7-4C8C-4167-ADF5-3E9CC52A9548}"/>
              </a:ext>
            </a:extLst>
          </p:cNvPr>
          <p:cNvSpPr/>
          <p:nvPr/>
        </p:nvSpPr>
        <p:spPr>
          <a:xfrm>
            <a:off x="6223475" y="1673818"/>
            <a:ext cx="2929391" cy="4705540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68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84834E-8752-4C85-832E-D13684A1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9" y="461547"/>
            <a:ext cx="8774723" cy="5927142"/>
          </a:xfrm>
        </p:spPr>
        <p:txBody>
          <a:bodyPr/>
          <a:lstStyle/>
          <a:p>
            <a:r>
              <a:rPr lang="en-US" altLang="zh-TW" sz="1600" dirty="0"/>
              <a:t>BS analyzes the data and find a best choice to match user’s need</a:t>
            </a:r>
          </a:p>
          <a:p>
            <a:r>
              <a:rPr lang="en-US" altLang="zh-TW" sz="1600" dirty="0"/>
              <a:t>RSU helps to renew the route if there has a traffic jams or accident at any time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68F3E8-F178-4F7D-A9D7-7D82C527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A719C67-BF64-401E-BAF2-67C52F2B910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System Process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1022D0-DCEA-4FDE-AAE9-28E744820980}"/>
              </a:ext>
            </a:extLst>
          </p:cNvPr>
          <p:cNvGrpSpPr/>
          <p:nvPr/>
        </p:nvGrpSpPr>
        <p:grpSpPr>
          <a:xfrm>
            <a:off x="17085" y="2048391"/>
            <a:ext cx="1603709" cy="917824"/>
            <a:chOff x="782472" y="2420098"/>
            <a:chExt cx="1603709" cy="91782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7F4E434-23E5-48CF-B77B-174B8888DEA5}"/>
                </a:ext>
              </a:extLst>
            </p:cNvPr>
            <p:cNvGrpSpPr/>
            <p:nvPr/>
          </p:nvGrpSpPr>
          <p:grpSpPr>
            <a:xfrm>
              <a:off x="1088263" y="2420098"/>
              <a:ext cx="1031834" cy="658934"/>
              <a:chOff x="1469061" y="5860216"/>
              <a:chExt cx="1031834" cy="65893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873022F-B248-45EE-BBAA-C9EFE75EE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21667" y1="26923" x2="21667" y2="26923"/>
                            <a14:backgroundMark x1="26667" y1="17308" x2="7500" y2="41827"/>
                            <a14:backgroundMark x1="7500" y1="41827" x2="7083" y2="43750"/>
                            <a14:backgroundMark x1="16250" y1="37500" x2="8750" y2="60096"/>
                            <a14:backgroundMark x1="8750" y1="60096" x2="8750" y2="60577"/>
                            <a14:backgroundMark x1="10000" y1="57692" x2="26667" y2="75962"/>
                            <a14:backgroundMark x1="26667" y1="75962" x2="70000" y2="73077"/>
                            <a14:backgroundMark x1="70000" y1="73077" x2="71250" y2="75000"/>
                            <a14:backgroundMark x1="34583" y1="61538" x2="57083" y2="62500"/>
                            <a14:backgroundMark x1="57083" y1="62500" x2="63750" y2="61538"/>
                            <a14:backgroundMark x1="59167" y1="12019" x2="75417" y2="30288"/>
                            <a14:backgroundMark x1="75417" y1="30288" x2="85833" y2="51923"/>
                            <a14:backgroundMark x1="85833" y1="51923" x2="82917" y2="60577"/>
                            <a14:backgroundMark x1="18750" y1="67308" x2="40833" y2="64904"/>
                            <a14:backgroundMark x1="44167" y1="65385" x2="52917" y2="65385"/>
                            <a14:backgroundMark x1="52500" y1="65385" x2="79583" y2="64423"/>
                            <a14:backgroundMark x1="39167" y1="66827" x2="52500" y2="65385"/>
                            <a14:backgroundMark x1="45833" y1="65865" x2="51667" y2="63942"/>
                            <a14:backgroundMark x1="44167" y1="65865" x2="52500" y2="63942"/>
                            <a14:backgroundMark x1="42500" y1="66827" x2="42500" y2="67308"/>
                            <a14:backgroundMark x1="37083" y1="63942" x2="37083" y2="63942"/>
                            <a14:backgroundMark x1="18333" y1="65865" x2="33333" y2="65385"/>
                            <a14:backgroundMark x1="19167" y1="65385" x2="19583" y2="63942"/>
                          </a14:backgroundRemoval>
                        </a14:imgEffect>
                      </a14:imgLayer>
                    </a14:imgProps>
                  </a:ext>
                </a:extLst>
              </a:blip>
              <a:srcRect l="13057" t="19523" r="16126" b="34105"/>
              <a:stretch/>
            </p:blipFill>
            <p:spPr>
              <a:xfrm>
                <a:off x="1469061" y="5992597"/>
                <a:ext cx="927830" cy="5265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422B15-7019-4453-AA5D-71BA1463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7353" l="3179" r="95665">
                            <a14:foregroundMark x1="39884" y1="42353" x2="39884" y2="42353"/>
                            <a14:foregroundMark x1="47977" y1="52647" x2="47977" y2="52647"/>
                            <a14:foregroundMark x1="59827" y1="53235" x2="59827" y2="53235"/>
                            <a14:foregroundMark x1="49133" y1="21765" x2="49133" y2="21765"/>
                            <a14:foregroundMark x1="93353" y1="57353" x2="93353" y2="57353"/>
                            <a14:foregroundMark x1="95665" y1="42059" x2="95665" y2="42059"/>
                            <a14:foregroundMark x1="8382" y1="40882" x2="8382" y2="40882"/>
                            <a14:foregroundMark x1="4913" y1="41471" x2="4913" y2="41471"/>
                            <a14:foregroundMark x1="3757" y1="55588" x2="3757" y2="55588"/>
                            <a14:foregroundMark x1="43353" y1="93529" x2="43353" y2="93529"/>
                            <a14:foregroundMark x1="43064" y1="97353" x2="43064" y2="97353"/>
                            <a14:foregroundMark x1="28324" y1="97353" x2="28324" y2="97353"/>
                            <a14:foregroundMark x1="78324" y1="57059" x2="78324" y2="57059"/>
                            <a14:foregroundMark x1="38150" y1="20294" x2="38150" y2="20294"/>
                            <a14:backgroundMark x1="28324" y1="98235" x2="28324" y2="98235"/>
                            <a14:backgroundMark x1="43353" y1="97941" x2="43353" y2="97941"/>
                            <a14:backgroundMark x1="43064" y1="98235" x2="43064" y2="982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75025" y="5860216"/>
                <a:ext cx="325870" cy="320219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6BC21-9C6D-404E-9943-48D2B5D36056}"/>
                </a:ext>
              </a:extLst>
            </p:cNvPr>
            <p:cNvSpPr/>
            <p:nvPr/>
          </p:nvSpPr>
          <p:spPr>
            <a:xfrm>
              <a:off x="782472" y="2999368"/>
              <a:ext cx="1603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 Automatic car</a:t>
              </a:r>
              <a:endParaRPr lang="zh-TW" altLang="en-US" sz="1600" b="1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74B855-E4CA-422B-96CE-815865CEBA52}"/>
              </a:ext>
            </a:extLst>
          </p:cNvPr>
          <p:cNvSpPr txBox="1"/>
          <p:nvPr/>
        </p:nvSpPr>
        <p:spPr>
          <a:xfrm>
            <a:off x="1638682" y="2319526"/>
            <a:ext cx="11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Send the  information</a:t>
            </a:r>
            <a:endParaRPr lang="zh-TW" altLang="en-US" sz="1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D15A65-88F2-4D60-9664-177E02E71B00}"/>
              </a:ext>
            </a:extLst>
          </p:cNvPr>
          <p:cNvSpPr txBox="1"/>
          <p:nvPr/>
        </p:nvSpPr>
        <p:spPr>
          <a:xfrm>
            <a:off x="5684897" y="2309541"/>
            <a:ext cx="178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Request the newest data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66F58F-C381-4BB4-A56F-AFF02F55D37A}"/>
              </a:ext>
            </a:extLst>
          </p:cNvPr>
          <p:cNvSpPr txBox="1"/>
          <p:nvPr/>
        </p:nvSpPr>
        <p:spPr>
          <a:xfrm>
            <a:off x="2409871" y="3789593"/>
            <a:ext cx="12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Send the route and schedule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A1B031-B93E-4C4E-B119-30D4557005CC}"/>
              </a:ext>
            </a:extLst>
          </p:cNvPr>
          <p:cNvGrpSpPr/>
          <p:nvPr/>
        </p:nvGrpSpPr>
        <p:grpSpPr>
          <a:xfrm>
            <a:off x="3012060" y="4551653"/>
            <a:ext cx="1752435" cy="1725321"/>
            <a:chOff x="3334045" y="3489651"/>
            <a:chExt cx="1934590" cy="28339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0EBB64-7A61-47A4-878E-FF4BF25DE542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4FF801-0C85-4BBD-B611-15D0913B8225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Monitor </a:t>
              </a:r>
            </a:p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instant road situation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1C4C1C-BCC4-4019-90C8-D9C453A5A4F6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DCBB26B-D29D-4628-B404-C0FAA49FF98A}"/>
              </a:ext>
            </a:extLst>
          </p:cNvPr>
          <p:cNvGrpSpPr/>
          <p:nvPr/>
        </p:nvGrpSpPr>
        <p:grpSpPr>
          <a:xfrm>
            <a:off x="98624" y="2917196"/>
            <a:ext cx="1601051" cy="2807865"/>
            <a:chOff x="5922158" y="3004941"/>
            <a:chExt cx="1815607" cy="272646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807F32-9B7B-4644-B708-0458D8DBDF37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E8E09A-A869-43B1-9B28-8097465CDD0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Requirement for trip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68448-1BB2-4E41-84FA-500FD4F1CB47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Renew the driving </a:t>
              </a:r>
              <a:r>
                <a:rPr lang="en-US" altLang="zh-TW" sz="1400" b="1" dirty="0" err="1">
                  <a:solidFill>
                    <a:schemeClr val="tx1"/>
                  </a:solidFill>
                </a:rPr>
                <a:t>toute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485B5E-86F0-425B-9ECC-F6F40581B720}"/>
              </a:ext>
            </a:extLst>
          </p:cNvPr>
          <p:cNvSpPr txBox="1"/>
          <p:nvPr/>
        </p:nvSpPr>
        <p:spPr>
          <a:xfrm>
            <a:off x="5636394" y="4294947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Send schedules and spots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735D4BB-1AE8-4C3E-9295-1A7E7F958F53}"/>
              </a:ext>
            </a:extLst>
          </p:cNvPr>
          <p:cNvSpPr/>
          <p:nvPr/>
        </p:nvSpPr>
        <p:spPr>
          <a:xfrm>
            <a:off x="6065731" y="392376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F47FCBF-7A9C-4C7D-9C9F-5BDA57682F56}"/>
              </a:ext>
            </a:extLst>
          </p:cNvPr>
          <p:cNvSpPr/>
          <p:nvPr/>
        </p:nvSpPr>
        <p:spPr>
          <a:xfrm>
            <a:off x="2040068" y="2086865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4638844-D4A2-4E07-8233-2187DB0E43F0}"/>
              </a:ext>
            </a:extLst>
          </p:cNvPr>
          <p:cNvSpPr/>
          <p:nvPr/>
        </p:nvSpPr>
        <p:spPr>
          <a:xfrm>
            <a:off x="5206307" y="234683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18906D5-2E4C-4707-A8A2-53FEC41C6CA5}"/>
              </a:ext>
            </a:extLst>
          </p:cNvPr>
          <p:cNvSpPr/>
          <p:nvPr/>
        </p:nvSpPr>
        <p:spPr>
          <a:xfrm>
            <a:off x="2096554" y="3538711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784B59A-8457-4A01-8688-DADFC2357633}"/>
              </a:ext>
            </a:extLst>
          </p:cNvPr>
          <p:cNvGrpSpPr/>
          <p:nvPr/>
        </p:nvGrpSpPr>
        <p:grpSpPr>
          <a:xfrm>
            <a:off x="3012060" y="2027821"/>
            <a:ext cx="1752435" cy="1725321"/>
            <a:chOff x="3334045" y="3489651"/>
            <a:chExt cx="1934590" cy="283391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2366591-C2E2-423B-AB46-0CC0F414BEA6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Choose the optimal route and schedule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9CF424-26BD-4F4F-8D9D-2BE35BE17E1D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30FF71-5742-4F55-A1BF-B6B5C308D55A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4F8715D-35FF-421C-AEAB-06C20FC07B17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 flipV="1">
            <a:off x="1576459" y="2890482"/>
            <a:ext cx="1435601" cy="677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6BAA06D-77B3-4C20-AFDC-FA9D58044792}"/>
              </a:ext>
            </a:extLst>
          </p:cNvPr>
          <p:cNvCxnSpPr>
            <a:cxnSpLocks/>
            <a:stCxn id="51" idx="1"/>
            <a:endCxn id="34" idx="3"/>
          </p:cNvCxnSpPr>
          <p:nvPr/>
        </p:nvCxnSpPr>
        <p:spPr>
          <a:xfrm flipH="1">
            <a:off x="1581327" y="2890482"/>
            <a:ext cx="1430733" cy="2066572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42181BD-7C4F-4E26-AB68-6209E2831828}"/>
              </a:ext>
            </a:extLst>
          </p:cNvPr>
          <p:cNvGrpSpPr/>
          <p:nvPr/>
        </p:nvGrpSpPr>
        <p:grpSpPr>
          <a:xfrm>
            <a:off x="7427764" y="2933320"/>
            <a:ext cx="1414569" cy="2797832"/>
            <a:chOff x="5922158" y="3004941"/>
            <a:chExt cx="1815607" cy="272646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4726CD-4251-4D75-8C37-2B6991F9A6A4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9EE79E8-0789-4E3C-9309-65792793654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Collect All popular spots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E5FBF58-0B60-4C3C-85BD-A2DB84846B4B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Provide several trip schedules</a:t>
              </a:r>
              <a:endParaRPr lang="zh-TW" altLang="en-US" sz="1400" b="1" dirty="0">
                <a:solidFill>
                  <a:srgbClr val="00B050"/>
                </a:solidFill>
              </a:endParaRPr>
            </a:p>
            <a:p>
              <a:pPr algn="ctr"/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8" name="圖片 107">
            <a:extLst>
              <a:ext uri="{FF2B5EF4-FFF2-40B4-BE49-F238E27FC236}">
                <a16:creationId xmlns:a16="http://schemas.microsoft.com/office/drawing/2014/main" id="{4B174A2F-08BB-4994-B235-48D193EC0A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4" y="5400332"/>
            <a:ext cx="743375" cy="6498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4537BDC-F5E0-4BCB-B79C-0E572B2A3256}"/>
              </a:ext>
            </a:extLst>
          </p:cNvPr>
          <p:cNvGrpSpPr/>
          <p:nvPr/>
        </p:nvGrpSpPr>
        <p:grpSpPr>
          <a:xfrm>
            <a:off x="3568434" y="1116382"/>
            <a:ext cx="705817" cy="970481"/>
            <a:chOff x="3568434" y="1116382"/>
            <a:chExt cx="705817" cy="97048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3FC6E5F-34A8-491D-B687-090B63F1C206}"/>
                </a:ext>
              </a:extLst>
            </p:cNvPr>
            <p:cNvGrpSpPr/>
            <p:nvPr/>
          </p:nvGrpSpPr>
          <p:grpSpPr>
            <a:xfrm>
              <a:off x="3568434" y="1116382"/>
              <a:ext cx="705817" cy="712007"/>
              <a:chOff x="118481" y="3885580"/>
              <a:chExt cx="798282" cy="95852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31D5D25E-43B0-42E8-9BBE-3531ABCC6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5370" b="77037" l="23281" r="36979">
                            <a14:foregroundMark x1="25938" y1="39722" x2="25938" y2="39722"/>
                            <a14:foregroundMark x1="23646" y1="40741" x2="23646" y2="40741"/>
                            <a14:foregroundMark x1="25052" y1="35370" x2="25156" y2="35370"/>
                            <a14:foregroundMark x1="34844" y1="42778" x2="34844" y2="42778"/>
                            <a14:foregroundMark x1="36615" y1="41481" x2="36615" y2="41481"/>
                            <a14:foregroundMark x1="29792" y1="41852" x2="29792" y2="41852"/>
                            <a14:foregroundMark x1="29271" y1="44722" x2="29271" y2="44722"/>
                            <a14:foregroundMark x1="29479" y1="44907" x2="29479" y2="44907"/>
                            <a14:foregroundMark x1="30052" y1="47037" x2="30052" y2="47037"/>
                            <a14:foregroundMark x1="29948" y1="65370" x2="29948" y2="65370"/>
                            <a14:foregroundMark x1="30104" y1="63981" x2="30104" y2="63981"/>
                            <a14:foregroundMark x1="30104" y1="63148" x2="30104" y2="63148"/>
                            <a14:foregroundMark x1="30104" y1="62685" x2="30104" y2="62685"/>
                            <a14:foregroundMark x1="30104" y1="62037" x2="30104" y2="62037"/>
                            <a14:foregroundMark x1="30104" y1="59630" x2="30104" y2="59630"/>
                            <a14:backgroundMark x1="29531" y1="55093" x2="29531" y2="55093"/>
                            <a14:backgroundMark x1="30990" y1="56019" x2="30990" y2="56019"/>
                            <a14:backgroundMark x1="29740" y1="53148" x2="29740" y2="53148"/>
                            <a14:backgroundMark x1="29792" y1="52963" x2="29792" y2="52963"/>
                            <a14:backgroundMark x1="29792" y1="52778" x2="29792" y2="52778"/>
                            <a14:backgroundMark x1="30260" y1="52870" x2="30260" y2="52870"/>
                            <a14:backgroundMark x1="29167" y1="58704" x2="29167" y2="58704"/>
                            <a14:backgroundMark x1="28021" y1="57500" x2="28021" y2="57500"/>
                            <a14:backgroundMark x1="29792" y1="61296" x2="29792" y2="61296"/>
                            <a14:backgroundMark x1="28021" y1="61204" x2="28021" y2="61204"/>
                            <a14:backgroundMark x1="26510" y1="67963" x2="26510" y2="67963"/>
                            <a14:backgroundMark x1="29740" y1="64167" x2="29740" y2="64167"/>
                            <a14:backgroundMark x1="30469" y1="64630" x2="30469" y2="64630"/>
                            <a14:backgroundMark x1="30312" y1="63611" x2="30312" y2="63611"/>
                            <a14:backgroundMark x1="29740" y1="63704" x2="29740" y2="63704"/>
                            <a14:backgroundMark x1="29844" y1="63611" x2="29844" y2="63611"/>
                            <a14:backgroundMark x1="28073" y1="65926" x2="28073" y2="65926"/>
                            <a14:backgroundMark x1="31823" y1="63056" x2="31823" y2="63056"/>
                            <a14:backgroundMark x1="30885" y1="58611" x2="30781" y2="58796"/>
                            <a14:backgroundMark x1="33646" y1="67778" x2="33073" y2="66296"/>
                            <a14:backgroundMark x1="35000" y1="72037" x2="35000" y2="72037"/>
                            <a14:backgroundMark x1="25052" y1="72222" x2="25052" y2="72222"/>
                            <a14:backgroundMark x1="28542" y1="53241" x2="29115" y2="51667"/>
                            <a14:backgroundMark x1="31875" y1="53333" x2="31563" y2="51204"/>
                            <a14:backgroundMark x1="31250" y1="49815" x2="31250" y2="49815"/>
                            <a14:backgroundMark x1="32188" y1="55370" x2="32188" y2="55370"/>
                            <a14:backgroundMark x1="27865" y1="55463" x2="27865" y2="55463"/>
                            <a14:backgroundMark x1="29323" y1="48889" x2="29583" y2="46389"/>
                            <a14:backgroundMark x1="30625" y1="49167" x2="30469" y2="46296"/>
                            <a14:backgroundMark x1="30312" y1="43889" x2="30312" y2="43889"/>
                            <a14:backgroundMark x1="29740" y1="44352" x2="29740" y2="44352"/>
                            <a14:backgroundMark x1="29792" y1="43981" x2="29792" y2="43981"/>
                            <a14:backgroundMark x1="29844" y1="43704" x2="29844" y2="43704"/>
                          </a14:backgroundRemoval>
                        </a14:imgEffect>
                      </a14:imgLayer>
                    </a14:imgProps>
                  </a:ext>
                </a:extLst>
              </a:blip>
              <a:srcRect l="21580" t="32545" r="61301" b="17976"/>
              <a:stretch/>
            </p:blipFill>
            <p:spPr>
              <a:xfrm flipH="1">
                <a:off x="158098" y="3885580"/>
                <a:ext cx="589563" cy="958523"/>
              </a:xfrm>
              <a:prstGeom prst="rect">
                <a:avLst/>
              </a:prstGeom>
            </p:spPr>
          </p:pic>
          <p:pic>
            <p:nvPicPr>
              <p:cNvPr id="95" name="圖片 94">
                <a:extLst>
                  <a:ext uri="{FF2B5EF4-FFF2-40B4-BE49-F238E27FC236}">
                    <a16:creationId xmlns:a16="http://schemas.microsoft.com/office/drawing/2014/main" id="{D92330E1-055A-4F4F-A2CB-D5D09308A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18481" y="4425044"/>
                <a:ext cx="139241" cy="305743"/>
              </a:xfrm>
              <a:prstGeom prst="rect">
                <a:avLst/>
              </a:prstGeom>
            </p:spPr>
          </p:pic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BA5CEC96-6516-49A2-A80E-EBD8F2AC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667" y1="75610" x2="66667" y2="75610"/>
                            <a14:foregroundMark x1="20000" y1="48780" x2="20000" y2="48780"/>
                            <a14:foregroundMark x1="68889" y1="48780" x2="68889" y2="48780"/>
                            <a14:foregroundMark x1="22222" y1="21951" x2="22222" y2="21951"/>
                            <a14:foregroundMark x1="73333" y1="19512" x2="75556" y2="19512"/>
                            <a14:foregroundMark x1="82222" y1="19512" x2="82222" y2="19512"/>
                            <a14:foregroundMark x1="84444" y1="75610" x2="84444" y2="75610"/>
                            <a14:foregroundMark x1="55556" y1="87805" x2="55556" y2="87805"/>
                            <a14:foregroundMark x1="68889" y1="82927" x2="68889" y2="82927"/>
                            <a14:foregroundMark x1="80000" y1="82927" x2="80000" y2="82927"/>
                            <a14:backgroundMark x1="57778" y1="92683" x2="57778" y2="92683"/>
                            <a14:backgroundMark x1="57778" y1="92683" x2="57778" y2="92683"/>
                            <a14:backgroundMark x1="55556" y1="92683" x2="55556" y2="92683"/>
                            <a14:backgroundMark x1="55556" y1="92683" x2="55556" y2="92683"/>
                            <a14:backgroundMark x1="57778" y1="92683" x2="57778" y2="92683"/>
                            <a14:backgroundMark x1="55556" y1="90244" x2="55556" y2="902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7022" y="4430743"/>
                <a:ext cx="299741" cy="305744"/>
              </a:xfrm>
              <a:prstGeom prst="rect">
                <a:avLst/>
              </a:prstGeom>
            </p:spPr>
          </p:pic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ACCD846-F1E1-48E3-85D9-DE43E4297272}"/>
                </a:ext>
              </a:extLst>
            </p:cNvPr>
            <p:cNvSpPr/>
            <p:nvPr/>
          </p:nvSpPr>
          <p:spPr>
            <a:xfrm>
              <a:off x="3638907" y="1748309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BS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AE4D4F0-6B8B-4F0C-A5E0-7B29A68AB428}"/>
              </a:ext>
            </a:extLst>
          </p:cNvPr>
          <p:cNvGrpSpPr/>
          <p:nvPr/>
        </p:nvGrpSpPr>
        <p:grpSpPr>
          <a:xfrm>
            <a:off x="3478117" y="3731681"/>
            <a:ext cx="691796" cy="867064"/>
            <a:chOff x="3452110" y="3722972"/>
            <a:chExt cx="691796" cy="867064"/>
          </a:xfrm>
        </p:grpSpPr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1CA373C4-5966-4EA6-B425-4B329C37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71560" y1="61628" x2="71560" y2="61628"/>
                          <a14:foregroundMark x1="72477" y1="50000" x2="72477" y2="50000"/>
                          <a14:foregroundMark x1="76147" y1="76744" x2="76147" y2="76744"/>
                          <a14:foregroundMark x1="84404" y1="76744" x2="84404" y2="767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2110" y="3722972"/>
              <a:ext cx="676063" cy="663707"/>
            </a:xfrm>
            <a:prstGeom prst="rect">
              <a:avLst/>
            </a:prstGeom>
          </p:spPr>
        </p:pic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29F582C-922F-4386-82CA-1E5FF3B0B894}"/>
                </a:ext>
              </a:extLst>
            </p:cNvPr>
            <p:cNvSpPr/>
            <p:nvPr/>
          </p:nvSpPr>
          <p:spPr>
            <a:xfrm>
              <a:off x="3530991" y="4255231"/>
              <a:ext cx="612915" cy="334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RSU</a:t>
              </a:r>
              <a:endParaRPr lang="zh-TW" altLang="en-US" sz="1600" b="1" dirty="0"/>
            </a:p>
          </p:txBody>
        </p:sp>
      </p:grp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7D4526F-7C0F-4003-BF03-3B6571CE66D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4860448" y="5513721"/>
            <a:ext cx="1056646" cy="211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AFB756F-54A5-469F-AF54-DFDF313D646B}"/>
              </a:ext>
            </a:extLst>
          </p:cNvPr>
          <p:cNvSpPr txBox="1"/>
          <p:nvPr/>
        </p:nvSpPr>
        <p:spPr>
          <a:xfrm>
            <a:off x="4827029" y="5789965"/>
            <a:ext cx="21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Continuously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Send to RSU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169BEB5-1C0A-47CB-B3D9-939D733F569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611734" y="4954304"/>
            <a:ext cx="1400326" cy="460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E2F2B333-5E8D-4CC6-B298-DCF050BAA559}"/>
              </a:ext>
            </a:extLst>
          </p:cNvPr>
          <p:cNvGrpSpPr/>
          <p:nvPr/>
        </p:nvGrpSpPr>
        <p:grpSpPr>
          <a:xfrm>
            <a:off x="6560598" y="5810316"/>
            <a:ext cx="2242038" cy="578373"/>
            <a:chOff x="6560598" y="5810316"/>
            <a:chExt cx="2242038" cy="578373"/>
          </a:xfrm>
        </p:grpSpPr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2849F66-4C4C-4E67-9287-9188044538AD}"/>
                </a:ext>
              </a:extLst>
            </p:cNvPr>
            <p:cNvSpPr txBox="1"/>
            <p:nvPr/>
          </p:nvSpPr>
          <p:spPr>
            <a:xfrm>
              <a:off x="6673969" y="5853862"/>
              <a:ext cx="21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Track real time road situation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889BD28-A4D3-4FC6-AEFC-2DCDC0F2030E}"/>
                </a:ext>
              </a:extLst>
            </p:cNvPr>
            <p:cNvSpPr/>
            <p:nvPr/>
          </p:nvSpPr>
          <p:spPr>
            <a:xfrm>
              <a:off x="6560598" y="5810316"/>
              <a:ext cx="2064568" cy="578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D032711F-012F-4DA7-A05C-C7A6A6C1EA6E}"/>
              </a:ext>
            </a:extLst>
          </p:cNvPr>
          <p:cNvSpPr/>
          <p:nvPr/>
        </p:nvSpPr>
        <p:spPr>
          <a:xfrm>
            <a:off x="6641319" y="5857155"/>
            <a:ext cx="1899387" cy="48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EE46690-FBDF-4D75-8DCA-873306F131BC}"/>
              </a:ext>
            </a:extLst>
          </p:cNvPr>
          <p:cNvSpPr txBox="1"/>
          <p:nvPr/>
        </p:nvSpPr>
        <p:spPr>
          <a:xfrm>
            <a:off x="1361831" y="5850452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Renew the route(if needed)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CE18FABD-8DAB-4377-BDCE-92240E41372B}"/>
              </a:ext>
            </a:extLst>
          </p:cNvPr>
          <p:cNvSpPr/>
          <p:nvPr/>
        </p:nvSpPr>
        <p:spPr>
          <a:xfrm>
            <a:off x="2052599" y="549791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EB2AE445-8AA5-4409-9422-26CCF040A251}"/>
              </a:ext>
            </a:extLst>
          </p:cNvPr>
          <p:cNvCxnSpPr>
            <a:cxnSpLocks/>
          </p:cNvCxnSpPr>
          <p:nvPr/>
        </p:nvCxnSpPr>
        <p:spPr>
          <a:xfrm>
            <a:off x="4764495" y="2890482"/>
            <a:ext cx="2657455" cy="1166240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6290520-7129-4EF8-9698-B2309FD8223C}"/>
              </a:ext>
            </a:extLst>
          </p:cNvPr>
          <p:cNvCxnSpPr>
            <a:cxnSpLocks/>
          </p:cNvCxnSpPr>
          <p:nvPr/>
        </p:nvCxnSpPr>
        <p:spPr>
          <a:xfrm flipH="1" flipV="1">
            <a:off x="4789296" y="3213717"/>
            <a:ext cx="2638468" cy="11185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E10924AE-61BC-4EDD-B8D7-18E24AD04235}"/>
              </a:ext>
            </a:extLst>
          </p:cNvPr>
          <p:cNvSpPr/>
          <p:nvPr/>
        </p:nvSpPr>
        <p:spPr>
          <a:xfrm>
            <a:off x="5779320" y="6316380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Monitor</a:t>
            </a:r>
            <a:endParaRPr lang="zh-TW" altLang="en-US" sz="1600" b="1" dirty="0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273AD2E-BC0E-4ECE-813A-BD39A0BB7A42}"/>
              </a:ext>
            </a:extLst>
          </p:cNvPr>
          <p:cNvGrpSpPr/>
          <p:nvPr/>
        </p:nvGrpSpPr>
        <p:grpSpPr>
          <a:xfrm>
            <a:off x="7567541" y="1831752"/>
            <a:ext cx="1193328" cy="1073815"/>
            <a:chOff x="7500692" y="1746095"/>
            <a:chExt cx="1193328" cy="1073815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1C1915B3-21BF-406C-AFBB-5530E44581BB}"/>
                </a:ext>
              </a:extLst>
            </p:cNvPr>
            <p:cNvGrpSpPr/>
            <p:nvPr/>
          </p:nvGrpSpPr>
          <p:grpSpPr>
            <a:xfrm>
              <a:off x="7500692" y="1746095"/>
              <a:ext cx="1193328" cy="795424"/>
              <a:chOff x="1173274" y="1436061"/>
              <a:chExt cx="1193328" cy="795424"/>
            </a:xfrm>
          </p:grpSpPr>
          <p:grpSp>
            <p:nvGrpSpPr>
              <p:cNvPr id="70" name="群組 69">
                <a:extLst>
                  <a:ext uri="{FF2B5EF4-FFF2-40B4-BE49-F238E27FC236}">
                    <a16:creationId xmlns:a16="http://schemas.microsoft.com/office/drawing/2014/main" id="{6F2D1F82-92E7-47DE-BBF6-BBDEA64D6A89}"/>
                  </a:ext>
                </a:extLst>
              </p:cNvPr>
              <p:cNvGrpSpPr/>
              <p:nvPr/>
            </p:nvGrpSpPr>
            <p:grpSpPr>
              <a:xfrm>
                <a:off x="1173274" y="1436061"/>
                <a:ext cx="1193328" cy="795424"/>
                <a:chOff x="6635598" y="1014902"/>
                <a:chExt cx="1560173" cy="1338894"/>
              </a:xfrm>
            </p:grpSpPr>
            <p:sp>
              <p:nvSpPr>
                <p:cNvPr id="75" name="雲朵形 74">
                  <a:extLst>
                    <a:ext uri="{FF2B5EF4-FFF2-40B4-BE49-F238E27FC236}">
                      <a16:creationId xmlns:a16="http://schemas.microsoft.com/office/drawing/2014/main" id="{D9C60906-6774-42B4-B0D1-A1B14192639E}"/>
                    </a:ext>
                  </a:extLst>
                </p:cNvPr>
                <p:cNvSpPr/>
                <p:nvPr/>
              </p:nvSpPr>
              <p:spPr>
                <a:xfrm>
                  <a:off x="6635598" y="1014902"/>
                  <a:ext cx="1560173" cy="925069"/>
                </a:xfrm>
                <a:prstGeom prst="clou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</a:rPr>
                    <a:t>Cloud</a:t>
                  </a:r>
                  <a:endParaRPr lang="zh-TW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6" name="圖片 75">
                  <a:extLst>
                    <a:ext uri="{FF2B5EF4-FFF2-40B4-BE49-F238E27FC236}">
                      <a16:creationId xmlns:a16="http://schemas.microsoft.com/office/drawing/2014/main" id="{F83C9CB6-B973-4FE9-8E58-73F77EF3E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>
                              <a14:foregroundMark x1="73333" y1="82927" x2="73333" y2="82927"/>
                              <a14:foregroundMark x1="84444" y1="78049" x2="84444" y2="78049"/>
                              <a14:foregroundMark x1="71111" y1="51220" x2="71111" y2="51220"/>
                              <a14:foregroundMark x1="62222" y1="19512" x2="62222" y2="19512"/>
                              <a14:foregroundMark x1="77778" y1="24390" x2="77778" y2="2439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22" y="1963320"/>
                  <a:ext cx="428571" cy="390476"/>
                </a:xfrm>
                <a:prstGeom prst="rect">
                  <a:avLst/>
                </a:prstGeom>
              </p:spPr>
            </p:pic>
          </p:grpSp>
          <p:pic>
            <p:nvPicPr>
              <p:cNvPr id="71" name="圖片 70">
                <a:extLst>
                  <a:ext uri="{FF2B5EF4-FFF2-40B4-BE49-F238E27FC236}">
                    <a16:creationId xmlns:a16="http://schemas.microsoft.com/office/drawing/2014/main" id="{CB598E06-83F9-445C-A2DB-A3BC20994F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260966" y="1953553"/>
                <a:ext cx="108409" cy="264336"/>
              </a:xfrm>
              <a:prstGeom prst="rect">
                <a:avLst/>
              </a:prstGeom>
            </p:spPr>
          </p:pic>
          <p:pic>
            <p:nvPicPr>
              <p:cNvPr id="73" name="圖片 72">
                <a:extLst>
                  <a:ext uri="{FF2B5EF4-FFF2-40B4-BE49-F238E27FC236}">
                    <a16:creationId xmlns:a16="http://schemas.microsoft.com/office/drawing/2014/main" id="{F8D4FADF-7118-421C-AF4E-BBBF0EF97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9738" y="1997471"/>
                <a:ext cx="327801" cy="231978"/>
              </a:xfrm>
              <a:prstGeom prst="rect">
                <a:avLst/>
              </a:prstGeom>
            </p:spPr>
          </p:pic>
          <p:pic>
            <p:nvPicPr>
              <p:cNvPr id="74" name="圖片 73">
                <a:extLst>
                  <a:ext uri="{FF2B5EF4-FFF2-40B4-BE49-F238E27FC236}">
                    <a16:creationId xmlns:a16="http://schemas.microsoft.com/office/drawing/2014/main" id="{6990B068-84A1-4C55-B227-D5F8EB42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21125" y="1996404"/>
                <a:ext cx="327801" cy="231978"/>
              </a:xfrm>
              <a:prstGeom prst="rect">
                <a:avLst/>
              </a:prstGeom>
            </p:spPr>
          </p:pic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DA12870-BCC9-4338-B7BF-EB913F5E5D64}"/>
                </a:ext>
              </a:extLst>
            </p:cNvPr>
            <p:cNvSpPr/>
            <p:nvPr/>
          </p:nvSpPr>
          <p:spPr>
            <a:xfrm>
              <a:off x="7690551" y="2481356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Cloud</a:t>
              </a:r>
              <a:endParaRPr lang="zh-TW" altLang="en-US" sz="1600" b="1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53654F6-A1D3-4B03-866E-09DC9AEC4DF8}"/>
              </a:ext>
            </a:extLst>
          </p:cNvPr>
          <p:cNvSpPr/>
          <p:nvPr/>
        </p:nvSpPr>
        <p:spPr>
          <a:xfrm>
            <a:off x="1899790" y="1703952"/>
            <a:ext cx="2929391" cy="4705540"/>
          </a:xfrm>
          <a:prstGeom prst="rect">
            <a:avLst/>
          </a:prstGeom>
          <a:solidFill>
            <a:schemeClr val="accent6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6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04B7C9-7CFB-4CC8-A8BA-808A814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our proposal, we want to display the whole system by </a:t>
            </a:r>
            <a:r>
              <a:rPr lang="en-US" altLang="zh-TW" dirty="0">
                <a:solidFill>
                  <a:srgbClr val="FF0000"/>
                </a:solidFill>
              </a:rPr>
              <a:t>simulation</a:t>
            </a:r>
          </a:p>
          <a:p>
            <a:pPr lvl="1"/>
            <a:r>
              <a:rPr lang="en-US" altLang="zh-TW" dirty="0"/>
              <a:t>Cloud: </a:t>
            </a:r>
          </a:p>
          <a:p>
            <a:pPr lvl="2"/>
            <a:r>
              <a:rPr lang="en-US" altLang="zh-TW" dirty="0"/>
              <a:t>Use network crawler to catch online user’s recommendation spots</a:t>
            </a:r>
          </a:p>
          <a:p>
            <a:pPr lvl="2"/>
            <a:r>
              <a:rPr lang="en-US" altLang="zh-TW" dirty="0"/>
              <a:t>Use AI to filter not reality data and also generate several trip schedules</a:t>
            </a:r>
          </a:p>
          <a:p>
            <a:pPr lvl="1"/>
            <a:r>
              <a:rPr lang="en-US" altLang="zh-TW" dirty="0"/>
              <a:t>BS: </a:t>
            </a:r>
          </a:p>
          <a:p>
            <a:pPr lvl="2"/>
            <a:r>
              <a:rPr lang="en-US" altLang="zh-TW" dirty="0"/>
              <a:t>Match user’s need and provide suitable schedule and travel route</a:t>
            </a:r>
          </a:p>
          <a:p>
            <a:pPr lvl="1"/>
            <a:r>
              <a:rPr lang="en-US" altLang="zh-TW" dirty="0"/>
              <a:t>RSU:</a:t>
            </a:r>
          </a:p>
          <a:p>
            <a:pPr lvl="2"/>
            <a:r>
              <a:rPr lang="en-US" altLang="zh-TW" dirty="0"/>
              <a:t>Renew the route which BS provide according to real time road situation</a:t>
            </a:r>
          </a:p>
          <a:p>
            <a:pPr lvl="1"/>
            <a:r>
              <a:rPr lang="en-US" altLang="zh-TW" dirty="0"/>
              <a:t>Monitor:</a:t>
            </a:r>
          </a:p>
          <a:p>
            <a:pPr lvl="2"/>
            <a:r>
              <a:rPr lang="en-US" altLang="zh-TW" dirty="0"/>
              <a:t>Provide RSU real time road situation</a:t>
            </a:r>
          </a:p>
          <a:p>
            <a:pPr lvl="1"/>
            <a:r>
              <a:rPr lang="en-US" altLang="zh-TW" dirty="0"/>
              <a:t>Autonomous Car:</a:t>
            </a:r>
          </a:p>
          <a:p>
            <a:pPr lvl="2"/>
            <a:r>
              <a:rPr lang="en-US" altLang="zh-TW" dirty="0"/>
              <a:t> Get the information from BS and RSU and drive</a:t>
            </a:r>
            <a:r>
              <a:rPr lang="zh-TW" altLang="en-US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0C3FE2-C88B-4BCA-84BB-29378F773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793507BB-EEFC-4B20-9714-3A4661E62DA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System Process</a:t>
            </a:r>
          </a:p>
        </p:txBody>
      </p:sp>
    </p:spTree>
    <p:extLst>
      <p:ext uri="{BB962C8B-B14F-4D97-AF65-F5344CB8AC3E}">
        <p14:creationId xmlns:p14="http://schemas.microsoft.com/office/powerpoint/2010/main" val="33074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FB39DE-CFD0-4D42-9078-60B56AB7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Issues and Idea</a:t>
            </a:r>
          </a:p>
          <a:p>
            <a:r>
              <a:rPr lang="en-US" altLang="zh-TW" dirty="0"/>
              <a:t>Technologies for Our Travel Elves </a:t>
            </a:r>
          </a:p>
          <a:p>
            <a:r>
              <a:rPr lang="en-US" altLang="zh-TW" dirty="0"/>
              <a:t>Demo Scenario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DECBBF-353A-4444-AB7E-CE8C84BFC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5D2EAA4-7593-4B07-98BF-B43A01978BF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22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0E88D7-3E71-47F6-944E-83D01039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every weekend, People want to go outside of their city for traveling, but sometimes they </a:t>
            </a:r>
            <a:r>
              <a:rPr lang="en-US" altLang="zh-TW" dirty="0">
                <a:solidFill>
                  <a:srgbClr val="FF0000"/>
                </a:solidFill>
              </a:rPr>
              <a:t>put lots of effort to search where the cities are good spots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Although they arrange their schedule really well, it may also </a:t>
            </a:r>
            <a:r>
              <a:rPr lang="en-US" altLang="zh-TW" dirty="0">
                <a:solidFill>
                  <a:srgbClr val="FF0000"/>
                </a:solidFill>
              </a:rPr>
              <a:t>be delayed by traffic jams or canceled by the weather.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2F1DB8-3A62-4273-BBA8-248BCB653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2C865118-5F24-4365-ACF2-EC76EB87D73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Issues and Idea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F1320BB-DFE1-4C8E-B146-4E1AD4EA3DD8}"/>
              </a:ext>
            </a:extLst>
          </p:cNvPr>
          <p:cNvGrpSpPr/>
          <p:nvPr/>
        </p:nvGrpSpPr>
        <p:grpSpPr>
          <a:xfrm>
            <a:off x="4717251" y="4568145"/>
            <a:ext cx="1967506" cy="1469374"/>
            <a:chOff x="1610726" y="4988981"/>
            <a:chExt cx="985604" cy="69560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C4737F0-B447-4CB1-B2EF-860495FE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1667" y1="26923" x2="21667" y2="26923"/>
                          <a14:backgroundMark x1="26667" y1="17308" x2="7500" y2="41827"/>
                          <a14:backgroundMark x1="7500" y1="41827" x2="7083" y2="43750"/>
                          <a14:backgroundMark x1="16250" y1="37500" x2="8750" y2="60096"/>
                          <a14:backgroundMark x1="8750" y1="60096" x2="8750" y2="60577"/>
                          <a14:backgroundMark x1="10000" y1="57692" x2="26667" y2="75962"/>
                          <a14:backgroundMark x1="26667" y1="75962" x2="70000" y2="73077"/>
                          <a14:backgroundMark x1="70000" y1="73077" x2="71250" y2="75000"/>
                          <a14:backgroundMark x1="34583" y1="61538" x2="57083" y2="62500"/>
                          <a14:backgroundMark x1="57083" y1="62500" x2="63750" y2="61538"/>
                          <a14:backgroundMark x1="59167" y1="12019" x2="75417" y2="30288"/>
                          <a14:backgroundMark x1="75417" y1="30288" x2="85833" y2="51923"/>
                          <a14:backgroundMark x1="85833" y1="51923" x2="82917" y2="60577"/>
                          <a14:backgroundMark x1="18750" y1="67308" x2="40833" y2="64904"/>
                          <a14:backgroundMark x1="44167" y1="65385" x2="52917" y2="65385"/>
                          <a14:backgroundMark x1="52500" y1="65385" x2="79583" y2="64423"/>
                          <a14:backgroundMark x1="39167" y1="66827" x2="52500" y2="65385"/>
                          <a14:backgroundMark x1="45833" y1="65865" x2="51667" y2="63942"/>
                          <a14:backgroundMark x1="44167" y1="65865" x2="52500" y2="63942"/>
                          <a14:backgroundMark x1="42500" y1="66827" x2="42500" y2="67308"/>
                          <a14:backgroundMark x1="37083" y1="63942" x2="37083" y2="63942"/>
                          <a14:backgroundMark x1="18333" y1="65865" x2="33333" y2="65385"/>
                          <a14:backgroundMark x1="19167" y1="65385" x2="19583" y2="63942"/>
                        </a14:backgroundRemoval>
                      </a14:imgEffect>
                    </a14:imgLayer>
                  </a14:imgProps>
                </a:ext>
              </a:extLst>
            </a:blip>
            <a:srcRect l="13057" t="19523" r="16126" b="34105"/>
            <a:stretch/>
          </p:blipFill>
          <p:spPr>
            <a:xfrm>
              <a:off x="1610726" y="5158034"/>
              <a:ext cx="927830" cy="52655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C8A9425-D47C-4EA1-B00C-16F0E3FE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353" l="3179" r="95665">
                          <a14:foregroundMark x1="39884" y1="42353" x2="39884" y2="42353"/>
                          <a14:foregroundMark x1="47977" y1="52647" x2="47977" y2="52647"/>
                          <a14:foregroundMark x1="59827" y1="53235" x2="59827" y2="53235"/>
                          <a14:foregroundMark x1="49133" y1="21765" x2="49133" y2="21765"/>
                          <a14:foregroundMark x1="93353" y1="57353" x2="93353" y2="57353"/>
                          <a14:foregroundMark x1="95665" y1="42059" x2="95665" y2="42059"/>
                          <a14:foregroundMark x1="8382" y1="40882" x2="8382" y2="40882"/>
                          <a14:foregroundMark x1="4913" y1="41471" x2="4913" y2="41471"/>
                          <a14:foregroundMark x1="3757" y1="55588" x2="3757" y2="55588"/>
                          <a14:foregroundMark x1="43353" y1="93529" x2="43353" y2="93529"/>
                          <a14:foregroundMark x1="43064" y1="97353" x2="43064" y2="97353"/>
                          <a14:foregroundMark x1="28324" y1="97353" x2="28324" y2="97353"/>
                          <a14:foregroundMark x1="78324" y1="57059" x2="78324" y2="57059"/>
                          <a14:foregroundMark x1="38150" y1="20294" x2="38150" y2="20294"/>
                          <a14:backgroundMark x1="28324" y1="98235" x2="28324" y2="98235"/>
                          <a14:backgroundMark x1="43353" y1="97941" x2="43353" y2="97941"/>
                          <a14:backgroundMark x1="43064" y1="98235" x2="43064" y2="982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0460" y="4988981"/>
              <a:ext cx="325870" cy="320219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B2DDE521-5FC4-42AF-B149-BDBF161CF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223" y="3089021"/>
            <a:ext cx="4066701" cy="40667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9A07B0-381C-4CCF-84DA-AFC8ABF532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0" y="4784162"/>
            <a:ext cx="1441054" cy="120365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CC03426-3DBC-40F3-88C3-38BAA6CDC22B}"/>
              </a:ext>
            </a:extLst>
          </p:cNvPr>
          <p:cNvSpPr/>
          <p:nvPr/>
        </p:nvSpPr>
        <p:spPr>
          <a:xfrm>
            <a:off x="3917285" y="5406501"/>
            <a:ext cx="627018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85B41B-A4BD-4507-B3DA-0891D62EAE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38" y="3128792"/>
            <a:ext cx="3064218" cy="166619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2844B0-9565-4D0D-B744-8857C1652B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43" y="2697858"/>
            <a:ext cx="861867" cy="8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187751-F1D6-4F7B-9097-ABFC69BC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Because of above reasons, I come up with a new idea call </a:t>
            </a:r>
            <a:r>
              <a:rPr lang="en-US" altLang="zh-TW" dirty="0">
                <a:solidFill>
                  <a:srgbClr val="FF0000"/>
                </a:solidFill>
              </a:rPr>
              <a:t>“travel Elves”</a:t>
            </a:r>
          </a:p>
          <a:p>
            <a:r>
              <a:rPr lang="en-US" altLang="zh-TW" dirty="0"/>
              <a:t> Nowadays, there are lots of new applications work with 5G communication.</a:t>
            </a:r>
          </a:p>
          <a:p>
            <a:r>
              <a:rPr lang="en-US" altLang="zh-TW" dirty="0"/>
              <a:t>Autonomous driving are a hot topic in 5G application, so I want to </a:t>
            </a:r>
            <a:r>
              <a:rPr lang="en-US" altLang="zh-TW" dirty="0">
                <a:solidFill>
                  <a:srgbClr val="FF0000"/>
                </a:solidFill>
              </a:rPr>
              <a:t>combine Autonomous cars and edge devices to cater people’s need for traveling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A9D470-91B2-4473-A511-70CADB49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B667121-3A77-4E01-90DF-B77EC974EEF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Issues and Idea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C76C42-D669-4E7C-A7F2-0622F3E4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429000" cy="3429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D55EE21-1FA1-41EA-8D76-4DB46F2970BD}"/>
              </a:ext>
            </a:extLst>
          </p:cNvPr>
          <p:cNvGrpSpPr/>
          <p:nvPr/>
        </p:nvGrpSpPr>
        <p:grpSpPr>
          <a:xfrm>
            <a:off x="5981671" y="5684446"/>
            <a:ext cx="705817" cy="712007"/>
            <a:chOff x="118481" y="3885580"/>
            <a:chExt cx="798282" cy="95852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B0F8E9C-B14A-45F0-9955-1B2B7B36C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370" b="77037" l="23281" r="36979">
                          <a14:foregroundMark x1="25938" y1="39722" x2="25938" y2="39722"/>
                          <a14:foregroundMark x1="23646" y1="40741" x2="23646" y2="40741"/>
                          <a14:foregroundMark x1="25052" y1="35370" x2="25156" y2="35370"/>
                          <a14:foregroundMark x1="34844" y1="42778" x2="34844" y2="42778"/>
                          <a14:foregroundMark x1="36615" y1="41481" x2="36615" y2="41481"/>
                          <a14:foregroundMark x1="29792" y1="41852" x2="29792" y2="41852"/>
                          <a14:foregroundMark x1="29271" y1="44722" x2="29271" y2="44722"/>
                          <a14:foregroundMark x1="29479" y1="44907" x2="29479" y2="44907"/>
                          <a14:foregroundMark x1="30052" y1="47037" x2="30052" y2="47037"/>
                          <a14:foregroundMark x1="29948" y1="65370" x2="29948" y2="65370"/>
                          <a14:foregroundMark x1="30104" y1="63981" x2="30104" y2="63981"/>
                          <a14:foregroundMark x1="30104" y1="63148" x2="30104" y2="63148"/>
                          <a14:foregroundMark x1="30104" y1="62685" x2="30104" y2="62685"/>
                          <a14:foregroundMark x1="30104" y1="62037" x2="30104" y2="62037"/>
                          <a14:foregroundMark x1="30104" y1="59630" x2="30104" y2="59630"/>
                          <a14:backgroundMark x1="29531" y1="55093" x2="29531" y2="55093"/>
                          <a14:backgroundMark x1="30990" y1="56019" x2="30990" y2="56019"/>
                          <a14:backgroundMark x1="29740" y1="53148" x2="29740" y2="53148"/>
                          <a14:backgroundMark x1="29792" y1="52963" x2="29792" y2="52963"/>
                          <a14:backgroundMark x1="29792" y1="52778" x2="29792" y2="52778"/>
                          <a14:backgroundMark x1="30260" y1="52870" x2="30260" y2="52870"/>
                          <a14:backgroundMark x1="29167" y1="58704" x2="29167" y2="58704"/>
                          <a14:backgroundMark x1="28021" y1="57500" x2="28021" y2="57500"/>
                          <a14:backgroundMark x1="29792" y1="61296" x2="29792" y2="61296"/>
                          <a14:backgroundMark x1="28021" y1="61204" x2="28021" y2="61204"/>
                          <a14:backgroundMark x1="26510" y1="67963" x2="26510" y2="67963"/>
                          <a14:backgroundMark x1="29740" y1="64167" x2="29740" y2="64167"/>
                          <a14:backgroundMark x1="30469" y1="64630" x2="30469" y2="64630"/>
                          <a14:backgroundMark x1="30312" y1="63611" x2="30312" y2="63611"/>
                          <a14:backgroundMark x1="29740" y1="63704" x2="29740" y2="63704"/>
                          <a14:backgroundMark x1="29844" y1="63611" x2="29844" y2="63611"/>
                          <a14:backgroundMark x1="28073" y1="65926" x2="28073" y2="65926"/>
                          <a14:backgroundMark x1="31823" y1="63056" x2="31823" y2="63056"/>
                          <a14:backgroundMark x1="30885" y1="58611" x2="30781" y2="58796"/>
                          <a14:backgroundMark x1="33646" y1="67778" x2="33073" y2="66296"/>
                          <a14:backgroundMark x1="35000" y1="72037" x2="35000" y2="72037"/>
                          <a14:backgroundMark x1="25052" y1="72222" x2="25052" y2="72222"/>
                          <a14:backgroundMark x1="28542" y1="53241" x2="29115" y2="51667"/>
                          <a14:backgroundMark x1="31875" y1="53333" x2="31563" y2="51204"/>
                          <a14:backgroundMark x1="31250" y1="49815" x2="31250" y2="49815"/>
                          <a14:backgroundMark x1="32188" y1="55370" x2="32188" y2="55370"/>
                          <a14:backgroundMark x1="27865" y1="55463" x2="27865" y2="55463"/>
                          <a14:backgroundMark x1="29323" y1="48889" x2="29583" y2="46389"/>
                          <a14:backgroundMark x1="30625" y1="49167" x2="30469" y2="46296"/>
                          <a14:backgroundMark x1="30312" y1="43889" x2="30312" y2="43889"/>
                          <a14:backgroundMark x1="29740" y1="44352" x2="29740" y2="44352"/>
                          <a14:backgroundMark x1="29792" y1="43981" x2="29792" y2="43981"/>
                          <a14:backgroundMark x1="29844" y1="43704" x2="29844" y2="43704"/>
                        </a14:backgroundRemoval>
                      </a14:imgEffect>
                    </a14:imgLayer>
                  </a14:imgProps>
                </a:ext>
              </a:extLst>
            </a:blip>
            <a:srcRect l="21580" t="32545" r="61301" b="17976"/>
            <a:stretch/>
          </p:blipFill>
          <p:spPr>
            <a:xfrm flipH="1">
              <a:off x="158098" y="3885580"/>
              <a:ext cx="589563" cy="95852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6E1F925-B9A5-4628-8D12-11AD09570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722" t="23626" r="15112" b="64065"/>
            <a:stretch/>
          </p:blipFill>
          <p:spPr>
            <a:xfrm>
              <a:off x="118481" y="4425044"/>
              <a:ext cx="139241" cy="3057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67D3DF7-755F-453B-9DD8-D9867DDD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667" y1="75610" x2="66667" y2="75610"/>
                          <a14:foregroundMark x1="20000" y1="48780" x2="20000" y2="48780"/>
                          <a14:foregroundMark x1="68889" y1="48780" x2="68889" y2="48780"/>
                          <a14:foregroundMark x1="22222" y1="21951" x2="22222" y2="21951"/>
                          <a14:foregroundMark x1="73333" y1="19512" x2="75556" y2="19512"/>
                          <a14:foregroundMark x1="82222" y1="19512" x2="82222" y2="19512"/>
                          <a14:foregroundMark x1="84444" y1="75610" x2="84444" y2="75610"/>
                          <a14:foregroundMark x1="55556" y1="87805" x2="55556" y2="87805"/>
                          <a14:foregroundMark x1="68889" y1="82927" x2="68889" y2="82927"/>
                          <a14:foregroundMark x1="80000" y1="82927" x2="80000" y2="82927"/>
                          <a14:backgroundMark x1="57778" y1="92683" x2="57778" y2="92683"/>
                          <a14:backgroundMark x1="57778" y1="92683" x2="57778" y2="92683"/>
                          <a14:backgroundMark x1="55556" y1="92683" x2="55556" y2="92683"/>
                          <a14:backgroundMark x1="55556" y1="92683" x2="55556" y2="92683"/>
                          <a14:backgroundMark x1="57778" y1="92683" x2="57778" y2="92683"/>
                          <a14:backgroundMark x1="55556" y1="90244" x2="55556" y2="90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7022" y="4430743"/>
              <a:ext cx="299741" cy="305744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44C2BF72-707D-4D7B-9126-1D5EEFB13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1560" y1="61628" x2="71560" y2="61628"/>
                        <a14:foregroundMark x1="72477" y1="50000" x2="72477" y2="50000"/>
                        <a14:foregroundMark x1="76147" y1="76744" x2="76147" y2="76744"/>
                        <a14:foregroundMark x1="84404" y1="76744" x2="84404" y2="76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1057" y="5641140"/>
            <a:ext cx="679327" cy="671140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F73F8C8-E32C-4A3F-BB8E-135C5E146E58}"/>
              </a:ext>
            </a:extLst>
          </p:cNvPr>
          <p:cNvGrpSpPr/>
          <p:nvPr/>
        </p:nvGrpSpPr>
        <p:grpSpPr>
          <a:xfrm>
            <a:off x="3750131" y="5584089"/>
            <a:ext cx="1193328" cy="795424"/>
            <a:chOff x="1173274" y="1436061"/>
            <a:chExt cx="1193328" cy="79542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50447D3-8A62-4C0E-B6B0-2549D696D9A7}"/>
                </a:ext>
              </a:extLst>
            </p:cNvPr>
            <p:cNvGrpSpPr/>
            <p:nvPr/>
          </p:nvGrpSpPr>
          <p:grpSpPr>
            <a:xfrm>
              <a:off x="1173274" y="1436061"/>
              <a:ext cx="1193328" cy="795424"/>
              <a:chOff x="6635599" y="1014902"/>
              <a:chExt cx="1560173" cy="1338894"/>
            </a:xfrm>
          </p:grpSpPr>
          <p:sp>
            <p:nvSpPr>
              <p:cNvPr id="17" name="雲朵形 16">
                <a:extLst>
                  <a:ext uri="{FF2B5EF4-FFF2-40B4-BE49-F238E27FC236}">
                    <a16:creationId xmlns:a16="http://schemas.microsoft.com/office/drawing/2014/main" id="{A64CF1A7-E22C-445D-9D3D-36A1AFB221B2}"/>
                  </a:ext>
                </a:extLst>
              </p:cNvPr>
              <p:cNvSpPr/>
              <p:nvPr/>
            </p:nvSpPr>
            <p:spPr>
              <a:xfrm>
                <a:off x="6635599" y="1014902"/>
                <a:ext cx="1560173" cy="925070"/>
              </a:xfrm>
              <a:prstGeom prst="cloud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</a:rPr>
                  <a:t>Cloud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C6322741-8A20-4391-AC2B-2E5990E0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83822" y="1963320"/>
                <a:ext cx="428571" cy="390476"/>
              </a:xfrm>
              <a:prstGeom prst="rect">
                <a:avLst/>
              </a:prstGeom>
            </p:spPr>
          </p:pic>
        </p:grp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88A77D5-6F17-40F2-8FA5-474B75561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722" t="23626" r="15112" b="64065"/>
            <a:stretch/>
          </p:blipFill>
          <p:spPr>
            <a:xfrm>
              <a:off x="1260966" y="1953553"/>
              <a:ext cx="108409" cy="26433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A501CC1-BA12-4B9B-977E-AA805152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3333" y1="82927" x2="73333" y2="82927"/>
                          <a14:foregroundMark x1="84444" y1="78049" x2="84444" y2="78049"/>
                          <a14:foregroundMark x1="71111" y1="51220" x2="71111" y2="51220"/>
                          <a14:foregroundMark x1="62222" y1="19512" x2="62222" y2="19512"/>
                          <a14:foregroundMark x1="77778" y1="24390" x2="77778" y2="243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9738" y="1997471"/>
              <a:ext cx="327801" cy="23197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A93748A-A227-4B8F-BF1D-3231FCF2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3333" y1="82927" x2="73333" y2="82927"/>
                          <a14:foregroundMark x1="84444" y1="78049" x2="84444" y2="78049"/>
                          <a14:foregroundMark x1="71111" y1="51220" x2="71111" y2="51220"/>
                          <a14:foregroundMark x1="62222" y1="19512" x2="62222" y2="19512"/>
                          <a14:foregroundMark x1="77778" y1="24390" x2="77778" y2="243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1125" y="1996404"/>
              <a:ext cx="327801" cy="231978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8270F83A-BE61-4344-A2A1-08F192F5A7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59" y="5507224"/>
            <a:ext cx="982345" cy="858693"/>
          </a:xfrm>
          <a:prstGeom prst="rect">
            <a:avLst/>
          </a:prstGeom>
        </p:spPr>
      </p:pic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4D3CB149-5FA6-4831-80DC-90F1CF0F1897}"/>
              </a:ext>
            </a:extLst>
          </p:cNvPr>
          <p:cNvSpPr/>
          <p:nvPr/>
        </p:nvSpPr>
        <p:spPr>
          <a:xfrm rot="2277723">
            <a:off x="3849094" y="3426964"/>
            <a:ext cx="1761593" cy="1340345"/>
          </a:xfrm>
          <a:prstGeom prst="wedgeEllipseCallou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 can help you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2E4635-5E97-4587-AFF4-67C92FB5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use edges devices and cloud server to provide travel information and road condition</a:t>
            </a:r>
          </a:p>
          <a:p>
            <a:pPr lvl="1"/>
            <a:r>
              <a:rPr lang="en-US" altLang="zh-TW" dirty="0"/>
              <a:t>Travel information: </a:t>
            </a:r>
          </a:p>
          <a:p>
            <a:pPr lvl="2"/>
            <a:r>
              <a:rPr lang="en-US" altLang="zh-TW" dirty="0"/>
              <a:t>Cloud server provides famous spots and local foods which attract lots of crowds</a:t>
            </a:r>
          </a:p>
          <a:p>
            <a:pPr lvl="2"/>
            <a:r>
              <a:rPr lang="en-US" altLang="zh-TW" dirty="0"/>
              <a:t>Depends on different people’s requirement, customizes the travel schedule</a:t>
            </a:r>
          </a:p>
          <a:p>
            <a:pPr lvl="1"/>
            <a:r>
              <a:rPr lang="en-US" altLang="zh-TW" dirty="0"/>
              <a:t>Road condition: </a:t>
            </a:r>
          </a:p>
          <a:p>
            <a:pPr lvl="2"/>
            <a:r>
              <a:rPr lang="en-US" altLang="zh-TW" dirty="0"/>
              <a:t>Devices analyze various routes to the destination and choose a suitable path for customers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7ACE25-D89C-451B-9092-1817F113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7EF15E92-9840-43FA-9974-58612FD4552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Issues and Idea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73FA06-0B6D-4466-8853-5ABB418F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2" y="3746376"/>
            <a:ext cx="4569320" cy="28118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262589-50CC-465E-93DD-81620A34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464312"/>
            <a:ext cx="2644086" cy="26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36EE2C-3126-43B0-A4E1-24714181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cloud: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Cloud server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Use crawlers to collect each city’s popular spots data from Internet</a:t>
            </a:r>
            <a:r>
              <a:rPr lang="zh-TW" altLang="en-US" dirty="0"/>
              <a:t> </a:t>
            </a:r>
            <a:r>
              <a:rPr lang="en-US" altLang="zh-TW" dirty="0"/>
              <a:t>and process the data to unfiled format</a:t>
            </a:r>
          </a:p>
          <a:p>
            <a:pPr lvl="2"/>
            <a:r>
              <a:rPr lang="en-US" altLang="zh-TW" dirty="0"/>
              <a:t> Use AI to update spots and customize personal travel schedule  </a:t>
            </a:r>
          </a:p>
          <a:p>
            <a:r>
              <a:rPr lang="en-US" altLang="zh-TW" dirty="0"/>
              <a:t>For edge devices: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BSs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Get travel schedule from </a:t>
            </a:r>
            <a:r>
              <a:rPr lang="en-US" altLang="zh-TW" dirty="0">
                <a:solidFill>
                  <a:srgbClr val="0070C0"/>
                </a:solidFill>
              </a:rPr>
              <a:t>cloud server</a:t>
            </a:r>
            <a:r>
              <a:rPr lang="en-US" altLang="zh-TW" dirty="0"/>
              <a:t>, and provide suitable path to driver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 Road Monitors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Provide real time road situations to RSUs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RSUs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Analyze data from </a:t>
            </a:r>
            <a:r>
              <a:rPr lang="en-US" altLang="zh-TW" dirty="0">
                <a:solidFill>
                  <a:srgbClr val="00B050"/>
                </a:solidFill>
              </a:rPr>
              <a:t>Road Monitors</a:t>
            </a:r>
            <a:r>
              <a:rPr lang="en-US" altLang="zh-TW" dirty="0"/>
              <a:t>, original route will be changed at any time by choosing smooth route without traffic jams</a:t>
            </a:r>
          </a:p>
          <a:p>
            <a:pPr lvl="1"/>
            <a:r>
              <a:rPr lang="en-US" altLang="zh-TW" dirty="0"/>
              <a:t>Monitors: </a:t>
            </a:r>
          </a:p>
          <a:p>
            <a:pPr lvl="2"/>
            <a:r>
              <a:rPr lang="en-US" altLang="zh-TW" dirty="0"/>
              <a:t>Monitor real time road situation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DB6F66-2ED9-4558-A7EC-E5B2CAB6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25E7FD0-3B01-473D-8DCA-0DD27A65D89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Technologies for Our Travel Elves 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0E29E4F-8E8D-4AC3-AF2C-0F3C2F67E543}"/>
              </a:ext>
            </a:extLst>
          </p:cNvPr>
          <p:cNvGrpSpPr/>
          <p:nvPr/>
        </p:nvGrpSpPr>
        <p:grpSpPr>
          <a:xfrm>
            <a:off x="3592073" y="5626240"/>
            <a:ext cx="705817" cy="970481"/>
            <a:chOff x="3568434" y="1116382"/>
            <a:chExt cx="705817" cy="9704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1B9AE03-C116-4126-A221-DDFB72E7060C}"/>
                </a:ext>
              </a:extLst>
            </p:cNvPr>
            <p:cNvGrpSpPr/>
            <p:nvPr/>
          </p:nvGrpSpPr>
          <p:grpSpPr>
            <a:xfrm>
              <a:off x="3568434" y="1116382"/>
              <a:ext cx="705817" cy="712007"/>
              <a:chOff x="118481" y="3885580"/>
              <a:chExt cx="798282" cy="958523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2FC7ED4A-15EA-4169-9113-A0C3739854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370" b="77037" l="23281" r="36979">
                            <a14:foregroundMark x1="25938" y1="39722" x2="25938" y2="39722"/>
                            <a14:foregroundMark x1="23646" y1="40741" x2="23646" y2="40741"/>
                            <a14:foregroundMark x1="25052" y1="35370" x2="25156" y2="35370"/>
                            <a14:foregroundMark x1="34844" y1="42778" x2="34844" y2="42778"/>
                            <a14:foregroundMark x1="36615" y1="41481" x2="36615" y2="41481"/>
                            <a14:foregroundMark x1="29792" y1="41852" x2="29792" y2="41852"/>
                            <a14:foregroundMark x1="29271" y1="44722" x2="29271" y2="44722"/>
                            <a14:foregroundMark x1="29479" y1="44907" x2="29479" y2="44907"/>
                            <a14:foregroundMark x1="30052" y1="47037" x2="30052" y2="47037"/>
                            <a14:foregroundMark x1="29948" y1="65370" x2="29948" y2="65370"/>
                            <a14:foregroundMark x1="30104" y1="63981" x2="30104" y2="63981"/>
                            <a14:foregroundMark x1="30104" y1="63148" x2="30104" y2="63148"/>
                            <a14:foregroundMark x1="30104" y1="62685" x2="30104" y2="62685"/>
                            <a14:foregroundMark x1="30104" y1="62037" x2="30104" y2="62037"/>
                            <a14:foregroundMark x1="30104" y1="59630" x2="30104" y2="59630"/>
                            <a14:backgroundMark x1="29531" y1="55093" x2="29531" y2="55093"/>
                            <a14:backgroundMark x1="30990" y1="56019" x2="30990" y2="56019"/>
                            <a14:backgroundMark x1="29740" y1="53148" x2="29740" y2="53148"/>
                            <a14:backgroundMark x1="29792" y1="52963" x2="29792" y2="52963"/>
                            <a14:backgroundMark x1="29792" y1="52778" x2="29792" y2="52778"/>
                            <a14:backgroundMark x1="30260" y1="52870" x2="30260" y2="52870"/>
                            <a14:backgroundMark x1="29167" y1="58704" x2="29167" y2="58704"/>
                            <a14:backgroundMark x1="28021" y1="57500" x2="28021" y2="57500"/>
                            <a14:backgroundMark x1="29792" y1="61296" x2="29792" y2="61296"/>
                            <a14:backgroundMark x1="28021" y1="61204" x2="28021" y2="61204"/>
                            <a14:backgroundMark x1="26510" y1="67963" x2="26510" y2="67963"/>
                            <a14:backgroundMark x1="29740" y1="64167" x2="29740" y2="64167"/>
                            <a14:backgroundMark x1="30469" y1="64630" x2="30469" y2="64630"/>
                            <a14:backgroundMark x1="30312" y1="63611" x2="30312" y2="63611"/>
                            <a14:backgroundMark x1="29740" y1="63704" x2="29740" y2="63704"/>
                            <a14:backgroundMark x1="29844" y1="63611" x2="29844" y2="63611"/>
                            <a14:backgroundMark x1="28073" y1="65926" x2="28073" y2="65926"/>
                            <a14:backgroundMark x1="31823" y1="63056" x2="31823" y2="63056"/>
                            <a14:backgroundMark x1="30885" y1="58611" x2="30781" y2="58796"/>
                            <a14:backgroundMark x1="33646" y1="67778" x2="33073" y2="66296"/>
                            <a14:backgroundMark x1="35000" y1="72037" x2="35000" y2="72037"/>
                            <a14:backgroundMark x1="25052" y1="72222" x2="25052" y2="72222"/>
                            <a14:backgroundMark x1="28542" y1="53241" x2="29115" y2="51667"/>
                            <a14:backgroundMark x1="31875" y1="53333" x2="31563" y2="51204"/>
                            <a14:backgroundMark x1="31250" y1="49815" x2="31250" y2="49815"/>
                            <a14:backgroundMark x1="32188" y1="55370" x2="32188" y2="55370"/>
                            <a14:backgroundMark x1="27865" y1="55463" x2="27865" y2="55463"/>
                            <a14:backgroundMark x1="29323" y1="48889" x2="29583" y2="46389"/>
                            <a14:backgroundMark x1="30625" y1="49167" x2="30469" y2="46296"/>
                            <a14:backgroundMark x1="30312" y1="43889" x2="30312" y2="43889"/>
                            <a14:backgroundMark x1="29740" y1="44352" x2="29740" y2="44352"/>
                            <a14:backgroundMark x1="29792" y1="43981" x2="29792" y2="43981"/>
                            <a14:backgroundMark x1="29844" y1="43704" x2="29844" y2="43704"/>
                          </a14:backgroundRemoval>
                        </a14:imgEffect>
                      </a14:imgLayer>
                    </a14:imgProps>
                  </a:ext>
                </a:extLst>
              </a:blip>
              <a:srcRect l="21580" t="32545" r="61301" b="17976"/>
              <a:stretch/>
            </p:blipFill>
            <p:spPr>
              <a:xfrm flipH="1">
                <a:off x="158098" y="3885580"/>
                <a:ext cx="589563" cy="958523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E789B208-7EAF-4BE3-BDE6-8C4564856E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722" t="23626" r="15112" b="64065"/>
              <a:stretch/>
            </p:blipFill>
            <p:spPr>
              <a:xfrm>
                <a:off x="118481" y="4425044"/>
                <a:ext cx="139241" cy="305743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45F7BEB3-83B5-479C-B08D-9FBA54F30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66667" y1="75610" x2="66667" y2="75610"/>
                            <a14:foregroundMark x1="20000" y1="48780" x2="20000" y2="48780"/>
                            <a14:foregroundMark x1="68889" y1="48780" x2="68889" y2="48780"/>
                            <a14:foregroundMark x1="22222" y1="21951" x2="22222" y2="21951"/>
                            <a14:foregroundMark x1="73333" y1="19512" x2="75556" y2="19512"/>
                            <a14:foregroundMark x1="82222" y1="19512" x2="82222" y2="19512"/>
                            <a14:foregroundMark x1="84444" y1="75610" x2="84444" y2="75610"/>
                            <a14:foregroundMark x1="55556" y1="87805" x2="55556" y2="87805"/>
                            <a14:foregroundMark x1="68889" y1="82927" x2="68889" y2="82927"/>
                            <a14:foregroundMark x1="80000" y1="82927" x2="80000" y2="82927"/>
                            <a14:backgroundMark x1="57778" y1="92683" x2="57778" y2="92683"/>
                            <a14:backgroundMark x1="57778" y1="92683" x2="57778" y2="92683"/>
                            <a14:backgroundMark x1="55556" y1="92683" x2="55556" y2="92683"/>
                            <a14:backgroundMark x1="55556" y1="92683" x2="55556" y2="92683"/>
                            <a14:backgroundMark x1="57778" y1="92683" x2="57778" y2="92683"/>
                            <a14:backgroundMark x1="55556" y1="90244" x2="55556" y2="902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7022" y="4430743"/>
                <a:ext cx="299741" cy="305744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C767D6-8BDF-4BEC-B26E-D4CF2B5E7B19}"/>
                </a:ext>
              </a:extLst>
            </p:cNvPr>
            <p:cNvSpPr/>
            <p:nvPr/>
          </p:nvSpPr>
          <p:spPr>
            <a:xfrm>
              <a:off x="3638907" y="1748309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BS</a:t>
              </a:r>
              <a:endParaRPr lang="zh-TW" altLang="en-US" sz="1600" b="1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2CADB8-78DA-4438-B9B1-EED65D742175}"/>
              </a:ext>
            </a:extLst>
          </p:cNvPr>
          <p:cNvGrpSpPr/>
          <p:nvPr/>
        </p:nvGrpSpPr>
        <p:grpSpPr>
          <a:xfrm>
            <a:off x="1232556" y="5565635"/>
            <a:ext cx="1193328" cy="1073815"/>
            <a:chOff x="7500692" y="1746095"/>
            <a:chExt cx="1193328" cy="1073815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4322FDC0-7FCE-4B5B-84E4-D802E3BF1C54}"/>
                </a:ext>
              </a:extLst>
            </p:cNvPr>
            <p:cNvGrpSpPr/>
            <p:nvPr/>
          </p:nvGrpSpPr>
          <p:grpSpPr>
            <a:xfrm>
              <a:off x="7500692" y="1746095"/>
              <a:ext cx="1193328" cy="795424"/>
              <a:chOff x="1173274" y="1436061"/>
              <a:chExt cx="1193328" cy="795424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843D78C4-A815-46C5-A142-8AACF29339C2}"/>
                  </a:ext>
                </a:extLst>
              </p:cNvPr>
              <p:cNvGrpSpPr/>
              <p:nvPr/>
            </p:nvGrpSpPr>
            <p:grpSpPr>
              <a:xfrm>
                <a:off x="1173274" y="1436061"/>
                <a:ext cx="1193328" cy="795424"/>
                <a:chOff x="6635598" y="1014902"/>
                <a:chExt cx="1560173" cy="1338894"/>
              </a:xfrm>
            </p:grpSpPr>
            <p:sp>
              <p:nvSpPr>
                <p:cNvPr id="25" name="雲朵形 24">
                  <a:extLst>
                    <a:ext uri="{FF2B5EF4-FFF2-40B4-BE49-F238E27FC236}">
                      <a16:creationId xmlns:a16="http://schemas.microsoft.com/office/drawing/2014/main" id="{40BE964C-F3F9-45B3-A2FD-F44F5C205BCA}"/>
                    </a:ext>
                  </a:extLst>
                </p:cNvPr>
                <p:cNvSpPr/>
                <p:nvPr/>
              </p:nvSpPr>
              <p:spPr>
                <a:xfrm>
                  <a:off x="6635598" y="1014902"/>
                  <a:ext cx="1560173" cy="925069"/>
                </a:xfrm>
                <a:prstGeom prst="clou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</a:rPr>
                    <a:t>Cloud</a:t>
                  </a:r>
                  <a:endParaRPr lang="zh-TW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" name="圖片 25">
                  <a:extLst>
                    <a:ext uri="{FF2B5EF4-FFF2-40B4-BE49-F238E27FC236}">
                      <a16:creationId xmlns:a16="http://schemas.microsoft.com/office/drawing/2014/main" id="{883B8D97-A1BF-49EB-BA8D-6B4F945C9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73333" y1="82927" x2="73333" y2="82927"/>
                              <a14:foregroundMark x1="84444" y1="78049" x2="84444" y2="78049"/>
                              <a14:foregroundMark x1="71111" y1="51220" x2="71111" y2="51220"/>
                              <a14:foregroundMark x1="62222" y1="19512" x2="62222" y2="19512"/>
                              <a14:foregroundMark x1="77778" y1="24390" x2="77778" y2="2439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22" y="1963320"/>
                  <a:ext cx="428571" cy="390476"/>
                </a:xfrm>
                <a:prstGeom prst="rect">
                  <a:avLst/>
                </a:prstGeom>
              </p:spPr>
            </p:pic>
          </p:grpSp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7E784A8B-FCAA-4763-A7FD-0FF27F591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722" t="23626" r="15112" b="64065"/>
              <a:stretch/>
            </p:blipFill>
            <p:spPr>
              <a:xfrm>
                <a:off x="1260966" y="1953553"/>
                <a:ext cx="108409" cy="264336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3D9BF588-6BBD-4D9F-8BC6-05F779192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9738" y="1997471"/>
                <a:ext cx="327801" cy="231978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DA9E57A3-EAB0-4B47-9F66-AC883B8F3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21125" y="1996404"/>
                <a:ext cx="327801" cy="231978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C058D7-06FC-4BB2-9910-E73269FEC2A1}"/>
                </a:ext>
              </a:extLst>
            </p:cNvPr>
            <p:cNvSpPr/>
            <p:nvPr/>
          </p:nvSpPr>
          <p:spPr>
            <a:xfrm>
              <a:off x="7690551" y="2481356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Cloud</a:t>
              </a:r>
              <a:endParaRPr lang="zh-TW" altLang="en-US" sz="16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80EF9F2-4C60-47EA-B8A8-DBE6460F80AB}"/>
              </a:ext>
            </a:extLst>
          </p:cNvPr>
          <p:cNvGrpSpPr/>
          <p:nvPr/>
        </p:nvGrpSpPr>
        <p:grpSpPr>
          <a:xfrm>
            <a:off x="5254538" y="5663121"/>
            <a:ext cx="691796" cy="867064"/>
            <a:chOff x="3452110" y="3722972"/>
            <a:chExt cx="691796" cy="867064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9DDA333A-BC81-422C-BF30-D9AD58F79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71560" y1="61628" x2="71560" y2="61628"/>
                          <a14:foregroundMark x1="72477" y1="50000" x2="72477" y2="50000"/>
                          <a14:foregroundMark x1="76147" y1="76744" x2="76147" y2="76744"/>
                          <a14:foregroundMark x1="84404" y1="76744" x2="84404" y2="767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2110" y="3722972"/>
              <a:ext cx="676063" cy="663707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595DA5B-ADC5-40B9-9086-B65716EF6391}"/>
                </a:ext>
              </a:extLst>
            </p:cNvPr>
            <p:cNvSpPr/>
            <p:nvPr/>
          </p:nvSpPr>
          <p:spPr>
            <a:xfrm>
              <a:off x="3530991" y="4255231"/>
              <a:ext cx="612915" cy="334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RSU</a:t>
              </a:r>
              <a:endParaRPr lang="zh-TW" altLang="en-US" sz="1600" b="1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F3D4D97-A15B-4487-9781-C48B8675D730}"/>
              </a:ext>
            </a:extLst>
          </p:cNvPr>
          <p:cNvGrpSpPr/>
          <p:nvPr/>
        </p:nvGrpSpPr>
        <p:grpSpPr>
          <a:xfrm>
            <a:off x="6783508" y="5657391"/>
            <a:ext cx="938077" cy="915637"/>
            <a:chOff x="6874035" y="5292889"/>
            <a:chExt cx="938077" cy="915637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95316F22-C27C-4EF3-8F38-7730D276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387" y="5292889"/>
              <a:ext cx="743375" cy="649803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A12AAC-E05E-4382-8D4A-26C1EEAB8080}"/>
                </a:ext>
              </a:extLst>
            </p:cNvPr>
            <p:cNvSpPr/>
            <p:nvPr/>
          </p:nvSpPr>
          <p:spPr>
            <a:xfrm>
              <a:off x="6874035" y="5869972"/>
              <a:ext cx="93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Monitor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5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E45ADAD-2911-44A9-B212-63E2D8D3A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5620"/>
              </p:ext>
            </p:extLst>
          </p:nvPr>
        </p:nvGraphicFramePr>
        <p:xfrm>
          <a:off x="184150" y="667729"/>
          <a:ext cx="8775699" cy="563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>
                  <a:extLst>
                    <a:ext uri="{9D8B030D-6E8A-4147-A177-3AD203B41FA5}">
                      <a16:colId xmlns:a16="http://schemas.microsoft.com/office/drawing/2014/main" val="31334718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1633623452"/>
                    </a:ext>
                  </a:extLst>
                </a:gridCol>
                <a:gridCol w="1530349">
                  <a:extLst>
                    <a:ext uri="{9D8B030D-6E8A-4147-A177-3AD203B41FA5}">
                      <a16:colId xmlns:a16="http://schemas.microsoft.com/office/drawing/2014/main" val="1820916436"/>
                    </a:ext>
                  </a:extLst>
                </a:gridCol>
              </a:tblGrid>
              <a:tr h="486064"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Devices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Ability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05352"/>
                  </a:ext>
                </a:extLst>
              </a:tr>
              <a:tr h="915183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Cloud</a:t>
                      </a:r>
                    </a:p>
                    <a:p>
                      <a:pPr algn="l"/>
                      <a:r>
                        <a:rPr lang="en-US" altLang="zh-TW" b="1" dirty="0">
                          <a:solidFill>
                            <a:srgbClr val="002060"/>
                          </a:solidFill>
                        </a:rPr>
                        <a:t>server</a:t>
                      </a:r>
                      <a:endParaRPr lang="zh-TW" altLang="en-US" b="1" dirty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endParaRPr lang="zh-TW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1. Cache global hot spots information.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1E00D0"/>
                          </a:solidFill>
                          <a:latin typeface="+mn-lt"/>
                          <a:ea typeface="+mn-ea"/>
                          <a:cs typeface="+mn-cs"/>
                        </a:rPr>
                        <a:t>2. Recommend trip schedule with user’s requirement</a:t>
                      </a:r>
                      <a:endParaRPr lang="en-US" altLang="zh-TW" b="1" dirty="0">
                        <a:solidFill>
                          <a:srgbClr val="1E00D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b="1" dirty="0">
                          <a:solidFill>
                            <a:srgbClr val="A50021"/>
                          </a:solidFill>
                        </a:rPr>
                        <a:t>3. </a:t>
                      </a:r>
                      <a:r>
                        <a:rPr lang="en-US" altLang="zh-TW" sz="1350" b="1" kern="1200" dirty="0">
                          <a:solidFill>
                            <a:srgbClr val="A50021"/>
                          </a:solidFill>
                          <a:latin typeface="+mn-lt"/>
                          <a:ea typeface="+mn-ea"/>
                          <a:cs typeface="+mn-cs"/>
                        </a:rPr>
                        <a:t>Compute the task which BSs cannot afford. </a:t>
                      </a:r>
                      <a:endParaRPr lang="en-US" altLang="zh-TW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b="1" dirty="0"/>
                        <a:t>Level: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50955"/>
                  </a:ext>
                </a:extLst>
              </a:tr>
              <a:tr h="936608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1. Cache road information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A50021"/>
                          </a:solidFill>
                          <a:latin typeface="+mn-lt"/>
                          <a:ea typeface="+mn-ea"/>
                          <a:cs typeface="+mn-cs"/>
                        </a:rPr>
                        <a:t>2. Compute the easy task</a:t>
                      </a:r>
                      <a:endParaRPr lang="en-US" altLang="zh-TW" sz="1350" b="1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 Tr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ack real time road situation</a:t>
                      </a:r>
                      <a:endParaRPr lang="en-US" altLang="zh-TW" sz="1350" b="1" kern="1200" dirty="0">
                        <a:solidFill>
                          <a:srgbClr val="1E00D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Level: simple</a:t>
                      </a:r>
                    </a:p>
                    <a:p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215243"/>
                  </a:ext>
                </a:extLst>
              </a:tr>
              <a:tr h="11899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Base station</a:t>
                      </a:r>
                      <a:endParaRPr lang="en-US" altLang="zh-TW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(BS)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1. Cache road information (big area).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>
                          <a:solidFill>
                            <a:srgbClr val="1E00D0"/>
                          </a:solidFill>
                          <a:latin typeface="+mn-lt"/>
                          <a:ea typeface="+mn-ea"/>
                          <a:cs typeface="+mn-cs"/>
                        </a:rPr>
                        <a:t>2. Provide network services to cars.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>
                          <a:solidFill>
                            <a:srgbClr val="A50021"/>
                          </a:solidFill>
                          <a:latin typeface="+mn-lt"/>
                          <a:ea typeface="+mn-ea"/>
                          <a:cs typeface="+mn-cs"/>
                        </a:rPr>
                        <a:t>3. Compute the task which RSUs cannot afford.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4. Provide travel schedule to the car.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Level: Medium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651"/>
                  </a:ext>
                </a:extLst>
              </a:tr>
              <a:tr h="11899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Roadside unit</a:t>
                      </a:r>
                      <a:endParaRPr lang="en-US" altLang="zh-TW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(RSU)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1. Cache road information (small area). </a:t>
                      </a:r>
                    </a:p>
                    <a:p>
                      <a:r>
                        <a:rPr lang="en-US" altLang="zh-TW" b="1" dirty="0"/>
                        <a:t>2. </a:t>
                      </a:r>
                      <a:r>
                        <a:rPr lang="en-US" altLang="zh-TW" sz="1350" b="1" kern="1200" dirty="0">
                          <a:solidFill>
                            <a:srgbClr val="1E00D0"/>
                          </a:solidFill>
                          <a:latin typeface="+mn-lt"/>
                          <a:ea typeface="+mn-ea"/>
                          <a:cs typeface="+mn-cs"/>
                        </a:rPr>
                        <a:t>Provide network services to cars.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b="1" kern="1200" dirty="0">
                          <a:solidFill>
                            <a:srgbClr val="A50021"/>
                          </a:solidFill>
                          <a:latin typeface="+mn-lt"/>
                          <a:ea typeface="+mn-ea"/>
                          <a:cs typeface="+mn-cs"/>
                        </a:rPr>
                        <a:t>3. Compute the task which cars cannot afford.</a:t>
                      </a:r>
                    </a:p>
                    <a:p>
                      <a:r>
                        <a:rPr lang="en-US" altLang="zh-TW" b="1" dirty="0"/>
                        <a:t>4. Help the car to change the path according to road situation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Level: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802"/>
                  </a:ext>
                </a:extLst>
              </a:tr>
              <a:tr h="915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Tier4: </a:t>
                      </a:r>
                      <a:r>
                        <a:rPr lang="en-US" altLang="zh-TW" sz="135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Terrestrial</a:t>
                      </a:r>
                      <a:endParaRPr lang="en-US" altLang="zh-TW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(Car)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1. Cache</a:t>
                      </a:r>
                      <a:r>
                        <a:rPr lang="zh-TW" altLang="en-US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instant road</a:t>
                      </a:r>
                      <a:r>
                        <a:rPr lang="zh-TW" altLang="en-US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35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information (specific area).</a:t>
                      </a:r>
                    </a:p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altLang="zh-TW" sz="1350" b="1" kern="1200" dirty="0">
                          <a:solidFill>
                            <a:srgbClr val="A50021"/>
                          </a:solidFill>
                          <a:latin typeface="+mn-lt"/>
                          <a:ea typeface="+mn-ea"/>
                          <a:cs typeface="+mn-cs"/>
                        </a:rPr>
                        <a:t>2. Compute real time data.</a:t>
                      </a:r>
                    </a:p>
                    <a:p>
                      <a:r>
                        <a:rPr lang="en-US" altLang="zh-TW" b="1" dirty="0"/>
                        <a:t>3. Identify traffic light and safe car distance.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Level: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0482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9FB6801-5C38-476A-B02D-F1C97E427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CA8AD23-28C9-4621-A7A0-C4790B484C5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The Information of Different Devices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35F3CD9-4AC7-4221-9078-27E73ED3AC9C}"/>
              </a:ext>
            </a:extLst>
          </p:cNvPr>
          <p:cNvGrpSpPr/>
          <p:nvPr/>
        </p:nvGrpSpPr>
        <p:grpSpPr>
          <a:xfrm>
            <a:off x="1627952" y="5452300"/>
            <a:ext cx="985604" cy="695606"/>
            <a:chOff x="1610726" y="4988981"/>
            <a:chExt cx="985604" cy="695606"/>
          </a:xfrm>
        </p:grpSpPr>
        <p:pic>
          <p:nvPicPr>
            <p:cNvPr id="158" name="圖片 157">
              <a:extLst>
                <a:ext uri="{FF2B5EF4-FFF2-40B4-BE49-F238E27FC236}">
                  <a16:creationId xmlns:a16="http://schemas.microsoft.com/office/drawing/2014/main" id="{B64B929F-A9EF-4C33-9ECC-941F13A66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1667" y1="26923" x2="21667" y2="26923"/>
                          <a14:backgroundMark x1="26667" y1="17308" x2="7500" y2="41827"/>
                          <a14:backgroundMark x1="7500" y1="41827" x2="7083" y2="43750"/>
                          <a14:backgroundMark x1="16250" y1="37500" x2="8750" y2="60096"/>
                          <a14:backgroundMark x1="8750" y1="60096" x2="8750" y2="60577"/>
                          <a14:backgroundMark x1="10000" y1="57692" x2="26667" y2="75962"/>
                          <a14:backgroundMark x1="26667" y1="75962" x2="70000" y2="73077"/>
                          <a14:backgroundMark x1="70000" y1="73077" x2="71250" y2="75000"/>
                          <a14:backgroundMark x1="34583" y1="61538" x2="57083" y2="62500"/>
                          <a14:backgroundMark x1="57083" y1="62500" x2="63750" y2="61538"/>
                          <a14:backgroundMark x1="59167" y1="12019" x2="75417" y2="30288"/>
                          <a14:backgroundMark x1="75417" y1="30288" x2="85833" y2="51923"/>
                          <a14:backgroundMark x1="85833" y1="51923" x2="82917" y2="60577"/>
                          <a14:backgroundMark x1="18750" y1="67308" x2="40833" y2="64904"/>
                          <a14:backgroundMark x1="44167" y1="65385" x2="52917" y2="65385"/>
                          <a14:backgroundMark x1="52500" y1="65385" x2="79583" y2="64423"/>
                          <a14:backgroundMark x1="39167" y1="66827" x2="52500" y2="65385"/>
                          <a14:backgroundMark x1="45833" y1="65865" x2="51667" y2="63942"/>
                          <a14:backgroundMark x1="44167" y1="65865" x2="52500" y2="63942"/>
                          <a14:backgroundMark x1="42500" y1="66827" x2="42500" y2="67308"/>
                          <a14:backgroundMark x1="37083" y1="63942" x2="37083" y2="63942"/>
                          <a14:backgroundMark x1="18333" y1="65865" x2="33333" y2="65385"/>
                          <a14:backgroundMark x1="19167" y1="65385" x2="19583" y2="63942"/>
                        </a14:backgroundRemoval>
                      </a14:imgEffect>
                    </a14:imgLayer>
                  </a14:imgProps>
                </a:ext>
              </a:extLst>
            </a:blip>
            <a:srcRect l="13057" t="19523" r="16126" b="34105"/>
            <a:stretch/>
          </p:blipFill>
          <p:spPr>
            <a:xfrm>
              <a:off x="1610726" y="5158034"/>
              <a:ext cx="927830" cy="526553"/>
            </a:xfrm>
            <a:prstGeom prst="rect">
              <a:avLst/>
            </a:prstGeom>
          </p:spPr>
        </p:pic>
        <p:pic>
          <p:nvPicPr>
            <p:cNvPr id="159" name="圖片 158">
              <a:extLst>
                <a:ext uri="{FF2B5EF4-FFF2-40B4-BE49-F238E27FC236}">
                  <a16:creationId xmlns:a16="http://schemas.microsoft.com/office/drawing/2014/main" id="{5582CFCF-C9E0-4A3B-9D20-F587B1A3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353" l="3179" r="95665">
                          <a14:foregroundMark x1="39884" y1="42353" x2="39884" y2="42353"/>
                          <a14:foregroundMark x1="47977" y1="52647" x2="47977" y2="52647"/>
                          <a14:foregroundMark x1="59827" y1="53235" x2="59827" y2="53235"/>
                          <a14:foregroundMark x1="49133" y1="21765" x2="49133" y2="21765"/>
                          <a14:foregroundMark x1="93353" y1="57353" x2="93353" y2="57353"/>
                          <a14:foregroundMark x1="95665" y1="42059" x2="95665" y2="42059"/>
                          <a14:foregroundMark x1="8382" y1="40882" x2="8382" y2="40882"/>
                          <a14:foregroundMark x1="4913" y1="41471" x2="4913" y2="41471"/>
                          <a14:foregroundMark x1="3757" y1="55588" x2="3757" y2="55588"/>
                          <a14:foregroundMark x1="43353" y1="93529" x2="43353" y2="93529"/>
                          <a14:foregroundMark x1="43064" y1="97353" x2="43064" y2="97353"/>
                          <a14:foregroundMark x1="28324" y1="97353" x2="28324" y2="97353"/>
                          <a14:foregroundMark x1="78324" y1="57059" x2="78324" y2="57059"/>
                          <a14:foregroundMark x1="38150" y1="20294" x2="38150" y2="20294"/>
                          <a14:backgroundMark x1="28324" y1="98235" x2="28324" y2="98235"/>
                          <a14:backgroundMark x1="43353" y1="97941" x2="43353" y2="97941"/>
                          <a14:backgroundMark x1="43064" y1="98235" x2="43064" y2="982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0460" y="4988981"/>
              <a:ext cx="325870" cy="320219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D4749AE-E6B8-473D-85BA-3C5378883E38}"/>
              </a:ext>
            </a:extLst>
          </p:cNvPr>
          <p:cNvGrpSpPr/>
          <p:nvPr/>
        </p:nvGrpSpPr>
        <p:grpSpPr>
          <a:xfrm>
            <a:off x="1782658" y="3226099"/>
            <a:ext cx="705817" cy="712007"/>
            <a:chOff x="118481" y="3885580"/>
            <a:chExt cx="798282" cy="958523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F38FF935-1AC6-4B1B-9552-8473EEA0C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370" b="77037" l="23281" r="36979">
                          <a14:foregroundMark x1="25938" y1="39722" x2="25938" y2="39722"/>
                          <a14:foregroundMark x1="23646" y1="40741" x2="23646" y2="40741"/>
                          <a14:foregroundMark x1="25052" y1="35370" x2="25156" y2="35370"/>
                          <a14:foregroundMark x1="34844" y1="42778" x2="34844" y2="42778"/>
                          <a14:foregroundMark x1="36615" y1="41481" x2="36615" y2="41481"/>
                          <a14:foregroundMark x1="29792" y1="41852" x2="29792" y2="41852"/>
                          <a14:foregroundMark x1="29271" y1="44722" x2="29271" y2="44722"/>
                          <a14:foregroundMark x1="29479" y1="44907" x2="29479" y2="44907"/>
                          <a14:foregroundMark x1="30052" y1="47037" x2="30052" y2="47037"/>
                          <a14:foregroundMark x1="29948" y1="65370" x2="29948" y2="65370"/>
                          <a14:foregroundMark x1="30104" y1="63981" x2="30104" y2="63981"/>
                          <a14:foregroundMark x1="30104" y1="63148" x2="30104" y2="63148"/>
                          <a14:foregroundMark x1="30104" y1="62685" x2="30104" y2="62685"/>
                          <a14:foregroundMark x1="30104" y1="62037" x2="30104" y2="62037"/>
                          <a14:foregroundMark x1="30104" y1="59630" x2="30104" y2="59630"/>
                          <a14:backgroundMark x1="29531" y1="55093" x2="29531" y2="55093"/>
                          <a14:backgroundMark x1="30990" y1="56019" x2="30990" y2="56019"/>
                          <a14:backgroundMark x1="29740" y1="53148" x2="29740" y2="53148"/>
                          <a14:backgroundMark x1="29792" y1="52963" x2="29792" y2="52963"/>
                          <a14:backgroundMark x1="29792" y1="52778" x2="29792" y2="52778"/>
                          <a14:backgroundMark x1="30260" y1="52870" x2="30260" y2="52870"/>
                          <a14:backgroundMark x1="29167" y1="58704" x2="29167" y2="58704"/>
                          <a14:backgroundMark x1="28021" y1="57500" x2="28021" y2="57500"/>
                          <a14:backgroundMark x1="29792" y1="61296" x2="29792" y2="61296"/>
                          <a14:backgroundMark x1="28021" y1="61204" x2="28021" y2="61204"/>
                          <a14:backgroundMark x1="26510" y1="67963" x2="26510" y2="67963"/>
                          <a14:backgroundMark x1="29740" y1="64167" x2="29740" y2="64167"/>
                          <a14:backgroundMark x1="30469" y1="64630" x2="30469" y2="64630"/>
                          <a14:backgroundMark x1="30312" y1="63611" x2="30312" y2="63611"/>
                          <a14:backgroundMark x1="29740" y1="63704" x2="29740" y2="63704"/>
                          <a14:backgroundMark x1="29844" y1="63611" x2="29844" y2="63611"/>
                          <a14:backgroundMark x1="28073" y1="65926" x2="28073" y2="65926"/>
                          <a14:backgroundMark x1="31823" y1="63056" x2="31823" y2="63056"/>
                          <a14:backgroundMark x1="30885" y1="58611" x2="30781" y2="58796"/>
                          <a14:backgroundMark x1="33646" y1="67778" x2="33073" y2="66296"/>
                          <a14:backgroundMark x1="35000" y1="72037" x2="35000" y2="72037"/>
                          <a14:backgroundMark x1="25052" y1="72222" x2="25052" y2="72222"/>
                          <a14:backgroundMark x1="28542" y1="53241" x2="29115" y2="51667"/>
                          <a14:backgroundMark x1="31875" y1="53333" x2="31563" y2="51204"/>
                          <a14:backgroundMark x1="31250" y1="49815" x2="31250" y2="49815"/>
                          <a14:backgroundMark x1="32188" y1="55370" x2="32188" y2="55370"/>
                          <a14:backgroundMark x1="27865" y1="55463" x2="27865" y2="55463"/>
                          <a14:backgroundMark x1="29323" y1="48889" x2="29583" y2="46389"/>
                          <a14:backgroundMark x1="30625" y1="49167" x2="30469" y2="46296"/>
                          <a14:backgroundMark x1="30312" y1="43889" x2="30312" y2="43889"/>
                          <a14:backgroundMark x1="29740" y1="44352" x2="29740" y2="44352"/>
                          <a14:backgroundMark x1="29792" y1="43981" x2="29792" y2="43981"/>
                          <a14:backgroundMark x1="29844" y1="43704" x2="29844" y2="43704"/>
                        </a14:backgroundRemoval>
                      </a14:imgEffect>
                    </a14:imgLayer>
                  </a14:imgProps>
                </a:ext>
              </a:extLst>
            </a:blip>
            <a:srcRect l="21580" t="32545" r="61301" b="17976"/>
            <a:stretch/>
          </p:blipFill>
          <p:spPr>
            <a:xfrm flipH="1">
              <a:off x="158098" y="3885580"/>
              <a:ext cx="589563" cy="958523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0F50B27C-BF87-497D-ADBD-F4D0AFC67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1722" t="23626" r="15112" b="64065"/>
            <a:stretch/>
          </p:blipFill>
          <p:spPr>
            <a:xfrm>
              <a:off x="118481" y="4425044"/>
              <a:ext cx="139241" cy="305743"/>
            </a:xfrm>
            <a:prstGeom prst="rect">
              <a:avLst/>
            </a:prstGeom>
          </p:spPr>
        </p:pic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E872B862-2496-4D8E-B9B4-CA257814B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66667" y1="75610" x2="66667" y2="75610"/>
                          <a14:foregroundMark x1="20000" y1="48780" x2="20000" y2="48780"/>
                          <a14:foregroundMark x1="68889" y1="48780" x2="68889" y2="48780"/>
                          <a14:foregroundMark x1="22222" y1="21951" x2="22222" y2="21951"/>
                          <a14:foregroundMark x1="73333" y1="19512" x2="75556" y2="19512"/>
                          <a14:foregroundMark x1="82222" y1="19512" x2="82222" y2="19512"/>
                          <a14:foregroundMark x1="84444" y1="75610" x2="84444" y2="75610"/>
                          <a14:foregroundMark x1="55556" y1="87805" x2="55556" y2="87805"/>
                          <a14:foregroundMark x1="68889" y1="82927" x2="68889" y2="82927"/>
                          <a14:foregroundMark x1="80000" y1="82927" x2="80000" y2="82927"/>
                          <a14:backgroundMark x1="57778" y1="92683" x2="57778" y2="92683"/>
                          <a14:backgroundMark x1="57778" y1="92683" x2="57778" y2="92683"/>
                          <a14:backgroundMark x1="55556" y1="92683" x2="55556" y2="92683"/>
                          <a14:backgroundMark x1="55556" y1="92683" x2="55556" y2="92683"/>
                          <a14:backgroundMark x1="57778" y1="92683" x2="57778" y2="92683"/>
                          <a14:backgroundMark x1="55556" y1="90244" x2="55556" y2="902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7022" y="4430743"/>
              <a:ext cx="299741" cy="305744"/>
            </a:xfrm>
            <a:prstGeom prst="rect">
              <a:avLst/>
            </a:prstGeom>
          </p:spPr>
        </p:pic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198B3072-CE18-4FF7-8CC2-5645AE57F7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71560" y1="61628" x2="71560" y2="61628"/>
                        <a14:foregroundMark x1="72477" y1="50000" x2="72477" y2="50000"/>
                        <a14:foregroundMark x1="76147" y1="76744" x2="76147" y2="76744"/>
                        <a14:foregroundMark x1="84404" y1="76744" x2="84404" y2="76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3577" y="4412757"/>
            <a:ext cx="679327" cy="671140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0781DE5F-274A-496F-9AF1-C284E86DCEA0}"/>
              </a:ext>
            </a:extLst>
          </p:cNvPr>
          <p:cNvGrpSpPr/>
          <p:nvPr/>
        </p:nvGrpSpPr>
        <p:grpSpPr>
          <a:xfrm>
            <a:off x="1495203" y="1200458"/>
            <a:ext cx="1193328" cy="795424"/>
            <a:chOff x="1173274" y="1436061"/>
            <a:chExt cx="1193328" cy="795424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94CF9DE7-DD23-4482-9179-977CC0482729}"/>
                </a:ext>
              </a:extLst>
            </p:cNvPr>
            <p:cNvGrpSpPr/>
            <p:nvPr/>
          </p:nvGrpSpPr>
          <p:grpSpPr>
            <a:xfrm>
              <a:off x="1173274" y="1436061"/>
              <a:ext cx="1193328" cy="795424"/>
              <a:chOff x="6635598" y="1014902"/>
              <a:chExt cx="1560173" cy="1338894"/>
            </a:xfrm>
          </p:grpSpPr>
          <p:sp>
            <p:nvSpPr>
              <p:cNvPr id="101" name="雲朵形 100">
                <a:extLst>
                  <a:ext uri="{FF2B5EF4-FFF2-40B4-BE49-F238E27FC236}">
                    <a16:creationId xmlns:a16="http://schemas.microsoft.com/office/drawing/2014/main" id="{775C50FE-D28F-4231-B499-49769D034125}"/>
                  </a:ext>
                </a:extLst>
              </p:cNvPr>
              <p:cNvSpPr/>
              <p:nvPr/>
            </p:nvSpPr>
            <p:spPr>
              <a:xfrm>
                <a:off x="6635598" y="1014902"/>
                <a:ext cx="1560173" cy="925069"/>
              </a:xfrm>
              <a:prstGeom prst="cloud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</a:rPr>
                  <a:t>Cloud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" name="圖片 101">
                <a:extLst>
                  <a:ext uri="{FF2B5EF4-FFF2-40B4-BE49-F238E27FC236}">
                    <a16:creationId xmlns:a16="http://schemas.microsoft.com/office/drawing/2014/main" id="{E8E84895-1EC3-4BF8-8360-4B87C35D0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83822" y="1963320"/>
                <a:ext cx="428571" cy="390476"/>
              </a:xfrm>
              <a:prstGeom prst="rect">
                <a:avLst/>
              </a:prstGeom>
            </p:spPr>
          </p:pic>
        </p:grpSp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A71DA594-BE8A-4180-BD76-D42B6E8E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1722" t="23626" r="15112" b="64065"/>
            <a:stretch/>
          </p:blipFill>
          <p:spPr>
            <a:xfrm>
              <a:off x="1260966" y="1953553"/>
              <a:ext cx="108409" cy="264336"/>
            </a:xfrm>
            <a:prstGeom prst="rect">
              <a:avLst/>
            </a:prstGeom>
          </p:spPr>
        </p:pic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0508B5D9-6E92-41EF-A909-89A48FE1E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3333" y1="82927" x2="73333" y2="82927"/>
                          <a14:foregroundMark x1="84444" y1="78049" x2="84444" y2="78049"/>
                          <a14:foregroundMark x1="71111" y1="51220" x2="71111" y2="51220"/>
                          <a14:foregroundMark x1="62222" y1="19512" x2="62222" y2="19512"/>
                          <a14:foregroundMark x1="77778" y1="24390" x2="77778" y2="243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9738" y="1997471"/>
              <a:ext cx="327801" cy="231978"/>
            </a:xfrm>
            <a:prstGeom prst="rect">
              <a:avLst/>
            </a:prstGeom>
          </p:spPr>
        </p:pic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FBBA7D60-406F-4130-AF5B-829E9924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3333" y1="82927" x2="73333" y2="82927"/>
                          <a14:foregroundMark x1="84444" y1="78049" x2="84444" y2="78049"/>
                          <a14:foregroundMark x1="71111" y1="51220" x2="71111" y2="51220"/>
                          <a14:foregroundMark x1="62222" y1="19512" x2="62222" y2="19512"/>
                          <a14:foregroundMark x1="77778" y1="24390" x2="77778" y2="243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1125" y="1996404"/>
              <a:ext cx="327801" cy="231978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A7409C4F-17A8-4151-90FC-F9EBF20160D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94" y="2099936"/>
            <a:ext cx="982345" cy="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84834E-8752-4C85-832E-D13684A1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9" y="461547"/>
            <a:ext cx="8774723" cy="5927142"/>
          </a:xfrm>
        </p:spPr>
        <p:txBody>
          <a:bodyPr/>
          <a:lstStyle/>
          <a:p>
            <a:r>
              <a:rPr lang="en-US" altLang="zh-TW" sz="1600" dirty="0"/>
              <a:t>According travel requirement, User sends the information to BS 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68F3E8-F178-4F7D-A9D7-7D82C527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A719C67-BF64-401E-BAF2-67C52F2B910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System Process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1022D0-DCEA-4FDE-AAE9-28E744820980}"/>
              </a:ext>
            </a:extLst>
          </p:cNvPr>
          <p:cNvGrpSpPr/>
          <p:nvPr/>
        </p:nvGrpSpPr>
        <p:grpSpPr>
          <a:xfrm>
            <a:off x="17085" y="2048391"/>
            <a:ext cx="1603709" cy="917824"/>
            <a:chOff x="782472" y="2420098"/>
            <a:chExt cx="1603709" cy="91782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7F4E434-23E5-48CF-B77B-174B8888DEA5}"/>
                </a:ext>
              </a:extLst>
            </p:cNvPr>
            <p:cNvGrpSpPr/>
            <p:nvPr/>
          </p:nvGrpSpPr>
          <p:grpSpPr>
            <a:xfrm>
              <a:off x="1088263" y="2420098"/>
              <a:ext cx="1031834" cy="658934"/>
              <a:chOff x="1469061" y="5860216"/>
              <a:chExt cx="1031834" cy="65893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873022F-B248-45EE-BBAA-C9EFE75EE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21667" y1="26923" x2="21667" y2="26923"/>
                            <a14:backgroundMark x1="26667" y1="17308" x2="7500" y2="41827"/>
                            <a14:backgroundMark x1="7500" y1="41827" x2="7083" y2="43750"/>
                            <a14:backgroundMark x1="16250" y1="37500" x2="8750" y2="60096"/>
                            <a14:backgroundMark x1="8750" y1="60096" x2="8750" y2="60577"/>
                            <a14:backgroundMark x1="10000" y1="57692" x2="26667" y2="75962"/>
                            <a14:backgroundMark x1="26667" y1="75962" x2="70000" y2="73077"/>
                            <a14:backgroundMark x1="70000" y1="73077" x2="71250" y2="75000"/>
                            <a14:backgroundMark x1="34583" y1="61538" x2="57083" y2="62500"/>
                            <a14:backgroundMark x1="57083" y1="62500" x2="63750" y2="61538"/>
                            <a14:backgroundMark x1="59167" y1="12019" x2="75417" y2="30288"/>
                            <a14:backgroundMark x1="75417" y1="30288" x2="85833" y2="51923"/>
                            <a14:backgroundMark x1="85833" y1="51923" x2="82917" y2="60577"/>
                            <a14:backgroundMark x1="18750" y1="67308" x2="40833" y2="64904"/>
                            <a14:backgroundMark x1="44167" y1="65385" x2="52917" y2="65385"/>
                            <a14:backgroundMark x1="52500" y1="65385" x2="79583" y2="64423"/>
                            <a14:backgroundMark x1="39167" y1="66827" x2="52500" y2="65385"/>
                            <a14:backgroundMark x1="45833" y1="65865" x2="51667" y2="63942"/>
                            <a14:backgroundMark x1="44167" y1="65865" x2="52500" y2="63942"/>
                            <a14:backgroundMark x1="42500" y1="66827" x2="42500" y2="67308"/>
                            <a14:backgroundMark x1="37083" y1="63942" x2="37083" y2="63942"/>
                            <a14:backgroundMark x1="18333" y1="65865" x2="33333" y2="65385"/>
                            <a14:backgroundMark x1="19167" y1="65385" x2="19583" y2="63942"/>
                          </a14:backgroundRemoval>
                        </a14:imgEffect>
                      </a14:imgLayer>
                    </a14:imgProps>
                  </a:ext>
                </a:extLst>
              </a:blip>
              <a:srcRect l="13057" t="19523" r="16126" b="34105"/>
              <a:stretch/>
            </p:blipFill>
            <p:spPr>
              <a:xfrm>
                <a:off x="1469061" y="5992597"/>
                <a:ext cx="927830" cy="5265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422B15-7019-4453-AA5D-71BA1463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7353" l="3179" r="95665">
                            <a14:foregroundMark x1="39884" y1="42353" x2="39884" y2="42353"/>
                            <a14:foregroundMark x1="47977" y1="52647" x2="47977" y2="52647"/>
                            <a14:foregroundMark x1="59827" y1="53235" x2="59827" y2="53235"/>
                            <a14:foregroundMark x1="49133" y1="21765" x2="49133" y2="21765"/>
                            <a14:foregroundMark x1="93353" y1="57353" x2="93353" y2="57353"/>
                            <a14:foregroundMark x1="95665" y1="42059" x2="95665" y2="42059"/>
                            <a14:foregroundMark x1="8382" y1="40882" x2="8382" y2="40882"/>
                            <a14:foregroundMark x1="4913" y1="41471" x2="4913" y2="41471"/>
                            <a14:foregroundMark x1="3757" y1="55588" x2="3757" y2="55588"/>
                            <a14:foregroundMark x1="43353" y1="93529" x2="43353" y2="93529"/>
                            <a14:foregroundMark x1="43064" y1="97353" x2="43064" y2="97353"/>
                            <a14:foregroundMark x1="28324" y1="97353" x2="28324" y2="97353"/>
                            <a14:foregroundMark x1="78324" y1="57059" x2="78324" y2="57059"/>
                            <a14:foregroundMark x1="38150" y1="20294" x2="38150" y2="20294"/>
                            <a14:backgroundMark x1="28324" y1="98235" x2="28324" y2="98235"/>
                            <a14:backgroundMark x1="43353" y1="97941" x2="43353" y2="97941"/>
                            <a14:backgroundMark x1="43064" y1="98235" x2="43064" y2="982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75025" y="5860216"/>
                <a:ext cx="325870" cy="320219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6BC21-9C6D-404E-9943-48D2B5D36056}"/>
                </a:ext>
              </a:extLst>
            </p:cNvPr>
            <p:cNvSpPr/>
            <p:nvPr/>
          </p:nvSpPr>
          <p:spPr>
            <a:xfrm>
              <a:off x="782472" y="2999368"/>
              <a:ext cx="1603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 Automatic car</a:t>
              </a:r>
              <a:endParaRPr lang="zh-TW" altLang="en-US" sz="1600" b="1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74B855-E4CA-422B-96CE-815865CEBA52}"/>
              </a:ext>
            </a:extLst>
          </p:cNvPr>
          <p:cNvSpPr txBox="1"/>
          <p:nvPr/>
        </p:nvSpPr>
        <p:spPr>
          <a:xfrm>
            <a:off x="1638682" y="2319526"/>
            <a:ext cx="11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Send the  information</a:t>
            </a:r>
            <a:endParaRPr lang="zh-TW" altLang="en-US" sz="1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D15A65-88F2-4D60-9664-177E02E71B00}"/>
              </a:ext>
            </a:extLst>
          </p:cNvPr>
          <p:cNvSpPr txBox="1"/>
          <p:nvPr/>
        </p:nvSpPr>
        <p:spPr>
          <a:xfrm>
            <a:off x="5684897" y="2309541"/>
            <a:ext cx="178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Request the newest data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66F58F-C381-4BB4-A56F-AFF02F55D37A}"/>
              </a:ext>
            </a:extLst>
          </p:cNvPr>
          <p:cNvSpPr txBox="1"/>
          <p:nvPr/>
        </p:nvSpPr>
        <p:spPr>
          <a:xfrm>
            <a:off x="2409871" y="3789593"/>
            <a:ext cx="12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Send the route and schedule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A1B031-B93E-4C4E-B119-30D4557005CC}"/>
              </a:ext>
            </a:extLst>
          </p:cNvPr>
          <p:cNvGrpSpPr/>
          <p:nvPr/>
        </p:nvGrpSpPr>
        <p:grpSpPr>
          <a:xfrm>
            <a:off x="3012060" y="4551653"/>
            <a:ext cx="1752435" cy="1725321"/>
            <a:chOff x="3334045" y="3489651"/>
            <a:chExt cx="1934590" cy="28339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0EBB64-7A61-47A4-878E-FF4BF25DE542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4FF801-0C85-4BBD-B611-15D0913B8225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Monitor </a:t>
              </a:r>
            </a:p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instant road situation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1C4C1C-BCC4-4019-90C8-D9C453A5A4F6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DCBB26B-D29D-4628-B404-C0FAA49FF98A}"/>
              </a:ext>
            </a:extLst>
          </p:cNvPr>
          <p:cNvGrpSpPr/>
          <p:nvPr/>
        </p:nvGrpSpPr>
        <p:grpSpPr>
          <a:xfrm>
            <a:off x="98624" y="2917196"/>
            <a:ext cx="1601051" cy="2807865"/>
            <a:chOff x="5922158" y="3004941"/>
            <a:chExt cx="1815607" cy="272646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807F32-9B7B-4644-B708-0458D8DBDF37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E8E09A-A869-43B1-9B28-8097465CDD0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Requirement for trip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68448-1BB2-4E41-84FA-500FD4F1CB47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Renew the driving route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485B5E-86F0-425B-9ECC-F6F40581B720}"/>
              </a:ext>
            </a:extLst>
          </p:cNvPr>
          <p:cNvSpPr txBox="1"/>
          <p:nvPr/>
        </p:nvSpPr>
        <p:spPr>
          <a:xfrm>
            <a:off x="5636394" y="4294947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Send schedules and spots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735D4BB-1AE8-4C3E-9295-1A7E7F958F53}"/>
              </a:ext>
            </a:extLst>
          </p:cNvPr>
          <p:cNvSpPr/>
          <p:nvPr/>
        </p:nvSpPr>
        <p:spPr>
          <a:xfrm>
            <a:off x="6065731" y="392376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F47FCBF-7A9C-4C7D-9C9F-5BDA57682F56}"/>
              </a:ext>
            </a:extLst>
          </p:cNvPr>
          <p:cNvSpPr/>
          <p:nvPr/>
        </p:nvSpPr>
        <p:spPr>
          <a:xfrm>
            <a:off x="2040068" y="2086865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4638844-D4A2-4E07-8233-2187DB0E43F0}"/>
              </a:ext>
            </a:extLst>
          </p:cNvPr>
          <p:cNvSpPr/>
          <p:nvPr/>
        </p:nvSpPr>
        <p:spPr>
          <a:xfrm>
            <a:off x="5206307" y="234683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18906D5-2E4C-4707-A8A2-53FEC41C6CA5}"/>
              </a:ext>
            </a:extLst>
          </p:cNvPr>
          <p:cNvSpPr/>
          <p:nvPr/>
        </p:nvSpPr>
        <p:spPr>
          <a:xfrm>
            <a:off x="2096554" y="3538711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784B59A-8457-4A01-8688-DADFC2357633}"/>
              </a:ext>
            </a:extLst>
          </p:cNvPr>
          <p:cNvGrpSpPr/>
          <p:nvPr/>
        </p:nvGrpSpPr>
        <p:grpSpPr>
          <a:xfrm>
            <a:off x="3012060" y="2027821"/>
            <a:ext cx="1752435" cy="1725321"/>
            <a:chOff x="3334045" y="3489651"/>
            <a:chExt cx="1934590" cy="283391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2366591-C2E2-423B-AB46-0CC0F414BEA6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Choose the optimal route and schedule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9CF424-26BD-4F4F-8D9D-2BE35BE17E1D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30FF71-5742-4F55-A1BF-B6B5C308D55A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4F8715D-35FF-421C-AEAB-06C20FC07B17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 flipV="1">
            <a:off x="1576459" y="2890482"/>
            <a:ext cx="1435601" cy="677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6BAA06D-77B3-4C20-AFDC-FA9D58044792}"/>
              </a:ext>
            </a:extLst>
          </p:cNvPr>
          <p:cNvCxnSpPr>
            <a:cxnSpLocks/>
            <a:stCxn id="51" idx="1"/>
            <a:endCxn id="34" idx="3"/>
          </p:cNvCxnSpPr>
          <p:nvPr/>
        </p:nvCxnSpPr>
        <p:spPr>
          <a:xfrm flipH="1">
            <a:off x="1581327" y="2890482"/>
            <a:ext cx="1430733" cy="2066572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42181BD-7C4F-4E26-AB68-6209E2831828}"/>
              </a:ext>
            </a:extLst>
          </p:cNvPr>
          <p:cNvGrpSpPr/>
          <p:nvPr/>
        </p:nvGrpSpPr>
        <p:grpSpPr>
          <a:xfrm>
            <a:off x="7427764" y="2933320"/>
            <a:ext cx="1414569" cy="2797832"/>
            <a:chOff x="5922158" y="3004941"/>
            <a:chExt cx="1815607" cy="272646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4726CD-4251-4D75-8C37-2B6991F9A6A4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9EE79E8-0789-4E3C-9309-65792793654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Collect All popular spots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E5FBF58-0B60-4C3C-85BD-A2DB84846B4B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Provide several trip schedules</a:t>
              </a:r>
              <a:endParaRPr lang="zh-TW" altLang="en-US" sz="1400" b="1" dirty="0">
                <a:solidFill>
                  <a:srgbClr val="00B050"/>
                </a:solidFill>
              </a:endParaRPr>
            </a:p>
            <a:p>
              <a:pPr algn="ctr"/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8" name="圖片 107">
            <a:extLst>
              <a:ext uri="{FF2B5EF4-FFF2-40B4-BE49-F238E27FC236}">
                <a16:creationId xmlns:a16="http://schemas.microsoft.com/office/drawing/2014/main" id="{4B174A2F-08BB-4994-B235-48D193EC0A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4" y="5400332"/>
            <a:ext cx="743375" cy="6498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4537BDC-F5E0-4BCB-B79C-0E572B2A3256}"/>
              </a:ext>
            </a:extLst>
          </p:cNvPr>
          <p:cNvGrpSpPr/>
          <p:nvPr/>
        </p:nvGrpSpPr>
        <p:grpSpPr>
          <a:xfrm>
            <a:off x="3568434" y="1116382"/>
            <a:ext cx="705817" cy="970481"/>
            <a:chOff x="3568434" y="1116382"/>
            <a:chExt cx="705817" cy="97048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3FC6E5F-34A8-491D-B687-090B63F1C206}"/>
                </a:ext>
              </a:extLst>
            </p:cNvPr>
            <p:cNvGrpSpPr/>
            <p:nvPr/>
          </p:nvGrpSpPr>
          <p:grpSpPr>
            <a:xfrm>
              <a:off x="3568434" y="1116382"/>
              <a:ext cx="705817" cy="712007"/>
              <a:chOff x="118481" y="3885580"/>
              <a:chExt cx="798282" cy="95852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31D5D25E-43B0-42E8-9BBE-3531ABCC6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5370" b="77037" l="23281" r="36979">
                            <a14:foregroundMark x1="25938" y1="39722" x2="25938" y2="39722"/>
                            <a14:foregroundMark x1="23646" y1="40741" x2="23646" y2="40741"/>
                            <a14:foregroundMark x1="25052" y1="35370" x2="25156" y2="35370"/>
                            <a14:foregroundMark x1="34844" y1="42778" x2="34844" y2="42778"/>
                            <a14:foregroundMark x1="36615" y1="41481" x2="36615" y2="41481"/>
                            <a14:foregroundMark x1="29792" y1="41852" x2="29792" y2="41852"/>
                            <a14:foregroundMark x1="29271" y1="44722" x2="29271" y2="44722"/>
                            <a14:foregroundMark x1="29479" y1="44907" x2="29479" y2="44907"/>
                            <a14:foregroundMark x1="30052" y1="47037" x2="30052" y2="47037"/>
                            <a14:foregroundMark x1="29948" y1="65370" x2="29948" y2="65370"/>
                            <a14:foregroundMark x1="30104" y1="63981" x2="30104" y2="63981"/>
                            <a14:foregroundMark x1="30104" y1="63148" x2="30104" y2="63148"/>
                            <a14:foregroundMark x1="30104" y1="62685" x2="30104" y2="62685"/>
                            <a14:foregroundMark x1="30104" y1="62037" x2="30104" y2="62037"/>
                            <a14:foregroundMark x1="30104" y1="59630" x2="30104" y2="59630"/>
                            <a14:backgroundMark x1="29531" y1="55093" x2="29531" y2="55093"/>
                            <a14:backgroundMark x1="30990" y1="56019" x2="30990" y2="56019"/>
                            <a14:backgroundMark x1="29740" y1="53148" x2="29740" y2="53148"/>
                            <a14:backgroundMark x1="29792" y1="52963" x2="29792" y2="52963"/>
                            <a14:backgroundMark x1="29792" y1="52778" x2="29792" y2="52778"/>
                            <a14:backgroundMark x1="30260" y1="52870" x2="30260" y2="52870"/>
                            <a14:backgroundMark x1="29167" y1="58704" x2="29167" y2="58704"/>
                            <a14:backgroundMark x1="28021" y1="57500" x2="28021" y2="57500"/>
                            <a14:backgroundMark x1="29792" y1="61296" x2="29792" y2="61296"/>
                            <a14:backgroundMark x1="28021" y1="61204" x2="28021" y2="61204"/>
                            <a14:backgroundMark x1="26510" y1="67963" x2="26510" y2="67963"/>
                            <a14:backgroundMark x1="29740" y1="64167" x2="29740" y2="64167"/>
                            <a14:backgroundMark x1="30469" y1="64630" x2="30469" y2="64630"/>
                            <a14:backgroundMark x1="30312" y1="63611" x2="30312" y2="63611"/>
                            <a14:backgroundMark x1="29740" y1="63704" x2="29740" y2="63704"/>
                            <a14:backgroundMark x1="29844" y1="63611" x2="29844" y2="63611"/>
                            <a14:backgroundMark x1="28073" y1="65926" x2="28073" y2="65926"/>
                            <a14:backgroundMark x1="31823" y1="63056" x2="31823" y2="63056"/>
                            <a14:backgroundMark x1="30885" y1="58611" x2="30781" y2="58796"/>
                            <a14:backgroundMark x1="33646" y1="67778" x2="33073" y2="66296"/>
                            <a14:backgroundMark x1="35000" y1="72037" x2="35000" y2="72037"/>
                            <a14:backgroundMark x1="25052" y1="72222" x2="25052" y2="72222"/>
                            <a14:backgroundMark x1="28542" y1="53241" x2="29115" y2="51667"/>
                            <a14:backgroundMark x1="31875" y1="53333" x2="31563" y2="51204"/>
                            <a14:backgroundMark x1="31250" y1="49815" x2="31250" y2="49815"/>
                            <a14:backgroundMark x1="32188" y1="55370" x2="32188" y2="55370"/>
                            <a14:backgroundMark x1="27865" y1="55463" x2="27865" y2="55463"/>
                            <a14:backgroundMark x1="29323" y1="48889" x2="29583" y2="46389"/>
                            <a14:backgroundMark x1="30625" y1="49167" x2="30469" y2="46296"/>
                            <a14:backgroundMark x1="30312" y1="43889" x2="30312" y2="43889"/>
                            <a14:backgroundMark x1="29740" y1="44352" x2="29740" y2="44352"/>
                            <a14:backgroundMark x1="29792" y1="43981" x2="29792" y2="43981"/>
                            <a14:backgroundMark x1="29844" y1="43704" x2="29844" y2="43704"/>
                          </a14:backgroundRemoval>
                        </a14:imgEffect>
                      </a14:imgLayer>
                    </a14:imgProps>
                  </a:ext>
                </a:extLst>
              </a:blip>
              <a:srcRect l="21580" t="32545" r="61301" b="17976"/>
              <a:stretch/>
            </p:blipFill>
            <p:spPr>
              <a:xfrm flipH="1">
                <a:off x="158098" y="3885580"/>
                <a:ext cx="589563" cy="958523"/>
              </a:xfrm>
              <a:prstGeom prst="rect">
                <a:avLst/>
              </a:prstGeom>
            </p:spPr>
          </p:pic>
          <p:pic>
            <p:nvPicPr>
              <p:cNvPr id="95" name="圖片 94">
                <a:extLst>
                  <a:ext uri="{FF2B5EF4-FFF2-40B4-BE49-F238E27FC236}">
                    <a16:creationId xmlns:a16="http://schemas.microsoft.com/office/drawing/2014/main" id="{D92330E1-055A-4F4F-A2CB-D5D09308A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18481" y="4425044"/>
                <a:ext cx="139241" cy="305743"/>
              </a:xfrm>
              <a:prstGeom prst="rect">
                <a:avLst/>
              </a:prstGeom>
            </p:spPr>
          </p:pic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BA5CEC96-6516-49A2-A80E-EBD8F2AC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667" y1="75610" x2="66667" y2="75610"/>
                            <a14:foregroundMark x1="20000" y1="48780" x2="20000" y2="48780"/>
                            <a14:foregroundMark x1="68889" y1="48780" x2="68889" y2="48780"/>
                            <a14:foregroundMark x1="22222" y1="21951" x2="22222" y2="21951"/>
                            <a14:foregroundMark x1="73333" y1="19512" x2="75556" y2="19512"/>
                            <a14:foregroundMark x1="82222" y1="19512" x2="82222" y2="19512"/>
                            <a14:foregroundMark x1="84444" y1="75610" x2="84444" y2="75610"/>
                            <a14:foregroundMark x1="55556" y1="87805" x2="55556" y2="87805"/>
                            <a14:foregroundMark x1="68889" y1="82927" x2="68889" y2="82927"/>
                            <a14:foregroundMark x1="80000" y1="82927" x2="80000" y2="82927"/>
                            <a14:backgroundMark x1="57778" y1="92683" x2="57778" y2="92683"/>
                            <a14:backgroundMark x1="57778" y1="92683" x2="57778" y2="92683"/>
                            <a14:backgroundMark x1="55556" y1="92683" x2="55556" y2="92683"/>
                            <a14:backgroundMark x1="55556" y1="92683" x2="55556" y2="92683"/>
                            <a14:backgroundMark x1="57778" y1="92683" x2="57778" y2="92683"/>
                            <a14:backgroundMark x1="55556" y1="90244" x2="55556" y2="902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7022" y="4430743"/>
                <a:ext cx="299741" cy="305744"/>
              </a:xfrm>
              <a:prstGeom prst="rect">
                <a:avLst/>
              </a:prstGeom>
            </p:spPr>
          </p:pic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ACCD846-F1E1-48E3-85D9-DE43E4297272}"/>
                </a:ext>
              </a:extLst>
            </p:cNvPr>
            <p:cNvSpPr/>
            <p:nvPr/>
          </p:nvSpPr>
          <p:spPr>
            <a:xfrm>
              <a:off x="3638907" y="1748309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BS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AE4D4F0-6B8B-4F0C-A5E0-7B29A68AB428}"/>
              </a:ext>
            </a:extLst>
          </p:cNvPr>
          <p:cNvGrpSpPr/>
          <p:nvPr/>
        </p:nvGrpSpPr>
        <p:grpSpPr>
          <a:xfrm>
            <a:off x="3478117" y="3731681"/>
            <a:ext cx="691796" cy="867064"/>
            <a:chOff x="3452110" y="3722972"/>
            <a:chExt cx="691796" cy="867064"/>
          </a:xfrm>
        </p:grpSpPr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1CA373C4-5966-4EA6-B425-4B329C37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71560" y1="61628" x2="71560" y2="61628"/>
                          <a14:foregroundMark x1="72477" y1="50000" x2="72477" y2="50000"/>
                          <a14:foregroundMark x1="76147" y1="76744" x2="76147" y2="76744"/>
                          <a14:foregroundMark x1="84404" y1="76744" x2="84404" y2="767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2110" y="3722972"/>
              <a:ext cx="676063" cy="663707"/>
            </a:xfrm>
            <a:prstGeom prst="rect">
              <a:avLst/>
            </a:prstGeom>
          </p:spPr>
        </p:pic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29F582C-922F-4386-82CA-1E5FF3B0B894}"/>
                </a:ext>
              </a:extLst>
            </p:cNvPr>
            <p:cNvSpPr/>
            <p:nvPr/>
          </p:nvSpPr>
          <p:spPr>
            <a:xfrm>
              <a:off x="3530991" y="4255231"/>
              <a:ext cx="612915" cy="334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RSU</a:t>
              </a:r>
              <a:endParaRPr lang="zh-TW" altLang="en-US" sz="1600" b="1" dirty="0"/>
            </a:p>
          </p:txBody>
        </p:sp>
      </p:grp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7D4526F-7C0F-4003-BF03-3B6571CE66D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4860448" y="5513721"/>
            <a:ext cx="1056646" cy="211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AFB756F-54A5-469F-AF54-DFDF313D646B}"/>
              </a:ext>
            </a:extLst>
          </p:cNvPr>
          <p:cNvSpPr txBox="1"/>
          <p:nvPr/>
        </p:nvSpPr>
        <p:spPr>
          <a:xfrm>
            <a:off x="4827029" y="5789965"/>
            <a:ext cx="21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Continuously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Send to RSU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169BEB5-1C0A-47CB-B3D9-939D733F569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611734" y="4954304"/>
            <a:ext cx="1400326" cy="460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E2F2B333-5E8D-4CC6-B298-DCF050BAA559}"/>
              </a:ext>
            </a:extLst>
          </p:cNvPr>
          <p:cNvGrpSpPr/>
          <p:nvPr/>
        </p:nvGrpSpPr>
        <p:grpSpPr>
          <a:xfrm>
            <a:off x="6560598" y="5810316"/>
            <a:ext cx="2242038" cy="578373"/>
            <a:chOff x="6560598" y="5810316"/>
            <a:chExt cx="2242038" cy="578373"/>
          </a:xfrm>
        </p:grpSpPr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2849F66-4C4C-4E67-9287-9188044538AD}"/>
                </a:ext>
              </a:extLst>
            </p:cNvPr>
            <p:cNvSpPr txBox="1"/>
            <p:nvPr/>
          </p:nvSpPr>
          <p:spPr>
            <a:xfrm>
              <a:off x="6673969" y="5853862"/>
              <a:ext cx="21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Track real time road situation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889BD28-A4D3-4FC6-AEFC-2DCDC0F2030E}"/>
                </a:ext>
              </a:extLst>
            </p:cNvPr>
            <p:cNvSpPr/>
            <p:nvPr/>
          </p:nvSpPr>
          <p:spPr>
            <a:xfrm>
              <a:off x="6560598" y="5810316"/>
              <a:ext cx="2064568" cy="578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D032711F-012F-4DA7-A05C-C7A6A6C1EA6E}"/>
              </a:ext>
            </a:extLst>
          </p:cNvPr>
          <p:cNvSpPr/>
          <p:nvPr/>
        </p:nvSpPr>
        <p:spPr>
          <a:xfrm>
            <a:off x="6641319" y="5857155"/>
            <a:ext cx="1899387" cy="48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EE46690-FBDF-4D75-8DCA-873306F131BC}"/>
              </a:ext>
            </a:extLst>
          </p:cNvPr>
          <p:cNvSpPr txBox="1"/>
          <p:nvPr/>
        </p:nvSpPr>
        <p:spPr>
          <a:xfrm>
            <a:off x="1361831" y="5850452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Renew the route(if needed)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CE18FABD-8DAB-4377-BDCE-92240E41372B}"/>
              </a:ext>
            </a:extLst>
          </p:cNvPr>
          <p:cNvSpPr/>
          <p:nvPr/>
        </p:nvSpPr>
        <p:spPr>
          <a:xfrm>
            <a:off x="2052599" y="549791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EB2AE445-8AA5-4409-9422-26CCF040A251}"/>
              </a:ext>
            </a:extLst>
          </p:cNvPr>
          <p:cNvCxnSpPr>
            <a:cxnSpLocks/>
          </p:cNvCxnSpPr>
          <p:nvPr/>
        </p:nvCxnSpPr>
        <p:spPr>
          <a:xfrm>
            <a:off x="4764495" y="2890482"/>
            <a:ext cx="2657455" cy="1166240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6290520-7129-4EF8-9698-B2309FD8223C}"/>
              </a:ext>
            </a:extLst>
          </p:cNvPr>
          <p:cNvCxnSpPr>
            <a:cxnSpLocks/>
          </p:cNvCxnSpPr>
          <p:nvPr/>
        </p:nvCxnSpPr>
        <p:spPr>
          <a:xfrm flipH="1" flipV="1">
            <a:off x="4789296" y="3213717"/>
            <a:ext cx="2638468" cy="11185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E10924AE-61BC-4EDD-B8D7-18E24AD04235}"/>
              </a:ext>
            </a:extLst>
          </p:cNvPr>
          <p:cNvSpPr/>
          <p:nvPr/>
        </p:nvSpPr>
        <p:spPr>
          <a:xfrm>
            <a:off x="5779320" y="6316380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Monitor</a:t>
            </a:r>
            <a:endParaRPr lang="zh-TW" altLang="en-US" sz="1600" b="1" dirty="0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E93051DE-833C-4364-8948-4734F5E7FDAC}"/>
              </a:ext>
            </a:extLst>
          </p:cNvPr>
          <p:cNvGrpSpPr/>
          <p:nvPr/>
        </p:nvGrpSpPr>
        <p:grpSpPr>
          <a:xfrm>
            <a:off x="7567541" y="1831752"/>
            <a:ext cx="1193328" cy="1073815"/>
            <a:chOff x="7500692" y="1746095"/>
            <a:chExt cx="1193328" cy="1073815"/>
          </a:xfrm>
        </p:grpSpPr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6F06F9BF-5BB3-477C-B205-8E3140180DAB}"/>
                </a:ext>
              </a:extLst>
            </p:cNvPr>
            <p:cNvGrpSpPr/>
            <p:nvPr/>
          </p:nvGrpSpPr>
          <p:grpSpPr>
            <a:xfrm>
              <a:off x="7500692" y="1746095"/>
              <a:ext cx="1193328" cy="795424"/>
              <a:chOff x="1173274" y="1436061"/>
              <a:chExt cx="1193328" cy="795424"/>
            </a:xfrm>
          </p:grpSpPr>
          <p:grpSp>
            <p:nvGrpSpPr>
              <p:cNvPr id="169" name="群組 168">
                <a:extLst>
                  <a:ext uri="{FF2B5EF4-FFF2-40B4-BE49-F238E27FC236}">
                    <a16:creationId xmlns:a16="http://schemas.microsoft.com/office/drawing/2014/main" id="{B4C94FE3-AD81-4685-999F-8727F6C8B9FC}"/>
                  </a:ext>
                </a:extLst>
              </p:cNvPr>
              <p:cNvGrpSpPr/>
              <p:nvPr/>
            </p:nvGrpSpPr>
            <p:grpSpPr>
              <a:xfrm>
                <a:off x="1173274" y="1436061"/>
                <a:ext cx="1193328" cy="795424"/>
                <a:chOff x="6635598" y="1014902"/>
                <a:chExt cx="1560173" cy="1338894"/>
              </a:xfrm>
            </p:grpSpPr>
            <p:sp>
              <p:nvSpPr>
                <p:cNvPr id="178" name="雲朵形 177">
                  <a:extLst>
                    <a:ext uri="{FF2B5EF4-FFF2-40B4-BE49-F238E27FC236}">
                      <a16:creationId xmlns:a16="http://schemas.microsoft.com/office/drawing/2014/main" id="{5E104DAD-AC95-4D20-A153-3F3307016E8D}"/>
                    </a:ext>
                  </a:extLst>
                </p:cNvPr>
                <p:cNvSpPr/>
                <p:nvPr/>
              </p:nvSpPr>
              <p:spPr>
                <a:xfrm>
                  <a:off x="6635598" y="1014902"/>
                  <a:ext cx="1560173" cy="925069"/>
                </a:xfrm>
                <a:prstGeom prst="clou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</a:rPr>
                    <a:t>Cloud</a:t>
                  </a:r>
                  <a:endParaRPr lang="zh-TW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9" name="圖片 178">
                  <a:extLst>
                    <a:ext uri="{FF2B5EF4-FFF2-40B4-BE49-F238E27FC236}">
                      <a16:creationId xmlns:a16="http://schemas.microsoft.com/office/drawing/2014/main" id="{4040F982-B410-4AA7-AF1B-D0B9AC8D26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>
                              <a14:foregroundMark x1="73333" y1="82927" x2="73333" y2="82927"/>
                              <a14:foregroundMark x1="84444" y1="78049" x2="84444" y2="78049"/>
                              <a14:foregroundMark x1="71111" y1="51220" x2="71111" y2="51220"/>
                              <a14:foregroundMark x1="62222" y1="19512" x2="62222" y2="19512"/>
                              <a14:foregroundMark x1="77778" y1="24390" x2="77778" y2="2439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22" y="1963320"/>
                  <a:ext cx="428571" cy="390476"/>
                </a:xfrm>
                <a:prstGeom prst="rect">
                  <a:avLst/>
                </a:prstGeom>
              </p:spPr>
            </p:pic>
          </p:grpSp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1589DFC0-BF4D-4192-A522-4E00A40DB5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260966" y="1953553"/>
                <a:ext cx="108409" cy="264336"/>
              </a:xfrm>
              <a:prstGeom prst="rect">
                <a:avLst/>
              </a:prstGeom>
            </p:spPr>
          </p:pic>
          <p:pic>
            <p:nvPicPr>
              <p:cNvPr id="176" name="圖片 175">
                <a:extLst>
                  <a:ext uri="{FF2B5EF4-FFF2-40B4-BE49-F238E27FC236}">
                    <a16:creationId xmlns:a16="http://schemas.microsoft.com/office/drawing/2014/main" id="{62CBBBF9-09C4-4A1C-9785-0EAFE5FB8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9738" y="1997471"/>
                <a:ext cx="327801" cy="231978"/>
              </a:xfrm>
              <a:prstGeom prst="rect">
                <a:avLst/>
              </a:prstGeom>
            </p:spPr>
          </p:pic>
          <p:pic>
            <p:nvPicPr>
              <p:cNvPr id="177" name="圖片 176">
                <a:extLst>
                  <a:ext uri="{FF2B5EF4-FFF2-40B4-BE49-F238E27FC236}">
                    <a16:creationId xmlns:a16="http://schemas.microsoft.com/office/drawing/2014/main" id="{F96AFD34-353B-4AFB-9493-FB62D4538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21125" y="1996404"/>
                <a:ext cx="327801" cy="231978"/>
              </a:xfrm>
              <a:prstGeom prst="rect">
                <a:avLst/>
              </a:prstGeom>
            </p:spPr>
          </p:pic>
        </p:grp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7243833-8AD8-4768-9D9E-52B08D84392E}"/>
                </a:ext>
              </a:extLst>
            </p:cNvPr>
            <p:cNvSpPr/>
            <p:nvPr/>
          </p:nvSpPr>
          <p:spPr>
            <a:xfrm>
              <a:off x="7690551" y="2481356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Cloud</a:t>
              </a:r>
              <a:endParaRPr lang="zh-TW" altLang="en-US" sz="1600" b="1" dirty="0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54EB356-8A2D-4604-B3E0-6C15E7F7C950}"/>
              </a:ext>
            </a:extLst>
          </p:cNvPr>
          <p:cNvSpPr/>
          <p:nvPr/>
        </p:nvSpPr>
        <p:spPr>
          <a:xfrm>
            <a:off x="4334" y="1729903"/>
            <a:ext cx="2891198" cy="470554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2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84834E-8752-4C85-832E-D13684A1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9" y="461547"/>
            <a:ext cx="8774723" cy="5927142"/>
          </a:xfrm>
        </p:spPr>
        <p:txBody>
          <a:bodyPr/>
          <a:lstStyle/>
          <a:p>
            <a:r>
              <a:rPr lang="en-US" altLang="zh-TW" sz="1600" dirty="0"/>
              <a:t>BSs get the information from users and request Cloud</a:t>
            </a:r>
            <a:r>
              <a:rPr lang="zh-TW" altLang="en-US" sz="1600" dirty="0"/>
              <a:t> </a:t>
            </a:r>
            <a:r>
              <a:rPr lang="en-US" altLang="zh-TW" sz="1600" dirty="0"/>
              <a:t>get the newest data.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68F3E8-F178-4F7D-A9D7-7D82C527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0160E-9B48-46AF-BB90-2960EDD8FC6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9A719C67-BF64-401E-BAF2-67C52F2B910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/>
              <a:t>System Process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1022D0-DCEA-4FDE-AAE9-28E744820980}"/>
              </a:ext>
            </a:extLst>
          </p:cNvPr>
          <p:cNvGrpSpPr/>
          <p:nvPr/>
        </p:nvGrpSpPr>
        <p:grpSpPr>
          <a:xfrm>
            <a:off x="17085" y="2048391"/>
            <a:ext cx="1603709" cy="917824"/>
            <a:chOff x="782472" y="2420098"/>
            <a:chExt cx="1603709" cy="91782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7F4E434-23E5-48CF-B77B-174B8888DEA5}"/>
                </a:ext>
              </a:extLst>
            </p:cNvPr>
            <p:cNvGrpSpPr/>
            <p:nvPr/>
          </p:nvGrpSpPr>
          <p:grpSpPr>
            <a:xfrm>
              <a:off x="1088263" y="2420098"/>
              <a:ext cx="1031834" cy="658934"/>
              <a:chOff x="1469061" y="5860216"/>
              <a:chExt cx="1031834" cy="65893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873022F-B248-45EE-BBAA-C9EFE75EE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21667" y1="26923" x2="21667" y2="26923"/>
                            <a14:backgroundMark x1="26667" y1="17308" x2="7500" y2="41827"/>
                            <a14:backgroundMark x1="7500" y1="41827" x2="7083" y2="43750"/>
                            <a14:backgroundMark x1="16250" y1="37500" x2="8750" y2="60096"/>
                            <a14:backgroundMark x1="8750" y1="60096" x2="8750" y2="60577"/>
                            <a14:backgroundMark x1="10000" y1="57692" x2="26667" y2="75962"/>
                            <a14:backgroundMark x1="26667" y1="75962" x2="70000" y2="73077"/>
                            <a14:backgroundMark x1="70000" y1="73077" x2="71250" y2="75000"/>
                            <a14:backgroundMark x1="34583" y1="61538" x2="57083" y2="62500"/>
                            <a14:backgroundMark x1="57083" y1="62500" x2="63750" y2="61538"/>
                            <a14:backgroundMark x1="59167" y1="12019" x2="75417" y2="30288"/>
                            <a14:backgroundMark x1="75417" y1="30288" x2="85833" y2="51923"/>
                            <a14:backgroundMark x1="85833" y1="51923" x2="82917" y2="60577"/>
                            <a14:backgroundMark x1="18750" y1="67308" x2="40833" y2="64904"/>
                            <a14:backgroundMark x1="44167" y1="65385" x2="52917" y2="65385"/>
                            <a14:backgroundMark x1="52500" y1="65385" x2="79583" y2="64423"/>
                            <a14:backgroundMark x1="39167" y1="66827" x2="52500" y2="65385"/>
                            <a14:backgroundMark x1="45833" y1="65865" x2="51667" y2="63942"/>
                            <a14:backgroundMark x1="44167" y1="65865" x2="52500" y2="63942"/>
                            <a14:backgroundMark x1="42500" y1="66827" x2="42500" y2="67308"/>
                            <a14:backgroundMark x1="37083" y1="63942" x2="37083" y2="63942"/>
                            <a14:backgroundMark x1="18333" y1="65865" x2="33333" y2="65385"/>
                            <a14:backgroundMark x1="19167" y1="65385" x2="19583" y2="63942"/>
                          </a14:backgroundRemoval>
                        </a14:imgEffect>
                      </a14:imgLayer>
                    </a14:imgProps>
                  </a:ext>
                </a:extLst>
              </a:blip>
              <a:srcRect l="13057" t="19523" r="16126" b="34105"/>
              <a:stretch/>
            </p:blipFill>
            <p:spPr>
              <a:xfrm>
                <a:off x="1469061" y="5992597"/>
                <a:ext cx="927830" cy="52655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422B15-7019-4453-AA5D-71BA14634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7353" l="3179" r="95665">
                            <a14:foregroundMark x1="39884" y1="42353" x2="39884" y2="42353"/>
                            <a14:foregroundMark x1="47977" y1="52647" x2="47977" y2="52647"/>
                            <a14:foregroundMark x1="59827" y1="53235" x2="59827" y2="53235"/>
                            <a14:foregroundMark x1="49133" y1="21765" x2="49133" y2="21765"/>
                            <a14:foregroundMark x1="93353" y1="57353" x2="93353" y2="57353"/>
                            <a14:foregroundMark x1="95665" y1="42059" x2="95665" y2="42059"/>
                            <a14:foregroundMark x1="8382" y1="40882" x2="8382" y2="40882"/>
                            <a14:foregroundMark x1="4913" y1="41471" x2="4913" y2="41471"/>
                            <a14:foregroundMark x1="3757" y1="55588" x2="3757" y2="55588"/>
                            <a14:foregroundMark x1="43353" y1="93529" x2="43353" y2="93529"/>
                            <a14:foregroundMark x1="43064" y1="97353" x2="43064" y2="97353"/>
                            <a14:foregroundMark x1="28324" y1="97353" x2="28324" y2="97353"/>
                            <a14:foregroundMark x1="78324" y1="57059" x2="78324" y2="57059"/>
                            <a14:foregroundMark x1="38150" y1="20294" x2="38150" y2="20294"/>
                            <a14:backgroundMark x1="28324" y1="98235" x2="28324" y2="98235"/>
                            <a14:backgroundMark x1="43353" y1="97941" x2="43353" y2="97941"/>
                            <a14:backgroundMark x1="43064" y1="98235" x2="43064" y2="9823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75025" y="5860216"/>
                <a:ext cx="325870" cy="320219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6BC21-9C6D-404E-9943-48D2B5D36056}"/>
                </a:ext>
              </a:extLst>
            </p:cNvPr>
            <p:cNvSpPr/>
            <p:nvPr/>
          </p:nvSpPr>
          <p:spPr>
            <a:xfrm>
              <a:off x="782472" y="2999368"/>
              <a:ext cx="1603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 Automatic car</a:t>
              </a:r>
              <a:endParaRPr lang="zh-TW" altLang="en-US" sz="1600" b="1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74B855-E4CA-422B-96CE-815865CEBA52}"/>
              </a:ext>
            </a:extLst>
          </p:cNvPr>
          <p:cNvSpPr txBox="1"/>
          <p:nvPr/>
        </p:nvSpPr>
        <p:spPr>
          <a:xfrm>
            <a:off x="1638682" y="2319526"/>
            <a:ext cx="118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Send the  information</a:t>
            </a:r>
            <a:endParaRPr lang="zh-TW" altLang="en-US" sz="14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D15A65-88F2-4D60-9664-177E02E71B00}"/>
              </a:ext>
            </a:extLst>
          </p:cNvPr>
          <p:cNvSpPr txBox="1"/>
          <p:nvPr/>
        </p:nvSpPr>
        <p:spPr>
          <a:xfrm>
            <a:off x="5684897" y="2309541"/>
            <a:ext cx="178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Request the newest data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66F58F-C381-4BB4-A56F-AFF02F55D37A}"/>
              </a:ext>
            </a:extLst>
          </p:cNvPr>
          <p:cNvSpPr txBox="1"/>
          <p:nvPr/>
        </p:nvSpPr>
        <p:spPr>
          <a:xfrm>
            <a:off x="2409871" y="3789593"/>
            <a:ext cx="12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CB972F"/>
                </a:solidFill>
              </a:rPr>
              <a:t>Send the route and schedule</a:t>
            </a:r>
            <a:endParaRPr lang="zh-TW" altLang="en-US" sz="1400" b="1" dirty="0">
              <a:solidFill>
                <a:srgbClr val="CB972F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A1B031-B93E-4C4E-B119-30D4557005CC}"/>
              </a:ext>
            </a:extLst>
          </p:cNvPr>
          <p:cNvGrpSpPr/>
          <p:nvPr/>
        </p:nvGrpSpPr>
        <p:grpSpPr>
          <a:xfrm>
            <a:off x="3012060" y="4551653"/>
            <a:ext cx="1752435" cy="1725321"/>
            <a:chOff x="3334045" y="3489651"/>
            <a:chExt cx="1934590" cy="28339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0EBB64-7A61-47A4-878E-FF4BF25DE542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4FF801-0C85-4BBD-B611-15D0913B8225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Monitor </a:t>
              </a:r>
            </a:p>
            <a:p>
              <a:pPr algn="ctr"/>
              <a:r>
                <a:rPr lang="en-US" altLang="zh-TW" sz="1400" b="1" dirty="0">
                  <a:solidFill>
                    <a:srgbClr val="0070C0"/>
                  </a:solidFill>
                </a:rPr>
                <a:t>instant road situation</a:t>
              </a:r>
              <a:endParaRPr lang="zh-TW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1C4C1C-BCC4-4019-90C8-D9C453A5A4F6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DCBB26B-D29D-4628-B404-C0FAA49FF98A}"/>
              </a:ext>
            </a:extLst>
          </p:cNvPr>
          <p:cNvGrpSpPr/>
          <p:nvPr/>
        </p:nvGrpSpPr>
        <p:grpSpPr>
          <a:xfrm>
            <a:off x="98624" y="2917196"/>
            <a:ext cx="1601051" cy="2807865"/>
            <a:chOff x="5922158" y="3004941"/>
            <a:chExt cx="1815607" cy="272646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807F32-9B7B-4644-B708-0458D8DBDF37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E8E09A-A869-43B1-9B28-8097465CDD0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Requirement for trip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0268448-1BB2-4E41-84FA-500FD4F1CB47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Renew the driving route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485B5E-86F0-425B-9ECC-F6F40581B720}"/>
              </a:ext>
            </a:extLst>
          </p:cNvPr>
          <p:cNvSpPr txBox="1"/>
          <p:nvPr/>
        </p:nvSpPr>
        <p:spPr>
          <a:xfrm>
            <a:off x="5636394" y="4294947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Send schedules and spots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735D4BB-1AE8-4C3E-9295-1A7E7F958F53}"/>
              </a:ext>
            </a:extLst>
          </p:cNvPr>
          <p:cNvSpPr/>
          <p:nvPr/>
        </p:nvSpPr>
        <p:spPr>
          <a:xfrm>
            <a:off x="6065731" y="392376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F47FCBF-7A9C-4C7D-9C9F-5BDA57682F56}"/>
              </a:ext>
            </a:extLst>
          </p:cNvPr>
          <p:cNvSpPr/>
          <p:nvPr/>
        </p:nvSpPr>
        <p:spPr>
          <a:xfrm>
            <a:off x="2040068" y="2086865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4638844-D4A2-4E07-8233-2187DB0E43F0}"/>
              </a:ext>
            </a:extLst>
          </p:cNvPr>
          <p:cNvSpPr/>
          <p:nvPr/>
        </p:nvSpPr>
        <p:spPr>
          <a:xfrm>
            <a:off x="5206307" y="234683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18906D5-2E4C-4707-A8A2-53FEC41C6CA5}"/>
              </a:ext>
            </a:extLst>
          </p:cNvPr>
          <p:cNvSpPr/>
          <p:nvPr/>
        </p:nvSpPr>
        <p:spPr>
          <a:xfrm>
            <a:off x="2096554" y="3538711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784B59A-8457-4A01-8688-DADFC2357633}"/>
              </a:ext>
            </a:extLst>
          </p:cNvPr>
          <p:cNvGrpSpPr/>
          <p:nvPr/>
        </p:nvGrpSpPr>
        <p:grpSpPr>
          <a:xfrm>
            <a:off x="3012060" y="2027821"/>
            <a:ext cx="1752435" cy="1725321"/>
            <a:chOff x="3334045" y="3489651"/>
            <a:chExt cx="1934590" cy="283391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2366591-C2E2-423B-AB46-0CC0F414BEA6}"/>
                </a:ext>
              </a:extLst>
            </p:cNvPr>
            <p:cNvSpPr/>
            <p:nvPr/>
          </p:nvSpPr>
          <p:spPr>
            <a:xfrm>
              <a:off x="3499584" y="4980277"/>
              <a:ext cx="1595171" cy="1156896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Choose the optimal route and schedule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9CF424-26BD-4F4F-8D9D-2BE35BE17E1D}"/>
                </a:ext>
              </a:extLst>
            </p:cNvPr>
            <p:cNvSpPr/>
            <p:nvPr/>
          </p:nvSpPr>
          <p:spPr>
            <a:xfrm>
              <a:off x="3499268" y="3701572"/>
              <a:ext cx="1595171" cy="1063234"/>
            </a:xfrm>
            <a:prstGeom prst="rect">
              <a:avLst/>
            </a:prstGeom>
            <a:noFill/>
            <a:ln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CB972F"/>
                  </a:solidFill>
                </a:rPr>
                <a:t>Analyze the information</a:t>
              </a:r>
              <a:endParaRPr lang="zh-TW" altLang="en-US" sz="1400" b="1" dirty="0">
                <a:solidFill>
                  <a:srgbClr val="CB972F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30FF71-5742-4F55-A1BF-B6B5C308D55A}"/>
                </a:ext>
              </a:extLst>
            </p:cNvPr>
            <p:cNvSpPr/>
            <p:nvPr/>
          </p:nvSpPr>
          <p:spPr>
            <a:xfrm>
              <a:off x="3334045" y="3489651"/>
              <a:ext cx="1934590" cy="2833918"/>
            </a:xfrm>
            <a:prstGeom prst="rect">
              <a:avLst/>
            </a:prstGeom>
            <a:noFill/>
            <a:ln w="28575">
              <a:solidFill>
                <a:srgbClr val="CB9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4F8715D-35FF-421C-AEAB-06C20FC07B17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 flipV="1">
            <a:off x="1576459" y="2890482"/>
            <a:ext cx="1435601" cy="677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6BAA06D-77B3-4C20-AFDC-FA9D58044792}"/>
              </a:ext>
            </a:extLst>
          </p:cNvPr>
          <p:cNvCxnSpPr>
            <a:cxnSpLocks/>
            <a:stCxn id="51" idx="1"/>
            <a:endCxn id="34" idx="3"/>
          </p:cNvCxnSpPr>
          <p:nvPr/>
        </p:nvCxnSpPr>
        <p:spPr>
          <a:xfrm flipH="1">
            <a:off x="1581327" y="2890482"/>
            <a:ext cx="1430733" cy="2066572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42181BD-7C4F-4E26-AB68-6209E2831828}"/>
              </a:ext>
            </a:extLst>
          </p:cNvPr>
          <p:cNvGrpSpPr/>
          <p:nvPr/>
        </p:nvGrpSpPr>
        <p:grpSpPr>
          <a:xfrm>
            <a:off x="7427764" y="2933320"/>
            <a:ext cx="1414569" cy="2797832"/>
            <a:chOff x="5922158" y="3004941"/>
            <a:chExt cx="1815607" cy="272646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4726CD-4251-4D75-8C37-2B6991F9A6A4}"/>
                </a:ext>
              </a:extLst>
            </p:cNvPr>
            <p:cNvSpPr/>
            <p:nvPr/>
          </p:nvSpPr>
          <p:spPr>
            <a:xfrm>
              <a:off x="5922158" y="3004941"/>
              <a:ext cx="1815607" cy="27264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9EE79E8-0789-4E3C-9309-65792793654F}"/>
                </a:ext>
              </a:extLst>
            </p:cNvPr>
            <p:cNvSpPr/>
            <p:nvPr/>
          </p:nvSpPr>
          <p:spPr>
            <a:xfrm>
              <a:off x="6054424" y="3082500"/>
              <a:ext cx="1543612" cy="110865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Collect All popular spots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E5FBF58-0B60-4C3C-85BD-A2DB84846B4B}"/>
                </a:ext>
              </a:extLst>
            </p:cNvPr>
            <p:cNvSpPr/>
            <p:nvPr/>
          </p:nvSpPr>
          <p:spPr>
            <a:xfrm>
              <a:off x="6059945" y="4379578"/>
              <a:ext cx="1543612" cy="121217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rgbClr val="00B050"/>
                  </a:solidFill>
                </a:rPr>
                <a:t>Provide several trip schedules</a:t>
              </a:r>
              <a:endParaRPr lang="zh-TW" altLang="en-US" sz="1400" b="1" dirty="0">
                <a:solidFill>
                  <a:srgbClr val="00B050"/>
                </a:solidFill>
              </a:endParaRPr>
            </a:p>
            <a:p>
              <a:pPr algn="ctr"/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8" name="圖片 107">
            <a:extLst>
              <a:ext uri="{FF2B5EF4-FFF2-40B4-BE49-F238E27FC236}">
                <a16:creationId xmlns:a16="http://schemas.microsoft.com/office/drawing/2014/main" id="{4B174A2F-08BB-4994-B235-48D193EC0A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4" y="5400332"/>
            <a:ext cx="743375" cy="64980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4537BDC-F5E0-4BCB-B79C-0E572B2A3256}"/>
              </a:ext>
            </a:extLst>
          </p:cNvPr>
          <p:cNvGrpSpPr/>
          <p:nvPr/>
        </p:nvGrpSpPr>
        <p:grpSpPr>
          <a:xfrm>
            <a:off x="3568434" y="1116382"/>
            <a:ext cx="705817" cy="970481"/>
            <a:chOff x="3568434" y="1116382"/>
            <a:chExt cx="705817" cy="97048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93FC6E5F-34A8-491D-B687-090B63F1C206}"/>
                </a:ext>
              </a:extLst>
            </p:cNvPr>
            <p:cNvGrpSpPr/>
            <p:nvPr/>
          </p:nvGrpSpPr>
          <p:grpSpPr>
            <a:xfrm>
              <a:off x="3568434" y="1116382"/>
              <a:ext cx="705817" cy="712007"/>
              <a:chOff x="118481" y="3885580"/>
              <a:chExt cx="798282" cy="95852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31D5D25E-43B0-42E8-9BBE-3531ABCC6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5370" b="77037" l="23281" r="36979">
                            <a14:foregroundMark x1="25938" y1="39722" x2="25938" y2="39722"/>
                            <a14:foregroundMark x1="23646" y1="40741" x2="23646" y2="40741"/>
                            <a14:foregroundMark x1="25052" y1="35370" x2="25156" y2="35370"/>
                            <a14:foregroundMark x1="34844" y1="42778" x2="34844" y2="42778"/>
                            <a14:foregroundMark x1="36615" y1="41481" x2="36615" y2="41481"/>
                            <a14:foregroundMark x1="29792" y1="41852" x2="29792" y2="41852"/>
                            <a14:foregroundMark x1="29271" y1="44722" x2="29271" y2="44722"/>
                            <a14:foregroundMark x1="29479" y1="44907" x2="29479" y2="44907"/>
                            <a14:foregroundMark x1="30052" y1="47037" x2="30052" y2="47037"/>
                            <a14:foregroundMark x1="29948" y1="65370" x2="29948" y2="65370"/>
                            <a14:foregroundMark x1="30104" y1="63981" x2="30104" y2="63981"/>
                            <a14:foregroundMark x1="30104" y1="63148" x2="30104" y2="63148"/>
                            <a14:foregroundMark x1="30104" y1="62685" x2="30104" y2="62685"/>
                            <a14:foregroundMark x1="30104" y1="62037" x2="30104" y2="62037"/>
                            <a14:foregroundMark x1="30104" y1="59630" x2="30104" y2="59630"/>
                            <a14:backgroundMark x1="29531" y1="55093" x2="29531" y2="55093"/>
                            <a14:backgroundMark x1="30990" y1="56019" x2="30990" y2="56019"/>
                            <a14:backgroundMark x1="29740" y1="53148" x2="29740" y2="53148"/>
                            <a14:backgroundMark x1="29792" y1="52963" x2="29792" y2="52963"/>
                            <a14:backgroundMark x1="29792" y1="52778" x2="29792" y2="52778"/>
                            <a14:backgroundMark x1="30260" y1="52870" x2="30260" y2="52870"/>
                            <a14:backgroundMark x1="29167" y1="58704" x2="29167" y2="58704"/>
                            <a14:backgroundMark x1="28021" y1="57500" x2="28021" y2="57500"/>
                            <a14:backgroundMark x1="29792" y1="61296" x2="29792" y2="61296"/>
                            <a14:backgroundMark x1="28021" y1="61204" x2="28021" y2="61204"/>
                            <a14:backgroundMark x1="26510" y1="67963" x2="26510" y2="67963"/>
                            <a14:backgroundMark x1="29740" y1="64167" x2="29740" y2="64167"/>
                            <a14:backgroundMark x1="30469" y1="64630" x2="30469" y2="64630"/>
                            <a14:backgroundMark x1="30312" y1="63611" x2="30312" y2="63611"/>
                            <a14:backgroundMark x1="29740" y1="63704" x2="29740" y2="63704"/>
                            <a14:backgroundMark x1="29844" y1="63611" x2="29844" y2="63611"/>
                            <a14:backgroundMark x1="28073" y1="65926" x2="28073" y2="65926"/>
                            <a14:backgroundMark x1="31823" y1="63056" x2="31823" y2="63056"/>
                            <a14:backgroundMark x1="30885" y1="58611" x2="30781" y2="58796"/>
                            <a14:backgroundMark x1="33646" y1="67778" x2="33073" y2="66296"/>
                            <a14:backgroundMark x1="35000" y1="72037" x2="35000" y2="72037"/>
                            <a14:backgroundMark x1="25052" y1="72222" x2="25052" y2="72222"/>
                            <a14:backgroundMark x1="28542" y1="53241" x2="29115" y2="51667"/>
                            <a14:backgroundMark x1="31875" y1="53333" x2="31563" y2="51204"/>
                            <a14:backgroundMark x1="31250" y1="49815" x2="31250" y2="49815"/>
                            <a14:backgroundMark x1="32188" y1="55370" x2="32188" y2="55370"/>
                            <a14:backgroundMark x1="27865" y1="55463" x2="27865" y2="55463"/>
                            <a14:backgroundMark x1="29323" y1="48889" x2="29583" y2="46389"/>
                            <a14:backgroundMark x1="30625" y1="49167" x2="30469" y2="46296"/>
                            <a14:backgroundMark x1="30312" y1="43889" x2="30312" y2="43889"/>
                            <a14:backgroundMark x1="29740" y1="44352" x2="29740" y2="44352"/>
                            <a14:backgroundMark x1="29792" y1="43981" x2="29792" y2="43981"/>
                            <a14:backgroundMark x1="29844" y1="43704" x2="29844" y2="43704"/>
                          </a14:backgroundRemoval>
                        </a14:imgEffect>
                      </a14:imgLayer>
                    </a14:imgProps>
                  </a:ext>
                </a:extLst>
              </a:blip>
              <a:srcRect l="21580" t="32545" r="61301" b="17976"/>
              <a:stretch/>
            </p:blipFill>
            <p:spPr>
              <a:xfrm flipH="1">
                <a:off x="158098" y="3885580"/>
                <a:ext cx="589563" cy="958523"/>
              </a:xfrm>
              <a:prstGeom prst="rect">
                <a:avLst/>
              </a:prstGeom>
            </p:spPr>
          </p:pic>
          <p:pic>
            <p:nvPicPr>
              <p:cNvPr id="95" name="圖片 94">
                <a:extLst>
                  <a:ext uri="{FF2B5EF4-FFF2-40B4-BE49-F238E27FC236}">
                    <a16:creationId xmlns:a16="http://schemas.microsoft.com/office/drawing/2014/main" id="{D92330E1-055A-4F4F-A2CB-D5D09308A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18481" y="4425044"/>
                <a:ext cx="139241" cy="305743"/>
              </a:xfrm>
              <a:prstGeom prst="rect">
                <a:avLst/>
              </a:prstGeom>
            </p:spPr>
          </p:pic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BA5CEC96-6516-49A2-A80E-EBD8F2AC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667" y1="75610" x2="66667" y2="75610"/>
                            <a14:foregroundMark x1="20000" y1="48780" x2="20000" y2="48780"/>
                            <a14:foregroundMark x1="68889" y1="48780" x2="68889" y2="48780"/>
                            <a14:foregroundMark x1="22222" y1="21951" x2="22222" y2="21951"/>
                            <a14:foregroundMark x1="73333" y1="19512" x2="75556" y2="19512"/>
                            <a14:foregroundMark x1="82222" y1="19512" x2="82222" y2="19512"/>
                            <a14:foregroundMark x1="84444" y1="75610" x2="84444" y2="75610"/>
                            <a14:foregroundMark x1="55556" y1="87805" x2="55556" y2="87805"/>
                            <a14:foregroundMark x1="68889" y1="82927" x2="68889" y2="82927"/>
                            <a14:foregroundMark x1="80000" y1="82927" x2="80000" y2="82927"/>
                            <a14:backgroundMark x1="57778" y1="92683" x2="57778" y2="92683"/>
                            <a14:backgroundMark x1="57778" y1="92683" x2="57778" y2="92683"/>
                            <a14:backgroundMark x1="55556" y1="92683" x2="55556" y2="92683"/>
                            <a14:backgroundMark x1="55556" y1="92683" x2="55556" y2="92683"/>
                            <a14:backgroundMark x1="57778" y1="92683" x2="57778" y2="92683"/>
                            <a14:backgroundMark x1="55556" y1="90244" x2="55556" y2="9024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7022" y="4430743"/>
                <a:ext cx="299741" cy="305744"/>
              </a:xfrm>
              <a:prstGeom prst="rect">
                <a:avLst/>
              </a:prstGeom>
            </p:spPr>
          </p:pic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ACCD846-F1E1-48E3-85D9-DE43E4297272}"/>
                </a:ext>
              </a:extLst>
            </p:cNvPr>
            <p:cNvSpPr/>
            <p:nvPr/>
          </p:nvSpPr>
          <p:spPr>
            <a:xfrm>
              <a:off x="3638907" y="1748309"/>
              <a:ext cx="468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BS</a:t>
              </a:r>
              <a:endParaRPr lang="zh-TW" altLang="en-US" sz="1600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AE4D4F0-6B8B-4F0C-A5E0-7B29A68AB428}"/>
              </a:ext>
            </a:extLst>
          </p:cNvPr>
          <p:cNvGrpSpPr/>
          <p:nvPr/>
        </p:nvGrpSpPr>
        <p:grpSpPr>
          <a:xfrm>
            <a:off x="3478117" y="3731681"/>
            <a:ext cx="691796" cy="867064"/>
            <a:chOff x="3452110" y="3722972"/>
            <a:chExt cx="691796" cy="867064"/>
          </a:xfrm>
        </p:grpSpPr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1CA373C4-5966-4EA6-B425-4B329C37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71560" y1="61628" x2="71560" y2="61628"/>
                          <a14:foregroundMark x1="72477" y1="50000" x2="72477" y2="50000"/>
                          <a14:foregroundMark x1="76147" y1="76744" x2="76147" y2="76744"/>
                          <a14:foregroundMark x1="84404" y1="76744" x2="84404" y2="767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52110" y="3722972"/>
              <a:ext cx="676063" cy="663707"/>
            </a:xfrm>
            <a:prstGeom prst="rect">
              <a:avLst/>
            </a:prstGeom>
          </p:spPr>
        </p:pic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29F582C-922F-4386-82CA-1E5FF3B0B894}"/>
                </a:ext>
              </a:extLst>
            </p:cNvPr>
            <p:cNvSpPr/>
            <p:nvPr/>
          </p:nvSpPr>
          <p:spPr>
            <a:xfrm>
              <a:off x="3530991" y="4255231"/>
              <a:ext cx="612915" cy="334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RSU</a:t>
              </a:r>
              <a:endParaRPr lang="zh-TW" altLang="en-US" sz="1600" b="1" dirty="0"/>
            </a:p>
          </p:txBody>
        </p:sp>
      </p:grp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7D4526F-7C0F-4003-BF03-3B6571CE66D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4860448" y="5513721"/>
            <a:ext cx="1056646" cy="211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AFB756F-54A5-469F-AF54-DFDF313D646B}"/>
              </a:ext>
            </a:extLst>
          </p:cNvPr>
          <p:cNvSpPr txBox="1"/>
          <p:nvPr/>
        </p:nvSpPr>
        <p:spPr>
          <a:xfrm>
            <a:off x="4827029" y="5789965"/>
            <a:ext cx="21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Continuously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Send to RSU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169BEB5-1C0A-47CB-B3D9-939D733F569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611734" y="4954304"/>
            <a:ext cx="1400326" cy="460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E2F2B333-5E8D-4CC6-B298-DCF050BAA559}"/>
              </a:ext>
            </a:extLst>
          </p:cNvPr>
          <p:cNvGrpSpPr/>
          <p:nvPr/>
        </p:nvGrpSpPr>
        <p:grpSpPr>
          <a:xfrm>
            <a:off x="6560598" y="5810316"/>
            <a:ext cx="2242038" cy="578373"/>
            <a:chOff x="6560598" y="5810316"/>
            <a:chExt cx="2242038" cy="578373"/>
          </a:xfrm>
        </p:grpSpPr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2849F66-4C4C-4E67-9287-9188044538AD}"/>
                </a:ext>
              </a:extLst>
            </p:cNvPr>
            <p:cNvSpPr txBox="1"/>
            <p:nvPr/>
          </p:nvSpPr>
          <p:spPr>
            <a:xfrm>
              <a:off x="6673969" y="5853862"/>
              <a:ext cx="21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Track real time road situation</a:t>
              </a:r>
              <a:endParaRPr lang="zh-TW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889BD28-A4D3-4FC6-AEFC-2DCDC0F2030E}"/>
                </a:ext>
              </a:extLst>
            </p:cNvPr>
            <p:cNvSpPr/>
            <p:nvPr/>
          </p:nvSpPr>
          <p:spPr>
            <a:xfrm>
              <a:off x="6560598" y="5810316"/>
              <a:ext cx="2064568" cy="578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D032711F-012F-4DA7-A05C-C7A6A6C1EA6E}"/>
              </a:ext>
            </a:extLst>
          </p:cNvPr>
          <p:cNvSpPr/>
          <p:nvPr/>
        </p:nvSpPr>
        <p:spPr>
          <a:xfrm>
            <a:off x="6641319" y="5857155"/>
            <a:ext cx="1899387" cy="48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EE46690-FBDF-4D75-8DCA-873306F131BC}"/>
              </a:ext>
            </a:extLst>
          </p:cNvPr>
          <p:cNvSpPr txBox="1"/>
          <p:nvPr/>
        </p:nvSpPr>
        <p:spPr>
          <a:xfrm>
            <a:off x="1361831" y="5850452"/>
            <a:ext cx="170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Renew the route(if needed)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CE18FABD-8DAB-4377-BDCE-92240E41372B}"/>
              </a:ext>
            </a:extLst>
          </p:cNvPr>
          <p:cNvSpPr/>
          <p:nvPr/>
        </p:nvSpPr>
        <p:spPr>
          <a:xfrm>
            <a:off x="2052599" y="5497918"/>
            <a:ext cx="242590" cy="23180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EB2AE445-8AA5-4409-9422-26CCF040A251}"/>
              </a:ext>
            </a:extLst>
          </p:cNvPr>
          <p:cNvCxnSpPr>
            <a:cxnSpLocks/>
          </p:cNvCxnSpPr>
          <p:nvPr/>
        </p:nvCxnSpPr>
        <p:spPr>
          <a:xfrm>
            <a:off x="4764495" y="2890482"/>
            <a:ext cx="2657455" cy="1166240"/>
          </a:xfrm>
          <a:prstGeom prst="straightConnector1">
            <a:avLst/>
          </a:prstGeom>
          <a:ln w="28575">
            <a:solidFill>
              <a:srgbClr val="CB97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6290520-7129-4EF8-9698-B2309FD8223C}"/>
              </a:ext>
            </a:extLst>
          </p:cNvPr>
          <p:cNvCxnSpPr>
            <a:cxnSpLocks/>
          </p:cNvCxnSpPr>
          <p:nvPr/>
        </p:nvCxnSpPr>
        <p:spPr>
          <a:xfrm flipH="1" flipV="1">
            <a:off x="4789296" y="3213717"/>
            <a:ext cx="2638468" cy="11185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E10924AE-61BC-4EDD-B8D7-18E24AD04235}"/>
              </a:ext>
            </a:extLst>
          </p:cNvPr>
          <p:cNvSpPr/>
          <p:nvPr/>
        </p:nvSpPr>
        <p:spPr>
          <a:xfrm>
            <a:off x="5779320" y="6316380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Monitor</a:t>
            </a:r>
            <a:endParaRPr lang="zh-TW" altLang="en-US" sz="16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783B810-793A-4088-9391-5620BD0D588B}"/>
              </a:ext>
            </a:extLst>
          </p:cNvPr>
          <p:cNvGrpSpPr/>
          <p:nvPr/>
        </p:nvGrpSpPr>
        <p:grpSpPr>
          <a:xfrm>
            <a:off x="7567541" y="1831752"/>
            <a:ext cx="1193328" cy="1073815"/>
            <a:chOff x="7500692" y="1746095"/>
            <a:chExt cx="1193328" cy="1073815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54AAFA1C-7081-4845-BB43-BD183FC22061}"/>
                </a:ext>
              </a:extLst>
            </p:cNvPr>
            <p:cNvGrpSpPr/>
            <p:nvPr/>
          </p:nvGrpSpPr>
          <p:grpSpPr>
            <a:xfrm>
              <a:off x="7500692" y="1746095"/>
              <a:ext cx="1193328" cy="795424"/>
              <a:chOff x="1173274" y="1436061"/>
              <a:chExt cx="1193328" cy="795424"/>
            </a:xfrm>
          </p:grpSpPr>
          <p:grpSp>
            <p:nvGrpSpPr>
              <p:cNvPr id="71" name="群組 70">
                <a:extLst>
                  <a:ext uri="{FF2B5EF4-FFF2-40B4-BE49-F238E27FC236}">
                    <a16:creationId xmlns:a16="http://schemas.microsoft.com/office/drawing/2014/main" id="{BECAE081-ECD6-4981-AB8F-6EFDDBD36D4F}"/>
                  </a:ext>
                </a:extLst>
              </p:cNvPr>
              <p:cNvGrpSpPr/>
              <p:nvPr/>
            </p:nvGrpSpPr>
            <p:grpSpPr>
              <a:xfrm>
                <a:off x="1173274" y="1436061"/>
                <a:ext cx="1193328" cy="795424"/>
                <a:chOff x="6635598" y="1014902"/>
                <a:chExt cx="1560173" cy="1338894"/>
              </a:xfrm>
            </p:grpSpPr>
            <p:sp>
              <p:nvSpPr>
                <p:cNvPr id="76" name="雲朵形 75">
                  <a:extLst>
                    <a:ext uri="{FF2B5EF4-FFF2-40B4-BE49-F238E27FC236}">
                      <a16:creationId xmlns:a16="http://schemas.microsoft.com/office/drawing/2014/main" id="{041D67DB-F17B-4EBD-957D-FCE8B8E8ADA7}"/>
                    </a:ext>
                  </a:extLst>
                </p:cNvPr>
                <p:cNvSpPr/>
                <p:nvPr/>
              </p:nvSpPr>
              <p:spPr>
                <a:xfrm>
                  <a:off x="6635598" y="1014902"/>
                  <a:ext cx="1560173" cy="925069"/>
                </a:xfrm>
                <a:prstGeom prst="clou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</a:rPr>
                    <a:t>Cloud</a:t>
                  </a:r>
                  <a:endParaRPr lang="zh-TW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7" name="圖片 76">
                  <a:extLst>
                    <a:ext uri="{FF2B5EF4-FFF2-40B4-BE49-F238E27FC236}">
                      <a16:creationId xmlns:a16="http://schemas.microsoft.com/office/drawing/2014/main" id="{093FFC54-F2D0-4A07-B94D-6F0E67465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>
                              <a14:foregroundMark x1="73333" y1="82927" x2="73333" y2="82927"/>
                              <a14:foregroundMark x1="84444" y1="78049" x2="84444" y2="78049"/>
                              <a14:foregroundMark x1="71111" y1="51220" x2="71111" y2="51220"/>
                              <a14:foregroundMark x1="62222" y1="19512" x2="62222" y2="19512"/>
                              <a14:foregroundMark x1="77778" y1="24390" x2="77778" y2="2439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22" y="1963320"/>
                  <a:ext cx="428571" cy="390476"/>
                </a:xfrm>
                <a:prstGeom prst="rect">
                  <a:avLst/>
                </a:prstGeom>
              </p:spPr>
            </p:pic>
          </p:grpSp>
          <p:pic>
            <p:nvPicPr>
              <p:cNvPr id="73" name="圖片 72">
                <a:extLst>
                  <a:ext uri="{FF2B5EF4-FFF2-40B4-BE49-F238E27FC236}">
                    <a16:creationId xmlns:a16="http://schemas.microsoft.com/office/drawing/2014/main" id="{413B2B75-EFF9-4AB9-A9B2-B55171440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1722" t="23626" r="15112" b="64065"/>
              <a:stretch/>
            </p:blipFill>
            <p:spPr>
              <a:xfrm>
                <a:off x="1260966" y="1953553"/>
                <a:ext cx="108409" cy="264336"/>
              </a:xfrm>
              <a:prstGeom prst="rect">
                <a:avLst/>
              </a:prstGeom>
            </p:spPr>
          </p:pic>
          <p:pic>
            <p:nvPicPr>
              <p:cNvPr id="74" name="圖片 73">
                <a:extLst>
                  <a:ext uri="{FF2B5EF4-FFF2-40B4-BE49-F238E27FC236}">
                    <a16:creationId xmlns:a16="http://schemas.microsoft.com/office/drawing/2014/main" id="{3948E363-EF84-4889-A89E-D9F17B575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9738" y="1997471"/>
                <a:ext cx="327801" cy="231978"/>
              </a:xfrm>
              <a:prstGeom prst="rect">
                <a:avLst/>
              </a:prstGeom>
            </p:spPr>
          </p:pic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C73CABA-E36B-4FD4-B1B6-181EFDD05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73333" y1="82927" x2="73333" y2="82927"/>
                            <a14:foregroundMark x1="84444" y1="78049" x2="84444" y2="78049"/>
                            <a14:foregroundMark x1="71111" y1="51220" x2="71111" y2="51220"/>
                            <a14:foregroundMark x1="62222" y1="19512" x2="62222" y2="19512"/>
                            <a14:foregroundMark x1="77778" y1="24390" x2="77778" y2="2439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21125" y="1996404"/>
                <a:ext cx="327801" cy="231978"/>
              </a:xfrm>
              <a:prstGeom prst="rect">
                <a:avLst/>
              </a:prstGeom>
            </p:spPr>
          </p:pic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8F5B0DD-F1C7-4689-8119-A2932B919CEE}"/>
                </a:ext>
              </a:extLst>
            </p:cNvPr>
            <p:cNvSpPr/>
            <p:nvPr/>
          </p:nvSpPr>
          <p:spPr>
            <a:xfrm>
              <a:off x="7690551" y="2481356"/>
              <a:ext cx="764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/>
                <a:t>Cloud</a:t>
              </a:r>
              <a:endParaRPr lang="zh-TW" altLang="en-US" sz="1600" b="1" dirty="0"/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60B6AAE-5B84-44E7-8A55-182743043C2E}"/>
              </a:ext>
            </a:extLst>
          </p:cNvPr>
          <p:cNvSpPr/>
          <p:nvPr/>
        </p:nvSpPr>
        <p:spPr>
          <a:xfrm>
            <a:off x="2931565" y="1739574"/>
            <a:ext cx="2929391" cy="4670733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451701"/>
      </p:ext>
    </p:extLst>
  </p:cSld>
  <p:clrMapOvr>
    <a:masterClrMapping/>
  </p:clrMapOvr>
</p:sld>
</file>

<file path=ppt/theme/theme1.xml><?xml version="1.0" encoding="utf-8"?>
<a:theme xmlns:a="http://schemas.openxmlformats.org/drawingml/2006/main" name="UNIBO-blu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BO-blu" id="{A50CA095-2A6F-447E-A6B3-C81BB0DBD2C1}" vid="{216EEBAA-EF5F-4907-A398-214FCD3927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UNIBO-blu</Template>
  <TotalTime>3874</TotalTime>
  <Words>978</Words>
  <Application>Microsoft Office PowerPoint</Application>
  <PresentationFormat>如螢幕大小 (4:3)</PresentationFormat>
  <Paragraphs>227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MS PGothic</vt:lpstr>
      <vt:lpstr>微軟正黑體</vt:lpstr>
      <vt:lpstr>Arial</vt:lpstr>
      <vt:lpstr>Calibri</vt:lpstr>
      <vt:lpstr>Wingdings</vt:lpstr>
      <vt:lpstr>UNIBO-blu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User-Satisfaction Based Offloading Technique for Smart City Applications</dc:title>
  <dc:creator>Daniele Tarchi</dc:creator>
  <cp:lastModifiedBy>邱國哲</cp:lastModifiedBy>
  <cp:revision>673</cp:revision>
  <dcterms:created xsi:type="dcterms:W3CDTF">2014-11-18T15:34:41Z</dcterms:created>
  <dcterms:modified xsi:type="dcterms:W3CDTF">2020-10-18T03:20:19Z</dcterms:modified>
</cp:coreProperties>
</file>