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ontserrat"/>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4bac025f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4bac025f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4bac025f8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4bac025f8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4bac025f8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4bac025f8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4bac025f8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4bac025f8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4bac025f8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4bac025f8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 PROJECT</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STEVEN COGNATA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ROLES IN A SCRUM - AGILE TEAM</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SCRUM MASTER - The scrum master has the responsibility of organizing the </a:t>
            </a:r>
            <a:r>
              <a:rPr lang="en"/>
              <a:t>software</a:t>
            </a:r>
            <a:r>
              <a:rPr lang="en"/>
              <a:t> </a:t>
            </a:r>
            <a:r>
              <a:rPr lang="en"/>
              <a:t>process. This is including daily scrum meetings, sprints, and sprint demos. They also ensure the team is on track and holds the core values of the team. </a:t>
            </a:r>
            <a:endParaRPr/>
          </a:p>
          <a:p>
            <a:pPr indent="0" lvl="0" marL="0" rtl="0" algn="l">
              <a:spcBef>
                <a:spcPts val="1200"/>
              </a:spcBef>
              <a:spcAft>
                <a:spcPts val="0"/>
              </a:spcAft>
              <a:buNone/>
            </a:pPr>
            <a:r>
              <a:rPr lang="en"/>
              <a:t>DEVELOPMENT TEAM - They are responsible for delivering the final product and for user stories</a:t>
            </a:r>
            <a:endParaRPr/>
          </a:p>
          <a:p>
            <a:pPr indent="0" lvl="0" marL="0" rtl="0" algn="l">
              <a:spcBef>
                <a:spcPts val="1200"/>
              </a:spcBef>
              <a:spcAft>
                <a:spcPts val="0"/>
              </a:spcAft>
              <a:buNone/>
            </a:pPr>
            <a:r>
              <a:rPr lang="en"/>
              <a:t>PRODUCT OWNER - They are responsible for having an understanding of the user and marketplace and designing said product.</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PHASES OF AGILE SDLC</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There are 6 phases in a Scrum Development Life Cycle.</a:t>
            </a:r>
            <a:endParaRPr/>
          </a:p>
          <a:p>
            <a:pPr indent="-311150" lvl="0" marL="457200" rtl="0" algn="l">
              <a:spcBef>
                <a:spcPts val="0"/>
              </a:spcBef>
              <a:spcAft>
                <a:spcPts val="0"/>
              </a:spcAft>
              <a:buSzPts val="1300"/>
              <a:buChar char="-"/>
            </a:pPr>
            <a:r>
              <a:rPr lang="en"/>
              <a:t>Concept - this is the first phase of the lifecycle this is where the projects are made and </a:t>
            </a:r>
            <a:r>
              <a:rPr lang="en"/>
              <a:t>prioritized</a:t>
            </a:r>
            <a:r>
              <a:rPr lang="en"/>
              <a:t> </a:t>
            </a:r>
            <a:endParaRPr/>
          </a:p>
          <a:p>
            <a:pPr indent="-311150" lvl="0" marL="457200" rtl="0" algn="l">
              <a:spcBef>
                <a:spcPts val="0"/>
              </a:spcBef>
              <a:spcAft>
                <a:spcPts val="0"/>
              </a:spcAft>
              <a:buSzPts val="1300"/>
              <a:buChar char="-"/>
            </a:pPr>
            <a:r>
              <a:rPr lang="en"/>
              <a:t>Inception - this is the second phase this is where all budgets, members and requirements are taken into consideration</a:t>
            </a:r>
            <a:endParaRPr/>
          </a:p>
          <a:p>
            <a:pPr indent="-311150" lvl="0" marL="457200" rtl="0" algn="l">
              <a:spcBef>
                <a:spcPts val="0"/>
              </a:spcBef>
              <a:spcAft>
                <a:spcPts val="0"/>
              </a:spcAft>
              <a:buSzPts val="1300"/>
              <a:buChar char="-"/>
            </a:pPr>
            <a:r>
              <a:rPr lang="en"/>
              <a:t>Iteration - this is the phase where the product is produced </a:t>
            </a:r>
            <a:endParaRPr/>
          </a:p>
          <a:p>
            <a:pPr indent="-311150" lvl="0" marL="457200" rtl="0" algn="l">
              <a:spcBef>
                <a:spcPts val="0"/>
              </a:spcBef>
              <a:spcAft>
                <a:spcPts val="0"/>
              </a:spcAft>
              <a:buSzPts val="1300"/>
              <a:buChar char="-"/>
            </a:pPr>
            <a:r>
              <a:rPr lang="en"/>
              <a:t>Release - this is the phase that revolves around training and quality tests</a:t>
            </a:r>
            <a:endParaRPr/>
          </a:p>
          <a:p>
            <a:pPr indent="-311150" lvl="0" marL="457200" rtl="0" algn="l">
              <a:spcBef>
                <a:spcPts val="0"/>
              </a:spcBef>
              <a:spcAft>
                <a:spcPts val="0"/>
              </a:spcAft>
              <a:buSzPts val="1300"/>
              <a:buChar char="-"/>
            </a:pPr>
            <a:r>
              <a:rPr lang="en"/>
              <a:t>Production - this is the phase </a:t>
            </a:r>
            <a:r>
              <a:rPr lang="en"/>
              <a:t>where we support the live software</a:t>
            </a:r>
            <a:endParaRPr/>
          </a:p>
          <a:p>
            <a:pPr indent="-311150" lvl="0" marL="457200" rtl="0" algn="l">
              <a:spcBef>
                <a:spcPts val="0"/>
              </a:spcBef>
              <a:spcAft>
                <a:spcPts val="0"/>
              </a:spcAft>
              <a:buSzPts val="1300"/>
              <a:buChar char="-"/>
            </a:pPr>
            <a:r>
              <a:rPr lang="en"/>
              <a:t>Retirement - this is the last phase where the softwares projects are wrapped up and updates and patches are no longer sent out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DIFFERENCES BETWEEN </a:t>
            </a:r>
            <a:r>
              <a:rPr lang="en"/>
              <a:t>AGILE</a:t>
            </a:r>
            <a:r>
              <a:rPr lang="en"/>
              <a:t> AND WATERFALL </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agile approach is typically </a:t>
            </a:r>
            <a:r>
              <a:rPr lang="en"/>
              <a:t>separated</a:t>
            </a:r>
            <a:r>
              <a:rPr lang="en"/>
              <a:t> into sprints while the waterfall approach is typically </a:t>
            </a:r>
            <a:r>
              <a:rPr lang="en"/>
              <a:t>separated into phases </a:t>
            </a:r>
            <a:endParaRPr/>
          </a:p>
          <a:p>
            <a:pPr indent="-311150" lvl="0" marL="457200" rtl="0" algn="l">
              <a:spcBef>
                <a:spcPts val="0"/>
              </a:spcBef>
              <a:spcAft>
                <a:spcPts val="0"/>
              </a:spcAft>
              <a:buSzPts val="1300"/>
              <a:buChar char="-"/>
            </a:pPr>
            <a:r>
              <a:rPr lang="en"/>
              <a:t>Projects that are developed with a agile approach are constantly in interaction while waterfall approach is linear sequential model</a:t>
            </a:r>
            <a:endParaRPr/>
          </a:p>
          <a:p>
            <a:pPr indent="-311150" lvl="0" marL="457200" rtl="0" algn="l">
              <a:spcBef>
                <a:spcPts val="0"/>
              </a:spcBef>
              <a:spcAft>
                <a:spcPts val="0"/>
              </a:spcAft>
              <a:buSzPts val="1300"/>
              <a:buChar char="-"/>
            </a:pPr>
            <a:r>
              <a:rPr lang="en"/>
              <a:t>Waterfall approach is seen as rough around the edges because of the structure that it makes engineers develop in while agile approach is more flexible and go with the  flow (Kalso, 2020)</a:t>
            </a:r>
            <a:endParaRPr/>
          </a:p>
          <a:p>
            <a:pPr indent="-311150" lvl="0" marL="457200" rtl="0" algn="l">
              <a:spcBef>
                <a:spcPts val="0"/>
              </a:spcBef>
              <a:spcAft>
                <a:spcPts val="0"/>
              </a:spcAft>
              <a:buSzPts val="1300"/>
              <a:buChar char="-"/>
            </a:pPr>
            <a:r>
              <a:rPr lang="en"/>
              <a:t>Agile is forgiving with requirements while the waterfall is not and does not allow changes in requirements (Codington-Lacerte, 2020)</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FACTORS TO CHOOSE A </a:t>
            </a:r>
            <a:r>
              <a:rPr lang="en"/>
              <a:t>METHODOLOGY</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Requirements - you must look at the </a:t>
            </a:r>
            <a:r>
              <a:rPr lang="en"/>
              <a:t>requirements</a:t>
            </a:r>
            <a:r>
              <a:rPr lang="en"/>
              <a:t> of the product to ensure which path is correct for you and your team</a:t>
            </a:r>
            <a:endParaRPr/>
          </a:p>
          <a:p>
            <a:pPr indent="0" lvl="0" marL="0" rtl="0" algn="l">
              <a:spcBef>
                <a:spcPts val="1200"/>
              </a:spcBef>
              <a:spcAft>
                <a:spcPts val="0"/>
              </a:spcAft>
              <a:buNone/>
            </a:pPr>
            <a:r>
              <a:rPr lang="en"/>
              <a:t>Flexibility - when it comes to flexibility agile is going to be your best bet however if you have a structured team and </a:t>
            </a:r>
            <a:r>
              <a:rPr lang="en"/>
              <a:t>requirements</a:t>
            </a:r>
            <a:r>
              <a:rPr lang="en"/>
              <a:t> you might want to go down the waterfall path</a:t>
            </a:r>
            <a:endParaRPr/>
          </a:p>
          <a:p>
            <a:pPr indent="0" lvl="0" marL="0" rtl="0" algn="l">
              <a:spcBef>
                <a:spcPts val="1200"/>
              </a:spcBef>
              <a:spcAft>
                <a:spcPts val="1200"/>
              </a:spcAft>
              <a:buNone/>
            </a:pPr>
            <a:r>
              <a:rPr lang="en"/>
              <a:t>The Size - the size of the </a:t>
            </a:r>
            <a:r>
              <a:rPr lang="en"/>
              <a:t>software matters, typically waterfall approach is taken during large projects as opposed to an agile approach.</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i="1"/>
          </a:p>
          <a:p>
            <a:pPr indent="-311150" lvl="0" marL="457200" rtl="0" algn="l">
              <a:spcBef>
                <a:spcPts val="1200"/>
              </a:spcBef>
              <a:spcAft>
                <a:spcPts val="0"/>
              </a:spcAft>
              <a:buSzPts val="1300"/>
              <a:buChar char="-"/>
            </a:pPr>
            <a:r>
              <a:rPr i="1" lang="en"/>
              <a:t>Madampe, K., Masood, Z., &amp; Hoda, R. (2021). The Role of the Scrum Master in an Industry based University Course.</a:t>
            </a:r>
            <a:endParaRPr i="1"/>
          </a:p>
          <a:p>
            <a:pPr indent="-311150" lvl="0" marL="457200" rtl="0" algn="l">
              <a:spcBef>
                <a:spcPts val="0"/>
              </a:spcBef>
              <a:spcAft>
                <a:spcPts val="0"/>
              </a:spcAft>
              <a:buSzPts val="1300"/>
              <a:buChar char="-"/>
            </a:pPr>
            <a:r>
              <a:rPr i="1" lang="en"/>
              <a:t>Kalso, R. (2020). Waterfall model. Salem Press Encyclopedia of Science.</a:t>
            </a:r>
            <a:endParaRPr i="1"/>
          </a:p>
          <a:p>
            <a:pPr indent="-311150" lvl="0" marL="457200" rtl="0" algn="l">
              <a:spcBef>
                <a:spcPts val="0"/>
              </a:spcBef>
              <a:spcAft>
                <a:spcPts val="0"/>
              </a:spcAft>
              <a:buSzPts val="1300"/>
              <a:buChar char="-"/>
            </a:pPr>
            <a:r>
              <a:rPr i="1" lang="en"/>
              <a:t>Codington-Lacerte, C. (2020). Agile software development. Salem Press Encyclopedia.</a:t>
            </a:r>
            <a:endParaRPr i="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