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4" r:id="rId6"/>
    <p:sldId id="261" r:id="rId7"/>
    <p:sldId id="262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2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0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6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5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D3FA55-58A1-465A-9374-1F3F2216B8E2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D12662-3686-465E-87EE-4E8E4F3DAB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3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66334"/>
            <a:ext cx="12192000" cy="1211209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RAL2019 - Observability </a:t>
            </a:r>
            <a:r>
              <a:rPr lang="en-US" altLang="zh-CN" sz="3600" dirty="0"/>
              <a:t>Analysis of Aided INS with </a:t>
            </a:r>
            <a:r>
              <a:rPr lang="en-US" altLang="zh-CN" sz="3600" dirty="0" smtClean="0"/>
              <a:t>Heterogeneous  Features of  </a:t>
            </a:r>
            <a:r>
              <a:rPr lang="en-US" altLang="zh-CN" sz="3600" dirty="0"/>
              <a:t>Points, Lines and Planes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非线性系统的可观性矩阵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点线</a:t>
            </a:r>
            <a:r>
              <a:rPr lang="zh-CN" altLang="en-US" dirty="0" smtClean="0"/>
              <a:t>面特征的参数化方式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点线</a:t>
            </a:r>
            <a:r>
              <a:rPr lang="zh-CN" altLang="en-US" dirty="0" smtClean="0"/>
              <a:t>面特征的可观性分析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40340" y="394716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马 宽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7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0826" y="11285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退化运动导致的不可观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55620" y="2461260"/>
            <a:ext cx="1569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纯移动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zh-CN" altLang="en-US" dirty="0" smtClean="0"/>
              <a:t>纯旋转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zh-CN" altLang="en-US" dirty="0" smtClean="0"/>
              <a:t>恒加速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zh-CN" altLang="en-US" dirty="0" smtClean="0"/>
              <a:t>朝点运动</a:t>
            </a: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沿线方向运动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4743" y="2537460"/>
            <a:ext cx="1529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i="1" dirty="0" smtClean="0"/>
              <a:t>Roll</a:t>
            </a:r>
            <a:r>
              <a:rPr lang="zh-CN" altLang="en-US" sz="1200" i="1" dirty="0" smtClean="0"/>
              <a:t>和</a:t>
            </a:r>
            <a:r>
              <a:rPr lang="en-US" altLang="zh-CN" sz="1200" i="1" dirty="0" smtClean="0"/>
              <a:t>Pitch</a:t>
            </a:r>
            <a:r>
              <a:rPr lang="zh-CN" altLang="en-US" sz="1200" i="1" dirty="0" smtClean="0"/>
              <a:t>消失</a:t>
            </a:r>
            <a:endParaRPr lang="zh-CN" altLang="en-US" sz="1200" i="1" dirty="0"/>
          </a:p>
        </p:txBody>
      </p:sp>
      <p:sp>
        <p:nvSpPr>
          <p:cNvPr id="23" name="矩形 22"/>
          <p:cNvSpPr/>
          <p:nvPr/>
        </p:nvSpPr>
        <p:spPr>
          <a:xfrm>
            <a:off x="5004743" y="3078480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i="1" dirty="0" smtClean="0"/>
              <a:t>尺度消失</a:t>
            </a:r>
            <a:endParaRPr lang="zh-CN" altLang="en-US" sz="1200" i="1" dirty="0"/>
          </a:p>
        </p:txBody>
      </p:sp>
      <p:sp>
        <p:nvSpPr>
          <p:cNvPr id="24" name="矩形 23"/>
          <p:cNvSpPr/>
          <p:nvPr/>
        </p:nvSpPr>
        <p:spPr>
          <a:xfrm>
            <a:off x="5004743" y="3619500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i="1" dirty="0" smtClean="0"/>
              <a:t>尺度消失</a:t>
            </a:r>
            <a:endParaRPr lang="zh-CN" altLang="en-US" sz="1200" i="1" dirty="0"/>
          </a:p>
        </p:txBody>
      </p:sp>
      <p:sp>
        <p:nvSpPr>
          <p:cNvPr id="25" name="矩形 24"/>
          <p:cNvSpPr/>
          <p:nvPr/>
        </p:nvSpPr>
        <p:spPr>
          <a:xfrm>
            <a:off x="5004743" y="4244340"/>
            <a:ext cx="1915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i="1" dirty="0" smtClean="0"/>
              <a:t>点尺度消失（距离）</a:t>
            </a:r>
            <a:endParaRPr lang="zh-CN" altLang="en-US" sz="1200" i="1" dirty="0"/>
          </a:p>
        </p:txBody>
      </p:sp>
      <p:sp>
        <p:nvSpPr>
          <p:cNvPr id="26" name="矩形 25"/>
          <p:cNvSpPr/>
          <p:nvPr/>
        </p:nvSpPr>
        <p:spPr>
          <a:xfrm>
            <a:off x="5004742" y="4769584"/>
            <a:ext cx="1915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i="1" dirty="0"/>
              <a:t>线</a:t>
            </a:r>
            <a:r>
              <a:rPr lang="zh-CN" altLang="en-US" sz="1200" i="1" dirty="0" smtClean="0"/>
              <a:t>尺度消失（距离）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2322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24500" y="3413760"/>
            <a:ext cx="1981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Thanks!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500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33319" y="11285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非线性系统运动学方程</a:t>
            </a:r>
            <a:endParaRPr lang="zh-CN" altLang="en-US" dirty="0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"/>
          <a:stretch/>
        </p:blipFill>
        <p:spPr>
          <a:xfrm>
            <a:off x="4962201" y="2726724"/>
            <a:ext cx="4744112" cy="176701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78442" y="2871568"/>
            <a:ext cx="907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非线性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 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微分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zh-CN" altLang="en-US" dirty="0" smtClean="0"/>
              <a:t>时变</a:t>
            </a:r>
            <a:endParaRPr lang="zh-CN" altLang="en-US" dirty="0"/>
          </a:p>
        </p:txBody>
      </p:sp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9" y="5123825"/>
            <a:ext cx="2457793" cy="45726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27391" y="512382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相邻时刻的状态转移矩阵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41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33319" y="11285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非线性系统可观性矩阵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103046" y="3360133"/>
            <a:ext cx="4353533" cy="2342168"/>
            <a:chOff x="4103047" y="1969993"/>
            <a:chExt cx="4353533" cy="2342168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047" y="1969993"/>
              <a:ext cx="4353533" cy="196242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956647" y="4035162"/>
              <a:ext cx="646331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/>
                <a:t>雅可比</a:t>
              </a:r>
            </a:p>
          </p:txBody>
        </p:sp>
        <p:cxnSp>
          <p:nvCxnSpPr>
            <p:cNvPr id="8" name="直接箭头连接符 7"/>
            <p:cNvCxnSpPr>
              <a:stCxn id="6" idx="0"/>
            </p:cNvCxnSpPr>
            <p:nvPr/>
          </p:nvCxnSpPr>
          <p:spPr>
            <a:xfrm flipV="1">
              <a:off x="6279813" y="3797644"/>
              <a:ext cx="0" cy="237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765205" y="4035162"/>
              <a:ext cx="800219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/>
                <a:t>状态转移</a:t>
              </a:r>
              <a:endParaRPr lang="zh-CN" altLang="en-US" sz="1200" dirty="0"/>
            </a:p>
          </p:txBody>
        </p:sp>
        <p:cxnSp>
          <p:nvCxnSpPr>
            <p:cNvPr id="10" name="直接箭头连接符 9"/>
            <p:cNvCxnSpPr>
              <a:stCxn id="9" idx="0"/>
            </p:cNvCxnSpPr>
            <p:nvPr/>
          </p:nvCxnSpPr>
          <p:spPr>
            <a:xfrm flipV="1">
              <a:off x="7165315" y="3797644"/>
              <a:ext cx="0" cy="237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89099" y="1898995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Z</a:t>
            </a:r>
            <a:r>
              <a:rPr lang="en-US" altLang="zh-CN" sz="1200" dirty="0" err="1" smtClean="0"/>
              <a:t>t</a:t>
            </a:r>
            <a:r>
              <a:rPr lang="en-US" altLang="zh-CN" dirty="0" smtClean="0"/>
              <a:t> = f(</a:t>
            </a:r>
            <a:r>
              <a:rPr lang="en-US" altLang="zh-CN" dirty="0" err="1" smtClean="0"/>
              <a:t>x</a:t>
            </a:r>
            <a:r>
              <a:rPr lang="en-US" altLang="zh-CN" sz="1050" dirty="0" err="1" smtClean="0"/>
              <a:t>t</a:t>
            </a:r>
            <a:r>
              <a:rPr lang="en-US" altLang="zh-CN" dirty="0" smtClean="0"/>
              <a:t>) = H*</a:t>
            </a:r>
            <a:r>
              <a:rPr lang="en-US" altLang="zh-CN" dirty="0" err="1" smtClean="0"/>
              <a:t>x</a:t>
            </a:r>
            <a:r>
              <a:rPr lang="en-US" altLang="zh-CN" sz="1100" dirty="0" err="1" smtClean="0"/>
              <a:t>t</a:t>
            </a:r>
            <a:r>
              <a:rPr lang="en-US" altLang="zh-CN" dirty="0" smtClean="0"/>
              <a:t> +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= H*Φ</a:t>
            </a:r>
            <a:r>
              <a:rPr lang="en-US" altLang="zh-CN" sz="1100" dirty="0" smtClean="0"/>
              <a:t>(t,1)</a:t>
            </a:r>
            <a:r>
              <a:rPr lang="en-US" altLang="zh-CN" sz="1600" dirty="0" smtClean="0"/>
              <a:t>*X</a:t>
            </a:r>
            <a:r>
              <a:rPr lang="en-US" altLang="zh-CN" sz="1100" dirty="0" smtClean="0"/>
              <a:t>1</a:t>
            </a:r>
            <a:r>
              <a:rPr lang="en-US" altLang="zh-CN" dirty="0" smtClean="0"/>
              <a:t> + 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37539" y="2748323"/>
            <a:ext cx="95410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可观</a:t>
            </a:r>
            <a:r>
              <a:rPr lang="zh-CN" altLang="en-US" sz="1200" dirty="0" smtClean="0"/>
              <a:t>性矩阵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V="1">
            <a:off x="6514593" y="2510805"/>
            <a:ext cx="0" cy="2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79813" y="2510805"/>
            <a:ext cx="48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86699" y="2037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观测方程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0647" y="415667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K</a:t>
            </a:r>
            <a:r>
              <a:rPr lang="zh-CN" altLang="en-US" dirty="0" smtClean="0"/>
              <a:t>个连续时刻的可观性矩阵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58" y="4080786"/>
            <a:ext cx="2695951" cy="3334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0494" y="4108997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K</a:t>
            </a:r>
            <a:r>
              <a:rPr lang="zh-CN" altLang="en-US" sz="1200" dirty="0" smtClean="0"/>
              <a:t>时刻的状态转移矩阵：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33319" y="11285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非线性系统可观性矩阵</a:t>
            </a:r>
            <a:endParaRPr lang="zh-CN" altLang="en-US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99" y="2257199"/>
            <a:ext cx="5763429" cy="1676634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64" y="4523446"/>
            <a:ext cx="4229690" cy="1467055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35" y="1853403"/>
            <a:ext cx="2457793" cy="45726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69316" y="183324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相邻时刻的状态转移矩阵：</a:t>
            </a:r>
            <a:endParaRPr lang="zh-CN" altLang="en-US" sz="1200" dirty="0"/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91" y="4227772"/>
            <a:ext cx="2578198" cy="17627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41943" y="5990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结构约束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607530" y="5990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数值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1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33319" y="11285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非线性系统可观性矩阵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5" y="2236149"/>
            <a:ext cx="3324689" cy="523948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90" y="3191813"/>
            <a:ext cx="3924848" cy="1314633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85" y="5256736"/>
            <a:ext cx="1581371" cy="476316"/>
          </a:xfrm>
          <a:prstGeom prst="rect">
            <a:avLst/>
          </a:prstGeom>
        </p:spPr>
      </p:pic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47" y="4743446"/>
            <a:ext cx="3723503" cy="138892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18079" y="5356394"/>
            <a:ext cx="18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零空间（不可观方向）：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479657" y="20976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可观性矩阵：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056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7372" y="11532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可观性一致约束的解决方案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01578" y="2611566"/>
            <a:ext cx="833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 First Estimate Jacobian EKF for Improving SLAM Consistency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301578" y="3579510"/>
            <a:ext cx="833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Observability-based Rules for Designing Consistent EKF </a:t>
            </a:r>
            <a:r>
              <a:rPr lang="en-US" altLang="zh-CN" b="1" dirty="0" smtClean="0"/>
              <a:t>SLAM</a:t>
            </a:r>
            <a:endParaRPr lang="en-US" altLang="zh-CN" b="1" dirty="0"/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22" y="4080136"/>
            <a:ext cx="2896004" cy="543001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42" y="4870093"/>
            <a:ext cx="2572109" cy="77163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775710" y="48700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一种解：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131975" y="323917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固定线性化点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960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6098" y="1136822"/>
            <a:ext cx="346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点线面参数化方式及可观性分析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77" y="1858142"/>
            <a:ext cx="1467055" cy="89547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05" y="2753617"/>
            <a:ext cx="6077798" cy="167663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00" y="4525514"/>
            <a:ext cx="5611008" cy="16004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33546" y="20976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测量方程：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79657" y="30647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可观性矩阵：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787435" y="52685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/>
              <a:t>零空间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178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18916" y="11285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点线面参数化方式及可观性分析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978" y="3021913"/>
            <a:ext cx="1802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/>
              <a:t>线</a:t>
            </a:r>
            <a:endParaRPr lang="en-US" altLang="zh-CN" dirty="0" smtClean="0"/>
          </a:p>
          <a:p>
            <a:pPr algn="r"/>
            <a:r>
              <a:rPr lang="zh-CN" altLang="en-US" sz="1200" i="1" dirty="0" smtClean="0"/>
              <a:t>（最少</a:t>
            </a:r>
            <a:r>
              <a:rPr lang="en-US" altLang="zh-CN" sz="1200" i="1" dirty="0"/>
              <a:t>5</a:t>
            </a:r>
            <a:r>
              <a:rPr lang="zh-CN" altLang="en-US" sz="1200" i="1" dirty="0" smtClean="0"/>
              <a:t>个不可观方向）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741978" y="4315253"/>
            <a:ext cx="1802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/>
              <a:t>面</a:t>
            </a:r>
            <a:endParaRPr lang="en-US" altLang="zh-CN" dirty="0" smtClean="0"/>
          </a:p>
          <a:p>
            <a:pPr algn="r"/>
            <a:r>
              <a:rPr lang="zh-CN" altLang="en-US" sz="1200" i="1" dirty="0" smtClean="0"/>
              <a:t>（最少</a:t>
            </a:r>
            <a:r>
              <a:rPr lang="en-US" altLang="zh-CN" sz="1200" i="1" dirty="0"/>
              <a:t>7</a:t>
            </a:r>
            <a:r>
              <a:rPr lang="zh-CN" altLang="en-US" sz="1200" i="1" dirty="0" smtClean="0"/>
              <a:t>个不可观方向）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41978" y="2033372"/>
            <a:ext cx="1802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/>
              <a:t>点</a:t>
            </a:r>
            <a:endParaRPr lang="en-US" altLang="zh-CN" dirty="0" smtClean="0"/>
          </a:p>
          <a:p>
            <a:pPr algn="r"/>
            <a:r>
              <a:rPr lang="zh-CN" altLang="en-US" sz="1200" i="1" dirty="0" smtClean="0"/>
              <a:t>（最少</a:t>
            </a:r>
            <a:r>
              <a:rPr lang="en-US" altLang="zh-CN" sz="1200" i="1" dirty="0" smtClean="0"/>
              <a:t>4</a:t>
            </a:r>
            <a:r>
              <a:rPr lang="zh-CN" altLang="en-US" sz="1200" i="1" dirty="0" smtClean="0"/>
              <a:t>个不可观方向）</a:t>
            </a:r>
            <a:endParaRPr lang="zh-CN" altLang="en-US" sz="1400" i="1" dirty="0"/>
          </a:p>
        </p:txBody>
      </p:sp>
      <p:sp>
        <p:nvSpPr>
          <p:cNvPr id="8" name="矩形 7"/>
          <p:cNvSpPr/>
          <p:nvPr/>
        </p:nvSpPr>
        <p:spPr>
          <a:xfrm>
            <a:off x="4318943" y="2033372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i="1" dirty="0" smtClean="0"/>
              <a:t>绝对位置不可观</a:t>
            </a:r>
            <a:endParaRPr lang="en-US" altLang="zh-CN" sz="1200" i="1" dirty="0" smtClean="0"/>
          </a:p>
          <a:p>
            <a:pPr marL="342900" indent="-342900">
              <a:buAutoNum type="arabicPeriod"/>
            </a:pPr>
            <a:r>
              <a:rPr lang="en-US" altLang="zh-CN" sz="1200" i="1" dirty="0" smtClean="0"/>
              <a:t>Yaw</a:t>
            </a:r>
            <a:r>
              <a:rPr lang="zh-CN" altLang="en-US" sz="1200" i="1" dirty="0" smtClean="0"/>
              <a:t>不客观</a:t>
            </a:r>
            <a:endParaRPr lang="zh-CN" altLang="en-US" sz="1200" i="1" dirty="0"/>
          </a:p>
        </p:txBody>
      </p:sp>
      <p:sp>
        <p:nvSpPr>
          <p:cNvPr id="10" name="矩形 9"/>
          <p:cNvSpPr/>
          <p:nvPr/>
        </p:nvSpPr>
        <p:spPr>
          <a:xfrm>
            <a:off x="4318943" y="3030493"/>
            <a:ext cx="2069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i="1" dirty="0" smtClean="0"/>
              <a:t>绝对位置不可观</a:t>
            </a:r>
            <a:endParaRPr lang="en-US" altLang="zh-CN" sz="1200" i="1" dirty="0" smtClean="0"/>
          </a:p>
          <a:p>
            <a:pPr marL="342900" indent="-342900">
              <a:buAutoNum type="arabicPeriod"/>
            </a:pPr>
            <a:r>
              <a:rPr lang="en-US" altLang="zh-CN" sz="1200" i="1" dirty="0" smtClean="0"/>
              <a:t>Yaw</a:t>
            </a:r>
            <a:r>
              <a:rPr lang="zh-CN" altLang="en-US" sz="1200" i="1" dirty="0" smtClean="0"/>
              <a:t>不客观</a:t>
            </a:r>
            <a:endParaRPr lang="en-US" altLang="zh-CN" sz="1200" i="1" dirty="0" smtClean="0"/>
          </a:p>
          <a:p>
            <a:pPr marL="342900" indent="-342900">
              <a:buAutoNum type="arabicPeriod"/>
            </a:pPr>
            <a:r>
              <a:rPr lang="zh-CN" altLang="en-US" sz="1200" i="1" dirty="0" smtClean="0"/>
              <a:t>沿直线方向运动不可观</a:t>
            </a:r>
            <a:endParaRPr lang="zh-CN" altLang="en-US" sz="1200" i="1" dirty="0"/>
          </a:p>
        </p:txBody>
      </p:sp>
      <p:sp>
        <p:nvSpPr>
          <p:cNvPr id="11" name="矩形 10"/>
          <p:cNvSpPr/>
          <p:nvPr/>
        </p:nvSpPr>
        <p:spPr>
          <a:xfrm>
            <a:off x="4318942" y="4315253"/>
            <a:ext cx="2377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i="1" dirty="0" smtClean="0"/>
              <a:t>绝对位置不可观</a:t>
            </a:r>
            <a:endParaRPr lang="en-US" altLang="zh-CN" sz="1200" i="1" dirty="0" smtClean="0"/>
          </a:p>
          <a:p>
            <a:pPr marL="342900" indent="-342900">
              <a:buAutoNum type="arabicPeriod"/>
            </a:pPr>
            <a:r>
              <a:rPr lang="en-US" altLang="zh-CN" sz="1200" i="1" dirty="0" smtClean="0"/>
              <a:t>Yaw</a:t>
            </a:r>
            <a:r>
              <a:rPr lang="zh-CN" altLang="en-US" sz="1200" i="1" dirty="0" smtClean="0"/>
              <a:t>不客观</a:t>
            </a:r>
            <a:endParaRPr lang="en-US" altLang="zh-CN" sz="1200" i="1" dirty="0" smtClean="0"/>
          </a:p>
          <a:p>
            <a:pPr marL="342900" indent="-342900">
              <a:buAutoNum type="arabicPeriod"/>
            </a:pPr>
            <a:r>
              <a:rPr lang="zh-CN" altLang="en-US" sz="1200" i="1" dirty="0" smtClean="0"/>
              <a:t>沿平面平行的方向不可观</a:t>
            </a:r>
            <a:endParaRPr lang="en-US" altLang="zh-CN" sz="1200" i="1" dirty="0" smtClean="0"/>
          </a:p>
          <a:p>
            <a:pPr marL="342900" indent="-342900">
              <a:buAutoNum type="arabicPeriod"/>
            </a:pPr>
            <a:r>
              <a:rPr lang="zh-CN" altLang="en-US" sz="1200" i="1" dirty="0" smtClean="0"/>
              <a:t>沿平面法相方向旋转不可观</a:t>
            </a:r>
            <a:endParaRPr lang="zh-CN" altLang="en-US" sz="1200" i="1" dirty="0"/>
          </a:p>
        </p:txBody>
      </p:sp>
      <p:sp>
        <p:nvSpPr>
          <p:cNvPr id="12" name="矩形 11"/>
          <p:cNvSpPr/>
          <p:nvPr/>
        </p:nvSpPr>
        <p:spPr>
          <a:xfrm>
            <a:off x="4107345" y="3745088"/>
            <a:ext cx="303320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i="1" dirty="0" smtClean="0"/>
              <a:t>多条线不互相平行时不可观方向</a:t>
            </a:r>
            <a:r>
              <a:rPr lang="zh-CN" altLang="en-US" sz="1200" i="1" dirty="0" smtClean="0"/>
              <a:t>（</a:t>
            </a:r>
            <a:r>
              <a:rPr lang="en-US" altLang="zh-CN" sz="1200" i="1" dirty="0" smtClean="0"/>
              <a:t>3</a:t>
            </a:r>
            <a:r>
              <a:rPr lang="zh-CN" altLang="en-US" sz="1200" i="1" dirty="0" smtClean="0"/>
              <a:t>）</a:t>
            </a:r>
            <a:r>
              <a:rPr lang="zh-CN" altLang="en-US" sz="1200" i="1" dirty="0" smtClean="0"/>
              <a:t>消失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107345" y="5296759"/>
            <a:ext cx="526618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i="1" dirty="0"/>
              <a:t>两</a:t>
            </a:r>
            <a:r>
              <a:rPr lang="zh-CN" altLang="en-US" sz="1200" i="1" dirty="0" smtClean="0"/>
              <a:t>个面：</a:t>
            </a:r>
            <a:r>
              <a:rPr lang="zh-CN" altLang="en-US" sz="1200" i="1" dirty="0" smtClean="0"/>
              <a:t>不互相平行时不可观方向（</a:t>
            </a:r>
            <a:r>
              <a:rPr lang="en-US" altLang="zh-CN" sz="1200" i="1" dirty="0" smtClean="0"/>
              <a:t>3</a:t>
            </a:r>
            <a:r>
              <a:rPr lang="zh-CN" altLang="en-US" sz="1200" i="1" dirty="0" smtClean="0"/>
              <a:t>）（</a:t>
            </a:r>
            <a:r>
              <a:rPr lang="en-US" altLang="zh-CN" sz="1200" i="1" dirty="0" smtClean="0"/>
              <a:t>4</a:t>
            </a:r>
            <a:r>
              <a:rPr lang="zh-CN" altLang="en-US" sz="1200" i="1" dirty="0" smtClean="0"/>
              <a:t>）</a:t>
            </a:r>
            <a:r>
              <a:rPr lang="zh-CN" altLang="en-US" sz="1200" i="1" dirty="0" smtClean="0"/>
              <a:t>退化为沿交线平行方向不可观</a:t>
            </a:r>
            <a:endParaRPr lang="en-US" altLang="zh-CN" sz="1200" i="1" dirty="0" smtClean="0"/>
          </a:p>
          <a:p>
            <a:r>
              <a:rPr lang="zh-CN" altLang="en-US" sz="1200" i="1" dirty="0"/>
              <a:t>三</a:t>
            </a:r>
            <a:r>
              <a:rPr lang="zh-CN" altLang="en-US" sz="1200" i="1" dirty="0" smtClean="0"/>
              <a:t>个面：交线不互相平行时不可观方向（</a:t>
            </a:r>
            <a:r>
              <a:rPr lang="en-US" altLang="zh-CN" sz="1200" i="1" dirty="0" smtClean="0"/>
              <a:t>3</a:t>
            </a:r>
            <a:r>
              <a:rPr lang="zh-CN" altLang="en-US" sz="1200" i="1" dirty="0" smtClean="0"/>
              <a:t>）（</a:t>
            </a:r>
            <a:r>
              <a:rPr lang="en-US" altLang="zh-CN" sz="1200" i="1" dirty="0" smtClean="0"/>
              <a:t>4</a:t>
            </a:r>
            <a:r>
              <a:rPr lang="zh-CN" altLang="en-US" sz="1200" i="1" dirty="0" smtClean="0"/>
              <a:t>）</a:t>
            </a:r>
            <a:r>
              <a:rPr lang="zh-CN" altLang="en-US" sz="1200" i="1" dirty="0"/>
              <a:t>消失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913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33319" y="1128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全局观测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24681" y="1956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98572" y="1956486"/>
            <a:ext cx="527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Motion Capture</a:t>
            </a:r>
            <a:r>
              <a:rPr lang="zh-CN" altLang="en-US" dirty="0" smtClean="0"/>
              <a:t>，气压计，电子罗盘，地图等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32797" y="26031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x</a:t>
            </a:r>
            <a:r>
              <a:rPr lang="zh-CN" altLang="en-US" dirty="0"/>
              <a:t>可观</a:t>
            </a:r>
            <a:r>
              <a:rPr lang="zh-CN" altLang="en-US" dirty="0" smtClean="0"/>
              <a:t>为例：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92" y="2500384"/>
            <a:ext cx="2819794" cy="819264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89" y="3337494"/>
            <a:ext cx="4039164" cy="476316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4160108" y="2910016"/>
            <a:ext cx="873211" cy="25331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572000" y="3193258"/>
            <a:ext cx="2381" cy="1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72" y="4063379"/>
            <a:ext cx="2543530" cy="152421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637660" y="5065033"/>
            <a:ext cx="1929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i="1" dirty="0" smtClean="0"/>
              <a:t>绝对位置</a:t>
            </a:r>
            <a:r>
              <a:rPr lang="en-US" altLang="zh-CN" sz="1200" i="1" dirty="0" smtClean="0"/>
              <a:t>y, z</a:t>
            </a:r>
            <a:r>
              <a:rPr lang="zh-CN" altLang="en-US" sz="1200" i="1" dirty="0" smtClean="0"/>
              <a:t>不可观</a:t>
            </a:r>
            <a:endParaRPr lang="en-US" altLang="zh-CN" sz="1200" i="1" dirty="0" smtClean="0"/>
          </a:p>
          <a:p>
            <a:pPr marL="342900" indent="-342900">
              <a:buAutoNum type="arabicPeriod"/>
            </a:pPr>
            <a:r>
              <a:rPr lang="zh-CN" altLang="en-US" sz="1200" i="1" dirty="0" smtClean="0"/>
              <a:t>绝对位置</a:t>
            </a:r>
            <a:r>
              <a:rPr lang="en-US" altLang="zh-CN" sz="1200" i="1" dirty="0" smtClean="0"/>
              <a:t>x</a:t>
            </a:r>
            <a:r>
              <a:rPr lang="zh-CN" altLang="en-US" sz="1200" i="1" dirty="0" smtClean="0"/>
              <a:t>及</a:t>
            </a:r>
            <a:r>
              <a:rPr lang="en-US" altLang="zh-CN" sz="1200" i="1" dirty="0" smtClean="0"/>
              <a:t>Yaw</a:t>
            </a:r>
            <a:r>
              <a:rPr lang="zh-CN" altLang="en-US" sz="1200" i="1" dirty="0" smtClean="0"/>
              <a:t>可观</a:t>
            </a:r>
            <a:endParaRPr lang="en-US" altLang="zh-CN" sz="1200" i="1" dirty="0" smtClean="0"/>
          </a:p>
        </p:txBody>
      </p:sp>
      <p:sp>
        <p:nvSpPr>
          <p:cNvPr id="22" name="矩形 21"/>
          <p:cNvSpPr/>
          <p:nvPr/>
        </p:nvSpPr>
        <p:spPr>
          <a:xfrm>
            <a:off x="678362" y="3111326"/>
            <a:ext cx="173073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i="1" dirty="0" smtClean="0"/>
              <a:t>若</a:t>
            </a:r>
            <a:r>
              <a:rPr lang="en-US" altLang="zh-CN" sz="1200" i="1" dirty="0" smtClean="0"/>
              <a:t>z</a:t>
            </a:r>
            <a:r>
              <a:rPr lang="zh-CN" altLang="en-US" sz="1200" i="1" dirty="0" smtClean="0"/>
              <a:t>可观，</a:t>
            </a:r>
            <a:r>
              <a:rPr lang="en-US" altLang="zh-CN" sz="1200" i="1" dirty="0" smtClean="0"/>
              <a:t>Yaw</a:t>
            </a:r>
            <a:r>
              <a:rPr lang="zh-CN" altLang="en-US" sz="1200" i="1" dirty="0" smtClean="0"/>
              <a:t>仍不可观</a:t>
            </a:r>
            <a:endParaRPr lang="en-US" altLang="zh-CN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428511323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383</Words>
  <Application>Microsoft Office PowerPoint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华文新魏</vt:lpstr>
      <vt:lpstr>宋体</vt:lpstr>
      <vt:lpstr>Calibri</vt:lpstr>
      <vt:lpstr>Calibri Light</vt:lpstr>
      <vt:lpstr>回顾</vt:lpstr>
      <vt:lpstr>RAL2019 - Observability Analysis of Aided INS with Heterogeneous  Features of  Points, Lines and Planes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62</cp:revision>
  <dcterms:created xsi:type="dcterms:W3CDTF">2019-08-24T01:58:46Z</dcterms:created>
  <dcterms:modified xsi:type="dcterms:W3CDTF">2019-08-24T03:23:21Z</dcterms:modified>
</cp:coreProperties>
</file>