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5"/>
  </p:notesMasterIdLst>
  <p:sldIdLst>
    <p:sldId id="261" r:id="rId3"/>
    <p:sldId id="262" r:id="rId4"/>
    <p:sldId id="302" r:id="rId5"/>
    <p:sldId id="303" r:id="rId6"/>
    <p:sldId id="307" r:id="rId7"/>
    <p:sldId id="304" r:id="rId8"/>
    <p:sldId id="306" r:id="rId9"/>
    <p:sldId id="266" r:id="rId10"/>
    <p:sldId id="299" r:id="rId11"/>
    <p:sldId id="300" r:id="rId12"/>
    <p:sldId id="301" r:id="rId13"/>
    <p:sldId id="294" r:id="rId14"/>
    <p:sldId id="267" r:id="rId15"/>
    <p:sldId id="293" r:id="rId16"/>
    <p:sldId id="271" r:id="rId17"/>
    <p:sldId id="263" r:id="rId18"/>
    <p:sldId id="296" r:id="rId19"/>
    <p:sldId id="297" r:id="rId20"/>
    <p:sldId id="298" r:id="rId21"/>
    <p:sldId id="287" r:id="rId22"/>
    <p:sldId id="275" r:id="rId23"/>
    <p:sldId id="292" r:id="rId24"/>
    <p:sldId id="282" r:id="rId25"/>
    <p:sldId id="291" r:id="rId26"/>
    <p:sldId id="283" r:id="rId27"/>
    <p:sldId id="290" r:id="rId28"/>
    <p:sldId id="284" r:id="rId29"/>
    <p:sldId id="289" r:id="rId30"/>
    <p:sldId id="285" r:id="rId31"/>
    <p:sldId id="288" r:id="rId32"/>
    <p:sldId id="286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16"/>
  </p:normalViewPr>
  <p:slideViewPr>
    <p:cSldViewPr snapToGrid="0" snapToObjects="1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6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68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60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06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7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77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70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6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6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8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77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9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0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5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0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38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3.xml"/><Relationship Id="rId12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5.xml"/><Relationship Id="rId11" Type="http://schemas.openxmlformats.org/officeDocument/2006/relationships/slide" Target="slide31.xml"/><Relationship Id="rId5" Type="http://schemas.openxmlformats.org/officeDocument/2006/relationships/slide" Target="slide23.xml"/><Relationship Id="rId10" Type="http://schemas.openxmlformats.org/officeDocument/2006/relationships/slide" Target="slide29.xml"/><Relationship Id="rId4" Type="http://schemas.openxmlformats.org/officeDocument/2006/relationships/slide" Target="slide21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计算机科学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542478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Warren Ryan</a:t>
            </a:r>
          </a:p>
          <a:p>
            <a:endParaRPr kumimoji="1"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6D60FC4-2A81-4F12-8FA3-267134A25225}"/>
              </a:ext>
            </a:extLst>
          </p:cNvPr>
          <p:cNvSpPr txBox="1">
            <a:spLocks/>
          </p:cNvSpPr>
          <p:nvPr/>
        </p:nvSpPr>
        <p:spPr>
          <a:xfrm>
            <a:off x="440301" y="4505216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.NET DEV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37768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10018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堆结构</a:t>
            </a: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</p:spPr>
        <p:txBody>
          <a:bodyPr/>
          <a:lstStyle/>
          <a:p>
            <a:r>
              <a:rPr lang="zh-CN" altLang="en-US" dirty="0"/>
              <a:t>什么是堆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2B0BF-CF6D-4B91-BE18-D7282CA1CEA4}"/>
              </a:ext>
            </a:extLst>
          </p:cNvPr>
          <p:cNvSpPr txBox="1"/>
          <p:nvPr/>
        </p:nvSpPr>
        <p:spPr>
          <a:xfrm>
            <a:off x="578840" y="93117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堆的定义：</a:t>
            </a:r>
            <a:r>
              <a:rPr lang="zh-CN" altLang="en-US" dirty="0"/>
              <a:t>堆是一颗符合特定规则的完全二叉树，其中对于所有的父节点均小于其左右孩子的二叉树我们称为</a:t>
            </a:r>
            <a:endParaRPr lang="en-US" altLang="zh-CN" dirty="0"/>
          </a:p>
          <a:p>
            <a:r>
              <a:rPr lang="zh-CN" altLang="en-US" dirty="0"/>
              <a:t>                  小根堆（小顶堆），反之则称为大根堆（大顶堆）。</a:t>
            </a:r>
          </a:p>
        </p:txBody>
      </p:sp>
      <p:pic>
        <p:nvPicPr>
          <p:cNvPr id="4" name="图片 3" descr="形状, 箭头&#10;&#10;描述已自动生成">
            <a:extLst>
              <a:ext uri="{FF2B5EF4-FFF2-40B4-BE49-F238E27FC236}">
                <a16:creationId xmlns:a16="http://schemas.microsoft.com/office/drawing/2014/main" id="{2B2967B7-87B4-46D5-8364-21B2544A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76" y="2946145"/>
            <a:ext cx="3625454" cy="2114243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DE5060E-CB26-4790-BEA7-EA5AE77D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64" y="2952437"/>
            <a:ext cx="3625454" cy="2114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1C2A7-9585-47C7-AC5C-4A1690A852FE}"/>
              </a:ext>
            </a:extLst>
          </p:cNvPr>
          <p:cNvSpPr txBox="1"/>
          <p:nvPr/>
        </p:nvSpPr>
        <p:spPr>
          <a:xfrm>
            <a:off x="2460315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[9,7,8,3,2,6,1]</a:t>
            </a:r>
          </a:p>
          <a:p>
            <a:pPr algn="ctr"/>
            <a:r>
              <a:rPr lang="zh-CN" altLang="en-US" dirty="0"/>
              <a:t>大根堆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EF5CF-F2A4-4B25-97AA-6A17286941FF}"/>
              </a:ext>
            </a:extLst>
          </p:cNvPr>
          <p:cNvSpPr txBox="1"/>
          <p:nvPr/>
        </p:nvSpPr>
        <p:spPr>
          <a:xfrm>
            <a:off x="7758703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[2,4,5,6,8,7,9]</a:t>
            </a:r>
          </a:p>
          <a:p>
            <a:pPr algn="ctr"/>
            <a:r>
              <a:rPr lang="zh-CN" altLang="en-US" dirty="0"/>
              <a:t>小根堆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897A4-C00E-4884-A1F2-81CAB5F2A11A}"/>
              </a:ext>
            </a:extLst>
          </p:cNvPr>
          <p:cNvSpPr txBox="1"/>
          <p:nvPr/>
        </p:nvSpPr>
        <p:spPr>
          <a:xfrm>
            <a:off x="578840" y="1935516"/>
            <a:ext cx="96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堆化数组：</a:t>
            </a:r>
            <a:r>
              <a:rPr lang="zh-CN" altLang="en-US" dirty="0"/>
              <a:t>堆化数组即将数组看成是树的层序遍历，且数组对应的完全二叉树符合堆的定义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A8033-19A0-4C60-A442-0FEA503B8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C371-34BF-4D54-99A0-226DA6A380DB}"/>
              </a:ext>
            </a:extLst>
          </p:cNvPr>
          <p:cNvSpPr txBox="1"/>
          <p:nvPr/>
        </p:nvSpPr>
        <p:spPr>
          <a:xfrm>
            <a:off x="696286" y="10317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Heapify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CF1D0E-EB9C-4B3D-B8C5-979A29D3A774}"/>
              </a:ext>
            </a:extLst>
          </p:cNvPr>
          <p:cNvSpPr txBox="1"/>
          <p:nvPr/>
        </p:nvSpPr>
        <p:spPr>
          <a:xfrm>
            <a:off x="7206143" y="1031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自底向上的遍历方式：</a:t>
            </a:r>
          </a:p>
        </p:txBody>
      </p:sp>
    </p:spTree>
    <p:extLst>
      <p:ext uri="{BB962C8B-B14F-4D97-AF65-F5344CB8AC3E}">
        <p14:creationId xmlns:p14="http://schemas.microsoft.com/office/powerpoint/2010/main" val="315365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F2530-6231-4D56-BC23-4F977F3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416213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53" y="901119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3" action="ppaction://hlinksldjump"/>
              </a:rPr>
              <a:t>1</a:t>
            </a:r>
            <a:r>
              <a:rPr kumimoji="1" lang="zh-CN" altLang="en-US" dirty="0">
                <a:hlinkClick r:id="rId3" action="ppaction://hlinksldjump"/>
              </a:rPr>
              <a:t> 线性表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13249" y="2672832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4" action="ppaction://hlinksldjump"/>
              </a:rPr>
              <a:t>4</a:t>
            </a:r>
            <a:r>
              <a:rPr kumimoji="1" lang="zh-CN" altLang="en-US" dirty="0">
                <a:hlinkClick r:id="rId4" action="ppaction://hlinksldjump"/>
              </a:rPr>
              <a:t> 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913254" y="3327692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5" action="ppaction://hlinksldjump"/>
              </a:rPr>
              <a:t>5 </a:t>
            </a:r>
            <a:r>
              <a:rPr kumimoji="1" lang="zh-CN" altLang="en-US" dirty="0">
                <a:hlinkClick r:id="rId5" action="ppaction://hlinksldjump"/>
              </a:rPr>
              <a:t>队列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13254" y="3989492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6" action="ppaction://hlinksldjump"/>
              </a:rPr>
              <a:t>6 </a:t>
            </a:r>
            <a:r>
              <a:rPr kumimoji="1" lang="zh-CN" altLang="en-US" dirty="0">
                <a:hlinkClick r:id="rId6" action="ppaction://hlinksldjump"/>
              </a:rPr>
              <a:t>哈希表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7237212-69E7-4674-9890-2B6A03052F85}"/>
              </a:ext>
            </a:extLst>
          </p:cNvPr>
          <p:cNvSpPr txBox="1">
            <a:spLocks/>
          </p:cNvSpPr>
          <p:nvPr/>
        </p:nvSpPr>
        <p:spPr>
          <a:xfrm>
            <a:off x="913251" y="14425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7" action="ppaction://hlinksldjump"/>
              </a:rPr>
              <a:t>2 </a:t>
            </a:r>
            <a:r>
              <a:rPr kumimoji="1" lang="zh-CN" altLang="en-US" dirty="0">
                <a:hlinkClick r:id="rId7" action="ppaction://hlinksldjump"/>
              </a:rPr>
              <a:t>串 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DBAB2C-5D3A-40A0-B2E1-F2ED7BA38F85}"/>
              </a:ext>
            </a:extLst>
          </p:cNvPr>
          <p:cNvSpPr txBox="1">
            <a:spLocks/>
          </p:cNvSpPr>
          <p:nvPr/>
        </p:nvSpPr>
        <p:spPr>
          <a:xfrm>
            <a:off x="913254" y="201103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8" action="ppaction://hlinksldjump"/>
              </a:rPr>
              <a:t>3 </a:t>
            </a:r>
            <a:r>
              <a:rPr kumimoji="1" lang="zh-CN" altLang="en-US" dirty="0">
                <a:hlinkClick r:id="rId8" action="ppaction://hlinksldjump"/>
              </a:rPr>
              <a:t>堆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EF15C5C-3E3E-435B-830D-45E16C76EF49}"/>
              </a:ext>
            </a:extLst>
          </p:cNvPr>
          <p:cNvSpPr txBox="1">
            <a:spLocks/>
          </p:cNvSpPr>
          <p:nvPr/>
        </p:nvSpPr>
        <p:spPr>
          <a:xfrm>
            <a:off x="913254" y="467000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9" action="ppaction://hlinksldjump"/>
              </a:rPr>
              <a:t>7 </a:t>
            </a:r>
            <a:r>
              <a:rPr kumimoji="1" lang="zh-CN" altLang="en-US" dirty="0">
                <a:hlinkClick r:id="rId9" action="ppaction://hlinksldjump"/>
              </a:rPr>
              <a:t>树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7A76EDE-258C-4FE2-A8E1-4935DD9F57F1}"/>
              </a:ext>
            </a:extLst>
          </p:cNvPr>
          <p:cNvSpPr txBox="1">
            <a:spLocks/>
          </p:cNvSpPr>
          <p:nvPr/>
        </p:nvSpPr>
        <p:spPr>
          <a:xfrm>
            <a:off x="913246" y="53162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0" action="ppaction://hlinksldjump"/>
              </a:rPr>
              <a:t>8 </a:t>
            </a:r>
            <a:r>
              <a:rPr kumimoji="1" lang="zh-CN" altLang="en-US" dirty="0">
                <a:hlinkClick r:id="rId10" action="ppaction://hlinksldjump"/>
              </a:rPr>
              <a:t>图 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660520F-1DB7-4BDC-AA7A-95F2353D4C3E}"/>
              </a:ext>
            </a:extLst>
          </p:cNvPr>
          <p:cNvSpPr txBox="1">
            <a:spLocks/>
          </p:cNvSpPr>
          <p:nvPr/>
        </p:nvSpPr>
        <p:spPr>
          <a:xfrm>
            <a:off x="913247" y="599671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1" action="ppaction://hlinksldjump"/>
              </a:rPr>
              <a:t>9</a:t>
            </a:r>
            <a:r>
              <a:rPr kumimoji="1" lang="zh-CN" altLang="en-US" dirty="0">
                <a:hlinkClick r:id="rId11" action="ppaction://hlinksldjump"/>
              </a:rPr>
              <a:t> 几种常用的特殊结构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3477C8E-5C5B-41D5-A6E2-2C24FFB4C962}"/>
              </a:ext>
            </a:extLst>
          </p:cNvPr>
          <p:cNvSpPr txBox="1">
            <a:spLocks/>
          </p:cNvSpPr>
          <p:nvPr/>
        </p:nvSpPr>
        <p:spPr>
          <a:xfrm>
            <a:off x="913254" y="32385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2" action="ppaction://hlinksldjump"/>
              </a:rPr>
              <a:t>0</a:t>
            </a:r>
            <a:r>
              <a:rPr kumimoji="1" lang="zh-CN" altLang="en-US" dirty="0">
                <a:hlinkClick r:id="rId12" action="ppaction://hlinksldjump"/>
              </a:rPr>
              <a:t> 数据结构绪论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5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3416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292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40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3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数据结构绪论</a:t>
            </a:r>
          </a:p>
        </p:txBody>
      </p:sp>
    </p:spTree>
    <p:extLst>
      <p:ext uri="{BB962C8B-B14F-4D97-AF65-F5344CB8AC3E}">
        <p14:creationId xmlns:p14="http://schemas.microsoft.com/office/powerpoint/2010/main" val="22699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常用的特殊的几种数据结构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26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数据结构的概念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F2200-2456-48C9-A69E-8D75FA559338}"/>
              </a:ext>
            </a:extLst>
          </p:cNvPr>
          <p:cNvSpPr txBox="1"/>
          <p:nvPr/>
        </p:nvSpPr>
        <p:spPr>
          <a:xfrm>
            <a:off x="809937" y="1166070"/>
            <a:ext cx="109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定义：数据结构就是研究数据的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逻辑结构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和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物理结构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以及它们之间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相互关系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，并对这种结构定义相应的运算，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             而且确保经过这些运算后所得到的新结构仍然是原来的结构类型。直白地说，就是研究数据的存储方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             式。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ACB31-3DDC-41E5-AE67-12C7FE96E668}"/>
              </a:ext>
            </a:extLst>
          </p:cNvPr>
          <p:cNvSpPr txBox="1"/>
          <p:nvPr/>
        </p:nvSpPr>
        <p:spPr>
          <a:xfrm>
            <a:off x="809937" y="2567164"/>
            <a:ext cx="1098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Niklaus Wirth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</a:rPr>
              <a:t>有一句著名的话：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 + Data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Structures=Programs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，从此句话我们就可以知道数据结构的重要性。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BFB2D-245C-4EDE-B518-A9DDF50DE065}"/>
              </a:ext>
            </a:extLst>
          </p:cNvPr>
          <p:cNvSpPr txBox="1"/>
          <p:nvPr/>
        </p:nvSpPr>
        <p:spPr>
          <a:xfrm>
            <a:off x="809936" y="3833275"/>
            <a:ext cx="10984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+mn-ea"/>
              </a:rPr>
              <a:t>数据结构的意义：若只是存储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{1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2.5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”Hello World”}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之类的数据，我们显然可以使用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int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string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等进行存储，假设有那么一组数据，我需要存储老师和学生的姓名，同时学生和老师有一定的对应关系，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用数组存储所有的姓名，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数据存储是没有问题，但是无法体现数据之间的逻辑关系，后期根本无法使用，显然不明智。</a:t>
            </a:r>
            <a:endParaRPr lang="en-US" altLang="zh-CN" b="0" i="0" dirty="0">
              <a:solidFill>
                <a:srgbClr val="444444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+mn-ea"/>
              </a:rPr>
              <a:t>又或者是存储地图上的各个点，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很明显，这些数据绝不是使用变量或数组进行存储的，那样对于数据的使用简直是个悲剧。因此数据结构就是专门处理这个问题而存在的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几种常见的简单数据结构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190F2-9D81-4923-A613-29259FC6A2A0}"/>
              </a:ext>
            </a:extLst>
          </p:cNvPr>
          <p:cNvSpPr txBox="1"/>
          <p:nvPr/>
        </p:nvSpPr>
        <p:spPr>
          <a:xfrm>
            <a:off x="746706" y="998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线性结构：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9A4F-ED58-4720-8407-1E1833D06EE7}"/>
              </a:ext>
            </a:extLst>
          </p:cNvPr>
          <p:cNvSpPr txBox="1"/>
          <p:nvPr/>
        </p:nvSpPr>
        <p:spPr>
          <a:xfrm>
            <a:off x="746706" y="291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树结构：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A30BE-D6F3-4EA4-92C8-DB674AD7FCDA}"/>
              </a:ext>
            </a:extLst>
          </p:cNvPr>
          <p:cNvSpPr txBox="1"/>
          <p:nvPr/>
        </p:nvSpPr>
        <p:spPr>
          <a:xfrm>
            <a:off x="747441" y="483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图结构：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AA889AA-428A-4948-9AE6-71A0A05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8" y="1065910"/>
            <a:ext cx="1991018" cy="210189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644BD4D-42BF-4C57-8378-3CF933F4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3" y="1065911"/>
            <a:ext cx="1801285" cy="2363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B3E04-71A0-4241-A49C-4A9842A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0" y="1566290"/>
            <a:ext cx="2918499" cy="114787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B030818A-400F-45E1-A006-59BC676F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5" y="1406539"/>
            <a:ext cx="3126809" cy="1510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40334-7D7B-45B1-B06E-EB3A4E2F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860" y="3207578"/>
            <a:ext cx="2429398" cy="1560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02637-405F-406A-B482-6E9F531A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64" y="3866953"/>
            <a:ext cx="1413363" cy="2477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549DBC-73DC-454D-843C-87766EFAD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28546" y="4625896"/>
            <a:ext cx="1185588" cy="2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逻辑结构和物理结构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CD079-731D-41AC-9389-0B64838B9F7B}"/>
              </a:ext>
            </a:extLst>
          </p:cNvPr>
          <p:cNvSpPr txBox="1"/>
          <p:nvPr/>
        </p:nvSpPr>
        <p:spPr>
          <a:xfrm>
            <a:off x="746706" y="998182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逻辑结构：</a:t>
            </a:r>
            <a:r>
              <a:rPr lang="zh-CN" altLang="en-US" sz="1800" b="0" i="0" u="none" strike="noStrike" baseline="0" dirty="0">
                <a:latin typeface="MicrosoftYaHei"/>
              </a:rPr>
              <a:t>简单地理解，就是指的数据之间的逻辑关系。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假设我们要存储这样的关系图，不仅要</a:t>
            </a:r>
            <a:endParaRPr lang="en-US" altLang="zh-CN" sz="1800" b="0" i="0" u="none" strike="noStrike" baseline="0" dirty="0">
              <a:solidFill>
                <a:srgbClr val="444444"/>
              </a:solidFill>
              <a:latin typeface="MicrosoftYaHei"/>
            </a:endParaRP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MicrosoftYaHei"/>
              </a:rPr>
              <a:t>                            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存储数据，还要存储它们之间的关系，两者缺一不可。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779A-13D3-4D38-844A-FC29EFD7DBC5}"/>
              </a:ext>
            </a:extLst>
          </p:cNvPr>
          <p:cNvSpPr txBox="1"/>
          <p:nvPr/>
        </p:nvSpPr>
        <p:spPr>
          <a:xfrm>
            <a:off x="746706" y="3798332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物理结构：</a:t>
            </a:r>
            <a:r>
              <a:rPr lang="zh-CN" altLang="en-US" sz="1600" b="0" i="0" u="none" strike="noStrike" baseline="0" dirty="0">
                <a:latin typeface="MicrosoftYaHei"/>
              </a:rPr>
              <a:t>数据的存储结构，也就是物理结构，指的是数据在物理存储空间上选择集中存放还是分散存放</a:t>
            </a:r>
            <a:r>
              <a:rPr lang="zh-CN" altLang="en-US" sz="1600" dirty="0">
                <a:latin typeface="MicrosoftYaHei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ADE6F-07C2-43B5-BA18-E749C71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677390"/>
            <a:ext cx="2429398" cy="156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422CD-2A9D-4BF6-930F-0530EB29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4" y="1644513"/>
            <a:ext cx="1094581" cy="1919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21E99-4AF9-46E6-982A-8FAE9AB7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2" y="4771517"/>
            <a:ext cx="4521580" cy="120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8563C-0B76-481E-99C4-3E31AF02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7" y="4771517"/>
            <a:ext cx="4521580" cy="1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线性表定义</a:t>
            </a:r>
          </a:p>
        </p:txBody>
      </p:sp>
    </p:spTree>
    <p:extLst>
      <p:ext uri="{BB962C8B-B14F-4D97-AF65-F5344CB8AC3E}">
        <p14:creationId xmlns:p14="http://schemas.microsoft.com/office/powerpoint/2010/main" val="36566812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1325</TotalTime>
  <Words>563</Words>
  <Application>Microsoft Office PowerPoint</Application>
  <PresentationFormat>宽屏</PresentationFormat>
  <Paragraphs>110</Paragraphs>
  <Slides>32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Helvetica Neue</vt:lpstr>
      <vt:lpstr>MicrosoftYaHei</vt:lpstr>
      <vt:lpstr>PingFang SC</vt:lpstr>
      <vt:lpstr>微软雅黑</vt:lpstr>
      <vt:lpstr>Arial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Warren Ryan</dc:creator>
  <cp:keywords/>
  <dc:description/>
  <cp:lastModifiedBy>Warren Ryan</cp:lastModifiedBy>
  <cp:revision>30</cp:revision>
  <dcterms:created xsi:type="dcterms:W3CDTF">2020-11-23T07:32:07Z</dcterms:created>
  <dcterms:modified xsi:type="dcterms:W3CDTF">2020-12-03T14:30:17Z</dcterms:modified>
  <cp:category/>
</cp:coreProperties>
</file>