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40"/>
  </p:notesMasterIdLst>
  <p:sldIdLst>
    <p:sldId id="261" r:id="rId3"/>
    <p:sldId id="262" r:id="rId4"/>
    <p:sldId id="302" r:id="rId5"/>
    <p:sldId id="303" r:id="rId6"/>
    <p:sldId id="307" r:id="rId7"/>
    <p:sldId id="304" r:id="rId8"/>
    <p:sldId id="306" r:id="rId9"/>
    <p:sldId id="266" r:id="rId10"/>
    <p:sldId id="299" r:id="rId11"/>
    <p:sldId id="300" r:id="rId12"/>
    <p:sldId id="301" r:id="rId13"/>
    <p:sldId id="312" r:id="rId14"/>
    <p:sldId id="310" r:id="rId15"/>
    <p:sldId id="309" r:id="rId16"/>
    <p:sldId id="311" r:id="rId17"/>
    <p:sldId id="308" r:id="rId18"/>
    <p:sldId id="294" r:id="rId19"/>
    <p:sldId id="267" r:id="rId20"/>
    <p:sldId id="293" r:id="rId21"/>
    <p:sldId id="275" r:id="rId22"/>
    <p:sldId id="292" r:id="rId23"/>
    <p:sldId id="282" r:id="rId24"/>
    <p:sldId id="291" r:id="rId25"/>
    <p:sldId id="283" r:id="rId26"/>
    <p:sldId id="290" r:id="rId27"/>
    <p:sldId id="284" r:id="rId28"/>
    <p:sldId id="289" r:id="rId29"/>
    <p:sldId id="271" r:id="rId30"/>
    <p:sldId id="263" r:id="rId31"/>
    <p:sldId id="296" r:id="rId32"/>
    <p:sldId id="297" r:id="rId33"/>
    <p:sldId id="298" r:id="rId34"/>
    <p:sldId id="287" r:id="rId35"/>
    <p:sldId id="285" r:id="rId36"/>
    <p:sldId id="288" r:id="rId37"/>
    <p:sldId id="286" r:id="rId38"/>
    <p:sldId id="279" r:id="rId3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416"/>
  </p:normalViewPr>
  <p:slideViewPr>
    <p:cSldViewPr snapToGrid="0" snapToObjects="1">
      <p:cViewPr varScale="1">
        <p:scale>
          <a:sx n="100" d="100"/>
          <a:sy n="100" d="100"/>
        </p:scale>
        <p:origin x="41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81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460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063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874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772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708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269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034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69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146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66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122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257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182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415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477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86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29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04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583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751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85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506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38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" y="1891430"/>
            <a:ext cx="9156527" cy="3075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0304" y="2369615"/>
            <a:ext cx="8470255" cy="11728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40303" y="3548993"/>
            <a:ext cx="8470255" cy="59737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40302" y="4223294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72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95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90872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315586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440300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254254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37896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223075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913262" y="316611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410146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81900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175436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913262" y="26897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362507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456042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2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913262" y="54957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3545305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481987" y="896554"/>
            <a:ext cx="3228027" cy="2648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9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219525" y="3841312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324648" y="786062"/>
            <a:ext cx="11542704" cy="575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770021"/>
            <a:ext cx="12192001" cy="6087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0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3" r:id="rId3"/>
    <p:sldLayoutId id="2147483692" r:id="rId4"/>
    <p:sldLayoutId id="2147483686" r:id="rId5"/>
    <p:sldLayoutId id="2147483689" r:id="rId6"/>
    <p:sldLayoutId id="2147483687" r:id="rId7"/>
    <p:sldLayoutId id="2147483688" r:id="rId8"/>
    <p:sldLayoutId id="2147483690" r:id="rId9"/>
    <p:sldLayoutId id="214748368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8.xml"/><Relationship Id="rId7" Type="http://schemas.openxmlformats.org/officeDocument/2006/relationships/slide" Target="slide18.xml"/><Relationship Id="rId12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4.xml"/><Relationship Id="rId11" Type="http://schemas.openxmlformats.org/officeDocument/2006/relationships/slide" Target="slide36.xml"/><Relationship Id="rId5" Type="http://schemas.openxmlformats.org/officeDocument/2006/relationships/slide" Target="slide22.xml"/><Relationship Id="rId10" Type="http://schemas.openxmlformats.org/officeDocument/2006/relationships/slide" Target="slide34.xml"/><Relationship Id="rId4" Type="http://schemas.openxmlformats.org/officeDocument/2006/relationships/slide" Target="slide20.xml"/><Relationship Id="rId9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计算机科学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40304" y="3542478"/>
            <a:ext cx="8470255" cy="597374"/>
          </a:xfrm>
        </p:spPr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Warren Ryan</a:t>
            </a:r>
          </a:p>
          <a:p>
            <a:endParaRPr kumimoji="1" lang="zh-CN" altLang="en-US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26D60FC4-2A81-4F12-8FA3-267134A25225}"/>
              </a:ext>
            </a:extLst>
          </p:cNvPr>
          <p:cNvSpPr txBox="1">
            <a:spLocks/>
          </p:cNvSpPr>
          <p:nvPr/>
        </p:nvSpPr>
        <p:spPr>
          <a:xfrm>
            <a:off x="440301" y="4505216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.NET DEV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顺序表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AF5608-85B2-45A2-A58B-B30576CDA275}"/>
              </a:ext>
            </a:extLst>
          </p:cNvPr>
          <p:cNvSpPr txBox="1"/>
          <p:nvPr/>
        </p:nvSpPr>
        <p:spPr>
          <a:xfrm>
            <a:off x="506186" y="996043"/>
            <a:ext cx="1121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定义：</a:t>
            </a:r>
            <a:r>
              <a:rPr lang="zh-CN" altLang="en-US" b="0" i="0" dirty="0">
                <a:effectLst/>
                <a:latin typeface="Helvetica Neue"/>
              </a:rPr>
              <a:t>顺序表，全名顺序存储结构。顺序表存储数据时，会提前申请一整块足够大小的物理空间，然后将数据依次存储起来，存储时做到数据元素之间不留一丝缝隙。</a:t>
            </a:r>
            <a:endParaRPr lang="zh-CN" altLang="en-US" dirty="0"/>
          </a:p>
        </p:txBody>
      </p:sp>
      <p:pic>
        <p:nvPicPr>
          <p:cNvPr id="4" name="图片 3" descr="顺序表&#10;">
            <a:extLst>
              <a:ext uri="{FF2B5EF4-FFF2-40B4-BE49-F238E27FC236}">
                <a16:creationId xmlns:a16="http://schemas.microsoft.com/office/drawing/2014/main" id="{C0783FAB-8DE4-48BE-9BD7-2CE63059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592" y="1413951"/>
            <a:ext cx="1583928" cy="34426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E73AB8-8364-42A6-B63A-3128BC06BF11}"/>
              </a:ext>
            </a:extLst>
          </p:cNvPr>
          <p:cNvSpPr txBox="1"/>
          <p:nvPr/>
        </p:nvSpPr>
        <p:spPr>
          <a:xfrm>
            <a:off x="506186" y="2220686"/>
            <a:ext cx="9024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结构：</a:t>
            </a:r>
            <a:r>
              <a:rPr lang="zh-CN" altLang="en-US" dirty="0">
                <a:latin typeface="Helvetica Neue"/>
              </a:rPr>
              <a:t>一个顺序表应当拥有以下几个结构构成：</a:t>
            </a:r>
            <a:endParaRPr lang="en-US" altLang="zh-CN" dirty="0">
              <a:latin typeface="Helvetica Neue"/>
            </a:endParaRPr>
          </a:p>
          <a:p>
            <a:pPr marL="1257277" lvl="2" indent="-342900">
              <a:buFont typeface="+mj-lt"/>
              <a:buAutoNum type="arabicPeriod"/>
            </a:pPr>
            <a:r>
              <a:rPr lang="zh-CN" altLang="en-US" dirty="0"/>
              <a:t>数据域</a:t>
            </a:r>
            <a:endParaRPr lang="en-US" altLang="zh-CN" dirty="0"/>
          </a:p>
          <a:p>
            <a:pPr marL="1257277" lvl="2" indent="-342900">
              <a:buFont typeface="+mj-lt"/>
              <a:buAutoNum type="arabicPeriod"/>
            </a:pPr>
            <a:r>
              <a:rPr lang="zh-CN" altLang="en-US" dirty="0"/>
              <a:t>长度</a:t>
            </a:r>
            <a:endParaRPr lang="en-US" altLang="zh-CN" dirty="0"/>
          </a:p>
          <a:p>
            <a:pPr marL="1257277" lvl="2" indent="-342900">
              <a:buFont typeface="+mj-lt"/>
              <a:buAutoNum type="arabicPeriod"/>
            </a:pPr>
            <a:r>
              <a:rPr lang="zh-CN" altLang="en-US" dirty="0"/>
              <a:t>存储容量</a:t>
            </a:r>
          </a:p>
        </p:txBody>
      </p:sp>
    </p:spTree>
    <p:extLst>
      <p:ext uri="{BB962C8B-B14F-4D97-AF65-F5344CB8AC3E}">
        <p14:creationId xmlns:p14="http://schemas.microsoft.com/office/powerpoint/2010/main" val="377682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</a:p>
        </p:txBody>
      </p:sp>
    </p:spTree>
    <p:extLst>
      <p:ext uri="{BB962C8B-B14F-4D97-AF65-F5344CB8AC3E}">
        <p14:creationId xmlns:p14="http://schemas.microsoft.com/office/powerpoint/2010/main" val="100183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214845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9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双向链表</a:t>
            </a:r>
          </a:p>
        </p:txBody>
      </p:sp>
    </p:spTree>
    <p:extLst>
      <p:ext uri="{BB962C8B-B14F-4D97-AF65-F5344CB8AC3E}">
        <p14:creationId xmlns:p14="http://schemas.microsoft.com/office/powerpoint/2010/main" val="278882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静态链表</a:t>
            </a:r>
          </a:p>
        </p:txBody>
      </p:sp>
    </p:spTree>
    <p:extLst>
      <p:ext uri="{BB962C8B-B14F-4D97-AF65-F5344CB8AC3E}">
        <p14:creationId xmlns:p14="http://schemas.microsoft.com/office/powerpoint/2010/main" val="60336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98AF75-AD12-4FC2-B791-A0CD9411D75E}"/>
              </a:ext>
            </a:extLst>
          </p:cNvPr>
          <p:cNvSpPr txBox="1"/>
          <p:nvPr/>
        </p:nvSpPr>
        <p:spPr>
          <a:xfrm>
            <a:off x="457393" y="845029"/>
            <a:ext cx="111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注：试在解决方案中完成代码（假若你会</a:t>
            </a:r>
            <a:r>
              <a:rPr lang="en-US" altLang="zh-CN" dirty="0"/>
              <a:t>C#</a:t>
            </a:r>
            <a:r>
              <a:rPr lang="zh-CN" altLang="en-US" dirty="0"/>
              <a:t>语言，否则使用其他语言也可）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7280C4-F3EC-403A-84A5-28566D985F1C}"/>
              </a:ext>
            </a:extLst>
          </p:cNvPr>
          <p:cNvSpPr txBox="1"/>
          <p:nvPr/>
        </p:nvSpPr>
        <p:spPr>
          <a:xfrm>
            <a:off x="457393" y="3310110"/>
            <a:ext cx="111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</a:t>
            </a:r>
            <a:r>
              <a:rPr lang="en-US" altLang="zh-CN" dirty="0"/>
              <a:t>2</a:t>
            </a:r>
            <a:r>
              <a:rPr lang="zh-CN" altLang="en-US" dirty="0"/>
              <a:t>：完成</a:t>
            </a:r>
            <a:r>
              <a:rPr lang="en-US" altLang="zh-CN" dirty="0"/>
              <a:t>LinkedList</a:t>
            </a:r>
            <a:r>
              <a:rPr lang="zh-CN" altLang="en-US" dirty="0"/>
              <a:t>的所有题目并通过测试代码。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9E983-AC8B-40A9-BBAC-9EEF356A6785}"/>
              </a:ext>
            </a:extLst>
          </p:cNvPr>
          <p:cNvSpPr txBox="1"/>
          <p:nvPr/>
        </p:nvSpPr>
        <p:spPr>
          <a:xfrm>
            <a:off x="457393" y="1657733"/>
            <a:ext cx="111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</a:t>
            </a:r>
            <a:r>
              <a:rPr lang="en-US" altLang="zh-CN" dirty="0"/>
              <a:t>1</a:t>
            </a:r>
            <a:r>
              <a:rPr lang="zh-CN" altLang="en-US" dirty="0"/>
              <a:t>：完成</a:t>
            </a:r>
            <a:r>
              <a:rPr lang="en-US" altLang="zh-CN" dirty="0" err="1"/>
              <a:t>ArrayList</a:t>
            </a:r>
            <a:r>
              <a:rPr lang="zh-CN" altLang="en-US" dirty="0"/>
              <a:t>的所有题目并通过测试代码。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45E24-040B-4F76-A636-1D6F76B7FC16}"/>
              </a:ext>
            </a:extLst>
          </p:cNvPr>
          <p:cNvSpPr txBox="1"/>
          <p:nvPr/>
        </p:nvSpPr>
        <p:spPr>
          <a:xfrm>
            <a:off x="457393" y="4962488"/>
            <a:ext cx="111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</a:t>
            </a:r>
            <a:r>
              <a:rPr lang="en-US" altLang="zh-CN" dirty="0"/>
              <a:t>3</a:t>
            </a:r>
            <a:r>
              <a:rPr lang="zh-CN" altLang="en-US" dirty="0"/>
              <a:t>：设计一个系统要求如下，设计一个仓库管理系统，要求</a:t>
            </a:r>
          </a:p>
        </p:txBody>
      </p:sp>
    </p:spTree>
    <p:extLst>
      <p:ext uri="{BB962C8B-B14F-4D97-AF65-F5344CB8AC3E}">
        <p14:creationId xmlns:p14="http://schemas.microsoft.com/office/powerpoint/2010/main" val="421654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4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串</a:t>
            </a:r>
          </a:p>
        </p:txBody>
      </p:sp>
    </p:spTree>
    <p:extLst>
      <p:ext uri="{BB962C8B-B14F-4D97-AF65-F5344CB8AC3E}">
        <p14:creationId xmlns:p14="http://schemas.microsoft.com/office/powerpoint/2010/main" val="19872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6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53" y="901119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3" action="ppaction://hlinksldjump"/>
              </a:rPr>
              <a:t>1</a:t>
            </a:r>
            <a:r>
              <a:rPr kumimoji="1" lang="zh-CN" altLang="en-US" dirty="0">
                <a:hlinkClick r:id="rId3" action="ppaction://hlinksldjump"/>
              </a:rPr>
              <a:t> 线性表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13257" y="2019804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4" action="ppaction://hlinksldjump"/>
              </a:rPr>
              <a:t>3</a:t>
            </a:r>
            <a:r>
              <a:rPr kumimoji="1" lang="zh-CN" altLang="en-US" dirty="0">
                <a:hlinkClick r:id="rId4" action="ppaction://hlinksldjump"/>
              </a:rPr>
              <a:t> 栈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913262" y="2674664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5" action="ppaction://hlinksldjump"/>
              </a:rPr>
              <a:t>4 </a:t>
            </a:r>
            <a:r>
              <a:rPr kumimoji="1" lang="zh-CN" altLang="en-US" dirty="0">
                <a:hlinkClick r:id="rId5" action="ppaction://hlinksldjump"/>
              </a:rPr>
              <a:t>队列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913262" y="3336464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6" action="ppaction://hlinksldjump"/>
              </a:rPr>
              <a:t>5 </a:t>
            </a:r>
            <a:r>
              <a:rPr kumimoji="1" lang="zh-CN" altLang="en-US" dirty="0">
                <a:hlinkClick r:id="rId6" action="ppaction://hlinksldjump"/>
              </a:rPr>
              <a:t>哈希表</a:t>
            </a:r>
            <a:endParaRPr kumimoji="1" lang="zh-CN" altLang="en-US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A7237212-69E7-4674-9890-2B6A03052F85}"/>
              </a:ext>
            </a:extLst>
          </p:cNvPr>
          <p:cNvSpPr txBox="1">
            <a:spLocks/>
          </p:cNvSpPr>
          <p:nvPr/>
        </p:nvSpPr>
        <p:spPr>
          <a:xfrm>
            <a:off x="913251" y="14425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7" action="ppaction://hlinksldjump"/>
              </a:rPr>
              <a:t>2 </a:t>
            </a:r>
            <a:r>
              <a:rPr kumimoji="1" lang="zh-CN" altLang="en-US" dirty="0">
                <a:hlinkClick r:id="rId7" action="ppaction://hlinksldjump"/>
              </a:rPr>
              <a:t>串 </a:t>
            </a:r>
            <a:endParaRPr kumimoji="1"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EDBAB2C-5D3A-40A0-B2E1-F2ED7BA38F85}"/>
              </a:ext>
            </a:extLst>
          </p:cNvPr>
          <p:cNvSpPr txBox="1">
            <a:spLocks/>
          </p:cNvSpPr>
          <p:nvPr/>
        </p:nvSpPr>
        <p:spPr>
          <a:xfrm>
            <a:off x="913263" y="463535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8" action="ppaction://hlinksldjump"/>
              </a:rPr>
              <a:t>7 </a:t>
            </a:r>
            <a:r>
              <a:rPr kumimoji="1" lang="zh-CN" altLang="en-US" dirty="0">
                <a:hlinkClick r:id="rId8" action="ppaction://hlinksldjump"/>
              </a:rPr>
              <a:t>堆</a:t>
            </a:r>
            <a:endParaRPr kumimoji="1" lang="zh-CN" altLang="en-US" dirty="0"/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6EF15C5C-3E3E-435B-830D-45E16C76EF49}"/>
              </a:ext>
            </a:extLst>
          </p:cNvPr>
          <p:cNvSpPr txBox="1">
            <a:spLocks/>
          </p:cNvSpPr>
          <p:nvPr/>
        </p:nvSpPr>
        <p:spPr>
          <a:xfrm>
            <a:off x="913262" y="401697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9" action="ppaction://hlinksldjump"/>
              </a:rPr>
              <a:t>6 </a:t>
            </a:r>
            <a:r>
              <a:rPr kumimoji="1" lang="zh-CN" altLang="en-US" dirty="0">
                <a:hlinkClick r:id="rId9" action="ppaction://hlinksldjump"/>
              </a:rPr>
              <a:t>树</a:t>
            </a:r>
            <a:endParaRPr kumimoji="1" lang="zh-CN" altLang="en-US" dirty="0"/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B7A76EDE-258C-4FE2-A8E1-4935DD9F57F1}"/>
              </a:ext>
            </a:extLst>
          </p:cNvPr>
          <p:cNvSpPr txBox="1">
            <a:spLocks/>
          </p:cNvSpPr>
          <p:nvPr/>
        </p:nvSpPr>
        <p:spPr>
          <a:xfrm>
            <a:off x="913262" y="525372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10" action="ppaction://hlinksldjump"/>
              </a:rPr>
              <a:t>8 </a:t>
            </a:r>
            <a:r>
              <a:rPr kumimoji="1" lang="zh-CN" altLang="en-US" dirty="0">
                <a:hlinkClick r:id="rId10" action="ppaction://hlinksldjump"/>
              </a:rPr>
              <a:t>图 </a:t>
            </a:r>
            <a:endParaRPr kumimoji="1" lang="zh-CN" altLang="en-US" dirty="0"/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8660520F-1DB7-4BDC-AA7A-95F2353D4C3E}"/>
              </a:ext>
            </a:extLst>
          </p:cNvPr>
          <p:cNvSpPr txBox="1">
            <a:spLocks/>
          </p:cNvSpPr>
          <p:nvPr/>
        </p:nvSpPr>
        <p:spPr>
          <a:xfrm>
            <a:off x="913263" y="59342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11" action="ppaction://hlinksldjump"/>
              </a:rPr>
              <a:t>9</a:t>
            </a:r>
            <a:r>
              <a:rPr kumimoji="1" lang="zh-CN" altLang="en-US" dirty="0">
                <a:hlinkClick r:id="rId11" action="ppaction://hlinksldjump"/>
              </a:rPr>
              <a:t> 几种常用的特殊结构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3477C8E-5C5B-41D5-A6E2-2C24FFB4C962}"/>
              </a:ext>
            </a:extLst>
          </p:cNvPr>
          <p:cNvSpPr txBox="1">
            <a:spLocks/>
          </p:cNvSpPr>
          <p:nvPr/>
        </p:nvSpPr>
        <p:spPr>
          <a:xfrm>
            <a:off x="913254" y="32385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12" action="ppaction://hlinksldjump"/>
              </a:rPr>
              <a:t>0</a:t>
            </a:r>
            <a:r>
              <a:rPr kumimoji="1" lang="zh-CN" altLang="en-US" dirty="0">
                <a:hlinkClick r:id="rId12" action="ppaction://hlinksldjump"/>
              </a:rPr>
              <a:t> 数据结构绪论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12454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4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34165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5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哈希表</a:t>
            </a:r>
          </a:p>
        </p:txBody>
      </p:sp>
    </p:spTree>
    <p:extLst>
      <p:ext uri="{BB962C8B-B14F-4D97-AF65-F5344CB8AC3E}">
        <p14:creationId xmlns:p14="http://schemas.microsoft.com/office/powerpoint/2010/main" val="29251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82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3406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07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堆结构</a:t>
            </a:r>
          </a:p>
        </p:txBody>
      </p:sp>
    </p:spTree>
    <p:extLst>
      <p:ext uri="{BB962C8B-B14F-4D97-AF65-F5344CB8AC3E}">
        <p14:creationId xmlns:p14="http://schemas.microsoft.com/office/powerpoint/2010/main" val="1859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</p:spPr>
        <p:txBody>
          <a:bodyPr/>
          <a:lstStyle/>
          <a:p>
            <a:r>
              <a:rPr lang="zh-CN" altLang="en-US" dirty="0"/>
              <a:t>什么是堆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92B0BF-CF6D-4B91-BE18-D7282CA1CEA4}"/>
              </a:ext>
            </a:extLst>
          </p:cNvPr>
          <p:cNvSpPr txBox="1"/>
          <p:nvPr/>
        </p:nvSpPr>
        <p:spPr>
          <a:xfrm>
            <a:off x="578840" y="931178"/>
            <a:ext cx="1126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堆的定义：</a:t>
            </a:r>
            <a:r>
              <a:rPr lang="zh-CN" altLang="en-US" dirty="0"/>
              <a:t>堆是一颗符合特定规则的完全二叉树，其中对于所有的父节点均小于其左右孩子的二叉树我们称为</a:t>
            </a:r>
            <a:endParaRPr lang="en-US" altLang="zh-CN" dirty="0"/>
          </a:p>
          <a:p>
            <a:r>
              <a:rPr lang="zh-CN" altLang="en-US" dirty="0"/>
              <a:t>                  小根堆（小顶堆），反之则称为大根堆（大顶堆）。</a:t>
            </a:r>
          </a:p>
        </p:txBody>
      </p:sp>
      <p:pic>
        <p:nvPicPr>
          <p:cNvPr id="4" name="图片 3" descr="形状, 箭头&#10;&#10;描述已自动生成">
            <a:extLst>
              <a:ext uri="{FF2B5EF4-FFF2-40B4-BE49-F238E27FC236}">
                <a16:creationId xmlns:a16="http://schemas.microsoft.com/office/drawing/2014/main" id="{2B2967B7-87B4-46D5-8364-21B2544AF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76" y="2946145"/>
            <a:ext cx="3625454" cy="2114243"/>
          </a:xfrm>
          <a:prstGeom prst="rect">
            <a:avLst/>
          </a:prstGeom>
        </p:spPr>
      </p:pic>
      <p:pic>
        <p:nvPicPr>
          <p:cNvPr id="6" name="图片 5" descr="形状&#10;&#10;描述已自动生成">
            <a:extLst>
              <a:ext uri="{FF2B5EF4-FFF2-40B4-BE49-F238E27FC236}">
                <a16:creationId xmlns:a16="http://schemas.microsoft.com/office/drawing/2014/main" id="{ADE5060E-CB26-4790-BEA7-EA5AE77DC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264" y="2952437"/>
            <a:ext cx="3625454" cy="21142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901C2A7-9585-47C7-AC5C-4A1690A852FE}"/>
              </a:ext>
            </a:extLst>
          </p:cNvPr>
          <p:cNvSpPr txBox="1"/>
          <p:nvPr/>
        </p:nvSpPr>
        <p:spPr>
          <a:xfrm>
            <a:off x="2460315" y="5280491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[9,7,8,3,2,6,1]</a:t>
            </a:r>
          </a:p>
          <a:p>
            <a:pPr algn="ctr"/>
            <a:r>
              <a:rPr lang="zh-CN" altLang="en-US" dirty="0"/>
              <a:t>大根堆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8EF5CF-F2A4-4B25-97AA-6A17286941FF}"/>
              </a:ext>
            </a:extLst>
          </p:cNvPr>
          <p:cNvSpPr txBox="1"/>
          <p:nvPr/>
        </p:nvSpPr>
        <p:spPr>
          <a:xfrm>
            <a:off x="7758703" y="5280491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[2,4,5,6,8,7,9]</a:t>
            </a:r>
          </a:p>
          <a:p>
            <a:pPr algn="ctr"/>
            <a:r>
              <a:rPr lang="zh-CN" altLang="en-US" dirty="0"/>
              <a:t>小根堆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E897A4-C00E-4884-A1F2-81CAB5F2A11A}"/>
              </a:ext>
            </a:extLst>
          </p:cNvPr>
          <p:cNvSpPr txBox="1"/>
          <p:nvPr/>
        </p:nvSpPr>
        <p:spPr>
          <a:xfrm>
            <a:off x="578840" y="1935516"/>
            <a:ext cx="96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堆化数组：</a:t>
            </a:r>
            <a:r>
              <a:rPr lang="zh-CN" altLang="en-US" dirty="0"/>
              <a:t>堆化数组即将数组看成是树的层序遍历，且数组对应的完全二叉树符合堆的定义</a:t>
            </a:r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数据结构绪论</a:t>
            </a:r>
          </a:p>
        </p:txBody>
      </p:sp>
    </p:spTree>
    <p:extLst>
      <p:ext uri="{BB962C8B-B14F-4D97-AF65-F5344CB8AC3E}">
        <p14:creationId xmlns:p14="http://schemas.microsoft.com/office/powerpoint/2010/main" val="22699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EFA8033-19A0-4C60-A442-0FEA503B8E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建堆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F9C371-34BF-4D54-99A0-226DA6A380DB}"/>
              </a:ext>
            </a:extLst>
          </p:cNvPr>
          <p:cNvSpPr txBox="1"/>
          <p:nvPr/>
        </p:nvSpPr>
        <p:spPr>
          <a:xfrm>
            <a:off x="696286" y="103173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Heapify</a:t>
            </a:r>
            <a:r>
              <a:rPr lang="zh-CN" altLang="en-US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CF1D0E-EB9C-4B3D-B8C5-979A29D3A774}"/>
              </a:ext>
            </a:extLst>
          </p:cNvPr>
          <p:cNvSpPr txBox="1"/>
          <p:nvPr/>
        </p:nvSpPr>
        <p:spPr>
          <a:xfrm>
            <a:off x="7206143" y="10317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自底向上的遍历方式：</a:t>
            </a:r>
          </a:p>
        </p:txBody>
      </p:sp>
    </p:spTree>
    <p:extLst>
      <p:ext uri="{BB962C8B-B14F-4D97-AF65-F5344CB8AC3E}">
        <p14:creationId xmlns:p14="http://schemas.microsoft.com/office/powerpoint/2010/main" val="3153655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AF2530-6231-4D56-BC23-4F977F319A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</a:p>
        </p:txBody>
      </p:sp>
    </p:spTree>
    <p:extLst>
      <p:ext uri="{BB962C8B-B14F-4D97-AF65-F5344CB8AC3E}">
        <p14:creationId xmlns:p14="http://schemas.microsoft.com/office/powerpoint/2010/main" val="4162139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Top 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27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1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0439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5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09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常用的特殊的几种数据结构</a:t>
            </a:r>
          </a:p>
        </p:txBody>
      </p:sp>
    </p:spTree>
    <p:extLst>
      <p:ext uri="{BB962C8B-B14F-4D97-AF65-F5344CB8AC3E}">
        <p14:creationId xmlns:p14="http://schemas.microsoft.com/office/powerpoint/2010/main" val="13268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数据结构的概念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EF2200-2456-48C9-A69E-8D75FA559338}"/>
              </a:ext>
            </a:extLst>
          </p:cNvPr>
          <p:cNvSpPr txBox="1"/>
          <p:nvPr/>
        </p:nvSpPr>
        <p:spPr>
          <a:xfrm>
            <a:off x="809937" y="1166070"/>
            <a:ext cx="1098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定义：数据结构就是研究数据的</a:t>
            </a:r>
            <a:r>
              <a:rPr lang="zh-CN" altLang="en-US" b="1" dirty="0">
                <a:solidFill>
                  <a:srgbClr val="555555"/>
                </a:solidFill>
                <a:effectLst/>
                <a:latin typeface="PingFang SC"/>
              </a:rPr>
              <a:t>逻辑结构</a:t>
            </a:r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和</a:t>
            </a:r>
            <a:r>
              <a:rPr lang="zh-CN" altLang="en-US" b="1" dirty="0">
                <a:solidFill>
                  <a:srgbClr val="555555"/>
                </a:solidFill>
                <a:effectLst/>
                <a:latin typeface="PingFang SC"/>
              </a:rPr>
              <a:t>物理结构</a:t>
            </a:r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以及它们之间</a:t>
            </a:r>
            <a:r>
              <a:rPr lang="zh-CN" altLang="en-US" b="1" dirty="0">
                <a:solidFill>
                  <a:srgbClr val="555555"/>
                </a:solidFill>
                <a:effectLst/>
                <a:latin typeface="PingFang SC"/>
              </a:rPr>
              <a:t>相互关系</a:t>
            </a:r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，并对这种结构定义相应的运算，</a:t>
            </a:r>
            <a:endParaRPr lang="en-US" altLang="zh-CN" b="0" dirty="0">
              <a:solidFill>
                <a:srgbClr val="555555"/>
              </a:solidFill>
              <a:effectLst/>
              <a:latin typeface="PingFang SC"/>
            </a:endParaRPr>
          </a:p>
          <a:p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             而且确保经过这些运算后所得到的新结构仍然是原来的结构类型。直白地说，就是研究数据的存储方</a:t>
            </a:r>
            <a:endParaRPr lang="en-US" altLang="zh-CN" b="0" dirty="0">
              <a:solidFill>
                <a:srgbClr val="555555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555555"/>
                </a:solidFill>
                <a:latin typeface="PingFang SC"/>
              </a:rPr>
              <a:t>             式。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5ACB31-3DDC-41E5-AE67-12C7FE96E668}"/>
              </a:ext>
            </a:extLst>
          </p:cNvPr>
          <p:cNvSpPr txBox="1"/>
          <p:nvPr/>
        </p:nvSpPr>
        <p:spPr>
          <a:xfrm>
            <a:off x="809937" y="2567164"/>
            <a:ext cx="10984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Niklaus Wirth</a:t>
            </a:r>
            <a:r>
              <a:rPr lang="zh-CN" altLang="en-US" dirty="0">
                <a:solidFill>
                  <a:srgbClr val="666666"/>
                </a:solidFill>
                <a:latin typeface="Arial" panose="020B0604020202020204" pitchFamily="34" charset="0"/>
              </a:rPr>
              <a:t>有一句著名的话：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Algorithm + Data</a:t>
            </a:r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Structures=Programs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，从此句话我们就可以知道数据结构的重要性。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BFB2D-245C-4EDE-B518-A9DDF50DE065}"/>
              </a:ext>
            </a:extLst>
          </p:cNvPr>
          <p:cNvSpPr txBox="1"/>
          <p:nvPr/>
        </p:nvSpPr>
        <p:spPr>
          <a:xfrm>
            <a:off x="809936" y="3833275"/>
            <a:ext cx="109849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+mn-ea"/>
              </a:rPr>
              <a:t>数据结构的意义：若只是存储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{1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2.5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”Hello World”}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之类的数据，我们显然可以使用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int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string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等进行存储，假设有那么一组数据，我需要存储老师和学生的姓名，同时学生和老师有一定的对应关系，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用数组存储所有的姓名，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+mn-ea"/>
              </a:rPr>
              <a:t>数据存储是没有问题，但是无法体现数据之间的逻辑关系，后期根本无法使用，显然不明智。</a:t>
            </a:r>
            <a:endParaRPr lang="en-US" altLang="zh-CN" b="0" i="0" dirty="0">
              <a:solidFill>
                <a:srgbClr val="444444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444444"/>
                </a:solidFill>
                <a:latin typeface="+mn-ea"/>
              </a:rPr>
              <a:t>又或者是存储地图上的各个点，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很明显，这些数据绝不是使用变量或数组进行存储的，那样对于数据的使用简直是个悲剧。因此数据结构就是专门处理这个问题而存在的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538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几种常见的简单数据结构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3190F2-9D81-4923-A613-29259FC6A2A0}"/>
              </a:ext>
            </a:extLst>
          </p:cNvPr>
          <p:cNvSpPr txBox="1"/>
          <p:nvPr/>
        </p:nvSpPr>
        <p:spPr>
          <a:xfrm>
            <a:off x="746706" y="9981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线性结构：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419A4F-ED58-4720-8407-1E1833D06EE7}"/>
              </a:ext>
            </a:extLst>
          </p:cNvPr>
          <p:cNvSpPr txBox="1"/>
          <p:nvPr/>
        </p:nvSpPr>
        <p:spPr>
          <a:xfrm>
            <a:off x="746706" y="2917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树结构：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1A30BE-D6F3-4EA4-92C8-DB674AD7FCDA}"/>
              </a:ext>
            </a:extLst>
          </p:cNvPr>
          <p:cNvSpPr txBox="1"/>
          <p:nvPr/>
        </p:nvSpPr>
        <p:spPr>
          <a:xfrm>
            <a:off x="747441" y="4835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图结构：</a:t>
            </a:r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FAA889AA-428A-4948-9AE6-71A0A053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108" y="1065910"/>
            <a:ext cx="1991018" cy="2101899"/>
          </a:xfrm>
          <a:prstGeom prst="rect">
            <a:avLst/>
          </a:prstGeo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5644BD4D-42BF-4C57-8378-3CF933F4A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673" y="1065911"/>
            <a:ext cx="1801285" cy="23630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4B3E04-71A0-4241-A49C-4A9842AE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0" y="1566290"/>
            <a:ext cx="2918499" cy="1147870"/>
          </a:xfrm>
          <a:prstGeom prst="rect">
            <a:avLst/>
          </a:prstGeom>
        </p:spPr>
      </p:pic>
      <p:pic>
        <p:nvPicPr>
          <p:cNvPr id="13" name="图片 12" descr="图表, 条形图&#10;&#10;描述已自动生成">
            <a:extLst>
              <a:ext uri="{FF2B5EF4-FFF2-40B4-BE49-F238E27FC236}">
                <a16:creationId xmlns:a16="http://schemas.microsoft.com/office/drawing/2014/main" id="{B030818A-400F-45E1-A006-59BC676FD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995" y="1406539"/>
            <a:ext cx="3126809" cy="15105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7340334-7D7B-45B1-B06E-EB3A4E2F8F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0860" y="3207578"/>
            <a:ext cx="2429398" cy="15608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6202637-405F-406A-B482-6E9F531A8A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3664" y="3866953"/>
            <a:ext cx="1413363" cy="247789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3549DBC-73DC-454D-843C-87766EFAD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528546" y="4625896"/>
            <a:ext cx="1185588" cy="20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2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逻辑结构和物理结构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CCD079-731D-41AC-9389-0B64838B9F7B}"/>
              </a:ext>
            </a:extLst>
          </p:cNvPr>
          <p:cNvSpPr txBox="1"/>
          <p:nvPr/>
        </p:nvSpPr>
        <p:spPr>
          <a:xfrm>
            <a:off x="746706" y="998182"/>
            <a:ext cx="988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逻辑结构：</a:t>
            </a:r>
            <a:r>
              <a:rPr lang="zh-CN" altLang="en-US" sz="1800" b="0" i="0" u="none" strike="noStrike" baseline="0" dirty="0">
                <a:latin typeface="MicrosoftYaHei"/>
              </a:rPr>
              <a:t>简单地理解，就是指的数据之间的逻辑关系。</a:t>
            </a:r>
            <a:r>
              <a:rPr lang="zh-CN" altLang="en-US" sz="1800" b="0" i="0" u="none" strike="noStrike" baseline="0" dirty="0">
                <a:solidFill>
                  <a:srgbClr val="444444"/>
                </a:solidFill>
                <a:latin typeface="MicrosoftYaHei"/>
              </a:rPr>
              <a:t>假设我们要存储这样的关系图，不仅要</a:t>
            </a:r>
            <a:endParaRPr lang="en-US" altLang="zh-CN" sz="1800" b="0" i="0" u="none" strike="noStrike" baseline="0" dirty="0">
              <a:solidFill>
                <a:srgbClr val="444444"/>
              </a:solidFill>
              <a:latin typeface="MicrosoftYaHei"/>
            </a:endParaRPr>
          </a:p>
          <a:p>
            <a:pPr algn="l"/>
            <a:r>
              <a:rPr lang="en-US" altLang="zh-CN" dirty="0">
                <a:solidFill>
                  <a:srgbClr val="444444"/>
                </a:solidFill>
                <a:latin typeface="MicrosoftYaHei"/>
              </a:rPr>
              <a:t>                            </a:t>
            </a:r>
            <a:r>
              <a:rPr lang="zh-CN" altLang="en-US" sz="1800" b="0" i="0" u="none" strike="noStrike" baseline="0" dirty="0">
                <a:solidFill>
                  <a:srgbClr val="444444"/>
                </a:solidFill>
                <a:latin typeface="MicrosoftYaHei"/>
              </a:rPr>
              <a:t>存储数据，还要存储它们之间的关系，两者缺一不可。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C2779A-13D3-4D38-844A-FC29EFD7DBC5}"/>
              </a:ext>
            </a:extLst>
          </p:cNvPr>
          <p:cNvSpPr txBox="1"/>
          <p:nvPr/>
        </p:nvSpPr>
        <p:spPr>
          <a:xfrm>
            <a:off x="746706" y="3798332"/>
            <a:ext cx="995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物理结构：</a:t>
            </a:r>
            <a:r>
              <a:rPr lang="zh-CN" altLang="en-US" sz="1600" b="0" i="0" u="none" strike="noStrike" baseline="0" dirty="0">
                <a:latin typeface="MicrosoftYaHei"/>
              </a:rPr>
              <a:t>数据的存储结构，也就是物理结构，指的是数据在物理存储空间上选择集中存放还是分散存放</a:t>
            </a:r>
            <a:r>
              <a:rPr lang="zh-CN" altLang="en-US" sz="1600" dirty="0">
                <a:latin typeface="MicrosoftYaHei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FADE6F-07C2-43B5-BA18-E749C71F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3" y="1677390"/>
            <a:ext cx="2429398" cy="1560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6422CD-2A9D-4BF6-930F-0530EB29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314" y="1644513"/>
            <a:ext cx="1094581" cy="19190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321E99-4AF9-46E6-982A-8FAE9AB74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182" y="4771517"/>
            <a:ext cx="4521580" cy="1207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C8563C-0B76-481E-99C4-3E31AF021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07" y="4771517"/>
            <a:ext cx="4521580" cy="120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感谢观看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4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线性表</a:t>
            </a:r>
          </a:p>
        </p:txBody>
      </p:sp>
    </p:spTree>
    <p:extLst>
      <p:ext uri="{BB962C8B-B14F-4D97-AF65-F5344CB8AC3E}">
        <p14:creationId xmlns:p14="http://schemas.microsoft.com/office/powerpoint/2010/main" val="6279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线性表定义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827E82-1380-4FB3-97DB-B836435EDF60}"/>
              </a:ext>
            </a:extLst>
          </p:cNvPr>
          <p:cNvSpPr txBox="1"/>
          <p:nvPr/>
        </p:nvSpPr>
        <p:spPr>
          <a:xfrm>
            <a:off x="500743" y="957944"/>
            <a:ext cx="1114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定义：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全名为</a:t>
            </a:r>
            <a:r>
              <a:rPr lang="zh-CN" altLang="en-US" b="0" i="0" dirty="0">
                <a:effectLst/>
                <a:latin typeface="Helvetica Neue"/>
              </a:rPr>
              <a:t>线性存储结构，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个数据特性相同的元素构成的有限序列称为线性表。简单的理解就是，将所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             有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的数据，用一根绳子串在一起，再存储进物理空间。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44A372-B0A0-46C0-BC38-75416373C840}"/>
              </a:ext>
            </a:extLst>
          </p:cNvPr>
          <p:cNvSpPr txBox="1"/>
          <p:nvPr/>
        </p:nvSpPr>
        <p:spPr>
          <a:xfrm>
            <a:off x="500742" y="1981201"/>
            <a:ext cx="111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存储方式：存储进物理空间的方式有两种，分为集中性存储和离散式存储</a:t>
            </a: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C78A0BF0-5235-4246-8156-ABE76F3EE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00092" y="1599008"/>
            <a:ext cx="1583928" cy="34426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459158-D719-4D78-BE0A-3DE967C2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0" y="2495558"/>
            <a:ext cx="4063917" cy="15983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7B734E-DB9B-48D4-A6B3-F0BA486170F0}"/>
              </a:ext>
            </a:extLst>
          </p:cNvPr>
          <p:cNvSpPr txBox="1"/>
          <p:nvPr/>
        </p:nvSpPr>
        <p:spPr>
          <a:xfrm>
            <a:off x="500743" y="5067333"/>
            <a:ext cx="111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注意：线性表的存储单元</a:t>
            </a:r>
            <a:r>
              <a:rPr lang="zh-CN" alt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要求数据类型必须一致，不能有其他类型元素。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34C07A-ED73-4C06-9B76-3C6C07DDB383}"/>
              </a:ext>
            </a:extLst>
          </p:cNvPr>
          <p:cNvSpPr txBox="1"/>
          <p:nvPr/>
        </p:nvSpPr>
        <p:spPr>
          <a:xfrm>
            <a:off x="540740" y="4322802"/>
            <a:ext cx="1118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顺序存储和链式存储方式：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将数据依次存储在连续的整块物理空间中，这种存储结构称为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顺序存储结构；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数据分散的存储在物理空间中，通过一根线保存着它们之间的逻辑关系，这种存储结构称为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链式存储结构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5F70D9-7F79-47CF-B2FC-2B6216B5023A}"/>
              </a:ext>
            </a:extLst>
          </p:cNvPr>
          <p:cNvSpPr txBox="1"/>
          <p:nvPr/>
        </p:nvSpPr>
        <p:spPr>
          <a:xfrm>
            <a:off x="500743" y="5696867"/>
            <a:ext cx="11185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前驱和后继：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某一元素的左侧相邻元素称为“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直接前驱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”，位于此元素左侧的所有元素都统称为“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前驱元素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”；某一元素的右侧相邻元素称为“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直接后继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”，位于此元素右侧的所有元素都统称为“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后继元素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681200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C9C0"/>
      </a:accent1>
      <a:accent2>
        <a:srgbClr val="2DB9DA"/>
      </a:accent2>
      <a:accent3>
        <a:srgbClr val="3D798A"/>
      </a:accent3>
      <a:accent4>
        <a:srgbClr val="F2AEAE"/>
      </a:accent4>
      <a:accent5>
        <a:srgbClr val="357AA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工作总结-简约商务-红蓝-PPT模板</Template>
  <TotalTime>1742</TotalTime>
  <Words>892</Words>
  <Application>Microsoft Office PowerPoint</Application>
  <PresentationFormat>宽屏</PresentationFormat>
  <Paragraphs>132</Paragraphs>
  <Slides>37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-apple-system</vt:lpstr>
      <vt:lpstr>Helvetica Neue</vt:lpstr>
      <vt:lpstr>MicrosoftYaHei</vt:lpstr>
      <vt:lpstr>PingFang SC</vt:lpstr>
      <vt:lpstr>微软雅黑</vt:lpstr>
      <vt:lpstr>Arial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Warren Ryan</dc:creator>
  <cp:keywords/>
  <dc:description/>
  <cp:lastModifiedBy>Warren Ryan</cp:lastModifiedBy>
  <cp:revision>38</cp:revision>
  <dcterms:created xsi:type="dcterms:W3CDTF">2020-11-23T07:32:07Z</dcterms:created>
  <dcterms:modified xsi:type="dcterms:W3CDTF">2020-12-05T12:34:34Z</dcterms:modified>
  <cp:category/>
</cp:coreProperties>
</file>