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8" r:id="rId2"/>
    <p:sldId id="275" r:id="rId3"/>
    <p:sldId id="277" r:id="rId4"/>
    <p:sldId id="282" r:id="rId5"/>
    <p:sldId id="289" r:id="rId6"/>
    <p:sldId id="292" r:id="rId7"/>
    <p:sldId id="260" r:id="rId8"/>
    <p:sldId id="290" r:id="rId9"/>
    <p:sldId id="291" r:id="rId10"/>
    <p:sldId id="283" r:id="rId11"/>
    <p:sldId id="278" r:id="rId12"/>
    <p:sldId id="284" r:id="rId13"/>
    <p:sldId id="279" r:id="rId14"/>
    <p:sldId id="285" r:id="rId15"/>
    <p:sldId id="280" r:id="rId16"/>
    <p:sldId id="286" r:id="rId17"/>
    <p:sldId id="281" r:id="rId18"/>
    <p:sldId id="287" r:id="rId19"/>
    <p:sldId id="274" r:id="rId20"/>
    <p:sldId id="259" r:id="rId21"/>
    <p:sldId id="276" r:id="rId22"/>
  </p:sldIdLst>
  <p:sldSz cx="12192000" cy="6858000"/>
  <p:notesSz cx="6858000" cy="9144000"/>
  <p:embeddedFontLst>
    <p:embeddedFont>
      <p:font typeface="Cambria Math" panose="02040503050406030204" pitchFamily="18" charset="0"/>
      <p:regular r:id="rId24"/>
    </p:embeddedFont>
    <p:embeddedFont>
      <p:font typeface="Comic Sans MS" panose="030F0702030302020204" pitchFamily="66" charset="0"/>
      <p:regular r:id="rId25"/>
      <p:bold r:id="rId26"/>
      <p:italic r:id="rId27"/>
      <p:boldItalic r:id="rId28"/>
    </p:embeddedFont>
    <p:embeddedFont>
      <p:font typeface="等线" panose="02010600030101010101" pitchFamily="2" charset="-122"/>
      <p:regular r:id="rId29"/>
      <p:bold r:id="rId30"/>
    </p:embeddedFont>
    <p:embeddedFont>
      <p:font typeface="等线 Light" panose="02010600030101010101" pitchFamily="2" charset="-122"/>
      <p:regular r:id="rId31"/>
    </p:embeddedFont>
    <p:embeddedFont>
      <p:font typeface="手写字体" panose="02000600000000000000" pitchFamily="2" charset="-122"/>
      <p:regular r:id="rId32"/>
    </p:embeddedFont>
    <p:embeddedFont>
      <p:font typeface="微软雅黑" panose="020B0503020204020204" pitchFamily="34" charset="-122"/>
      <p:regular r:id="rId33"/>
      <p:bold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p:scale>
          <a:sx n="150" d="100"/>
          <a:sy n="150" d="100"/>
        </p:scale>
        <p:origin x="108" y="51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1"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1139" y="3517478"/>
            <a:ext cx="5262979" cy="1200329"/>
          </a:xfrm>
          <a:prstGeom prst="rect">
            <a:avLst/>
          </a:prstGeom>
          <a:noFill/>
        </p:spPr>
        <p:txBody>
          <a:bodyPr wrap="none" rtlCol="0">
            <a:spAutoFit/>
          </a:bodyPr>
          <a:lstStyle/>
          <a:p>
            <a:r>
              <a:rPr lang="en-US" altLang="zh-CN" sz="3600" b="1" dirty="0">
                <a:solidFill>
                  <a:schemeClr val="bg1"/>
                </a:solidFill>
                <a:latin typeface="Comic Sans MS" panose="030F0702030302020204" pitchFamily="66" charset="0"/>
              </a:rPr>
              <a:t>Numerical Analysis</a:t>
            </a:r>
          </a:p>
          <a:p>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数值分析</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数值计算方法</a:t>
            </a:r>
            <a:r>
              <a:rPr lang="en-US" altLang="zh-CN"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endParaRPr lang="zh-CN" altLang="en-US" sz="36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7" name="文本框 6"/>
          <p:cNvSpPr txBox="1"/>
          <p:nvPr/>
        </p:nvSpPr>
        <p:spPr>
          <a:xfrm>
            <a:off x="768553" y="5364138"/>
            <a:ext cx="2402486" cy="369332"/>
          </a:xfrm>
          <a:prstGeom prst="rect">
            <a:avLst/>
          </a:prstGeom>
          <a:solidFill>
            <a:schemeClr val="bg1"/>
          </a:solidFill>
        </p:spPr>
        <p:txBody>
          <a:bodyPr wrap="square" rtlCol="0">
            <a:spAutoFit/>
          </a:bodyPr>
          <a:lstStyle/>
          <a:p>
            <a:r>
              <a:rPr lang="en-US" altLang="zh-CN" dirty="0">
                <a:solidFill>
                  <a:srgbClr val="48A2A0"/>
                </a:solidFill>
              </a:rPr>
              <a:t>Speaker: Warren Ryan</a:t>
            </a:r>
            <a:endParaRPr lang="zh-CN" altLang="en-US" dirty="0">
              <a:solidFill>
                <a:srgbClr val="48A2A0"/>
              </a:solidFill>
            </a:endParaRPr>
          </a:p>
        </p:txBody>
      </p:sp>
      <p:sp>
        <p:nvSpPr>
          <p:cNvPr id="10" name="矩形 9"/>
          <p:cNvSpPr/>
          <p:nvPr/>
        </p:nvSpPr>
        <p:spPr>
          <a:xfrm>
            <a:off x="768553" y="1464404"/>
            <a:ext cx="10325262" cy="1754326"/>
          </a:xfrm>
          <a:prstGeom prst="rect">
            <a:avLst/>
          </a:prstGeom>
        </p:spPr>
        <p:txBody>
          <a:bodyPr wrap="none">
            <a:spAutoFit/>
          </a:bodyPr>
          <a:lstStyle/>
          <a:p>
            <a:r>
              <a:rPr lang="en-US" altLang="zh-CN" sz="5400" b="1" dirty="0" err="1">
                <a:solidFill>
                  <a:schemeClr val="bg1"/>
                </a:solidFill>
                <a:latin typeface="Comic Sans MS" panose="030F0702030302020204" pitchFamily="66" charset="0"/>
                <a:ea typeface="叶根友ipad pro手写" panose="02010601030101010101" pitchFamily="2" charset="-122"/>
              </a:rPr>
              <a:t>MachineLearning</a:t>
            </a:r>
            <a:r>
              <a:rPr lang="en-US" altLang="zh-CN" sz="5400" b="1" dirty="0">
                <a:solidFill>
                  <a:schemeClr val="bg1"/>
                </a:solidFill>
                <a:latin typeface="Comic Sans MS" panose="030F0702030302020204" pitchFamily="66" charset="0"/>
                <a:ea typeface="叶根友ipad pro手写" panose="02010601030101010101" pitchFamily="2" charset="-122"/>
              </a:rPr>
              <a:t>-Mathematics</a:t>
            </a:r>
          </a:p>
          <a:p>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机器学习导论</a:t>
            </a:r>
            <a:r>
              <a:rPr lang="en-US" altLang="zh-CN"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a:t>
            </a:r>
            <a:r>
              <a:rPr lang="zh-CN" altLang="en-US" sz="5400" b="1"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数学</a:t>
            </a:r>
            <a:endParaRPr lang="zh-CN" altLang="en-US" sz="5400" dirty="0">
              <a:latin typeface="手写字体" panose="02000600000000000000" pitchFamily="2" charset="-122"/>
              <a:ea typeface="手写字体" panose="02000600000000000000" pitchFamily="2" charset="-122"/>
              <a:cs typeface="手写字体" panose="02000600000000000000" pitchFamily="2" charset="-122"/>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3495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78051" cy="400110"/>
          </a:xfrm>
          <a:prstGeom prst="rect">
            <a:avLst/>
          </a:prstGeom>
        </p:spPr>
        <p:txBody>
          <a:bodyPr wrap="none">
            <a:spAutoFit/>
          </a:bodyPr>
          <a:lstStyle/>
          <a:p>
            <a:r>
              <a:rPr lang="zh-CN" altLang="en-US" sz="2000" b="1" dirty="0"/>
              <a:t>任意曲线拟合</a:t>
            </a:r>
          </a:p>
        </p:txBody>
      </p:sp>
    </p:spTree>
    <p:extLst>
      <p:ext uri="{BB962C8B-B14F-4D97-AF65-F5344CB8AC3E}">
        <p14:creationId xmlns:p14="http://schemas.microsoft.com/office/powerpoint/2010/main" val="19838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0323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任意函数求积</a:t>
            </a:r>
          </a:p>
        </p:txBody>
      </p:sp>
    </p:spTree>
    <p:extLst>
      <p:ext uri="{BB962C8B-B14F-4D97-AF65-F5344CB8AC3E}">
        <p14:creationId xmlns:p14="http://schemas.microsoft.com/office/powerpoint/2010/main" val="101715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322560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解线性方程组</a:t>
            </a:r>
          </a:p>
        </p:txBody>
      </p:sp>
    </p:spTree>
    <p:extLst>
      <p:ext uri="{BB962C8B-B14F-4D97-AF65-F5344CB8AC3E}">
        <p14:creationId xmlns:p14="http://schemas.microsoft.com/office/powerpoint/2010/main" val="82388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28714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5</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467068" cy="400110"/>
          </a:xfrm>
          <a:prstGeom prst="rect">
            <a:avLst/>
          </a:prstGeom>
        </p:spPr>
        <p:txBody>
          <a:bodyPr wrap="none">
            <a:spAutoFit/>
          </a:bodyPr>
          <a:lstStyle/>
          <a:p>
            <a:r>
              <a:rPr lang="zh-CN" altLang="en-US" sz="2000" b="1" dirty="0"/>
              <a:t>解微分方程</a:t>
            </a:r>
          </a:p>
        </p:txBody>
      </p:sp>
    </p:spTree>
    <p:extLst>
      <p:ext uri="{BB962C8B-B14F-4D97-AF65-F5344CB8AC3E}">
        <p14:creationId xmlns:p14="http://schemas.microsoft.com/office/powerpoint/2010/main" val="169562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418519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Tree>
    <p:extLst>
      <p:ext uri="{BB962C8B-B14F-4D97-AF65-F5344CB8AC3E}">
        <p14:creationId xmlns:p14="http://schemas.microsoft.com/office/powerpoint/2010/main" val="72467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a:extLst>
              <a:ext uri="{FF2B5EF4-FFF2-40B4-BE49-F238E27FC236}">
                <a16:creationId xmlns:a16="http://schemas.microsoft.com/office/drawing/2014/main" id="{6CCE0D84-52CE-4626-9918-27F47A773357}"/>
              </a:ext>
            </a:extLst>
          </p:cNvPr>
          <p:cNvSpPr/>
          <p:nvPr/>
        </p:nvSpPr>
        <p:spPr>
          <a:xfrm>
            <a:off x="10284244" y="3409898"/>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5434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6045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6218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994786" y="4470005"/>
            <a:ext cx="1002197" cy="369332"/>
          </a:xfrm>
          <a:prstGeom prst="rect">
            <a:avLst/>
          </a:prstGeom>
          <a:noFill/>
        </p:spPr>
        <p:txBody>
          <a:bodyPr wrap="none" rtlCol="0">
            <a:spAutoFit/>
          </a:bodyPr>
          <a:lstStyle/>
          <a:p>
            <a:pPr algn="ctr"/>
            <a:r>
              <a:rPr lang="en-US" altLang="zh-CN" dirty="0">
                <a:latin typeface="+mj-lt"/>
              </a:rPr>
              <a:t>Part one</a:t>
            </a:r>
            <a:endParaRPr lang="zh-CN" altLang="en-US" dirty="0">
              <a:latin typeface="+mj-lt"/>
            </a:endParaRPr>
          </a:p>
        </p:txBody>
      </p:sp>
      <p:sp>
        <p:nvSpPr>
          <p:cNvPr id="7" name="文本框 6"/>
          <p:cNvSpPr txBox="1"/>
          <p:nvPr/>
        </p:nvSpPr>
        <p:spPr>
          <a:xfrm>
            <a:off x="487833" y="480901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任意方程求根</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该节内容将针对各种奇怪无法通过普通方式求解的方程进行求根计算</a:t>
            </a:r>
          </a:p>
        </p:txBody>
      </p:sp>
      <p:sp>
        <p:nvSpPr>
          <p:cNvPr id="11" name="文本框 10"/>
          <p:cNvSpPr txBox="1"/>
          <p:nvPr/>
        </p:nvSpPr>
        <p:spPr>
          <a:xfrm>
            <a:off x="3359096" y="4451270"/>
            <a:ext cx="986167" cy="369332"/>
          </a:xfrm>
          <a:prstGeom prst="rect">
            <a:avLst/>
          </a:prstGeom>
          <a:noFill/>
        </p:spPr>
        <p:txBody>
          <a:bodyPr wrap="none" rtlCol="0">
            <a:spAutoFit/>
          </a:bodyPr>
          <a:lstStyle/>
          <a:p>
            <a:pPr algn="ctr"/>
            <a:r>
              <a:rPr lang="en-US" altLang="zh-CN" dirty="0">
                <a:latin typeface="+mj-lt"/>
              </a:rPr>
              <a:t>Part two</a:t>
            </a:r>
            <a:endParaRPr lang="zh-CN" altLang="en-US" dirty="0">
              <a:latin typeface="+mj-lt"/>
            </a:endParaRPr>
          </a:p>
        </p:txBody>
      </p:sp>
      <p:sp>
        <p:nvSpPr>
          <p:cNvPr id="12" name="文本框 11"/>
          <p:cNvSpPr txBox="1"/>
          <p:nvPr/>
        </p:nvSpPr>
        <p:spPr>
          <a:xfrm>
            <a:off x="283970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任意曲线拟合</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用于给出任意的一个数据集或者是图像，我们都可以轻松的用一根曲线拟合</a:t>
            </a:r>
          </a:p>
        </p:txBody>
      </p:sp>
      <p:sp>
        <p:nvSpPr>
          <p:cNvPr id="16" name="文本框 15"/>
          <p:cNvSpPr txBox="1"/>
          <p:nvPr/>
        </p:nvSpPr>
        <p:spPr>
          <a:xfrm>
            <a:off x="5580231" y="4465287"/>
            <a:ext cx="1135246" cy="369332"/>
          </a:xfrm>
          <a:prstGeom prst="rect">
            <a:avLst/>
          </a:prstGeom>
          <a:noFill/>
        </p:spPr>
        <p:txBody>
          <a:bodyPr wrap="none" rtlCol="0">
            <a:spAutoFit/>
          </a:bodyPr>
          <a:lstStyle/>
          <a:p>
            <a:pPr algn="ctr"/>
            <a:r>
              <a:rPr lang="en-US" altLang="zh-CN" dirty="0">
                <a:latin typeface="+mj-lt"/>
              </a:rPr>
              <a:t>Part three</a:t>
            </a:r>
            <a:endParaRPr lang="zh-CN" altLang="en-US" dirty="0">
              <a:latin typeface="+mj-lt"/>
            </a:endParaRPr>
          </a:p>
        </p:txBody>
      </p:sp>
      <p:sp>
        <p:nvSpPr>
          <p:cNvPr id="17" name="文本框 16"/>
          <p:cNvSpPr txBox="1"/>
          <p:nvPr/>
        </p:nvSpPr>
        <p:spPr>
          <a:xfrm>
            <a:off x="5191573" y="4790280"/>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任意函数求积</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任意给出一个函数，我们都可以利用一些方法计算它的积分</a:t>
            </a:r>
          </a:p>
        </p:txBody>
      </p:sp>
      <p:sp>
        <p:nvSpPr>
          <p:cNvPr id="21" name="文本框 20"/>
          <p:cNvSpPr txBox="1"/>
          <p:nvPr/>
        </p:nvSpPr>
        <p:spPr>
          <a:xfrm>
            <a:off x="7899400" y="4490372"/>
            <a:ext cx="1026243" cy="369332"/>
          </a:xfrm>
          <a:prstGeom prst="rect">
            <a:avLst/>
          </a:prstGeom>
          <a:noFill/>
        </p:spPr>
        <p:txBody>
          <a:bodyPr wrap="none" rtlCol="0">
            <a:spAutoFit/>
          </a:bodyPr>
          <a:lstStyle/>
          <a:p>
            <a:pPr algn="ctr"/>
            <a:r>
              <a:rPr lang="en-US" altLang="zh-CN" dirty="0">
                <a:latin typeface="+mj-lt"/>
              </a:rPr>
              <a:t>Part four</a:t>
            </a:r>
            <a:endParaRPr lang="zh-CN" altLang="en-US" dirty="0">
              <a:latin typeface="+mj-lt"/>
            </a:endParaRPr>
          </a:p>
        </p:txBody>
      </p:sp>
      <p:sp>
        <p:nvSpPr>
          <p:cNvPr id="22" name="文本框 21"/>
          <p:cNvSpPr txBox="1"/>
          <p:nvPr/>
        </p:nvSpPr>
        <p:spPr>
          <a:xfrm>
            <a:off x="7543444" y="4815365"/>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解任意线性方程</a:t>
            </a:r>
            <a:r>
              <a:rPr lang="en-US" altLang="zh-CN" sz="1200" b="1" dirty="0">
                <a:solidFill>
                  <a:srgbClr val="FF0000"/>
                </a:solidFill>
                <a:latin typeface="微软雅黑" panose="020B0503020204020204" pitchFamily="34" charset="-122"/>
                <a:ea typeface="微软雅黑" panose="020B0503020204020204" pitchFamily="34" charset="-122"/>
              </a:rPr>
              <a:t>(</a:t>
            </a:r>
            <a:r>
              <a:rPr lang="zh-CN" altLang="en-US" sz="1200" b="1" dirty="0">
                <a:solidFill>
                  <a:srgbClr val="FF0000"/>
                </a:solidFill>
                <a:latin typeface="微软雅黑" panose="020B0503020204020204" pitchFamily="34" charset="-122"/>
                <a:ea typeface="微软雅黑" panose="020B0503020204020204" pitchFamily="34" charset="-122"/>
              </a:rPr>
              <a:t>组</a:t>
            </a:r>
            <a:r>
              <a:rPr lang="en-US" altLang="zh-CN" sz="1200" b="1" dirty="0">
                <a:solidFill>
                  <a:srgbClr val="FF0000"/>
                </a:solidFill>
                <a:latin typeface="微软雅黑" panose="020B0503020204020204" pitchFamily="34" charset="-122"/>
                <a:ea typeface="微软雅黑" panose="020B0503020204020204" pitchFamily="34" charset="-122"/>
              </a:rPr>
              <a:t>)</a:t>
            </a:r>
          </a:p>
          <a:p>
            <a:pPr algn="ctr"/>
            <a:r>
              <a:rPr lang="zh-CN" altLang="en-US" sz="1200" dirty="0">
                <a:latin typeface="微软雅黑" panose="020B0503020204020204" pitchFamily="34" charset="-122"/>
                <a:ea typeface="微软雅黑" panose="020B0503020204020204" pitchFamily="34" charset="-122"/>
              </a:rPr>
              <a:t>该节内容将细致的讲解如何快速的解开难以计算的线性方程组</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334010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066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404814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975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149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636097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99400" y="3419627"/>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89967" y="3511156"/>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614706"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BA7A5AE-46E3-49D9-95A3-353DA0BAF1B3}"/>
              </a:ext>
            </a:extLst>
          </p:cNvPr>
          <p:cNvSpPr txBox="1"/>
          <p:nvPr/>
        </p:nvSpPr>
        <p:spPr>
          <a:xfrm>
            <a:off x="10281728" y="4467285"/>
            <a:ext cx="965329" cy="369332"/>
          </a:xfrm>
          <a:prstGeom prst="rect">
            <a:avLst/>
          </a:prstGeom>
          <a:noFill/>
        </p:spPr>
        <p:txBody>
          <a:bodyPr wrap="none" rtlCol="0">
            <a:spAutoFit/>
          </a:bodyPr>
          <a:lstStyle/>
          <a:p>
            <a:pPr algn="ctr"/>
            <a:r>
              <a:rPr lang="en-US" altLang="zh-CN" dirty="0">
                <a:latin typeface="+mj-lt"/>
              </a:rPr>
              <a:t>Part five</a:t>
            </a:r>
            <a:endParaRPr lang="zh-CN" altLang="en-US" dirty="0">
              <a:latin typeface="+mj-lt"/>
            </a:endParaRPr>
          </a:p>
        </p:txBody>
      </p:sp>
      <p:sp>
        <p:nvSpPr>
          <p:cNvPr id="27" name="文本框 26">
            <a:extLst>
              <a:ext uri="{FF2B5EF4-FFF2-40B4-BE49-F238E27FC236}">
                <a16:creationId xmlns:a16="http://schemas.microsoft.com/office/drawing/2014/main" id="{75EB995B-ECAC-4343-B56E-A997030B1933}"/>
              </a:ext>
            </a:extLst>
          </p:cNvPr>
          <p:cNvSpPr txBox="1"/>
          <p:nvPr/>
        </p:nvSpPr>
        <p:spPr>
          <a:xfrm>
            <a:off x="9895315" y="4792278"/>
            <a:ext cx="2016104" cy="830997"/>
          </a:xfrm>
          <a:prstGeom prst="rect">
            <a:avLst/>
          </a:prstGeom>
          <a:noFill/>
        </p:spPr>
        <p:txBody>
          <a:bodyPr wrap="square" rtlCol="0">
            <a:spAutoFit/>
          </a:bodyPr>
          <a:lstStyle/>
          <a:p>
            <a:pPr algn="ctr"/>
            <a:r>
              <a:rPr lang="zh-CN" altLang="en-US" sz="1200" b="1" dirty="0">
                <a:solidFill>
                  <a:srgbClr val="FF0000"/>
                </a:solidFill>
                <a:latin typeface="微软雅黑" panose="020B0503020204020204" pitchFamily="34" charset="-122"/>
                <a:ea typeface="微软雅黑" panose="020B0503020204020204" pitchFamily="34" charset="-122"/>
              </a:rPr>
              <a:t>任意常微分方程求解</a:t>
            </a:r>
            <a:endParaRPr lang="en-US" altLang="zh-CN" sz="1200" b="1" dirty="0">
              <a:solidFill>
                <a:srgbClr val="FF0000"/>
              </a:solidFill>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通过该节内容的知识，我们可以轻易的解开任意一个难以解答的微分方程</a:t>
            </a:r>
          </a:p>
        </p:txBody>
      </p:sp>
      <p:sp>
        <p:nvSpPr>
          <p:cNvPr id="29" name="文本框 28">
            <a:extLst>
              <a:ext uri="{FF2B5EF4-FFF2-40B4-BE49-F238E27FC236}">
                <a16:creationId xmlns:a16="http://schemas.microsoft.com/office/drawing/2014/main" id="{376CF86B-7B19-45CC-AF36-69D3251223F7}"/>
              </a:ext>
            </a:extLst>
          </p:cNvPr>
          <p:cNvSpPr txBox="1"/>
          <p:nvPr/>
        </p:nvSpPr>
        <p:spPr>
          <a:xfrm>
            <a:off x="10322602" y="3488069"/>
            <a:ext cx="809837" cy="769441"/>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32" name="椭圆 31">
            <a:extLst>
              <a:ext uri="{FF2B5EF4-FFF2-40B4-BE49-F238E27FC236}">
                <a16:creationId xmlns:a16="http://schemas.microsoft.com/office/drawing/2014/main" id="{A1847A3F-D814-457A-97FB-555A4E537B58}"/>
              </a:ext>
            </a:extLst>
          </p:cNvPr>
          <p:cNvSpPr/>
          <p:nvPr/>
        </p:nvSpPr>
        <p:spPr>
          <a:xfrm>
            <a:off x="10977617"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44023" y="448348"/>
            <a:ext cx="1701107" cy="400110"/>
          </a:xfrm>
          <a:prstGeom prst="rect">
            <a:avLst/>
          </a:prstGeom>
        </p:spPr>
        <p:txBody>
          <a:bodyPr wrap="none">
            <a:spAutoFit/>
          </a:bodyPr>
          <a:lstStyle/>
          <a:p>
            <a:r>
              <a:rPr lang="en-US" altLang="zh-CN" sz="2000" b="1" dirty="0">
                <a:solidFill>
                  <a:schemeClr val="bg1"/>
                </a:solidFill>
              </a:rPr>
              <a:t>Lorem ipsum</a:t>
            </a:r>
            <a:endParaRPr lang="zh-CN" altLang="en-US" sz="2000" b="1" dirty="0">
              <a:solidFill>
                <a:schemeClr val="bg1"/>
              </a:solidFill>
            </a:endParaRPr>
          </a:p>
        </p:txBody>
      </p:sp>
      <p:sp>
        <p:nvSpPr>
          <p:cNvPr id="12" name="矩形 11"/>
          <p:cNvSpPr/>
          <p:nvPr/>
        </p:nvSpPr>
        <p:spPr>
          <a:xfrm>
            <a:off x="1344023" y="764961"/>
            <a:ext cx="2196435" cy="261610"/>
          </a:xfrm>
          <a:prstGeom prst="rect">
            <a:avLst/>
          </a:prstGeom>
        </p:spPr>
        <p:txBody>
          <a:bodyPr wrap="none">
            <a:spAutoFit/>
          </a:bodyPr>
          <a:lstStyle/>
          <a:p>
            <a:r>
              <a:rPr lang="en-US" altLang="zh-CN" sz="1100" dirty="0">
                <a:solidFill>
                  <a:schemeClr val="bg2"/>
                </a:solidFill>
              </a:rPr>
              <a:t>Lorem ipsum dolor sit </a:t>
            </a:r>
            <a:r>
              <a:rPr lang="en-US" altLang="zh-CN" sz="1100" dirty="0" err="1">
                <a:solidFill>
                  <a:schemeClr val="bg2"/>
                </a:solidFill>
              </a:rPr>
              <a:t>amet</a:t>
            </a:r>
            <a:r>
              <a:rPr lang="en-US" altLang="zh-CN" sz="1100" dirty="0">
                <a:solidFill>
                  <a:schemeClr val="bg2"/>
                </a:solidFill>
              </a:rPr>
              <a:t> </a:t>
            </a:r>
            <a:r>
              <a:rPr lang="en-US" altLang="zh-CN" sz="1100" dirty="0" err="1">
                <a:solidFill>
                  <a:schemeClr val="bg2"/>
                </a:solidFill>
              </a:rPr>
              <a:t>kolor</a:t>
            </a:r>
            <a:endParaRPr lang="zh-CN" altLang="en-US" sz="1100" dirty="0">
              <a:solidFill>
                <a:schemeClr val="bg2"/>
              </a:solidFill>
            </a:endParaRPr>
          </a:p>
        </p:txBody>
      </p:sp>
    </p:spTree>
    <p:extLst>
      <p:ext uri="{BB962C8B-B14F-4D97-AF65-F5344CB8AC3E}">
        <p14:creationId xmlns:p14="http://schemas.microsoft.com/office/powerpoint/2010/main" val="334329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28604" y="3663012"/>
            <a:ext cx="3259309" cy="1323439"/>
          </a:xfrm>
          <a:prstGeom prst="rect">
            <a:avLst/>
          </a:prstGeom>
          <a:noFill/>
        </p:spPr>
        <p:txBody>
          <a:bodyPr wrap="square" rtlCol="0">
            <a:spAutoFit/>
          </a:bodyPr>
          <a:lstStyle/>
          <a:p>
            <a:pPr algn="ctr"/>
            <a:r>
              <a:rPr lang="en-US" altLang="zh-CN"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rPr>
              <a:t>THANKS!</a:t>
            </a:r>
            <a:endParaRPr lang="zh-CN" altLang="en-US" sz="8000" dirty="0">
              <a:solidFill>
                <a:schemeClr val="bg1"/>
              </a:solidFill>
              <a:latin typeface="手写字体" panose="02000600000000000000" pitchFamily="2" charset="-122"/>
              <a:ea typeface="手写字体" panose="02000600000000000000" pitchFamily="2" charset="-122"/>
              <a:cs typeface="手写字体" panose="02000600000000000000" pitchFamily="2" charset="-122"/>
            </a:endParaRPr>
          </a:p>
        </p:txBody>
      </p:sp>
      <p:cxnSp>
        <p:nvCxnSpPr>
          <p:cNvPr id="6" name="直接连接符 5"/>
          <p:cNvCxnSpPr>
            <a:cxnSpLocks/>
          </p:cNvCxnSpPr>
          <p:nvPr/>
        </p:nvCxnSpPr>
        <p:spPr>
          <a:xfrm>
            <a:off x="6728604" y="4860862"/>
            <a:ext cx="29601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0</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276999"/>
          </a:xfrm>
          <a:prstGeom prst="rect">
            <a:avLst/>
          </a:prstGeom>
          <a:noFill/>
        </p:spPr>
        <p:txBody>
          <a:bodyPr wrap="square" rtlCol="0">
            <a:spAutoFit/>
          </a:bodyPr>
          <a:lstStyle/>
          <a:p>
            <a:r>
              <a:rPr lang="zh-CN" altLang="en-US" sz="1200" dirty="0"/>
              <a:t>本节内容详细的讲解了误差的产生原因以及避免误差、尽可能减少误差</a:t>
            </a:r>
          </a:p>
        </p:txBody>
      </p:sp>
      <p:sp>
        <p:nvSpPr>
          <p:cNvPr id="2" name="矩形 1"/>
          <p:cNvSpPr/>
          <p:nvPr/>
        </p:nvSpPr>
        <p:spPr>
          <a:xfrm>
            <a:off x="4819993" y="3040204"/>
            <a:ext cx="2236510" cy="400110"/>
          </a:xfrm>
          <a:prstGeom prst="rect">
            <a:avLst/>
          </a:prstGeom>
        </p:spPr>
        <p:txBody>
          <a:bodyPr wrap="none">
            <a:spAutoFit/>
          </a:bodyPr>
          <a:lstStyle/>
          <a:p>
            <a:r>
              <a:rPr lang="zh-CN" altLang="en-US" sz="2000" b="1" dirty="0"/>
              <a:t>预热知识</a:t>
            </a:r>
            <a:r>
              <a:rPr lang="en-US" altLang="zh-CN" sz="2000" b="1" dirty="0"/>
              <a:t>——</a:t>
            </a:r>
            <a:r>
              <a:rPr lang="zh-CN" altLang="en-US" sz="2000" b="1" dirty="0"/>
              <a:t>误差</a:t>
            </a:r>
          </a:p>
        </p:txBody>
      </p:sp>
    </p:spTree>
    <p:extLst>
      <p:ext uri="{BB962C8B-B14F-4D97-AF65-F5344CB8AC3E}">
        <p14:creationId xmlns:p14="http://schemas.microsoft.com/office/powerpoint/2010/main" val="230172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313180" cy="261610"/>
          </a:xfrm>
          <a:prstGeom prst="rect">
            <a:avLst/>
          </a:prstGeom>
        </p:spPr>
        <p:txBody>
          <a:bodyPr wrap="none">
            <a:spAutoFit/>
          </a:bodyPr>
          <a:lstStyle/>
          <a:p>
            <a:r>
              <a:rPr lang="zh-CN" altLang="en-US" sz="1100" dirty="0">
                <a:solidFill>
                  <a:schemeClr val="bg1">
                    <a:lumMod val="50000"/>
                  </a:schemeClr>
                </a:solidFill>
              </a:rPr>
              <a:t>误差的来源和分类</a:t>
            </a:r>
          </a:p>
        </p:txBody>
      </p:sp>
      <p:sp>
        <p:nvSpPr>
          <p:cNvPr id="2" name="文本框 1">
            <a:extLst>
              <a:ext uri="{FF2B5EF4-FFF2-40B4-BE49-F238E27FC236}">
                <a16:creationId xmlns:a16="http://schemas.microsoft.com/office/drawing/2014/main" id="{1EB19B50-4424-4DDF-9600-939FDFE3CAD3}"/>
              </a:ext>
            </a:extLst>
          </p:cNvPr>
          <p:cNvSpPr txBox="1"/>
          <p:nvPr/>
        </p:nvSpPr>
        <p:spPr>
          <a:xfrm>
            <a:off x="811369" y="1899632"/>
            <a:ext cx="5067837" cy="1400512"/>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模型误差</a:t>
            </a:r>
            <a:r>
              <a:rPr lang="zh-CN" altLang="en-US" dirty="0"/>
              <a:t>：</a:t>
            </a:r>
            <a:r>
              <a:rPr lang="zh-CN" altLang="en-US" dirty="0">
                <a:latin typeface="+mn-ea"/>
              </a:rPr>
              <a:t>在建立数学模型时，往往要忽视很多次要因素，把模型“简单化”，“理想化”，这时模型就与真实背景有了差距，即带入了误差。数学模型与实际问题之间出现的误差称为模型误差 。</a:t>
            </a:r>
          </a:p>
        </p:txBody>
      </p:sp>
      <p:sp>
        <p:nvSpPr>
          <p:cNvPr id="12" name="文本框 11">
            <a:extLst>
              <a:ext uri="{FF2B5EF4-FFF2-40B4-BE49-F238E27FC236}">
                <a16:creationId xmlns:a16="http://schemas.microsoft.com/office/drawing/2014/main" id="{71D03202-EC8C-4F11-8E17-B473C79D141F}"/>
              </a:ext>
            </a:extLst>
          </p:cNvPr>
          <p:cNvSpPr txBox="1"/>
          <p:nvPr/>
        </p:nvSpPr>
        <p:spPr>
          <a:xfrm>
            <a:off x="6312796" y="1899632"/>
            <a:ext cx="5067837" cy="1200329"/>
          </a:xfrm>
          <a:prstGeom prst="rect">
            <a:avLst/>
          </a:prstGeom>
          <a:noFill/>
        </p:spPr>
        <p:txBody>
          <a:bodyPr wrap="square" rtlCol="0">
            <a:spAutoFit/>
          </a:bodyPr>
          <a:lstStyle/>
          <a:p>
            <a:r>
              <a:rPr lang="zh-CN" altLang="en-US" dirty="0">
                <a:solidFill>
                  <a:srgbClr val="FF0000"/>
                </a:solidFill>
              </a:rPr>
              <a:t>观测误差（测量误差）：</a:t>
            </a:r>
            <a:r>
              <a:rPr lang="zh-CN" altLang="en-US" dirty="0"/>
              <a:t>数学模型中的已知参数，多数是通过测量得到。而测量过程受工具、方法、观察者的主观因素、不可预料的随机干扰等影响必然带入误差。</a:t>
            </a:r>
          </a:p>
        </p:txBody>
      </p:sp>
      <p:sp>
        <p:nvSpPr>
          <p:cNvPr id="13" name="文本框 12">
            <a:extLst>
              <a:ext uri="{FF2B5EF4-FFF2-40B4-BE49-F238E27FC236}">
                <a16:creationId xmlns:a16="http://schemas.microsoft.com/office/drawing/2014/main" id="{3E1ADF76-D96D-419C-B47C-21E7717C61E7}"/>
              </a:ext>
            </a:extLst>
          </p:cNvPr>
          <p:cNvSpPr txBox="1"/>
          <p:nvPr/>
        </p:nvSpPr>
        <p:spPr>
          <a:xfrm>
            <a:off x="811368" y="3774604"/>
            <a:ext cx="5067837" cy="923330"/>
          </a:xfrm>
          <a:prstGeom prst="rect">
            <a:avLst/>
          </a:prstGeom>
          <a:noFill/>
        </p:spPr>
        <p:txBody>
          <a:bodyPr wrap="square" rtlCol="0">
            <a:spAutoFit/>
          </a:bodyPr>
          <a:lstStyle/>
          <a:p>
            <a:r>
              <a:rPr lang="zh-CN" altLang="en-US" dirty="0">
                <a:solidFill>
                  <a:srgbClr val="FF0000"/>
                </a:solidFill>
              </a:rPr>
              <a:t>截断误差（方法误差）：</a:t>
            </a:r>
            <a:r>
              <a:rPr lang="zh-CN" altLang="en-US" dirty="0"/>
              <a:t>数学模型常难于直接求解，往往要用数值方法求近似解替代，这种简化带入误差称为方法误差或截断误差。</a:t>
            </a:r>
          </a:p>
        </p:txBody>
      </p:sp>
      <p:sp>
        <p:nvSpPr>
          <p:cNvPr id="14" name="文本框 13">
            <a:extLst>
              <a:ext uri="{FF2B5EF4-FFF2-40B4-BE49-F238E27FC236}">
                <a16:creationId xmlns:a16="http://schemas.microsoft.com/office/drawing/2014/main" id="{9E7656F3-E452-4D2B-9A7D-8EF2645922AE}"/>
              </a:ext>
            </a:extLst>
          </p:cNvPr>
          <p:cNvSpPr txBox="1"/>
          <p:nvPr/>
        </p:nvSpPr>
        <p:spPr>
          <a:xfrm>
            <a:off x="6304208" y="3774604"/>
            <a:ext cx="5067837" cy="1068113"/>
          </a:xfrm>
          <a:prstGeom prst="rect">
            <a:avLst/>
          </a:prstGeom>
          <a:noFill/>
        </p:spPr>
        <p:txBody>
          <a:bodyPr wrap="square" rtlCol="0">
            <a:spAutoFit/>
          </a:bodyPr>
          <a:lstStyle/>
          <a:p>
            <a:pPr algn="l" eaLnBrk="1" hangingPunct="1">
              <a:lnSpc>
                <a:spcPct val="120000"/>
              </a:lnSpc>
              <a:spcBef>
                <a:spcPct val="20000"/>
              </a:spcBef>
            </a:pPr>
            <a:r>
              <a:rPr lang="zh-CN" altLang="en-US" dirty="0">
                <a:solidFill>
                  <a:srgbClr val="FF0000"/>
                </a:solidFill>
              </a:rPr>
              <a:t>舍入误差：</a:t>
            </a:r>
            <a:r>
              <a:rPr lang="zh-CN" altLang="en-US" dirty="0"/>
              <a:t>计算机只能处理有限数位的小数运算，初始参数或中间结果都必须进行四舍五入运算，这必然产生舍入误差。</a:t>
            </a:r>
          </a:p>
        </p:txBody>
      </p:sp>
    </p:spTree>
    <p:extLst>
      <p:ext uri="{BB962C8B-B14F-4D97-AF65-F5344CB8AC3E}">
        <p14:creationId xmlns:p14="http://schemas.microsoft.com/office/powerpoint/2010/main" val="373381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C769AEC-BBDB-44A2-BE18-122830CDD7B6}"/>
                  </a:ext>
                </a:extLst>
              </p:cNvPr>
              <p:cNvSpPr txBox="1"/>
              <p:nvPr/>
            </p:nvSpPr>
            <p:spPr>
              <a:xfrm>
                <a:off x="1344023" y="1343184"/>
                <a:ext cx="9015481" cy="369332"/>
              </a:xfrm>
              <a:prstGeom prst="rect">
                <a:avLst/>
              </a:prstGeom>
              <a:noFill/>
            </p:spPr>
            <p:txBody>
              <a:bodyPr wrap="none" rtlCol="0">
                <a:spAutoFit/>
              </a:bodyPr>
              <a:lstStyle/>
              <a:p>
                <a:r>
                  <a:rPr lang="zh-CN" altLang="en-US" dirty="0"/>
                  <a:t>绝对误差：设</a:t>
                </a:r>
                <a14:m>
                  <m:oMath xmlns:m="http://schemas.openxmlformats.org/officeDocument/2006/math">
                    <m:r>
                      <a:rPr lang="en-US" altLang="zh-CN" b="0" i="1" smtClean="0">
                        <a:latin typeface="Cambria Math" panose="02040503050406030204" pitchFamily="18" charset="0"/>
                      </a:rPr>
                      <m:t>𝑥</m:t>
                    </m:r>
                  </m:oMath>
                </a14:m>
                <a:r>
                  <a:rPr lang="zh-CN" altLang="en-US" dirty="0"/>
                  <a:t>为准确值，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zh-CN" altLang="en-US" dirty="0"/>
                  <a:t>为</a:t>
                </a:r>
                <a14:m>
                  <m:oMath xmlns:m="http://schemas.openxmlformats.org/officeDocument/2006/math">
                    <m:r>
                      <a:rPr lang="en-US" altLang="zh-CN" b="0" i="1" dirty="0" smtClean="0">
                        <a:latin typeface="Cambria Math" panose="02040503050406030204" pitchFamily="18" charset="0"/>
                      </a:rPr>
                      <m:t>𝑥</m:t>
                    </m:r>
                    <m:r>
                      <a:rPr lang="zh-CN" altLang="en-US" i="1" dirty="0">
                        <a:latin typeface="Cambria Math" panose="02040503050406030204" pitchFamily="18" charset="0"/>
                      </a:rPr>
                      <m:t>的</m:t>
                    </m:r>
                  </m:oMath>
                </a14:m>
                <a:r>
                  <a:rPr lang="zh-CN" altLang="en-US" dirty="0"/>
                  <a:t>一个近似值，称</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为近似值</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zh-CN" altLang="en-US" i="1">
                        <a:latin typeface="Cambria Math" panose="02040503050406030204" pitchFamily="18" charset="0"/>
                      </a:rPr>
                      <m:t>的</m:t>
                    </m:r>
                  </m:oMath>
                </a14:m>
                <a:r>
                  <a:rPr lang="zh-CN" altLang="en-US" dirty="0"/>
                  <a:t>绝对误差。</a:t>
                </a:r>
              </a:p>
            </p:txBody>
          </p:sp>
        </mc:Choice>
        <mc:Fallback>
          <p:sp>
            <p:nvSpPr>
              <p:cNvPr id="5" name="文本框 4">
                <a:extLst>
                  <a:ext uri="{FF2B5EF4-FFF2-40B4-BE49-F238E27FC236}">
                    <a16:creationId xmlns:a16="http://schemas.microsoft.com/office/drawing/2014/main" id="{BC769AEC-BBDB-44A2-BE18-122830CDD7B6}"/>
                  </a:ext>
                </a:extLst>
              </p:cNvPr>
              <p:cNvSpPr txBox="1">
                <a:spLocks noRot="1" noChangeAspect="1" noMove="1" noResize="1" noEditPoints="1" noAdjustHandles="1" noChangeArrowheads="1" noChangeShapeType="1" noTextEdit="1"/>
              </p:cNvSpPr>
              <p:nvPr/>
            </p:nvSpPr>
            <p:spPr>
              <a:xfrm>
                <a:off x="1344023" y="1343184"/>
                <a:ext cx="9015481" cy="369332"/>
              </a:xfrm>
              <a:prstGeom prst="rect">
                <a:avLst/>
              </a:prstGeom>
              <a:blipFill>
                <a:blip r:embed="rId2"/>
                <a:stretch>
                  <a:fillRect l="-541" t="-8197" b="-2459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F5F1847-B463-4A5E-BEAE-E9D317A437F0}"/>
              </a:ext>
            </a:extLst>
          </p:cNvPr>
          <p:cNvSpPr txBox="1"/>
          <p:nvPr/>
        </p:nvSpPr>
        <p:spPr>
          <a:xfrm>
            <a:off x="1344023" y="1712516"/>
            <a:ext cx="1569660" cy="369332"/>
          </a:xfrm>
          <a:prstGeom prst="rect">
            <a:avLst/>
          </a:prstGeom>
          <a:noFill/>
        </p:spPr>
        <p:txBody>
          <a:bodyPr wrap="none" rtlCol="0">
            <a:spAutoFit/>
          </a:bodyPr>
          <a:lstStyle/>
          <a:p>
            <a:r>
              <a:rPr lang="zh-CN" altLang="en-US" dirty="0"/>
              <a:t>绝对误差限：</a:t>
            </a:r>
          </a:p>
        </p:txBody>
      </p:sp>
      <p:sp>
        <p:nvSpPr>
          <p:cNvPr id="16" name="文本框 15">
            <a:extLst>
              <a:ext uri="{FF2B5EF4-FFF2-40B4-BE49-F238E27FC236}">
                <a16:creationId xmlns:a16="http://schemas.microsoft.com/office/drawing/2014/main" id="{5DBC32C4-4727-47EE-8492-A0D8A935C14A}"/>
              </a:ext>
            </a:extLst>
          </p:cNvPr>
          <p:cNvSpPr txBox="1"/>
          <p:nvPr/>
        </p:nvSpPr>
        <p:spPr>
          <a:xfrm>
            <a:off x="1344023" y="2391908"/>
            <a:ext cx="1107996" cy="369332"/>
          </a:xfrm>
          <a:prstGeom prst="rect">
            <a:avLst/>
          </a:prstGeom>
          <a:noFill/>
        </p:spPr>
        <p:txBody>
          <a:bodyPr wrap="none" rtlCol="0">
            <a:spAutoFit/>
          </a:bodyPr>
          <a:lstStyle/>
          <a:p>
            <a:r>
              <a:rPr lang="zh-CN" altLang="en-US" dirty="0"/>
              <a:t>相对误差</a:t>
            </a:r>
          </a:p>
        </p:txBody>
      </p:sp>
      <p:sp>
        <p:nvSpPr>
          <p:cNvPr id="19" name="文本框 18">
            <a:extLst>
              <a:ext uri="{FF2B5EF4-FFF2-40B4-BE49-F238E27FC236}">
                <a16:creationId xmlns:a16="http://schemas.microsoft.com/office/drawing/2014/main" id="{2930A368-6FEF-4C40-BEF8-F6371B0F424E}"/>
              </a:ext>
            </a:extLst>
          </p:cNvPr>
          <p:cNvSpPr txBox="1"/>
          <p:nvPr/>
        </p:nvSpPr>
        <p:spPr>
          <a:xfrm>
            <a:off x="1344023" y="2761240"/>
            <a:ext cx="1401346" cy="369332"/>
          </a:xfrm>
          <a:prstGeom prst="rect">
            <a:avLst/>
          </a:prstGeom>
          <a:noFill/>
        </p:spPr>
        <p:txBody>
          <a:bodyPr wrap="none" rtlCol="0">
            <a:spAutoFit/>
          </a:bodyPr>
          <a:lstStyle/>
          <a:p>
            <a:r>
              <a:rPr lang="zh-CN" altLang="en-US" dirty="0"/>
              <a:t>相对 误差限</a:t>
            </a:r>
          </a:p>
        </p:txBody>
      </p:sp>
      <p:sp>
        <p:nvSpPr>
          <p:cNvPr id="22" name="文本框 21">
            <a:extLst>
              <a:ext uri="{FF2B5EF4-FFF2-40B4-BE49-F238E27FC236}">
                <a16:creationId xmlns:a16="http://schemas.microsoft.com/office/drawing/2014/main" id="{B0ADC955-BDD2-42E2-86A8-718DD942BBA7}"/>
              </a:ext>
            </a:extLst>
          </p:cNvPr>
          <p:cNvSpPr txBox="1"/>
          <p:nvPr/>
        </p:nvSpPr>
        <p:spPr>
          <a:xfrm>
            <a:off x="1344023" y="3440632"/>
            <a:ext cx="1107996" cy="369332"/>
          </a:xfrm>
          <a:prstGeom prst="rect">
            <a:avLst/>
          </a:prstGeom>
          <a:noFill/>
        </p:spPr>
        <p:txBody>
          <a:bodyPr wrap="none" rtlCol="0">
            <a:spAutoFit/>
          </a:bodyPr>
          <a:lstStyle/>
          <a:p>
            <a:r>
              <a:rPr lang="zh-CN" altLang="en-US" dirty="0"/>
              <a:t>有效数字</a:t>
            </a:r>
          </a:p>
        </p:txBody>
      </p:sp>
    </p:spTree>
    <p:extLst>
      <p:ext uri="{BB962C8B-B14F-4D97-AF65-F5344CB8AC3E}">
        <p14:creationId xmlns:p14="http://schemas.microsoft.com/office/powerpoint/2010/main" val="217843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889987" cy="261610"/>
          </a:xfrm>
          <a:prstGeom prst="rect">
            <a:avLst/>
          </a:prstGeom>
        </p:spPr>
        <p:txBody>
          <a:bodyPr wrap="none">
            <a:spAutoFit/>
          </a:bodyPr>
          <a:lstStyle/>
          <a:p>
            <a:r>
              <a:rPr lang="zh-CN" altLang="en-US" sz="1100" dirty="0">
                <a:solidFill>
                  <a:schemeClr val="bg1">
                    <a:lumMod val="50000"/>
                  </a:schemeClr>
                </a:solidFill>
              </a:rPr>
              <a:t>误差的运算</a:t>
            </a:r>
          </a:p>
        </p:txBody>
      </p:sp>
    </p:spTree>
    <p:extLst>
      <p:ext uri="{BB962C8B-B14F-4D97-AF65-F5344CB8AC3E}">
        <p14:creationId xmlns:p14="http://schemas.microsoft.com/office/powerpoint/2010/main" val="504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8" name="文本框 7"/>
          <p:cNvSpPr txBox="1"/>
          <p:nvPr/>
        </p:nvSpPr>
        <p:spPr>
          <a:xfrm>
            <a:off x="4819992" y="3487622"/>
            <a:ext cx="6318345" cy="461665"/>
          </a:xfrm>
          <a:prstGeom prst="rect">
            <a:avLst/>
          </a:prstGeom>
          <a:noFill/>
        </p:spPr>
        <p:txBody>
          <a:bodyPr wrap="square" rtlCol="0">
            <a:spAutoFit/>
          </a:bodyPr>
          <a:lstStyle/>
          <a:p>
            <a:r>
              <a:rPr lang="zh-CN" altLang="en-US" sz="1200" dirty="0"/>
              <a:t>思考一下，你真的会解方程吗？至今为此你是否都是在无脑的套公式进行求根？本节内容带你学习如何利用各种奇技淫巧进行</a:t>
            </a:r>
          </a:p>
        </p:txBody>
      </p:sp>
      <p:sp>
        <p:nvSpPr>
          <p:cNvPr id="2" name="矩形 1"/>
          <p:cNvSpPr/>
          <p:nvPr/>
        </p:nvSpPr>
        <p:spPr>
          <a:xfrm>
            <a:off x="4819993" y="3040204"/>
            <a:ext cx="1723549" cy="400110"/>
          </a:xfrm>
          <a:prstGeom prst="rect">
            <a:avLst/>
          </a:prstGeom>
        </p:spPr>
        <p:txBody>
          <a:bodyPr wrap="none">
            <a:spAutoFit/>
          </a:bodyPr>
          <a:lstStyle/>
          <a:p>
            <a:r>
              <a:rPr lang="zh-CN" altLang="en-US" sz="2000" b="1" dirty="0"/>
              <a:t>任意方程求根</a:t>
            </a:r>
          </a:p>
        </p:txBody>
      </p:sp>
    </p:spTree>
    <p:extLst>
      <p:ext uri="{BB962C8B-B14F-4D97-AF65-F5344CB8AC3E}">
        <p14:creationId xmlns:p14="http://schemas.microsoft.com/office/powerpoint/2010/main" val="422334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p:spTree>
    <p:extLst>
      <p:ext uri="{BB962C8B-B14F-4D97-AF65-F5344CB8AC3E}">
        <p14:creationId xmlns:p14="http://schemas.microsoft.com/office/powerpoint/2010/main" val="321084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误差分析</a:t>
            </a:r>
          </a:p>
        </p:txBody>
      </p:sp>
      <p:sp>
        <p:nvSpPr>
          <p:cNvPr id="21" name="矩形 20"/>
          <p:cNvSpPr/>
          <p:nvPr/>
        </p:nvSpPr>
        <p:spPr>
          <a:xfrm>
            <a:off x="1344023" y="764961"/>
            <a:ext cx="1031051" cy="261610"/>
          </a:xfrm>
          <a:prstGeom prst="rect">
            <a:avLst/>
          </a:prstGeom>
        </p:spPr>
        <p:txBody>
          <a:bodyPr wrap="none">
            <a:spAutoFit/>
          </a:bodyPr>
          <a:lstStyle/>
          <a:p>
            <a:r>
              <a:rPr lang="zh-CN" altLang="en-US" sz="1100" dirty="0">
                <a:solidFill>
                  <a:schemeClr val="bg1">
                    <a:lumMod val="50000"/>
                  </a:schemeClr>
                </a:solidFill>
              </a:rPr>
              <a:t>误差与误差限</a:t>
            </a:r>
          </a:p>
        </p:txBody>
      </p:sp>
    </p:spTree>
    <p:extLst>
      <p:ext uri="{BB962C8B-B14F-4D97-AF65-F5344CB8AC3E}">
        <p14:creationId xmlns:p14="http://schemas.microsoft.com/office/powerpoint/2010/main" val="2104050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640</Words>
  <Application>Microsoft Office PowerPoint</Application>
  <PresentationFormat>宽屏</PresentationFormat>
  <Paragraphs>78</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Comic Sans MS</vt:lpstr>
      <vt:lpstr>微软雅黑</vt:lpstr>
      <vt:lpstr>手写字体</vt:lpstr>
      <vt:lpstr>Cambria Math</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dc:creator>
  <cp:lastModifiedBy>Warren Ryan</cp:lastModifiedBy>
  <cp:revision>52</cp:revision>
  <dcterms:created xsi:type="dcterms:W3CDTF">2016-01-19T08:46:18Z</dcterms:created>
  <dcterms:modified xsi:type="dcterms:W3CDTF">2020-12-13T17:21:46Z</dcterms:modified>
</cp:coreProperties>
</file>