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8" r:id="rId2"/>
    <p:sldId id="275" r:id="rId3"/>
    <p:sldId id="277" r:id="rId4"/>
    <p:sldId id="282" r:id="rId5"/>
    <p:sldId id="289" r:id="rId6"/>
    <p:sldId id="260" r:id="rId7"/>
    <p:sldId id="283" r:id="rId8"/>
    <p:sldId id="278" r:id="rId9"/>
    <p:sldId id="284" r:id="rId10"/>
    <p:sldId id="279" r:id="rId11"/>
    <p:sldId id="285" r:id="rId12"/>
    <p:sldId id="280" r:id="rId13"/>
    <p:sldId id="286" r:id="rId14"/>
    <p:sldId id="281" r:id="rId15"/>
    <p:sldId id="287" r:id="rId16"/>
    <p:sldId id="274" r:id="rId17"/>
    <p:sldId id="259" r:id="rId18"/>
    <p:sldId id="276" r:id="rId19"/>
  </p:sldIdLst>
  <p:sldSz cx="12192000" cy="6858000"/>
  <p:notesSz cx="6858000" cy="9144000"/>
  <p:embeddedFontLst>
    <p:embeddedFont>
      <p:font typeface="Comic Sans MS" panose="030F0702030302020204" pitchFamily="66" charset="0"/>
      <p:regular r:id="rId21"/>
      <p:bold r:id="rId22"/>
      <p:italic r:id="rId23"/>
      <p:boldItalic r:id="rId24"/>
    </p:embeddedFont>
    <p:embeddedFont>
      <p:font typeface="等线" panose="02010600030101010101" pitchFamily="2" charset="-122"/>
      <p:regular r:id="rId25"/>
      <p:bold r:id="rId26"/>
    </p:embeddedFont>
    <p:embeddedFont>
      <p:font typeface="等线 Light" panose="02010600030101010101" pitchFamily="2" charset="-122"/>
      <p:regular r:id="rId27"/>
    </p:embeddedFont>
    <p:embeddedFont>
      <p:font typeface="手写字体" panose="02000600000000000000" pitchFamily="2" charset="-122"/>
      <p:regular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111" d="100"/>
          <a:sy n="111" d="100"/>
        </p:scale>
        <p:origin x="756" y="14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2020/12/13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1"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71139" y="3517478"/>
            <a:ext cx="5262979" cy="1200329"/>
          </a:xfrm>
          <a:prstGeom prst="rect">
            <a:avLst/>
          </a:prstGeom>
          <a:noFill/>
        </p:spPr>
        <p:txBody>
          <a:bodyPr wrap="none" rtlCol="0">
            <a:spAutoFit/>
          </a:bodyPr>
          <a:lstStyle/>
          <a:p>
            <a:r>
              <a:rPr lang="en-US" altLang="zh-CN" sz="3600" b="1" dirty="0">
                <a:solidFill>
                  <a:schemeClr val="bg1"/>
                </a:solidFill>
                <a:latin typeface="Comic Sans MS" panose="030F0702030302020204" pitchFamily="66" charset="0"/>
              </a:rPr>
              <a:t>Numerical Analysis</a:t>
            </a:r>
          </a:p>
          <a:p>
            <a:r>
              <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数值分析</a:t>
            </a:r>
            <a:r>
              <a:rPr lang="en-US" altLang="zh-CN"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r>
              <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数值计算方法</a:t>
            </a:r>
            <a:r>
              <a:rPr lang="en-US" altLang="zh-CN"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endPar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sp>
        <p:nvSpPr>
          <p:cNvPr id="7" name="文本框 6"/>
          <p:cNvSpPr txBox="1"/>
          <p:nvPr/>
        </p:nvSpPr>
        <p:spPr>
          <a:xfrm>
            <a:off x="768553" y="5364138"/>
            <a:ext cx="2402486" cy="369332"/>
          </a:xfrm>
          <a:prstGeom prst="rect">
            <a:avLst/>
          </a:prstGeom>
          <a:solidFill>
            <a:schemeClr val="bg1"/>
          </a:solidFill>
        </p:spPr>
        <p:txBody>
          <a:bodyPr wrap="square" rtlCol="0">
            <a:spAutoFit/>
          </a:bodyPr>
          <a:lstStyle/>
          <a:p>
            <a:r>
              <a:rPr lang="en-US" altLang="zh-CN" dirty="0">
                <a:solidFill>
                  <a:srgbClr val="48A2A0"/>
                </a:solidFill>
              </a:rPr>
              <a:t>Speaker: Warren Ryan</a:t>
            </a:r>
            <a:endParaRPr lang="zh-CN" altLang="en-US" dirty="0">
              <a:solidFill>
                <a:srgbClr val="48A2A0"/>
              </a:solidFill>
            </a:endParaRPr>
          </a:p>
        </p:txBody>
      </p:sp>
      <p:sp>
        <p:nvSpPr>
          <p:cNvPr id="10" name="矩形 9"/>
          <p:cNvSpPr/>
          <p:nvPr/>
        </p:nvSpPr>
        <p:spPr>
          <a:xfrm>
            <a:off x="768553" y="1464404"/>
            <a:ext cx="10325262" cy="1754326"/>
          </a:xfrm>
          <a:prstGeom prst="rect">
            <a:avLst/>
          </a:prstGeom>
        </p:spPr>
        <p:txBody>
          <a:bodyPr wrap="none">
            <a:spAutoFit/>
          </a:bodyPr>
          <a:lstStyle/>
          <a:p>
            <a:r>
              <a:rPr lang="en-US" altLang="zh-CN" sz="5400" b="1" dirty="0" err="1">
                <a:solidFill>
                  <a:schemeClr val="bg1"/>
                </a:solidFill>
                <a:latin typeface="Comic Sans MS" panose="030F0702030302020204" pitchFamily="66" charset="0"/>
                <a:ea typeface="叶根友ipad pro手写" panose="02010601030101010101" pitchFamily="2" charset="-122"/>
              </a:rPr>
              <a:t>MachineLearning</a:t>
            </a:r>
            <a:r>
              <a:rPr lang="en-US" altLang="zh-CN" sz="5400" b="1" dirty="0">
                <a:solidFill>
                  <a:schemeClr val="bg1"/>
                </a:solidFill>
                <a:latin typeface="Comic Sans MS" panose="030F0702030302020204" pitchFamily="66" charset="0"/>
                <a:ea typeface="叶根友ipad pro手写" panose="02010601030101010101" pitchFamily="2" charset="-122"/>
              </a:rPr>
              <a:t>-Mathematics</a:t>
            </a:r>
          </a:p>
          <a:p>
            <a:r>
              <a:rPr lang="zh-CN" altLang="en-US"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机器学习导论</a:t>
            </a:r>
            <a:r>
              <a:rPr lang="en-US" altLang="zh-CN"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r>
              <a:rPr lang="zh-CN" altLang="en-US"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数学</a:t>
            </a:r>
            <a:endParaRPr lang="zh-CN" altLang="en-US" sz="5400" dirty="0">
              <a:latin typeface="手写字体" panose="02000600000000000000" pitchFamily="2" charset="-122"/>
              <a:ea typeface="手写字体" panose="02000600000000000000" pitchFamily="2" charset="-122"/>
              <a:cs typeface="手写字体" panose="02000600000000000000" pitchFamily="2" charset="-122"/>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任意函数求积</a:t>
            </a:r>
          </a:p>
        </p:txBody>
      </p:sp>
    </p:spTree>
    <p:extLst>
      <p:ext uri="{BB962C8B-B14F-4D97-AF65-F5344CB8AC3E}">
        <p14:creationId xmlns:p14="http://schemas.microsoft.com/office/powerpoint/2010/main" val="101715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322560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解线性方程组</a:t>
            </a:r>
          </a:p>
        </p:txBody>
      </p:sp>
    </p:spTree>
    <p:extLst>
      <p:ext uri="{BB962C8B-B14F-4D97-AF65-F5344CB8AC3E}">
        <p14:creationId xmlns:p14="http://schemas.microsoft.com/office/powerpoint/2010/main" val="82388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714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467068" cy="400110"/>
          </a:xfrm>
          <a:prstGeom prst="rect">
            <a:avLst/>
          </a:prstGeom>
        </p:spPr>
        <p:txBody>
          <a:bodyPr wrap="none">
            <a:spAutoFit/>
          </a:bodyPr>
          <a:lstStyle/>
          <a:p>
            <a:r>
              <a:rPr lang="zh-CN" altLang="en-US" sz="2000" b="1" dirty="0"/>
              <a:t>解微分方程</a:t>
            </a:r>
          </a:p>
        </p:txBody>
      </p:sp>
    </p:spTree>
    <p:extLst>
      <p:ext uri="{BB962C8B-B14F-4D97-AF65-F5344CB8AC3E}">
        <p14:creationId xmlns:p14="http://schemas.microsoft.com/office/powerpoint/2010/main" val="169562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18519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724676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8420100" y="0"/>
            <a:ext cx="3771900" cy="4800600"/>
          </a:xfrm>
          <a:custGeom>
            <a:avLst/>
            <a:gdLst>
              <a:gd name="connsiteX0" fmla="*/ 1243439 w 3771900"/>
              <a:gd name="connsiteY0" fmla="*/ 0 h 4800600"/>
              <a:gd name="connsiteX1" fmla="*/ 3771900 w 3771900"/>
              <a:gd name="connsiteY1" fmla="*/ 0 h 4800600"/>
              <a:gd name="connsiteX2" fmla="*/ 3771900 w 3771900"/>
              <a:gd name="connsiteY2" fmla="*/ 4513835 h 4800600"/>
              <a:gd name="connsiteX3" fmla="*/ 3599256 w 3771900"/>
              <a:gd name="connsiteY3" fmla="*/ 4597002 h 4800600"/>
              <a:gd name="connsiteX4" fmla="*/ 2590800 w 3771900"/>
              <a:gd name="connsiteY4" fmla="*/ 4800600 h 4800600"/>
              <a:gd name="connsiteX5" fmla="*/ 0 w 3771900"/>
              <a:gd name="connsiteY5" fmla="*/ 2209800 h 4800600"/>
              <a:gd name="connsiteX6" fmla="*/ 1142259 w 3771900"/>
              <a:gd name="connsiteY6" fmla="*/ 61468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4800600">
                <a:moveTo>
                  <a:pt x="1243439" y="0"/>
                </a:moveTo>
                <a:lnTo>
                  <a:pt x="3771900" y="0"/>
                </a:lnTo>
                <a:lnTo>
                  <a:pt x="3771900" y="4513835"/>
                </a:lnTo>
                <a:lnTo>
                  <a:pt x="3599256" y="4597002"/>
                </a:lnTo>
                <a:cubicBezTo>
                  <a:pt x="3289297" y="4728104"/>
                  <a:pt x="2948515" y="4800600"/>
                  <a:pt x="2590800" y="4800600"/>
                </a:cubicBezTo>
                <a:cubicBezTo>
                  <a:pt x="1159941" y="4800600"/>
                  <a:pt x="0" y="3640659"/>
                  <a:pt x="0" y="2209800"/>
                </a:cubicBezTo>
                <a:cubicBezTo>
                  <a:pt x="0" y="1315513"/>
                  <a:pt x="453102" y="527054"/>
                  <a:pt x="1142259" y="61468"/>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0" y="0"/>
            <a:ext cx="11811000" cy="6858000"/>
          </a:xfrm>
          <a:custGeom>
            <a:avLst/>
            <a:gdLst>
              <a:gd name="connsiteX0" fmla="*/ 2255173 w 11811000"/>
              <a:gd name="connsiteY0" fmla="*/ 0 h 6858000"/>
              <a:gd name="connsiteX1" fmla="*/ 6888827 w 11811000"/>
              <a:gd name="connsiteY1" fmla="*/ 0 h 6858000"/>
              <a:gd name="connsiteX2" fmla="*/ 7061011 w 11811000"/>
              <a:gd name="connsiteY2" fmla="*/ 58261 h 6858000"/>
              <a:gd name="connsiteX3" fmla="*/ 11811000 w 11811000"/>
              <a:gd name="connsiteY3" fmla="*/ 6858000 h 6858000"/>
              <a:gd name="connsiteX4" fmla="*/ 0 w 11811000"/>
              <a:gd name="connsiteY4" fmla="*/ 6858000 h 6858000"/>
              <a:gd name="connsiteX5" fmla="*/ 0 w 11811000"/>
              <a:gd name="connsiteY5" fmla="*/ 1246358 h 6858000"/>
              <a:gd name="connsiteX6" fmla="*/ 240791 w 11811000"/>
              <a:gd name="connsiteY6" fmla="*/ 1057133 h 6858000"/>
              <a:gd name="connsiteX7" fmla="*/ 2082989 w 11811000"/>
              <a:gd name="connsiteY7" fmla="*/ 58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1000" h="6858000">
                <a:moveTo>
                  <a:pt x="2255173" y="0"/>
                </a:moveTo>
                <a:lnTo>
                  <a:pt x="6888827" y="0"/>
                </a:lnTo>
                <a:lnTo>
                  <a:pt x="7061011" y="58261"/>
                </a:lnTo>
                <a:cubicBezTo>
                  <a:pt x="9832844" y="1073165"/>
                  <a:pt x="11811000" y="3734571"/>
                  <a:pt x="11811000" y="6858000"/>
                </a:cubicBezTo>
                <a:lnTo>
                  <a:pt x="0" y="6858000"/>
                </a:lnTo>
                <a:lnTo>
                  <a:pt x="0" y="1246358"/>
                </a:lnTo>
                <a:lnTo>
                  <a:pt x="240791" y="1057133"/>
                </a:lnTo>
                <a:cubicBezTo>
                  <a:pt x="798225" y="640253"/>
                  <a:pt x="1417749" y="301838"/>
                  <a:pt x="2082989" y="582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44023" y="448348"/>
            <a:ext cx="1701107" cy="400110"/>
          </a:xfrm>
          <a:prstGeom prst="rect">
            <a:avLst/>
          </a:prstGeom>
        </p:spPr>
        <p:txBody>
          <a:bodyPr wrap="none">
            <a:spAutoFit/>
          </a:bodyPr>
          <a:lstStyle/>
          <a:p>
            <a:r>
              <a:rPr lang="en-US" altLang="zh-CN" sz="2000" b="1" dirty="0">
                <a:solidFill>
                  <a:schemeClr val="bg1"/>
                </a:solidFill>
              </a:rPr>
              <a:t>Lorem ipsum</a:t>
            </a:r>
            <a:endParaRPr lang="zh-CN" altLang="en-US" sz="2000" b="1" dirty="0">
              <a:solidFill>
                <a:schemeClr val="bg1"/>
              </a:solidFill>
            </a:endParaRPr>
          </a:p>
        </p:txBody>
      </p:sp>
      <p:sp>
        <p:nvSpPr>
          <p:cNvPr id="12" name="矩形 11"/>
          <p:cNvSpPr/>
          <p:nvPr/>
        </p:nvSpPr>
        <p:spPr>
          <a:xfrm>
            <a:off x="1344023" y="764961"/>
            <a:ext cx="2196435" cy="261610"/>
          </a:xfrm>
          <a:prstGeom prst="rect">
            <a:avLst/>
          </a:prstGeom>
        </p:spPr>
        <p:txBody>
          <a:bodyPr wrap="none">
            <a:spAutoFit/>
          </a:bodyPr>
          <a:lstStyle/>
          <a:p>
            <a:r>
              <a:rPr lang="en-US" altLang="zh-CN" sz="1100" dirty="0">
                <a:solidFill>
                  <a:schemeClr val="bg2"/>
                </a:solidFill>
              </a:rPr>
              <a:t>Lorem ipsum dolor sit </a:t>
            </a:r>
            <a:r>
              <a:rPr lang="en-US" altLang="zh-CN" sz="1100" dirty="0" err="1">
                <a:solidFill>
                  <a:schemeClr val="bg2"/>
                </a:solidFill>
              </a:rPr>
              <a:t>amet</a:t>
            </a:r>
            <a:r>
              <a:rPr lang="en-US" altLang="zh-CN" sz="1100" dirty="0">
                <a:solidFill>
                  <a:schemeClr val="bg2"/>
                </a:solidFill>
              </a:rPr>
              <a:t> </a:t>
            </a:r>
            <a:r>
              <a:rPr lang="en-US" altLang="zh-CN" sz="1100" dirty="0" err="1">
                <a:solidFill>
                  <a:schemeClr val="bg2"/>
                </a:solidFill>
              </a:rPr>
              <a:t>kolor</a:t>
            </a:r>
            <a:endParaRPr lang="zh-CN" altLang="en-US" sz="1100" dirty="0">
              <a:solidFill>
                <a:schemeClr val="bg2"/>
              </a:solidFill>
            </a:endParaRPr>
          </a:p>
        </p:txBody>
      </p:sp>
    </p:spTree>
    <p:extLst>
      <p:ext uri="{BB962C8B-B14F-4D97-AF65-F5344CB8AC3E}">
        <p14:creationId xmlns:p14="http://schemas.microsoft.com/office/powerpoint/2010/main" val="33432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728604" y="3663012"/>
            <a:ext cx="3259309" cy="1323439"/>
          </a:xfrm>
          <a:prstGeom prst="rect">
            <a:avLst/>
          </a:prstGeom>
          <a:noFill/>
        </p:spPr>
        <p:txBody>
          <a:bodyPr wrap="square" rtlCol="0">
            <a:spAutoFit/>
          </a:bodyPr>
          <a:lstStyle/>
          <a:p>
            <a:pPr algn="ctr"/>
            <a:r>
              <a:rPr lang="en-US" altLang="zh-CN"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THANKS!</a:t>
            </a:r>
            <a:endParaRPr lang="zh-CN" altLang="en-US"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cxnSp>
        <p:nvCxnSpPr>
          <p:cNvPr id="6" name="直接连接符 5"/>
          <p:cNvCxnSpPr>
            <a:cxnSpLocks/>
          </p:cNvCxnSpPr>
          <p:nvPr/>
        </p:nvCxnSpPr>
        <p:spPr>
          <a:xfrm>
            <a:off x="6728604" y="4860862"/>
            <a:ext cx="29601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a:extLst>
              <a:ext uri="{FF2B5EF4-FFF2-40B4-BE49-F238E27FC236}">
                <a16:creationId xmlns:a16="http://schemas.microsoft.com/office/drawing/2014/main" id="{6CCE0D84-52CE-4626-9918-27F47A773357}"/>
              </a:ext>
            </a:extLst>
          </p:cNvPr>
          <p:cNvSpPr/>
          <p:nvPr/>
        </p:nvSpPr>
        <p:spPr>
          <a:xfrm>
            <a:off x="10284244" y="3409898"/>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754343"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60450" y="3425976"/>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62189" y="3517505"/>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994786" y="4470005"/>
            <a:ext cx="1002197" cy="369332"/>
          </a:xfrm>
          <a:prstGeom prst="rect">
            <a:avLst/>
          </a:prstGeom>
          <a:noFill/>
        </p:spPr>
        <p:txBody>
          <a:bodyPr wrap="none" rtlCol="0">
            <a:spAutoFit/>
          </a:bodyPr>
          <a:lstStyle/>
          <a:p>
            <a:pPr algn="ctr"/>
            <a:r>
              <a:rPr lang="en-US" altLang="zh-CN" dirty="0">
                <a:latin typeface="+mj-lt"/>
              </a:rPr>
              <a:t>Part one</a:t>
            </a:r>
            <a:endParaRPr lang="zh-CN" altLang="en-US" dirty="0">
              <a:latin typeface="+mj-lt"/>
            </a:endParaRPr>
          </a:p>
        </p:txBody>
      </p:sp>
      <p:sp>
        <p:nvSpPr>
          <p:cNvPr id="7" name="文本框 6"/>
          <p:cNvSpPr txBox="1"/>
          <p:nvPr/>
        </p:nvSpPr>
        <p:spPr>
          <a:xfrm>
            <a:off x="487833" y="480901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任意方程求根</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该节内容将针对各种奇怪无法通过普通方式求解的方程进行求根计算</a:t>
            </a:r>
          </a:p>
        </p:txBody>
      </p:sp>
      <p:sp>
        <p:nvSpPr>
          <p:cNvPr id="11" name="文本框 10"/>
          <p:cNvSpPr txBox="1"/>
          <p:nvPr/>
        </p:nvSpPr>
        <p:spPr>
          <a:xfrm>
            <a:off x="3359096" y="4451270"/>
            <a:ext cx="986167" cy="369332"/>
          </a:xfrm>
          <a:prstGeom prst="rect">
            <a:avLst/>
          </a:prstGeom>
          <a:noFill/>
        </p:spPr>
        <p:txBody>
          <a:bodyPr wrap="none" rtlCol="0">
            <a:spAutoFit/>
          </a:bodyPr>
          <a:lstStyle/>
          <a:p>
            <a:pPr algn="ctr"/>
            <a:r>
              <a:rPr lang="en-US" altLang="zh-CN" dirty="0">
                <a:latin typeface="+mj-lt"/>
              </a:rPr>
              <a:t>Part two</a:t>
            </a:r>
            <a:endParaRPr lang="zh-CN" altLang="en-US" dirty="0">
              <a:latin typeface="+mj-lt"/>
            </a:endParaRPr>
          </a:p>
        </p:txBody>
      </p:sp>
      <p:sp>
        <p:nvSpPr>
          <p:cNvPr id="12" name="文本框 11"/>
          <p:cNvSpPr txBox="1"/>
          <p:nvPr/>
        </p:nvSpPr>
        <p:spPr>
          <a:xfrm>
            <a:off x="283970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任意曲线拟合</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用于给出任意的一个数据集或者是图像，我们都可以轻松的用一根曲线拟合</a:t>
            </a:r>
          </a:p>
        </p:txBody>
      </p:sp>
      <p:sp>
        <p:nvSpPr>
          <p:cNvPr id="16" name="文本框 15"/>
          <p:cNvSpPr txBox="1"/>
          <p:nvPr/>
        </p:nvSpPr>
        <p:spPr>
          <a:xfrm>
            <a:off x="5580231" y="4465287"/>
            <a:ext cx="1135246" cy="369332"/>
          </a:xfrm>
          <a:prstGeom prst="rect">
            <a:avLst/>
          </a:prstGeom>
          <a:noFill/>
        </p:spPr>
        <p:txBody>
          <a:bodyPr wrap="none" rtlCol="0">
            <a:spAutoFit/>
          </a:bodyPr>
          <a:lstStyle/>
          <a:p>
            <a:pPr algn="ctr"/>
            <a:r>
              <a:rPr lang="en-US" altLang="zh-CN" dirty="0">
                <a:latin typeface="+mj-lt"/>
              </a:rPr>
              <a:t>Part three</a:t>
            </a:r>
            <a:endParaRPr lang="zh-CN" altLang="en-US" dirty="0">
              <a:latin typeface="+mj-lt"/>
            </a:endParaRPr>
          </a:p>
        </p:txBody>
      </p:sp>
      <p:sp>
        <p:nvSpPr>
          <p:cNvPr id="17" name="文本框 16"/>
          <p:cNvSpPr txBox="1"/>
          <p:nvPr/>
        </p:nvSpPr>
        <p:spPr>
          <a:xfrm>
            <a:off x="519157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任意函数求积</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任意给出一个函数，我们都可以利用一些方法计算它的积分</a:t>
            </a:r>
          </a:p>
        </p:txBody>
      </p:sp>
      <p:sp>
        <p:nvSpPr>
          <p:cNvPr id="21" name="文本框 20"/>
          <p:cNvSpPr txBox="1"/>
          <p:nvPr/>
        </p:nvSpPr>
        <p:spPr>
          <a:xfrm>
            <a:off x="7899400" y="4490372"/>
            <a:ext cx="1026243" cy="369332"/>
          </a:xfrm>
          <a:prstGeom prst="rect">
            <a:avLst/>
          </a:prstGeom>
          <a:noFill/>
        </p:spPr>
        <p:txBody>
          <a:bodyPr wrap="none" rtlCol="0">
            <a:spAutoFit/>
          </a:bodyPr>
          <a:lstStyle/>
          <a:p>
            <a:pPr algn="ctr"/>
            <a:r>
              <a:rPr lang="en-US" altLang="zh-CN" dirty="0">
                <a:latin typeface="+mj-lt"/>
              </a:rPr>
              <a:t>Part four</a:t>
            </a:r>
            <a:endParaRPr lang="zh-CN" altLang="en-US" dirty="0">
              <a:latin typeface="+mj-lt"/>
            </a:endParaRPr>
          </a:p>
        </p:txBody>
      </p:sp>
      <p:sp>
        <p:nvSpPr>
          <p:cNvPr id="22" name="文本框 21"/>
          <p:cNvSpPr txBox="1"/>
          <p:nvPr/>
        </p:nvSpPr>
        <p:spPr>
          <a:xfrm>
            <a:off x="7543444" y="481536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解任意线性方程</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组</a:t>
            </a:r>
            <a:r>
              <a:rPr lang="en-US" altLang="zh-CN" sz="1200" b="1" dirty="0">
                <a:solidFill>
                  <a:srgbClr val="FF0000"/>
                </a:solidFill>
                <a:latin typeface="微软雅黑" panose="020B0503020204020204" pitchFamily="34" charset="-122"/>
                <a:ea typeface="微软雅黑" panose="020B0503020204020204" pitchFamily="34" charset="-122"/>
              </a:rPr>
              <a:t>)</a:t>
            </a:r>
          </a:p>
          <a:p>
            <a:pPr algn="ctr"/>
            <a:r>
              <a:rPr lang="zh-CN" altLang="en-US" sz="1200" dirty="0">
                <a:latin typeface="微软雅黑" panose="020B0503020204020204" pitchFamily="34" charset="-122"/>
                <a:ea typeface="微软雅黑" panose="020B0503020204020204" pitchFamily="34" charset="-122"/>
              </a:rPr>
              <a:t>该节内容将细致的讲解如何快速的解开难以计算的线性方程组</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3340100" y="344471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0667" y="3536240"/>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4048140"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19750" y="3444711"/>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81494" y="3536240"/>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6360972"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99400" y="3419627"/>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89967" y="3511156"/>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8614706"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BA7A5AE-46E3-49D9-95A3-353DA0BAF1B3}"/>
              </a:ext>
            </a:extLst>
          </p:cNvPr>
          <p:cNvSpPr txBox="1"/>
          <p:nvPr/>
        </p:nvSpPr>
        <p:spPr>
          <a:xfrm>
            <a:off x="10281728" y="4467285"/>
            <a:ext cx="965329" cy="369332"/>
          </a:xfrm>
          <a:prstGeom prst="rect">
            <a:avLst/>
          </a:prstGeom>
          <a:noFill/>
        </p:spPr>
        <p:txBody>
          <a:bodyPr wrap="none" rtlCol="0">
            <a:spAutoFit/>
          </a:bodyPr>
          <a:lstStyle/>
          <a:p>
            <a:pPr algn="ctr"/>
            <a:r>
              <a:rPr lang="en-US" altLang="zh-CN" dirty="0">
                <a:latin typeface="+mj-lt"/>
              </a:rPr>
              <a:t>Part five</a:t>
            </a:r>
            <a:endParaRPr lang="zh-CN" altLang="en-US" dirty="0">
              <a:latin typeface="+mj-lt"/>
            </a:endParaRPr>
          </a:p>
        </p:txBody>
      </p:sp>
      <p:sp>
        <p:nvSpPr>
          <p:cNvPr id="27" name="文本框 26">
            <a:extLst>
              <a:ext uri="{FF2B5EF4-FFF2-40B4-BE49-F238E27FC236}">
                <a16:creationId xmlns:a16="http://schemas.microsoft.com/office/drawing/2014/main" id="{75EB995B-ECAC-4343-B56E-A997030B1933}"/>
              </a:ext>
            </a:extLst>
          </p:cNvPr>
          <p:cNvSpPr txBox="1"/>
          <p:nvPr/>
        </p:nvSpPr>
        <p:spPr>
          <a:xfrm>
            <a:off x="9895315" y="4792278"/>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任意常微分方程求解</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通过该节内容的知识，我们可以轻易的解开任意一个难以解答的微分方程</a:t>
            </a:r>
          </a:p>
        </p:txBody>
      </p:sp>
      <p:sp>
        <p:nvSpPr>
          <p:cNvPr id="29" name="文本框 28">
            <a:extLst>
              <a:ext uri="{FF2B5EF4-FFF2-40B4-BE49-F238E27FC236}">
                <a16:creationId xmlns:a16="http://schemas.microsoft.com/office/drawing/2014/main" id="{376CF86B-7B19-45CC-AF36-69D3251223F7}"/>
              </a:ext>
            </a:extLst>
          </p:cNvPr>
          <p:cNvSpPr txBox="1"/>
          <p:nvPr/>
        </p:nvSpPr>
        <p:spPr>
          <a:xfrm>
            <a:off x="10322602" y="3488069"/>
            <a:ext cx="809837" cy="769441"/>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32" name="椭圆 31">
            <a:extLst>
              <a:ext uri="{FF2B5EF4-FFF2-40B4-BE49-F238E27FC236}">
                <a16:creationId xmlns:a16="http://schemas.microsoft.com/office/drawing/2014/main" id="{A1847A3F-D814-457A-97FB-555A4E537B58}"/>
              </a:ext>
            </a:extLst>
          </p:cNvPr>
          <p:cNvSpPr/>
          <p:nvPr/>
        </p:nvSpPr>
        <p:spPr>
          <a:xfrm>
            <a:off x="10977617"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0</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zh-CN" altLang="en-US" sz="1200" dirty="0"/>
              <a:t>本节内容详细的讲解了误差的产生原因以及避免误差、尽可能减少误差</a:t>
            </a:r>
          </a:p>
        </p:txBody>
      </p:sp>
      <p:sp>
        <p:nvSpPr>
          <p:cNvPr id="2" name="矩形 1"/>
          <p:cNvSpPr/>
          <p:nvPr/>
        </p:nvSpPr>
        <p:spPr>
          <a:xfrm>
            <a:off x="4819993" y="3040204"/>
            <a:ext cx="2236510" cy="400110"/>
          </a:xfrm>
          <a:prstGeom prst="rect">
            <a:avLst/>
          </a:prstGeom>
        </p:spPr>
        <p:txBody>
          <a:bodyPr wrap="none">
            <a:spAutoFit/>
          </a:bodyPr>
          <a:lstStyle/>
          <a:p>
            <a:r>
              <a:rPr lang="zh-CN" altLang="en-US" sz="2000" b="1" dirty="0"/>
              <a:t>预热知识</a:t>
            </a:r>
            <a:r>
              <a:rPr lang="en-US" altLang="zh-CN" sz="2000" b="1" dirty="0"/>
              <a:t>——</a:t>
            </a:r>
            <a:r>
              <a:rPr lang="zh-CN" altLang="en-US" sz="2000" b="1" dirty="0"/>
              <a:t>误差</a:t>
            </a:r>
          </a:p>
        </p:txBody>
      </p:sp>
    </p:spTree>
    <p:extLst>
      <p:ext uri="{BB962C8B-B14F-4D97-AF65-F5344CB8AC3E}">
        <p14:creationId xmlns:p14="http://schemas.microsoft.com/office/powerpoint/2010/main" val="230172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313180" cy="261610"/>
          </a:xfrm>
          <a:prstGeom prst="rect">
            <a:avLst/>
          </a:prstGeom>
        </p:spPr>
        <p:txBody>
          <a:bodyPr wrap="none">
            <a:spAutoFit/>
          </a:bodyPr>
          <a:lstStyle/>
          <a:p>
            <a:r>
              <a:rPr lang="zh-CN" altLang="en-US" sz="1100" dirty="0">
                <a:solidFill>
                  <a:schemeClr val="bg1">
                    <a:lumMod val="50000"/>
                  </a:schemeClr>
                </a:solidFill>
              </a:rPr>
              <a:t>误差的来源和分类</a:t>
            </a:r>
          </a:p>
        </p:txBody>
      </p:sp>
      <p:sp>
        <p:nvSpPr>
          <p:cNvPr id="2" name="文本框 1">
            <a:extLst>
              <a:ext uri="{FF2B5EF4-FFF2-40B4-BE49-F238E27FC236}">
                <a16:creationId xmlns:a16="http://schemas.microsoft.com/office/drawing/2014/main" id="{1EB19B50-4424-4DDF-9600-939FDFE3CAD3}"/>
              </a:ext>
            </a:extLst>
          </p:cNvPr>
          <p:cNvSpPr txBox="1"/>
          <p:nvPr/>
        </p:nvSpPr>
        <p:spPr>
          <a:xfrm>
            <a:off x="811369" y="1899632"/>
            <a:ext cx="5067837" cy="1400512"/>
          </a:xfrm>
          <a:prstGeom prst="rect">
            <a:avLst/>
          </a:prstGeom>
          <a:noFill/>
        </p:spPr>
        <p:txBody>
          <a:bodyPr wrap="square" rtlCol="0">
            <a:spAutoFit/>
          </a:bodyPr>
          <a:lstStyle/>
          <a:p>
            <a:pPr algn="l" eaLnBrk="1" hangingPunct="1">
              <a:lnSpc>
                <a:spcPct val="120000"/>
              </a:lnSpc>
              <a:spcBef>
                <a:spcPct val="20000"/>
              </a:spcBef>
            </a:pPr>
            <a:r>
              <a:rPr lang="zh-CN" altLang="en-US" dirty="0">
                <a:solidFill>
                  <a:srgbClr val="FF0000"/>
                </a:solidFill>
              </a:rPr>
              <a:t>模型误差</a:t>
            </a:r>
            <a:r>
              <a:rPr lang="zh-CN" altLang="en-US" dirty="0"/>
              <a:t>：</a:t>
            </a:r>
            <a:r>
              <a:rPr lang="zh-CN" altLang="en-US" dirty="0">
                <a:latin typeface="+mn-ea"/>
              </a:rPr>
              <a:t>在建立数学模型时，往往要忽视很多次要因素，把模型“简单化”，“理想化”，这时模型就与真实背景有了差距，即带入了误差。数学模型与实际问题之间出现的误差称为模型误差 。</a:t>
            </a:r>
          </a:p>
        </p:txBody>
      </p:sp>
      <p:sp>
        <p:nvSpPr>
          <p:cNvPr id="12" name="文本框 11">
            <a:extLst>
              <a:ext uri="{FF2B5EF4-FFF2-40B4-BE49-F238E27FC236}">
                <a16:creationId xmlns:a16="http://schemas.microsoft.com/office/drawing/2014/main" id="{71D03202-EC8C-4F11-8E17-B473C79D141F}"/>
              </a:ext>
            </a:extLst>
          </p:cNvPr>
          <p:cNvSpPr txBox="1"/>
          <p:nvPr/>
        </p:nvSpPr>
        <p:spPr>
          <a:xfrm>
            <a:off x="6312796" y="1899632"/>
            <a:ext cx="5067837" cy="1200329"/>
          </a:xfrm>
          <a:prstGeom prst="rect">
            <a:avLst/>
          </a:prstGeom>
          <a:noFill/>
        </p:spPr>
        <p:txBody>
          <a:bodyPr wrap="square" rtlCol="0">
            <a:spAutoFit/>
          </a:bodyPr>
          <a:lstStyle/>
          <a:p>
            <a:r>
              <a:rPr lang="zh-CN" altLang="en-US" dirty="0">
                <a:solidFill>
                  <a:srgbClr val="FF0000"/>
                </a:solidFill>
              </a:rPr>
              <a:t>观测误差（测量误差）：</a:t>
            </a:r>
            <a:r>
              <a:rPr lang="zh-CN" altLang="en-US" dirty="0"/>
              <a:t>数学模型中的已知参数，多数是通过测量得到。而测量过程受工具、方法、观察者的主观因素、不可预料的随机干扰等影响必然带入误差。</a:t>
            </a:r>
          </a:p>
        </p:txBody>
      </p:sp>
      <p:sp>
        <p:nvSpPr>
          <p:cNvPr id="13" name="文本框 12">
            <a:extLst>
              <a:ext uri="{FF2B5EF4-FFF2-40B4-BE49-F238E27FC236}">
                <a16:creationId xmlns:a16="http://schemas.microsoft.com/office/drawing/2014/main" id="{3E1ADF76-D96D-419C-B47C-21E7717C61E7}"/>
              </a:ext>
            </a:extLst>
          </p:cNvPr>
          <p:cNvSpPr txBox="1"/>
          <p:nvPr/>
        </p:nvSpPr>
        <p:spPr>
          <a:xfrm>
            <a:off x="811368" y="3774604"/>
            <a:ext cx="5067837" cy="923330"/>
          </a:xfrm>
          <a:prstGeom prst="rect">
            <a:avLst/>
          </a:prstGeom>
          <a:noFill/>
        </p:spPr>
        <p:txBody>
          <a:bodyPr wrap="square" rtlCol="0">
            <a:spAutoFit/>
          </a:bodyPr>
          <a:lstStyle/>
          <a:p>
            <a:r>
              <a:rPr lang="zh-CN" altLang="en-US" dirty="0">
                <a:solidFill>
                  <a:srgbClr val="FF0000"/>
                </a:solidFill>
              </a:rPr>
              <a:t>截断误差（方法误差）：</a:t>
            </a:r>
            <a:r>
              <a:rPr lang="zh-CN" altLang="en-US" dirty="0"/>
              <a:t>数学模型常难于直接求解，往往要用数值方法求近似解替代，这种简化带入误差称为方法误差或截断误差。</a:t>
            </a:r>
          </a:p>
        </p:txBody>
      </p:sp>
      <p:sp>
        <p:nvSpPr>
          <p:cNvPr id="14" name="文本框 13">
            <a:extLst>
              <a:ext uri="{FF2B5EF4-FFF2-40B4-BE49-F238E27FC236}">
                <a16:creationId xmlns:a16="http://schemas.microsoft.com/office/drawing/2014/main" id="{9E7656F3-E452-4D2B-9A7D-8EF2645922AE}"/>
              </a:ext>
            </a:extLst>
          </p:cNvPr>
          <p:cNvSpPr txBox="1"/>
          <p:nvPr/>
        </p:nvSpPr>
        <p:spPr>
          <a:xfrm>
            <a:off x="6304208" y="3774604"/>
            <a:ext cx="5067837" cy="1068113"/>
          </a:xfrm>
          <a:prstGeom prst="rect">
            <a:avLst/>
          </a:prstGeom>
          <a:noFill/>
        </p:spPr>
        <p:txBody>
          <a:bodyPr wrap="square" rtlCol="0">
            <a:spAutoFit/>
          </a:bodyPr>
          <a:lstStyle/>
          <a:p>
            <a:pPr algn="l" eaLnBrk="1" hangingPunct="1">
              <a:lnSpc>
                <a:spcPct val="120000"/>
              </a:lnSpc>
              <a:spcBef>
                <a:spcPct val="20000"/>
              </a:spcBef>
            </a:pPr>
            <a:r>
              <a:rPr lang="zh-CN" altLang="en-US" dirty="0">
                <a:solidFill>
                  <a:srgbClr val="FF0000"/>
                </a:solidFill>
              </a:rPr>
              <a:t>舍入误差：</a:t>
            </a:r>
            <a:r>
              <a:rPr lang="zh-CN" altLang="en-US" dirty="0"/>
              <a:t>计算机只能处理有限数位的小数运算，初始参数或中间结果都必须进行四舍五入运算，这必然产生舍入误差。</a:t>
            </a:r>
          </a:p>
        </p:txBody>
      </p:sp>
    </p:spTree>
    <p:extLst>
      <p:ext uri="{BB962C8B-B14F-4D97-AF65-F5344CB8AC3E}">
        <p14:creationId xmlns:p14="http://schemas.microsoft.com/office/powerpoint/2010/main" val="373381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a:solidFill>
                  <a:schemeClr val="bg1">
                    <a:lumMod val="50000"/>
                  </a:schemeClr>
                </a:solidFill>
              </a:rPr>
              <a:t>误差与误差限</a:t>
            </a:r>
            <a:endParaRPr lang="zh-CN" altLang="en-US" sz="1100" dirty="0">
              <a:solidFill>
                <a:schemeClr val="bg1">
                  <a:lumMod val="50000"/>
                </a:schemeClr>
              </a:solidFill>
            </a:endParaRPr>
          </a:p>
        </p:txBody>
      </p:sp>
    </p:spTree>
    <p:extLst>
      <p:ext uri="{BB962C8B-B14F-4D97-AF65-F5344CB8AC3E}">
        <p14:creationId xmlns:p14="http://schemas.microsoft.com/office/powerpoint/2010/main" val="217843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任意方程求根</a:t>
            </a:r>
          </a:p>
        </p:txBody>
      </p:sp>
    </p:spTree>
    <p:extLst>
      <p:ext uri="{BB962C8B-B14F-4D97-AF65-F5344CB8AC3E}">
        <p14:creationId xmlns:p14="http://schemas.microsoft.com/office/powerpoint/2010/main" val="422334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3495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78051" cy="400110"/>
          </a:xfrm>
          <a:prstGeom prst="rect">
            <a:avLst/>
          </a:prstGeom>
        </p:spPr>
        <p:txBody>
          <a:bodyPr wrap="none">
            <a:spAutoFit/>
          </a:bodyPr>
          <a:lstStyle/>
          <a:p>
            <a:r>
              <a:rPr lang="zh-CN" altLang="en-US" sz="2000" b="1" dirty="0"/>
              <a:t>任意曲线拟合</a:t>
            </a:r>
          </a:p>
        </p:txBody>
      </p:sp>
    </p:spTree>
    <p:extLst>
      <p:ext uri="{BB962C8B-B14F-4D97-AF65-F5344CB8AC3E}">
        <p14:creationId xmlns:p14="http://schemas.microsoft.com/office/powerpoint/2010/main" val="198389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03233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590</Words>
  <Application>Microsoft Office PowerPoint</Application>
  <PresentationFormat>宽屏</PresentationFormat>
  <Paragraphs>67</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Comic Sans MS</vt:lpstr>
      <vt:lpstr>微软雅黑</vt:lpstr>
      <vt:lpstr>手写字体</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dc:creator>
  <cp:lastModifiedBy>Warren Ryan</cp:lastModifiedBy>
  <cp:revision>47</cp:revision>
  <dcterms:created xsi:type="dcterms:W3CDTF">2016-01-19T08:46:18Z</dcterms:created>
  <dcterms:modified xsi:type="dcterms:W3CDTF">2020-12-13T14:34:55Z</dcterms:modified>
</cp:coreProperties>
</file>