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9" r:id="rId4"/>
    <p:sldId id="270" r:id="rId5"/>
    <p:sldId id="266" r:id="rId6"/>
    <p:sldId id="267" r:id="rId7"/>
    <p:sldId id="268" r:id="rId8"/>
    <p:sldId id="269" r:id="rId9"/>
    <p:sldId id="341" r:id="rId10"/>
    <p:sldId id="275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1" r:id="rId23"/>
    <p:sldId id="309" r:id="rId24"/>
    <p:sldId id="310" r:id="rId25"/>
    <p:sldId id="311" r:id="rId26"/>
    <p:sldId id="313" r:id="rId27"/>
    <p:sldId id="314" r:id="rId28"/>
    <p:sldId id="315" r:id="rId29"/>
    <p:sldId id="317" r:id="rId30"/>
    <p:sldId id="321" r:id="rId31"/>
    <p:sldId id="324" r:id="rId32"/>
    <p:sldId id="323" r:id="rId33"/>
    <p:sldId id="325" r:id="rId34"/>
    <p:sldId id="340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91CA5-6220-45B5-B2E8-8B26E5894AE1}" type="doc">
      <dgm:prSet loTypeId="urn:microsoft.com/office/officeart/2008/layout/VerticalCurvedList" loCatId="list" qsTypeId="urn:microsoft.com/office/officeart/2005/8/quickstyle/3d4" qsCatId="3D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BEC63C8-8AAA-466D-998F-BB240B20DAD6}">
      <dgm:prSet/>
      <dgm:spPr/>
      <dgm:t>
        <a:bodyPr/>
        <a:lstStyle/>
        <a:p>
          <a:pPr rtl="0"/>
          <a:r>
            <a: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Inception-V1</a:t>
          </a:r>
        </a:p>
      </dgm:t>
    </dgm:pt>
    <dgm:pt modelId="{DCE1BFDB-C83E-43AD-A65C-84943DBBF0C9}" type="parTrans" cxnId="{A1D454B7-362A-4078-8891-0583E52E4393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D4D6D5-163C-42C3-BEC1-0B25206B643C}" type="sibTrans" cxnId="{A1D454B7-362A-4078-8891-0583E52E4393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DE2CC5-14A8-49E8-86EF-40DFD8EB9226}">
      <dgm:prSet/>
      <dgm:spPr/>
      <dgm:t>
        <a:bodyPr/>
        <a:lstStyle/>
        <a:p>
          <a:pPr rtl="0"/>
          <a:r>
            <a: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Inception-V2 (Batch Normalization)</a:t>
          </a:r>
          <a:endParaRPr lang="zh-CN" altLang="en-US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9F24D1-65B9-4AC0-8C1B-D249CE469BE5}" type="parTrans" cxnId="{B29E2392-B873-4A57-B938-9CEE8BAC5B8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D6728E-8B8B-49F8-964E-F11FFBE22EAD}" type="sibTrans" cxnId="{B29E2392-B873-4A57-B938-9CEE8BAC5B8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23E392-4332-4665-B7A2-ACF44866DE75}">
      <dgm:prSet/>
      <dgm:spPr/>
      <dgm:t>
        <a:bodyPr/>
        <a:lstStyle/>
        <a:p>
          <a:pPr rtl="0"/>
          <a:r>
            <a: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Inception-V3</a:t>
          </a:r>
          <a:endParaRPr lang="zh-CN" altLang="en-US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66BCFD-4F46-4767-A0E1-77344950977F}" type="parTrans" cxnId="{88B63606-D1A1-4261-A1DA-DED32D812DC3}">
      <dgm:prSet/>
      <dgm:spPr/>
      <dgm:t>
        <a:bodyPr/>
        <a:lstStyle/>
        <a:p>
          <a:endParaRPr lang="zh-CN" altLang="en-US"/>
        </a:p>
      </dgm:t>
    </dgm:pt>
    <dgm:pt modelId="{7FB9386A-E2BC-45C2-B204-844F798B8191}" type="sibTrans" cxnId="{88B63606-D1A1-4261-A1DA-DED32D812DC3}">
      <dgm:prSet/>
      <dgm:spPr/>
      <dgm:t>
        <a:bodyPr/>
        <a:lstStyle/>
        <a:p>
          <a:endParaRPr lang="zh-CN" altLang="en-US"/>
        </a:p>
      </dgm:t>
    </dgm:pt>
    <dgm:pt modelId="{EA44136B-4944-4C02-8CFD-A23278E7FB99}">
      <dgm:prSet/>
      <dgm:spPr/>
      <dgm:t>
        <a:bodyPr/>
        <a:lstStyle/>
        <a:p>
          <a:pPr rtl="0"/>
          <a:r>
            <a: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Inception-V4 and Inception-</a:t>
          </a:r>
          <a:r>
            <a:rPr lang="en-US" altLang="zh-CN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ResNet</a:t>
          </a:r>
          <a:endParaRPr lang="zh-CN" altLang="en-US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4460A4-0FBF-4027-8D49-AAE22E054E53}" type="parTrans" cxnId="{1541F03D-550C-48BD-93F4-3F4E37C60F83}">
      <dgm:prSet/>
      <dgm:spPr/>
      <dgm:t>
        <a:bodyPr/>
        <a:lstStyle/>
        <a:p>
          <a:endParaRPr lang="zh-CN" altLang="en-US"/>
        </a:p>
      </dgm:t>
    </dgm:pt>
    <dgm:pt modelId="{349FE455-638C-4854-BD39-1FCD5C99C15D}" type="sibTrans" cxnId="{1541F03D-550C-48BD-93F4-3F4E37C60F83}">
      <dgm:prSet/>
      <dgm:spPr/>
      <dgm:t>
        <a:bodyPr/>
        <a:lstStyle/>
        <a:p>
          <a:endParaRPr lang="zh-CN" altLang="en-US"/>
        </a:p>
      </dgm:t>
    </dgm:pt>
    <dgm:pt modelId="{C0A6D45E-C0DC-4115-86A8-D9FA53FCDA91}" type="pres">
      <dgm:prSet presAssocID="{E0791CA5-6220-45B5-B2E8-8B26E5894AE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E1A01271-3D24-49E7-A669-0EC6C4BDD310}" type="pres">
      <dgm:prSet presAssocID="{E0791CA5-6220-45B5-B2E8-8B26E5894AE1}" presName="Name1" presStyleCnt="0"/>
      <dgm:spPr/>
      <dgm:t>
        <a:bodyPr/>
        <a:lstStyle/>
        <a:p>
          <a:endParaRPr lang="zh-CN" altLang="en-US"/>
        </a:p>
      </dgm:t>
    </dgm:pt>
    <dgm:pt modelId="{75B6B660-DB9B-4985-BEAF-C724AE28ED5C}" type="pres">
      <dgm:prSet presAssocID="{E0791CA5-6220-45B5-B2E8-8B26E5894AE1}" presName="cycle" presStyleCnt="0"/>
      <dgm:spPr/>
      <dgm:t>
        <a:bodyPr/>
        <a:lstStyle/>
        <a:p>
          <a:endParaRPr lang="zh-CN" altLang="en-US"/>
        </a:p>
      </dgm:t>
    </dgm:pt>
    <dgm:pt modelId="{7B3B29CC-FFD0-4C96-9467-D2DD74910A5D}" type="pres">
      <dgm:prSet presAssocID="{E0791CA5-6220-45B5-B2E8-8B26E5894AE1}" presName="srcNode" presStyleLbl="node1" presStyleIdx="0" presStyleCnt="4"/>
      <dgm:spPr/>
      <dgm:t>
        <a:bodyPr/>
        <a:lstStyle/>
        <a:p>
          <a:endParaRPr lang="zh-CN" altLang="en-US"/>
        </a:p>
      </dgm:t>
    </dgm:pt>
    <dgm:pt modelId="{D33759BA-D7B3-47EE-A79B-9BF7EEC24572}" type="pres">
      <dgm:prSet presAssocID="{E0791CA5-6220-45B5-B2E8-8B26E5894AE1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C84BA1E-342B-445D-8560-9BF10E73D905}" type="pres">
      <dgm:prSet presAssocID="{E0791CA5-6220-45B5-B2E8-8B26E5894AE1}" presName="extraNode" presStyleLbl="node1" presStyleIdx="0" presStyleCnt="4"/>
      <dgm:spPr/>
      <dgm:t>
        <a:bodyPr/>
        <a:lstStyle/>
        <a:p>
          <a:endParaRPr lang="zh-CN" altLang="en-US"/>
        </a:p>
      </dgm:t>
    </dgm:pt>
    <dgm:pt modelId="{25D24C03-7783-4514-A587-89D5A5189C9D}" type="pres">
      <dgm:prSet presAssocID="{E0791CA5-6220-45B5-B2E8-8B26E5894AE1}" presName="dstNode" presStyleLbl="node1" presStyleIdx="0" presStyleCnt="4"/>
      <dgm:spPr/>
      <dgm:t>
        <a:bodyPr/>
        <a:lstStyle/>
        <a:p>
          <a:endParaRPr lang="zh-CN" altLang="en-US"/>
        </a:p>
      </dgm:t>
    </dgm:pt>
    <dgm:pt modelId="{DC78A4D3-ED21-4C37-B9BC-3846EA5908AD}" type="pres">
      <dgm:prSet presAssocID="{0BEC63C8-8AAA-466D-998F-BB240B20DAD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951691-32A0-4A4A-AEF1-DD69FB78AD5B}" type="pres">
      <dgm:prSet presAssocID="{0BEC63C8-8AAA-466D-998F-BB240B20DAD6}" presName="accent_1" presStyleCnt="0"/>
      <dgm:spPr/>
    </dgm:pt>
    <dgm:pt modelId="{74C8C462-61B9-4E39-897A-BE52EF8C4062}" type="pres">
      <dgm:prSet presAssocID="{0BEC63C8-8AAA-466D-998F-BB240B20DAD6}" presName="accentRepeatNode" presStyleLbl="solidFgAcc1" presStyleIdx="0" presStyleCnt="4"/>
      <dgm:spPr/>
      <dgm:t>
        <a:bodyPr/>
        <a:lstStyle/>
        <a:p>
          <a:endParaRPr lang="zh-CN" altLang="en-US"/>
        </a:p>
      </dgm:t>
    </dgm:pt>
    <dgm:pt modelId="{CFB295EB-E51B-4F64-9860-AFC6770A3527}" type="pres">
      <dgm:prSet presAssocID="{12DE2CC5-14A8-49E8-86EF-40DFD8EB922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BC2FD7-43C1-480C-97A0-15612866B417}" type="pres">
      <dgm:prSet presAssocID="{12DE2CC5-14A8-49E8-86EF-40DFD8EB9226}" presName="accent_2" presStyleCnt="0"/>
      <dgm:spPr/>
    </dgm:pt>
    <dgm:pt modelId="{4069A98F-FA1F-43CE-926F-7918F0A4FA63}" type="pres">
      <dgm:prSet presAssocID="{12DE2CC5-14A8-49E8-86EF-40DFD8EB9226}" presName="accentRepeatNode" presStyleLbl="solidFgAcc1" presStyleIdx="1" presStyleCnt="4"/>
      <dgm:spPr/>
    </dgm:pt>
    <dgm:pt modelId="{2E308A1C-3144-4B4C-BC98-E665FA327CB5}" type="pres">
      <dgm:prSet presAssocID="{7623E392-4332-4665-B7A2-ACF44866DE7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885AFD-4980-4828-A6B7-31C7A08E3AAC}" type="pres">
      <dgm:prSet presAssocID="{7623E392-4332-4665-B7A2-ACF44866DE75}" presName="accent_3" presStyleCnt="0"/>
      <dgm:spPr/>
    </dgm:pt>
    <dgm:pt modelId="{C6363D01-0B0C-4DE8-A9DB-559B4A841DCB}" type="pres">
      <dgm:prSet presAssocID="{7623E392-4332-4665-B7A2-ACF44866DE75}" presName="accentRepeatNode" presStyleLbl="solidFgAcc1" presStyleIdx="2" presStyleCnt="4"/>
      <dgm:spPr/>
    </dgm:pt>
    <dgm:pt modelId="{42007100-5BF0-4249-9C4B-869EAC5E6D3E}" type="pres">
      <dgm:prSet presAssocID="{EA44136B-4944-4C02-8CFD-A23278E7FB9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B9ECB5-A320-4B47-B1A7-37BFC34B8AAA}" type="pres">
      <dgm:prSet presAssocID="{EA44136B-4944-4C02-8CFD-A23278E7FB99}" presName="accent_4" presStyleCnt="0"/>
      <dgm:spPr/>
    </dgm:pt>
    <dgm:pt modelId="{199D617B-62C5-4AFB-99F2-379CD7AF33AA}" type="pres">
      <dgm:prSet presAssocID="{EA44136B-4944-4C02-8CFD-A23278E7FB99}" presName="accentRepeatNode" presStyleLbl="solidFgAcc1" presStyleIdx="3" presStyleCnt="4"/>
      <dgm:spPr/>
    </dgm:pt>
  </dgm:ptLst>
  <dgm:cxnLst>
    <dgm:cxn modelId="{8C11B984-AC79-4877-A775-FA1AC9F70A43}" type="presOf" srcId="{6FD4D6D5-163C-42C3-BEC1-0B25206B643C}" destId="{D33759BA-D7B3-47EE-A79B-9BF7EEC24572}" srcOrd="0" destOrd="0" presId="urn:microsoft.com/office/officeart/2008/layout/VerticalCurvedList"/>
    <dgm:cxn modelId="{A1D454B7-362A-4078-8891-0583E52E4393}" srcId="{E0791CA5-6220-45B5-B2E8-8B26E5894AE1}" destId="{0BEC63C8-8AAA-466D-998F-BB240B20DAD6}" srcOrd="0" destOrd="0" parTransId="{DCE1BFDB-C83E-43AD-A65C-84943DBBF0C9}" sibTransId="{6FD4D6D5-163C-42C3-BEC1-0B25206B643C}"/>
    <dgm:cxn modelId="{9A447988-A9F8-41C3-89E6-36ABCF254137}" type="presOf" srcId="{E0791CA5-6220-45B5-B2E8-8B26E5894AE1}" destId="{C0A6D45E-C0DC-4115-86A8-D9FA53FCDA91}" srcOrd="0" destOrd="0" presId="urn:microsoft.com/office/officeart/2008/layout/VerticalCurvedList"/>
    <dgm:cxn modelId="{88B63606-D1A1-4261-A1DA-DED32D812DC3}" srcId="{E0791CA5-6220-45B5-B2E8-8B26E5894AE1}" destId="{7623E392-4332-4665-B7A2-ACF44866DE75}" srcOrd="2" destOrd="0" parTransId="{7166BCFD-4F46-4767-A0E1-77344950977F}" sibTransId="{7FB9386A-E2BC-45C2-B204-844F798B8191}"/>
    <dgm:cxn modelId="{B29E2392-B873-4A57-B938-9CEE8BAC5B88}" srcId="{E0791CA5-6220-45B5-B2E8-8B26E5894AE1}" destId="{12DE2CC5-14A8-49E8-86EF-40DFD8EB9226}" srcOrd="1" destOrd="0" parTransId="{259F24D1-65B9-4AC0-8C1B-D249CE469BE5}" sibTransId="{98D6728E-8B8B-49F8-964E-F11FFBE22EAD}"/>
    <dgm:cxn modelId="{71C0BB8B-EC02-4107-806A-C26455D78DBB}" type="presOf" srcId="{EA44136B-4944-4C02-8CFD-A23278E7FB99}" destId="{42007100-5BF0-4249-9C4B-869EAC5E6D3E}" srcOrd="0" destOrd="0" presId="urn:microsoft.com/office/officeart/2008/layout/VerticalCurvedList"/>
    <dgm:cxn modelId="{1541F03D-550C-48BD-93F4-3F4E37C60F83}" srcId="{E0791CA5-6220-45B5-B2E8-8B26E5894AE1}" destId="{EA44136B-4944-4C02-8CFD-A23278E7FB99}" srcOrd="3" destOrd="0" parTransId="{4D4460A4-0FBF-4027-8D49-AAE22E054E53}" sibTransId="{349FE455-638C-4854-BD39-1FCD5C99C15D}"/>
    <dgm:cxn modelId="{1AEF52FB-3F46-44E5-915D-419B2C5B0A16}" type="presOf" srcId="{0BEC63C8-8AAA-466D-998F-BB240B20DAD6}" destId="{DC78A4D3-ED21-4C37-B9BC-3846EA5908AD}" srcOrd="0" destOrd="0" presId="urn:microsoft.com/office/officeart/2008/layout/VerticalCurvedList"/>
    <dgm:cxn modelId="{8C816283-F276-4989-BB6E-C335112393AF}" type="presOf" srcId="{7623E392-4332-4665-B7A2-ACF44866DE75}" destId="{2E308A1C-3144-4B4C-BC98-E665FA327CB5}" srcOrd="0" destOrd="0" presId="urn:microsoft.com/office/officeart/2008/layout/VerticalCurvedList"/>
    <dgm:cxn modelId="{ED7CD335-B70E-4F5C-8302-F827D9C8B644}" type="presOf" srcId="{12DE2CC5-14A8-49E8-86EF-40DFD8EB9226}" destId="{CFB295EB-E51B-4F64-9860-AFC6770A3527}" srcOrd="0" destOrd="0" presId="urn:microsoft.com/office/officeart/2008/layout/VerticalCurvedList"/>
    <dgm:cxn modelId="{29EDD97F-BF5D-4A44-812B-FC73B3595D36}" type="presParOf" srcId="{C0A6D45E-C0DC-4115-86A8-D9FA53FCDA91}" destId="{E1A01271-3D24-49E7-A669-0EC6C4BDD310}" srcOrd="0" destOrd="0" presId="urn:microsoft.com/office/officeart/2008/layout/VerticalCurvedList"/>
    <dgm:cxn modelId="{E1C8BA71-25FD-4273-A68A-60A0B39E34DA}" type="presParOf" srcId="{E1A01271-3D24-49E7-A669-0EC6C4BDD310}" destId="{75B6B660-DB9B-4985-BEAF-C724AE28ED5C}" srcOrd="0" destOrd="0" presId="urn:microsoft.com/office/officeart/2008/layout/VerticalCurvedList"/>
    <dgm:cxn modelId="{26CFF5AF-EFD1-40BB-B666-90D9768354EE}" type="presParOf" srcId="{75B6B660-DB9B-4985-BEAF-C724AE28ED5C}" destId="{7B3B29CC-FFD0-4C96-9467-D2DD74910A5D}" srcOrd="0" destOrd="0" presId="urn:microsoft.com/office/officeart/2008/layout/VerticalCurvedList"/>
    <dgm:cxn modelId="{3F6CD812-67B7-4643-A970-90E46CB2E88A}" type="presParOf" srcId="{75B6B660-DB9B-4985-BEAF-C724AE28ED5C}" destId="{D33759BA-D7B3-47EE-A79B-9BF7EEC24572}" srcOrd="1" destOrd="0" presId="urn:microsoft.com/office/officeart/2008/layout/VerticalCurvedList"/>
    <dgm:cxn modelId="{09548140-D313-45F9-B2EC-A251344CD100}" type="presParOf" srcId="{75B6B660-DB9B-4985-BEAF-C724AE28ED5C}" destId="{0C84BA1E-342B-445D-8560-9BF10E73D905}" srcOrd="2" destOrd="0" presId="urn:microsoft.com/office/officeart/2008/layout/VerticalCurvedList"/>
    <dgm:cxn modelId="{12096BED-CEA0-41AC-8BBE-24E6146D614B}" type="presParOf" srcId="{75B6B660-DB9B-4985-BEAF-C724AE28ED5C}" destId="{25D24C03-7783-4514-A587-89D5A5189C9D}" srcOrd="3" destOrd="0" presId="urn:microsoft.com/office/officeart/2008/layout/VerticalCurvedList"/>
    <dgm:cxn modelId="{A67CC06E-FF08-4B75-928B-9B4882038D86}" type="presParOf" srcId="{E1A01271-3D24-49E7-A669-0EC6C4BDD310}" destId="{DC78A4D3-ED21-4C37-B9BC-3846EA5908AD}" srcOrd="1" destOrd="0" presId="urn:microsoft.com/office/officeart/2008/layout/VerticalCurvedList"/>
    <dgm:cxn modelId="{6AAFB50B-1E00-4743-AFA2-5D20B067C7DA}" type="presParOf" srcId="{E1A01271-3D24-49E7-A669-0EC6C4BDD310}" destId="{E0951691-32A0-4A4A-AEF1-DD69FB78AD5B}" srcOrd="2" destOrd="0" presId="urn:microsoft.com/office/officeart/2008/layout/VerticalCurvedList"/>
    <dgm:cxn modelId="{5FB5936C-3712-4C9C-AE4C-F5860A40F8AC}" type="presParOf" srcId="{E0951691-32A0-4A4A-AEF1-DD69FB78AD5B}" destId="{74C8C462-61B9-4E39-897A-BE52EF8C4062}" srcOrd="0" destOrd="0" presId="urn:microsoft.com/office/officeart/2008/layout/VerticalCurvedList"/>
    <dgm:cxn modelId="{DAF2283B-81A8-4EC8-AD16-AC3E7B78E9C4}" type="presParOf" srcId="{E1A01271-3D24-49E7-A669-0EC6C4BDD310}" destId="{CFB295EB-E51B-4F64-9860-AFC6770A3527}" srcOrd="3" destOrd="0" presId="urn:microsoft.com/office/officeart/2008/layout/VerticalCurvedList"/>
    <dgm:cxn modelId="{B2352248-A852-4891-AA40-1B566D04B241}" type="presParOf" srcId="{E1A01271-3D24-49E7-A669-0EC6C4BDD310}" destId="{53BC2FD7-43C1-480C-97A0-15612866B417}" srcOrd="4" destOrd="0" presId="urn:microsoft.com/office/officeart/2008/layout/VerticalCurvedList"/>
    <dgm:cxn modelId="{6AF2F649-27B6-44B4-A26E-FBD8BD8C7428}" type="presParOf" srcId="{53BC2FD7-43C1-480C-97A0-15612866B417}" destId="{4069A98F-FA1F-43CE-926F-7918F0A4FA63}" srcOrd="0" destOrd="0" presId="urn:microsoft.com/office/officeart/2008/layout/VerticalCurvedList"/>
    <dgm:cxn modelId="{19EE54E5-FA4D-4BED-B524-2E19606DC18D}" type="presParOf" srcId="{E1A01271-3D24-49E7-A669-0EC6C4BDD310}" destId="{2E308A1C-3144-4B4C-BC98-E665FA327CB5}" srcOrd="5" destOrd="0" presId="urn:microsoft.com/office/officeart/2008/layout/VerticalCurvedList"/>
    <dgm:cxn modelId="{2BE97E51-2285-4F29-93E3-BE744D8BC6FC}" type="presParOf" srcId="{E1A01271-3D24-49E7-A669-0EC6C4BDD310}" destId="{6C885AFD-4980-4828-A6B7-31C7A08E3AAC}" srcOrd="6" destOrd="0" presId="urn:microsoft.com/office/officeart/2008/layout/VerticalCurvedList"/>
    <dgm:cxn modelId="{C903DA18-82B8-4C8E-B845-A5ACC4186C1B}" type="presParOf" srcId="{6C885AFD-4980-4828-A6B7-31C7A08E3AAC}" destId="{C6363D01-0B0C-4DE8-A9DB-559B4A841DCB}" srcOrd="0" destOrd="0" presId="urn:microsoft.com/office/officeart/2008/layout/VerticalCurvedList"/>
    <dgm:cxn modelId="{10D0DDA7-D0A7-45D6-A007-AA9A67C86D0B}" type="presParOf" srcId="{E1A01271-3D24-49E7-A669-0EC6C4BDD310}" destId="{42007100-5BF0-4249-9C4B-869EAC5E6D3E}" srcOrd="7" destOrd="0" presId="urn:microsoft.com/office/officeart/2008/layout/VerticalCurvedList"/>
    <dgm:cxn modelId="{73CD5924-E421-4AB6-ADEC-DBB0BC5DB08D}" type="presParOf" srcId="{E1A01271-3D24-49E7-A669-0EC6C4BDD310}" destId="{97B9ECB5-A320-4B47-B1A7-37BFC34B8AAA}" srcOrd="8" destOrd="0" presId="urn:microsoft.com/office/officeart/2008/layout/VerticalCurvedList"/>
    <dgm:cxn modelId="{5F59AB0A-6491-4F18-B256-6476FA329D74}" type="presParOf" srcId="{97B9ECB5-A320-4B47-B1A7-37BFC34B8AAA}" destId="{199D617B-62C5-4AFB-99F2-379CD7AF33AA}" srcOrd="0" destOrd="0" presId="urn:microsoft.com/office/officeart/2008/layout/VerticalCurv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791CA5-6220-45B5-B2E8-8B26E5894AE1}" type="doc">
      <dgm:prSet loTypeId="urn:microsoft.com/office/officeart/2008/layout/VerticalCurvedList" loCatId="list" qsTypeId="urn:microsoft.com/office/officeart/2005/8/quickstyle/3d4" qsCatId="3D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BEC63C8-8AAA-466D-998F-BB240B20DAD6}">
      <dgm:prSet/>
      <dgm:spPr/>
      <dgm:t>
        <a:bodyPr/>
        <a:lstStyle/>
        <a:p>
          <a:pPr rtl="0"/>
          <a:r>
            <a: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Inception-V1</a:t>
          </a:r>
        </a:p>
      </dgm:t>
    </dgm:pt>
    <dgm:pt modelId="{DCE1BFDB-C83E-43AD-A65C-84943DBBF0C9}" type="parTrans" cxnId="{A1D454B7-362A-4078-8891-0583E52E4393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D4D6D5-163C-42C3-BEC1-0B25206B643C}" type="sibTrans" cxnId="{A1D454B7-362A-4078-8891-0583E52E4393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DE2CC5-14A8-49E8-86EF-40DFD8EB9226}">
      <dgm:prSet/>
      <dgm:spPr/>
      <dgm:t>
        <a:bodyPr/>
        <a:lstStyle/>
        <a:p>
          <a:pPr rtl="0"/>
          <a:r>
            <a: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Inception-V2 (Batch Normalization)</a:t>
          </a:r>
          <a:endParaRPr lang="zh-CN" altLang="en-US" b="1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9F24D1-65B9-4AC0-8C1B-D249CE469BE5}" type="parTrans" cxnId="{B29E2392-B873-4A57-B938-9CEE8BAC5B8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D6728E-8B8B-49F8-964E-F11FFBE22EAD}" type="sibTrans" cxnId="{B29E2392-B873-4A57-B938-9CEE8BAC5B8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23E392-4332-4665-B7A2-ACF44866DE75}">
      <dgm:prSet/>
      <dgm:spPr/>
      <dgm:t>
        <a:bodyPr/>
        <a:lstStyle/>
        <a:p>
          <a:pPr rtl="0"/>
          <a:r>
            <a: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Inception-V3</a:t>
          </a:r>
          <a:endParaRPr lang="zh-CN" altLang="en-US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66BCFD-4F46-4767-A0E1-77344950977F}" type="parTrans" cxnId="{88B63606-D1A1-4261-A1DA-DED32D812DC3}">
      <dgm:prSet/>
      <dgm:spPr/>
      <dgm:t>
        <a:bodyPr/>
        <a:lstStyle/>
        <a:p>
          <a:endParaRPr lang="zh-CN" altLang="en-US"/>
        </a:p>
      </dgm:t>
    </dgm:pt>
    <dgm:pt modelId="{7FB9386A-E2BC-45C2-B204-844F798B8191}" type="sibTrans" cxnId="{88B63606-D1A1-4261-A1DA-DED32D812DC3}">
      <dgm:prSet/>
      <dgm:spPr/>
      <dgm:t>
        <a:bodyPr/>
        <a:lstStyle/>
        <a:p>
          <a:endParaRPr lang="zh-CN" altLang="en-US"/>
        </a:p>
      </dgm:t>
    </dgm:pt>
    <dgm:pt modelId="{EA44136B-4944-4C02-8CFD-A23278E7FB99}">
      <dgm:prSet/>
      <dgm:spPr/>
      <dgm:t>
        <a:bodyPr/>
        <a:lstStyle/>
        <a:p>
          <a:pPr rtl="0"/>
          <a:r>
            <a: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Inception-V4 and Inception-</a:t>
          </a:r>
          <a:r>
            <a:rPr lang="en-US" altLang="zh-CN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ResNet</a:t>
          </a:r>
          <a:endParaRPr lang="zh-CN" altLang="en-US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4460A4-0FBF-4027-8D49-AAE22E054E53}" type="parTrans" cxnId="{1541F03D-550C-48BD-93F4-3F4E37C60F83}">
      <dgm:prSet/>
      <dgm:spPr/>
      <dgm:t>
        <a:bodyPr/>
        <a:lstStyle/>
        <a:p>
          <a:endParaRPr lang="zh-CN" altLang="en-US"/>
        </a:p>
      </dgm:t>
    </dgm:pt>
    <dgm:pt modelId="{349FE455-638C-4854-BD39-1FCD5C99C15D}" type="sibTrans" cxnId="{1541F03D-550C-48BD-93F4-3F4E37C60F83}">
      <dgm:prSet/>
      <dgm:spPr/>
      <dgm:t>
        <a:bodyPr/>
        <a:lstStyle/>
        <a:p>
          <a:endParaRPr lang="zh-CN" altLang="en-US"/>
        </a:p>
      </dgm:t>
    </dgm:pt>
    <dgm:pt modelId="{C0A6D45E-C0DC-4115-86A8-D9FA53FCDA91}" type="pres">
      <dgm:prSet presAssocID="{E0791CA5-6220-45B5-B2E8-8B26E5894AE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E1A01271-3D24-49E7-A669-0EC6C4BDD310}" type="pres">
      <dgm:prSet presAssocID="{E0791CA5-6220-45B5-B2E8-8B26E5894AE1}" presName="Name1" presStyleCnt="0"/>
      <dgm:spPr/>
      <dgm:t>
        <a:bodyPr/>
        <a:lstStyle/>
        <a:p>
          <a:endParaRPr lang="zh-CN" altLang="en-US"/>
        </a:p>
      </dgm:t>
    </dgm:pt>
    <dgm:pt modelId="{75B6B660-DB9B-4985-BEAF-C724AE28ED5C}" type="pres">
      <dgm:prSet presAssocID="{E0791CA5-6220-45B5-B2E8-8B26E5894AE1}" presName="cycle" presStyleCnt="0"/>
      <dgm:spPr/>
      <dgm:t>
        <a:bodyPr/>
        <a:lstStyle/>
        <a:p>
          <a:endParaRPr lang="zh-CN" altLang="en-US"/>
        </a:p>
      </dgm:t>
    </dgm:pt>
    <dgm:pt modelId="{7B3B29CC-FFD0-4C96-9467-D2DD74910A5D}" type="pres">
      <dgm:prSet presAssocID="{E0791CA5-6220-45B5-B2E8-8B26E5894AE1}" presName="srcNode" presStyleLbl="node1" presStyleIdx="0" presStyleCnt="4"/>
      <dgm:spPr/>
      <dgm:t>
        <a:bodyPr/>
        <a:lstStyle/>
        <a:p>
          <a:endParaRPr lang="zh-CN" altLang="en-US"/>
        </a:p>
      </dgm:t>
    </dgm:pt>
    <dgm:pt modelId="{D33759BA-D7B3-47EE-A79B-9BF7EEC24572}" type="pres">
      <dgm:prSet presAssocID="{E0791CA5-6220-45B5-B2E8-8B26E5894AE1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C84BA1E-342B-445D-8560-9BF10E73D905}" type="pres">
      <dgm:prSet presAssocID="{E0791CA5-6220-45B5-B2E8-8B26E5894AE1}" presName="extraNode" presStyleLbl="node1" presStyleIdx="0" presStyleCnt="4"/>
      <dgm:spPr/>
      <dgm:t>
        <a:bodyPr/>
        <a:lstStyle/>
        <a:p>
          <a:endParaRPr lang="zh-CN" altLang="en-US"/>
        </a:p>
      </dgm:t>
    </dgm:pt>
    <dgm:pt modelId="{25D24C03-7783-4514-A587-89D5A5189C9D}" type="pres">
      <dgm:prSet presAssocID="{E0791CA5-6220-45B5-B2E8-8B26E5894AE1}" presName="dstNode" presStyleLbl="node1" presStyleIdx="0" presStyleCnt="4"/>
      <dgm:spPr/>
      <dgm:t>
        <a:bodyPr/>
        <a:lstStyle/>
        <a:p>
          <a:endParaRPr lang="zh-CN" altLang="en-US"/>
        </a:p>
      </dgm:t>
    </dgm:pt>
    <dgm:pt modelId="{DC78A4D3-ED21-4C37-B9BC-3846EA5908AD}" type="pres">
      <dgm:prSet presAssocID="{0BEC63C8-8AAA-466D-998F-BB240B20DAD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951691-32A0-4A4A-AEF1-DD69FB78AD5B}" type="pres">
      <dgm:prSet presAssocID="{0BEC63C8-8AAA-466D-998F-BB240B20DAD6}" presName="accent_1" presStyleCnt="0"/>
      <dgm:spPr/>
    </dgm:pt>
    <dgm:pt modelId="{74C8C462-61B9-4E39-897A-BE52EF8C4062}" type="pres">
      <dgm:prSet presAssocID="{0BEC63C8-8AAA-466D-998F-BB240B20DAD6}" presName="accentRepeatNode" presStyleLbl="solidFgAcc1" presStyleIdx="0" presStyleCnt="4"/>
      <dgm:spPr/>
      <dgm:t>
        <a:bodyPr/>
        <a:lstStyle/>
        <a:p>
          <a:endParaRPr lang="zh-CN" altLang="en-US"/>
        </a:p>
      </dgm:t>
    </dgm:pt>
    <dgm:pt modelId="{CFB295EB-E51B-4F64-9860-AFC6770A3527}" type="pres">
      <dgm:prSet presAssocID="{12DE2CC5-14A8-49E8-86EF-40DFD8EB922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BC2FD7-43C1-480C-97A0-15612866B417}" type="pres">
      <dgm:prSet presAssocID="{12DE2CC5-14A8-49E8-86EF-40DFD8EB9226}" presName="accent_2" presStyleCnt="0"/>
      <dgm:spPr/>
    </dgm:pt>
    <dgm:pt modelId="{4069A98F-FA1F-43CE-926F-7918F0A4FA63}" type="pres">
      <dgm:prSet presAssocID="{12DE2CC5-14A8-49E8-86EF-40DFD8EB9226}" presName="accentRepeatNode" presStyleLbl="solidFgAcc1" presStyleIdx="1" presStyleCnt="4"/>
      <dgm:spPr/>
    </dgm:pt>
    <dgm:pt modelId="{2E308A1C-3144-4B4C-BC98-E665FA327CB5}" type="pres">
      <dgm:prSet presAssocID="{7623E392-4332-4665-B7A2-ACF44866DE7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885AFD-4980-4828-A6B7-31C7A08E3AAC}" type="pres">
      <dgm:prSet presAssocID="{7623E392-4332-4665-B7A2-ACF44866DE75}" presName="accent_3" presStyleCnt="0"/>
      <dgm:spPr/>
    </dgm:pt>
    <dgm:pt modelId="{C6363D01-0B0C-4DE8-A9DB-559B4A841DCB}" type="pres">
      <dgm:prSet presAssocID="{7623E392-4332-4665-B7A2-ACF44866DE75}" presName="accentRepeatNode" presStyleLbl="solidFgAcc1" presStyleIdx="2" presStyleCnt="4"/>
      <dgm:spPr/>
    </dgm:pt>
    <dgm:pt modelId="{42007100-5BF0-4249-9C4B-869EAC5E6D3E}" type="pres">
      <dgm:prSet presAssocID="{EA44136B-4944-4C02-8CFD-A23278E7FB9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B9ECB5-A320-4B47-B1A7-37BFC34B8AAA}" type="pres">
      <dgm:prSet presAssocID="{EA44136B-4944-4C02-8CFD-A23278E7FB99}" presName="accent_4" presStyleCnt="0"/>
      <dgm:spPr/>
    </dgm:pt>
    <dgm:pt modelId="{199D617B-62C5-4AFB-99F2-379CD7AF33AA}" type="pres">
      <dgm:prSet presAssocID="{EA44136B-4944-4C02-8CFD-A23278E7FB99}" presName="accentRepeatNode" presStyleLbl="solidFgAcc1" presStyleIdx="3" presStyleCnt="4"/>
      <dgm:spPr/>
    </dgm:pt>
  </dgm:ptLst>
  <dgm:cxnLst>
    <dgm:cxn modelId="{8C11B984-AC79-4877-A775-FA1AC9F70A43}" type="presOf" srcId="{6FD4D6D5-163C-42C3-BEC1-0B25206B643C}" destId="{D33759BA-D7B3-47EE-A79B-9BF7EEC24572}" srcOrd="0" destOrd="0" presId="urn:microsoft.com/office/officeart/2008/layout/VerticalCurvedList"/>
    <dgm:cxn modelId="{A1D454B7-362A-4078-8891-0583E52E4393}" srcId="{E0791CA5-6220-45B5-B2E8-8B26E5894AE1}" destId="{0BEC63C8-8AAA-466D-998F-BB240B20DAD6}" srcOrd="0" destOrd="0" parTransId="{DCE1BFDB-C83E-43AD-A65C-84943DBBF0C9}" sibTransId="{6FD4D6D5-163C-42C3-BEC1-0B25206B643C}"/>
    <dgm:cxn modelId="{9A447988-A9F8-41C3-89E6-36ABCF254137}" type="presOf" srcId="{E0791CA5-6220-45B5-B2E8-8B26E5894AE1}" destId="{C0A6D45E-C0DC-4115-86A8-D9FA53FCDA91}" srcOrd="0" destOrd="0" presId="urn:microsoft.com/office/officeart/2008/layout/VerticalCurvedList"/>
    <dgm:cxn modelId="{88B63606-D1A1-4261-A1DA-DED32D812DC3}" srcId="{E0791CA5-6220-45B5-B2E8-8B26E5894AE1}" destId="{7623E392-4332-4665-B7A2-ACF44866DE75}" srcOrd="2" destOrd="0" parTransId="{7166BCFD-4F46-4767-A0E1-77344950977F}" sibTransId="{7FB9386A-E2BC-45C2-B204-844F798B8191}"/>
    <dgm:cxn modelId="{B29E2392-B873-4A57-B938-9CEE8BAC5B88}" srcId="{E0791CA5-6220-45B5-B2E8-8B26E5894AE1}" destId="{12DE2CC5-14A8-49E8-86EF-40DFD8EB9226}" srcOrd="1" destOrd="0" parTransId="{259F24D1-65B9-4AC0-8C1B-D249CE469BE5}" sibTransId="{98D6728E-8B8B-49F8-964E-F11FFBE22EAD}"/>
    <dgm:cxn modelId="{71C0BB8B-EC02-4107-806A-C26455D78DBB}" type="presOf" srcId="{EA44136B-4944-4C02-8CFD-A23278E7FB99}" destId="{42007100-5BF0-4249-9C4B-869EAC5E6D3E}" srcOrd="0" destOrd="0" presId="urn:microsoft.com/office/officeart/2008/layout/VerticalCurvedList"/>
    <dgm:cxn modelId="{1541F03D-550C-48BD-93F4-3F4E37C60F83}" srcId="{E0791CA5-6220-45B5-B2E8-8B26E5894AE1}" destId="{EA44136B-4944-4C02-8CFD-A23278E7FB99}" srcOrd="3" destOrd="0" parTransId="{4D4460A4-0FBF-4027-8D49-AAE22E054E53}" sibTransId="{349FE455-638C-4854-BD39-1FCD5C99C15D}"/>
    <dgm:cxn modelId="{1AEF52FB-3F46-44E5-915D-419B2C5B0A16}" type="presOf" srcId="{0BEC63C8-8AAA-466D-998F-BB240B20DAD6}" destId="{DC78A4D3-ED21-4C37-B9BC-3846EA5908AD}" srcOrd="0" destOrd="0" presId="urn:microsoft.com/office/officeart/2008/layout/VerticalCurvedList"/>
    <dgm:cxn modelId="{8C816283-F276-4989-BB6E-C335112393AF}" type="presOf" srcId="{7623E392-4332-4665-B7A2-ACF44866DE75}" destId="{2E308A1C-3144-4B4C-BC98-E665FA327CB5}" srcOrd="0" destOrd="0" presId="urn:microsoft.com/office/officeart/2008/layout/VerticalCurvedList"/>
    <dgm:cxn modelId="{ED7CD335-B70E-4F5C-8302-F827D9C8B644}" type="presOf" srcId="{12DE2CC5-14A8-49E8-86EF-40DFD8EB9226}" destId="{CFB295EB-E51B-4F64-9860-AFC6770A3527}" srcOrd="0" destOrd="0" presId="urn:microsoft.com/office/officeart/2008/layout/VerticalCurvedList"/>
    <dgm:cxn modelId="{29EDD97F-BF5D-4A44-812B-FC73B3595D36}" type="presParOf" srcId="{C0A6D45E-C0DC-4115-86A8-D9FA53FCDA91}" destId="{E1A01271-3D24-49E7-A669-0EC6C4BDD310}" srcOrd="0" destOrd="0" presId="urn:microsoft.com/office/officeart/2008/layout/VerticalCurvedList"/>
    <dgm:cxn modelId="{E1C8BA71-25FD-4273-A68A-60A0B39E34DA}" type="presParOf" srcId="{E1A01271-3D24-49E7-A669-0EC6C4BDD310}" destId="{75B6B660-DB9B-4985-BEAF-C724AE28ED5C}" srcOrd="0" destOrd="0" presId="urn:microsoft.com/office/officeart/2008/layout/VerticalCurvedList"/>
    <dgm:cxn modelId="{26CFF5AF-EFD1-40BB-B666-90D9768354EE}" type="presParOf" srcId="{75B6B660-DB9B-4985-BEAF-C724AE28ED5C}" destId="{7B3B29CC-FFD0-4C96-9467-D2DD74910A5D}" srcOrd="0" destOrd="0" presId="urn:microsoft.com/office/officeart/2008/layout/VerticalCurvedList"/>
    <dgm:cxn modelId="{3F6CD812-67B7-4643-A970-90E46CB2E88A}" type="presParOf" srcId="{75B6B660-DB9B-4985-BEAF-C724AE28ED5C}" destId="{D33759BA-D7B3-47EE-A79B-9BF7EEC24572}" srcOrd="1" destOrd="0" presId="urn:microsoft.com/office/officeart/2008/layout/VerticalCurvedList"/>
    <dgm:cxn modelId="{09548140-D313-45F9-B2EC-A251344CD100}" type="presParOf" srcId="{75B6B660-DB9B-4985-BEAF-C724AE28ED5C}" destId="{0C84BA1E-342B-445D-8560-9BF10E73D905}" srcOrd="2" destOrd="0" presId="urn:microsoft.com/office/officeart/2008/layout/VerticalCurvedList"/>
    <dgm:cxn modelId="{12096BED-CEA0-41AC-8BBE-24E6146D614B}" type="presParOf" srcId="{75B6B660-DB9B-4985-BEAF-C724AE28ED5C}" destId="{25D24C03-7783-4514-A587-89D5A5189C9D}" srcOrd="3" destOrd="0" presId="urn:microsoft.com/office/officeart/2008/layout/VerticalCurvedList"/>
    <dgm:cxn modelId="{A67CC06E-FF08-4B75-928B-9B4882038D86}" type="presParOf" srcId="{E1A01271-3D24-49E7-A669-0EC6C4BDD310}" destId="{DC78A4D3-ED21-4C37-B9BC-3846EA5908AD}" srcOrd="1" destOrd="0" presId="urn:microsoft.com/office/officeart/2008/layout/VerticalCurvedList"/>
    <dgm:cxn modelId="{6AAFB50B-1E00-4743-AFA2-5D20B067C7DA}" type="presParOf" srcId="{E1A01271-3D24-49E7-A669-0EC6C4BDD310}" destId="{E0951691-32A0-4A4A-AEF1-DD69FB78AD5B}" srcOrd="2" destOrd="0" presId="urn:microsoft.com/office/officeart/2008/layout/VerticalCurvedList"/>
    <dgm:cxn modelId="{5FB5936C-3712-4C9C-AE4C-F5860A40F8AC}" type="presParOf" srcId="{E0951691-32A0-4A4A-AEF1-DD69FB78AD5B}" destId="{74C8C462-61B9-4E39-897A-BE52EF8C4062}" srcOrd="0" destOrd="0" presId="urn:microsoft.com/office/officeart/2008/layout/VerticalCurvedList"/>
    <dgm:cxn modelId="{DAF2283B-81A8-4EC8-AD16-AC3E7B78E9C4}" type="presParOf" srcId="{E1A01271-3D24-49E7-A669-0EC6C4BDD310}" destId="{CFB295EB-E51B-4F64-9860-AFC6770A3527}" srcOrd="3" destOrd="0" presId="urn:microsoft.com/office/officeart/2008/layout/VerticalCurvedList"/>
    <dgm:cxn modelId="{B2352248-A852-4891-AA40-1B566D04B241}" type="presParOf" srcId="{E1A01271-3D24-49E7-A669-0EC6C4BDD310}" destId="{53BC2FD7-43C1-480C-97A0-15612866B417}" srcOrd="4" destOrd="0" presId="urn:microsoft.com/office/officeart/2008/layout/VerticalCurvedList"/>
    <dgm:cxn modelId="{6AF2F649-27B6-44B4-A26E-FBD8BD8C7428}" type="presParOf" srcId="{53BC2FD7-43C1-480C-97A0-15612866B417}" destId="{4069A98F-FA1F-43CE-926F-7918F0A4FA63}" srcOrd="0" destOrd="0" presId="urn:microsoft.com/office/officeart/2008/layout/VerticalCurvedList"/>
    <dgm:cxn modelId="{19EE54E5-FA4D-4BED-B524-2E19606DC18D}" type="presParOf" srcId="{E1A01271-3D24-49E7-A669-0EC6C4BDD310}" destId="{2E308A1C-3144-4B4C-BC98-E665FA327CB5}" srcOrd="5" destOrd="0" presId="urn:microsoft.com/office/officeart/2008/layout/VerticalCurvedList"/>
    <dgm:cxn modelId="{2BE97E51-2285-4F29-93E3-BE744D8BC6FC}" type="presParOf" srcId="{E1A01271-3D24-49E7-A669-0EC6C4BDD310}" destId="{6C885AFD-4980-4828-A6B7-31C7A08E3AAC}" srcOrd="6" destOrd="0" presId="urn:microsoft.com/office/officeart/2008/layout/VerticalCurvedList"/>
    <dgm:cxn modelId="{C903DA18-82B8-4C8E-B845-A5ACC4186C1B}" type="presParOf" srcId="{6C885AFD-4980-4828-A6B7-31C7A08E3AAC}" destId="{C6363D01-0B0C-4DE8-A9DB-559B4A841DCB}" srcOrd="0" destOrd="0" presId="urn:microsoft.com/office/officeart/2008/layout/VerticalCurvedList"/>
    <dgm:cxn modelId="{10D0DDA7-D0A7-45D6-A007-AA9A67C86D0B}" type="presParOf" srcId="{E1A01271-3D24-49E7-A669-0EC6C4BDD310}" destId="{42007100-5BF0-4249-9C4B-869EAC5E6D3E}" srcOrd="7" destOrd="0" presId="urn:microsoft.com/office/officeart/2008/layout/VerticalCurvedList"/>
    <dgm:cxn modelId="{73CD5924-E421-4AB6-ADEC-DBB0BC5DB08D}" type="presParOf" srcId="{E1A01271-3D24-49E7-A669-0EC6C4BDD310}" destId="{97B9ECB5-A320-4B47-B1A7-37BFC34B8AAA}" srcOrd="8" destOrd="0" presId="urn:microsoft.com/office/officeart/2008/layout/VerticalCurvedList"/>
    <dgm:cxn modelId="{5F59AB0A-6491-4F18-B256-6476FA329D74}" type="presParOf" srcId="{97B9ECB5-A320-4B47-B1A7-37BFC34B8AAA}" destId="{199D617B-62C5-4AFB-99F2-379CD7AF33AA}" srcOrd="0" destOrd="0" presId="urn:microsoft.com/office/officeart/2008/layout/VerticalCurv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791CA5-6220-45B5-B2E8-8B26E5894AE1}" type="doc">
      <dgm:prSet loTypeId="urn:microsoft.com/office/officeart/2008/layout/VerticalCurvedList" loCatId="list" qsTypeId="urn:microsoft.com/office/officeart/2005/8/quickstyle/3d4" qsCatId="3D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BEC63C8-8AAA-466D-998F-BB240B20DAD6}">
      <dgm:prSet/>
      <dgm:spPr/>
      <dgm:t>
        <a:bodyPr/>
        <a:lstStyle/>
        <a:p>
          <a:pPr rtl="0"/>
          <a:r>
            <a: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Inception-V1</a:t>
          </a:r>
        </a:p>
      </dgm:t>
    </dgm:pt>
    <dgm:pt modelId="{DCE1BFDB-C83E-43AD-A65C-84943DBBF0C9}" type="parTrans" cxnId="{A1D454B7-362A-4078-8891-0583E52E4393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D4D6D5-163C-42C3-BEC1-0B25206B643C}" type="sibTrans" cxnId="{A1D454B7-362A-4078-8891-0583E52E4393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DE2CC5-14A8-49E8-86EF-40DFD8EB9226}">
      <dgm:prSet/>
      <dgm:spPr/>
      <dgm:t>
        <a:bodyPr/>
        <a:lstStyle/>
        <a:p>
          <a:pPr rtl="0"/>
          <a:r>
            <a: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Inception-V2 (Batch Normalization)</a:t>
          </a:r>
          <a:endParaRPr lang="zh-CN" altLang="en-US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9F24D1-65B9-4AC0-8C1B-D249CE469BE5}" type="parTrans" cxnId="{B29E2392-B873-4A57-B938-9CEE8BAC5B8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D6728E-8B8B-49F8-964E-F11FFBE22EAD}" type="sibTrans" cxnId="{B29E2392-B873-4A57-B938-9CEE8BAC5B8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23E392-4332-4665-B7A2-ACF44866DE75}">
      <dgm:prSet/>
      <dgm:spPr/>
      <dgm:t>
        <a:bodyPr/>
        <a:lstStyle/>
        <a:p>
          <a:pPr rtl="0"/>
          <a:r>
            <a: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Inception-V3</a:t>
          </a:r>
          <a:endParaRPr lang="zh-CN" altLang="en-US" b="1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66BCFD-4F46-4767-A0E1-77344950977F}" type="parTrans" cxnId="{88B63606-D1A1-4261-A1DA-DED32D812DC3}">
      <dgm:prSet/>
      <dgm:spPr/>
      <dgm:t>
        <a:bodyPr/>
        <a:lstStyle/>
        <a:p>
          <a:endParaRPr lang="zh-CN" altLang="en-US"/>
        </a:p>
      </dgm:t>
    </dgm:pt>
    <dgm:pt modelId="{7FB9386A-E2BC-45C2-B204-844F798B8191}" type="sibTrans" cxnId="{88B63606-D1A1-4261-A1DA-DED32D812DC3}">
      <dgm:prSet/>
      <dgm:spPr/>
      <dgm:t>
        <a:bodyPr/>
        <a:lstStyle/>
        <a:p>
          <a:endParaRPr lang="zh-CN" altLang="en-US"/>
        </a:p>
      </dgm:t>
    </dgm:pt>
    <dgm:pt modelId="{EA44136B-4944-4C02-8CFD-A23278E7FB99}">
      <dgm:prSet/>
      <dgm:spPr/>
      <dgm:t>
        <a:bodyPr/>
        <a:lstStyle/>
        <a:p>
          <a:pPr rtl="0"/>
          <a:r>
            <a: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Inception-V4 and Inception-</a:t>
          </a:r>
          <a:r>
            <a:rPr lang="en-US" altLang="zh-CN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ResNet</a:t>
          </a:r>
          <a:endParaRPr lang="zh-CN" altLang="en-US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4460A4-0FBF-4027-8D49-AAE22E054E53}" type="parTrans" cxnId="{1541F03D-550C-48BD-93F4-3F4E37C60F83}">
      <dgm:prSet/>
      <dgm:spPr/>
      <dgm:t>
        <a:bodyPr/>
        <a:lstStyle/>
        <a:p>
          <a:endParaRPr lang="zh-CN" altLang="en-US"/>
        </a:p>
      </dgm:t>
    </dgm:pt>
    <dgm:pt modelId="{349FE455-638C-4854-BD39-1FCD5C99C15D}" type="sibTrans" cxnId="{1541F03D-550C-48BD-93F4-3F4E37C60F83}">
      <dgm:prSet/>
      <dgm:spPr/>
      <dgm:t>
        <a:bodyPr/>
        <a:lstStyle/>
        <a:p>
          <a:endParaRPr lang="zh-CN" altLang="en-US"/>
        </a:p>
      </dgm:t>
    </dgm:pt>
    <dgm:pt modelId="{C0A6D45E-C0DC-4115-86A8-D9FA53FCDA91}" type="pres">
      <dgm:prSet presAssocID="{E0791CA5-6220-45B5-B2E8-8B26E5894AE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E1A01271-3D24-49E7-A669-0EC6C4BDD310}" type="pres">
      <dgm:prSet presAssocID="{E0791CA5-6220-45B5-B2E8-8B26E5894AE1}" presName="Name1" presStyleCnt="0"/>
      <dgm:spPr/>
      <dgm:t>
        <a:bodyPr/>
        <a:lstStyle/>
        <a:p>
          <a:endParaRPr lang="zh-CN" altLang="en-US"/>
        </a:p>
      </dgm:t>
    </dgm:pt>
    <dgm:pt modelId="{75B6B660-DB9B-4985-BEAF-C724AE28ED5C}" type="pres">
      <dgm:prSet presAssocID="{E0791CA5-6220-45B5-B2E8-8B26E5894AE1}" presName="cycle" presStyleCnt="0"/>
      <dgm:spPr/>
      <dgm:t>
        <a:bodyPr/>
        <a:lstStyle/>
        <a:p>
          <a:endParaRPr lang="zh-CN" altLang="en-US"/>
        </a:p>
      </dgm:t>
    </dgm:pt>
    <dgm:pt modelId="{7B3B29CC-FFD0-4C96-9467-D2DD74910A5D}" type="pres">
      <dgm:prSet presAssocID="{E0791CA5-6220-45B5-B2E8-8B26E5894AE1}" presName="srcNode" presStyleLbl="node1" presStyleIdx="0" presStyleCnt="4"/>
      <dgm:spPr/>
      <dgm:t>
        <a:bodyPr/>
        <a:lstStyle/>
        <a:p>
          <a:endParaRPr lang="zh-CN" altLang="en-US"/>
        </a:p>
      </dgm:t>
    </dgm:pt>
    <dgm:pt modelId="{D33759BA-D7B3-47EE-A79B-9BF7EEC24572}" type="pres">
      <dgm:prSet presAssocID="{E0791CA5-6220-45B5-B2E8-8B26E5894AE1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C84BA1E-342B-445D-8560-9BF10E73D905}" type="pres">
      <dgm:prSet presAssocID="{E0791CA5-6220-45B5-B2E8-8B26E5894AE1}" presName="extraNode" presStyleLbl="node1" presStyleIdx="0" presStyleCnt="4"/>
      <dgm:spPr/>
      <dgm:t>
        <a:bodyPr/>
        <a:lstStyle/>
        <a:p>
          <a:endParaRPr lang="zh-CN" altLang="en-US"/>
        </a:p>
      </dgm:t>
    </dgm:pt>
    <dgm:pt modelId="{25D24C03-7783-4514-A587-89D5A5189C9D}" type="pres">
      <dgm:prSet presAssocID="{E0791CA5-6220-45B5-B2E8-8B26E5894AE1}" presName="dstNode" presStyleLbl="node1" presStyleIdx="0" presStyleCnt="4"/>
      <dgm:spPr/>
      <dgm:t>
        <a:bodyPr/>
        <a:lstStyle/>
        <a:p>
          <a:endParaRPr lang="zh-CN" altLang="en-US"/>
        </a:p>
      </dgm:t>
    </dgm:pt>
    <dgm:pt modelId="{6A9F6D15-C178-4996-9C36-D9258EAEA0F1}" type="pres">
      <dgm:prSet presAssocID="{0BEC63C8-8AAA-466D-998F-BB240B20DAD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E61232-D522-435D-8F06-688147C5D305}" type="pres">
      <dgm:prSet presAssocID="{0BEC63C8-8AAA-466D-998F-BB240B20DAD6}" presName="accent_1" presStyleCnt="0"/>
      <dgm:spPr/>
    </dgm:pt>
    <dgm:pt modelId="{74C8C462-61B9-4E39-897A-BE52EF8C4062}" type="pres">
      <dgm:prSet presAssocID="{0BEC63C8-8AAA-466D-998F-BB240B20DAD6}" presName="accentRepeatNode" presStyleLbl="solidFgAcc1" presStyleIdx="0" presStyleCnt="4"/>
      <dgm:spPr/>
      <dgm:t>
        <a:bodyPr/>
        <a:lstStyle/>
        <a:p>
          <a:endParaRPr lang="zh-CN" altLang="en-US"/>
        </a:p>
      </dgm:t>
    </dgm:pt>
    <dgm:pt modelId="{1001AEC2-3BD1-4DC2-880C-BB051DEE5B02}" type="pres">
      <dgm:prSet presAssocID="{12DE2CC5-14A8-49E8-86EF-40DFD8EB922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7B228F-22B6-4670-A198-5E7A6E6AF984}" type="pres">
      <dgm:prSet presAssocID="{12DE2CC5-14A8-49E8-86EF-40DFD8EB9226}" presName="accent_2" presStyleCnt="0"/>
      <dgm:spPr/>
    </dgm:pt>
    <dgm:pt modelId="{4069A98F-FA1F-43CE-926F-7918F0A4FA63}" type="pres">
      <dgm:prSet presAssocID="{12DE2CC5-14A8-49E8-86EF-40DFD8EB9226}" presName="accentRepeatNode" presStyleLbl="solidFgAcc1" presStyleIdx="1" presStyleCnt="4"/>
      <dgm:spPr/>
    </dgm:pt>
    <dgm:pt modelId="{3A0E99D4-B807-461C-968A-E1257EA507C1}" type="pres">
      <dgm:prSet presAssocID="{7623E392-4332-4665-B7A2-ACF44866DE7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F8DBDD-187A-49D9-A0EA-9035BAC3B7CD}" type="pres">
      <dgm:prSet presAssocID="{7623E392-4332-4665-B7A2-ACF44866DE75}" presName="accent_3" presStyleCnt="0"/>
      <dgm:spPr/>
    </dgm:pt>
    <dgm:pt modelId="{C6363D01-0B0C-4DE8-A9DB-559B4A841DCB}" type="pres">
      <dgm:prSet presAssocID="{7623E392-4332-4665-B7A2-ACF44866DE75}" presName="accentRepeatNode" presStyleLbl="solidFgAcc1" presStyleIdx="2" presStyleCnt="4"/>
      <dgm:spPr/>
    </dgm:pt>
    <dgm:pt modelId="{B3F2B332-4ACA-42A7-AB93-A96C0D591BEE}" type="pres">
      <dgm:prSet presAssocID="{EA44136B-4944-4C02-8CFD-A23278E7FB9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EB7F4B-776F-4F80-B337-4A4D97E58778}" type="pres">
      <dgm:prSet presAssocID="{EA44136B-4944-4C02-8CFD-A23278E7FB99}" presName="accent_4" presStyleCnt="0"/>
      <dgm:spPr/>
    </dgm:pt>
    <dgm:pt modelId="{199D617B-62C5-4AFB-99F2-379CD7AF33AA}" type="pres">
      <dgm:prSet presAssocID="{EA44136B-4944-4C02-8CFD-A23278E7FB99}" presName="accentRepeatNode" presStyleLbl="solidFgAcc1" presStyleIdx="3" presStyleCnt="4"/>
      <dgm:spPr/>
    </dgm:pt>
  </dgm:ptLst>
  <dgm:cxnLst>
    <dgm:cxn modelId="{A1D454B7-362A-4078-8891-0583E52E4393}" srcId="{E0791CA5-6220-45B5-B2E8-8B26E5894AE1}" destId="{0BEC63C8-8AAA-466D-998F-BB240B20DAD6}" srcOrd="0" destOrd="0" parTransId="{DCE1BFDB-C83E-43AD-A65C-84943DBBF0C9}" sibTransId="{6FD4D6D5-163C-42C3-BEC1-0B25206B643C}"/>
    <dgm:cxn modelId="{9A447988-A9F8-41C3-89E6-36ABCF254137}" type="presOf" srcId="{E0791CA5-6220-45B5-B2E8-8B26E5894AE1}" destId="{C0A6D45E-C0DC-4115-86A8-D9FA53FCDA91}" srcOrd="0" destOrd="0" presId="urn:microsoft.com/office/officeart/2008/layout/VerticalCurvedList"/>
    <dgm:cxn modelId="{88B63606-D1A1-4261-A1DA-DED32D812DC3}" srcId="{E0791CA5-6220-45B5-B2E8-8B26E5894AE1}" destId="{7623E392-4332-4665-B7A2-ACF44866DE75}" srcOrd="2" destOrd="0" parTransId="{7166BCFD-4F46-4767-A0E1-77344950977F}" sibTransId="{7FB9386A-E2BC-45C2-B204-844F798B8191}"/>
    <dgm:cxn modelId="{002E4FF5-6A3D-4190-AB26-94BD55043074}" type="presOf" srcId="{7623E392-4332-4665-B7A2-ACF44866DE75}" destId="{3A0E99D4-B807-461C-968A-E1257EA507C1}" srcOrd="0" destOrd="0" presId="urn:microsoft.com/office/officeart/2008/layout/VerticalCurvedList"/>
    <dgm:cxn modelId="{B29E2392-B873-4A57-B938-9CEE8BAC5B88}" srcId="{E0791CA5-6220-45B5-B2E8-8B26E5894AE1}" destId="{12DE2CC5-14A8-49E8-86EF-40DFD8EB9226}" srcOrd="1" destOrd="0" parTransId="{259F24D1-65B9-4AC0-8C1B-D249CE469BE5}" sibTransId="{98D6728E-8B8B-49F8-964E-F11FFBE22EAD}"/>
    <dgm:cxn modelId="{1541F03D-550C-48BD-93F4-3F4E37C60F83}" srcId="{E0791CA5-6220-45B5-B2E8-8B26E5894AE1}" destId="{EA44136B-4944-4C02-8CFD-A23278E7FB99}" srcOrd="3" destOrd="0" parTransId="{4D4460A4-0FBF-4027-8D49-AAE22E054E53}" sibTransId="{349FE455-638C-4854-BD39-1FCD5C99C15D}"/>
    <dgm:cxn modelId="{7DC53CE6-FAF5-4162-BF97-55ABD1C59F28}" type="presOf" srcId="{0BEC63C8-8AAA-466D-998F-BB240B20DAD6}" destId="{6A9F6D15-C178-4996-9C36-D9258EAEA0F1}" srcOrd="0" destOrd="0" presId="urn:microsoft.com/office/officeart/2008/layout/VerticalCurvedList"/>
    <dgm:cxn modelId="{EBD1C104-5D23-4987-B203-5121EEADDCC8}" type="presOf" srcId="{EA44136B-4944-4C02-8CFD-A23278E7FB99}" destId="{B3F2B332-4ACA-42A7-AB93-A96C0D591BEE}" srcOrd="0" destOrd="0" presId="urn:microsoft.com/office/officeart/2008/layout/VerticalCurvedList"/>
    <dgm:cxn modelId="{8466E543-CE62-40CB-864D-4912D0A7B7BB}" type="presOf" srcId="{12DE2CC5-14A8-49E8-86EF-40DFD8EB9226}" destId="{1001AEC2-3BD1-4DC2-880C-BB051DEE5B02}" srcOrd="0" destOrd="0" presId="urn:microsoft.com/office/officeart/2008/layout/VerticalCurvedList"/>
    <dgm:cxn modelId="{34D29AB7-FA09-4853-98E1-0F92FFD94731}" type="presOf" srcId="{6FD4D6D5-163C-42C3-BEC1-0B25206B643C}" destId="{D33759BA-D7B3-47EE-A79B-9BF7EEC24572}" srcOrd="0" destOrd="0" presId="urn:microsoft.com/office/officeart/2008/layout/VerticalCurvedList"/>
    <dgm:cxn modelId="{29EDD97F-BF5D-4A44-812B-FC73B3595D36}" type="presParOf" srcId="{C0A6D45E-C0DC-4115-86A8-D9FA53FCDA91}" destId="{E1A01271-3D24-49E7-A669-0EC6C4BDD310}" srcOrd="0" destOrd="0" presId="urn:microsoft.com/office/officeart/2008/layout/VerticalCurvedList"/>
    <dgm:cxn modelId="{E1C8BA71-25FD-4273-A68A-60A0B39E34DA}" type="presParOf" srcId="{E1A01271-3D24-49E7-A669-0EC6C4BDD310}" destId="{75B6B660-DB9B-4985-BEAF-C724AE28ED5C}" srcOrd="0" destOrd="0" presId="urn:microsoft.com/office/officeart/2008/layout/VerticalCurvedList"/>
    <dgm:cxn modelId="{26CFF5AF-EFD1-40BB-B666-90D9768354EE}" type="presParOf" srcId="{75B6B660-DB9B-4985-BEAF-C724AE28ED5C}" destId="{7B3B29CC-FFD0-4C96-9467-D2DD74910A5D}" srcOrd="0" destOrd="0" presId="urn:microsoft.com/office/officeart/2008/layout/VerticalCurvedList"/>
    <dgm:cxn modelId="{3F6CD812-67B7-4643-A970-90E46CB2E88A}" type="presParOf" srcId="{75B6B660-DB9B-4985-BEAF-C724AE28ED5C}" destId="{D33759BA-D7B3-47EE-A79B-9BF7EEC24572}" srcOrd="1" destOrd="0" presId="urn:microsoft.com/office/officeart/2008/layout/VerticalCurvedList"/>
    <dgm:cxn modelId="{09548140-D313-45F9-B2EC-A251344CD100}" type="presParOf" srcId="{75B6B660-DB9B-4985-BEAF-C724AE28ED5C}" destId="{0C84BA1E-342B-445D-8560-9BF10E73D905}" srcOrd="2" destOrd="0" presId="urn:microsoft.com/office/officeart/2008/layout/VerticalCurvedList"/>
    <dgm:cxn modelId="{12096BED-CEA0-41AC-8BBE-24E6146D614B}" type="presParOf" srcId="{75B6B660-DB9B-4985-BEAF-C724AE28ED5C}" destId="{25D24C03-7783-4514-A587-89D5A5189C9D}" srcOrd="3" destOrd="0" presId="urn:microsoft.com/office/officeart/2008/layout/VerticalCurvedList"/>
    <dgm:cxn modelId="{824C9080-948D-4092-8502-8108496C89CC}" type="presParOf" srcId="{E1A01271-3D24-49E7-A669-0EC6C4BDD310}" destId="{6A9F6D15-C178-4996-9C36-D9258EAEA0F1}" srcOrd="1" destOrd="0" presId="urn:microsoft.com/office/officeart/2008/layout/VerticalCurvedList"/>
    <dgm:cxn modelId="{98E2E7C0-ADCC-4CE1-A38C-76602317DDA4}" type="presParOf" srcId="{E1A01271-3D24-49E7-A669-0EC6C4BDD310}" destId="{CEE61232-D522-435D-8F06-688147C5D305}" srcOrd="2" destOrd="0" presId="urn:microsoft.com/office/officeart/2008/layout/VerticalCurvedList"/>
    <dgm:cxn modelId="{F90CE89E-1005-452C-989D-6EE4ED3356BC}" type="presParOf" srcId="{CEE61232-D522-435D-8F06-688147C5D305}" destId="{74C8C462-61B9-4E39-897A-BE52EF8C4062}" srcOrd="0" destOrd="0" presId="urn:microsoft.com/office/officeart/2008/layout/VerticalCurvedList"/>
    <dgm:cxn modelId="{B6982051-1819-4DE1-A701-AB482711F774}" type="presParOf" srcId="{E1A01271-3D24-49E7-A669-0EC6C4BDD310}" destId="{1001AEC2-3BD1-4DC2-880C-BB051DEE5B02}" srcOrd="3" destOrd="0" presId="urn:microsoft.com/office/officeart/2008/layout/VerticalCurvedList"/>
    <dgm:cxn modelId="{F084F3BB-4327-467A-847D-4C723E1EE031}" type="presParOf" srcId="{E1A01271-3D24-49E7-A669-0EC6C4BDD310}" destId="{E77B228F-22B6-4670-A198-5E7A6E6AF984}" srcOrd="4" destOrd="0" presId="urn:microsoft.com/office/officeart/2008/layout/VerticalCurvedList"/>
    <dgm:cxn modelId="{7198CFFE-6865-4BCF-8037-24980D9E5225}" type="presParOf" srcId="{E77B228F-22B6-4670-A198-5E7A6E6AF984}" destId="{4069A98F-FA1F-43CE-926F-7918F0A4FA63}" srcOrd="0" destOrd="0" presId="urn:microsoft.com/office/officeart/2008/layout/VerticalCurvedList"/>
    <dgm:cxn modelId="{4B5C31DC-6D91-4F67-B6CF-26090C8B8A67}" type="presParOf" srcId="{E1A01271-3D24-49E7-A669-0EC6C4BDD310}" destId="{3A0E99D4-B807-461C-968A-E1257EA507C1}" srcOrd="5" destOrd="0" presId="urn:microsoft.com/office/officeart/2008/layout/VerticalCurvedList"/>
    <dgm:cxn modelId="{50A8000D-DC49-4898-AF9F-3FC11FB6B4D4}" type="presParOf" srcId="{E1A01271-3D24-49E7-A669-0EC6C4BDD310}" destId="{FDF8DBDD-187A-49D9-A0EA-9035BAC3B7CD}" srcOrd="6" destOrd="0" presId="urn:microsoft.com/office/officeart/2008/layout/VerticalCurvedList"/>
    <dgm:cxn modelId="{5ED03DBA-FA2E-4E8E-84E7-48B5839F4B9C}" type="presParOf" srcId="{FDF8DBDD-187A-49D9-A0EA-9035BAC3B7CD}" destId="{C6363D01-0B0C-4DE8-A9DB-559B4A841DCB}" srcOrd="0" destOrd="0" presId="urn:microsoft.com/office/officeart/2008/layout/VerticalCurvedList"/>
    <dgm:cxn modelId="{662C6300-5CE8-486C-BB70-B9784E6099BE}" type="presParOf" srcId="{E1A01271-3D24-49E7-A669-0EC6C4BDD310}" destId="{B3F2B332-4ACA-42A7-AB93-A96C0D591BEE}" srcOrd="7" destOrd="0" presId="urn:microsoft.com/office/officeart/2008/layout/VerticalCurvedList"/>
    <dgm:cxn modelId="{FBE2B935-AD9C-45F7-BBB1-85B31451C215}" type="presParOf" srcId="{E1A01271-3D24-49E7-A669-0EC6C4BDD310}" destId="{84EB7F4B-776F-4F80-B337-4A4D97E58778}" srcOrd="8" destOrd="0" presId="urn:microsoft.com/office/officeart/2008/layout/VerticalCurvedList"/>
    <dgm:cxn modelId="{6886CDC2-EB32-4399-9A7B-5532788CAC79}" type="presParOf" srcId="{84EB7F4B-776F-4F80-B337-4A4D97E58778}" destId="{199D617B-62C5-4AFB-99F2-379CD7AF33AA}" srcOrd="0" destOrd="0" presId="urn:microsoft.com/office/officeart/2008/layout/VerticalCurv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791CA5-6220-45B5-B2E8-8B26E5894AE1}" type="doc">
      <dgm:prSet loTypeId="urn:microsoft.com/office/officeart/2008/layout/VerticalCurvedList" loCatId="list" qsTypeId="urn:microsoft.com/office/officeart/2005/8/quickstyle/3d4" qsCatId="3D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BEC63C8-8AAA-466D-998F-BB240B20DAD6}">
      <dgm:prSet/>
      <dgm:spPr/>
      <dgm:t>
        <a:bodyPr/>
        <a:lstStyle/>
        <a:p>
          <a:pPr rtl="0"/>
          <a:r>
            <a: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Inception-V1</a:t>
          </a:r>
        </a:p>
      </dgm:t>
    </dgm:pt>
    <dgm:pt modelId="{DCE1BFDB-C83E-43AD-A65C-84943DBBF0C9}" type="parTrans" cxnId="{A1D454B7-362A-4078-8891-0583E52E4393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D4D6D5-163C-42C3-BEC1-0B25206B643C}" type="sibTrans" cxnId="{A1D454B7-362A-4078-8891-0583E52E4393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DE2CC5-14A8-49E8-86EF-40DFD8EB9226}">
      <dgm:prSet/>
      <dgm:spPr/>
      <dgm:t>
        <a:bodyPr/>
        <a:lstStyle/>
        <a:p>
          <a:pPr rtl="0"/>
          <a:r>
            <a: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Inception-V2 (Batch Normalization)</a:t>
          </a:r>
          <a:endParaRPr lang="zh-CN" altLang="en-US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9F24D1-65B9-4AC0-8C1B-D249CE469BE5}" type="parTrans" cxnId="{B29E2392-B873-4A57-B938-9CEE8BAC5B8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D6728E-8B8B-49F8-964E-F11FFBE22EAD}" type="sibTrans" cxnId="{B29E2392-B873-4A57-B938-9CEE8BAC5B8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23E392-4332-4665-B7A2-ACF44866DE75}">
      <dgm:prSet/>
      <dgm:spPr/>
      <dgm:t>
        <a:bodyPr/>
        <a:lstStyle/>
        <a:p>
          <a:pPr rtl="0"/>
          <a:r>
            <a: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Inception-V3</a:t>
          </a:r>
          <a:endParaRPr lang="zh-CN" altLang="en-US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66BCFD-4F46-4767-A0E1-77344950977F}" type="parTrans" cxnId="{88B63606-D1A1-4261-A1DA-DED32D812DC3}">
      <dgm:prSet/>
      <dgm:spPr/>
      <dgm:t>
        <a:bodyPr/>
        <a:lstStyle/>
        <a:p>
          <a:endParaRPr lang="zh-CN" altLang="en-US"/>
        </a:p>
      </dgm:t>
    </dgm:pt>
    <dgm:pt modelId="{7FB9386A-E2BC-45C2-B204-844F798B8191}" type="sibTrans" cxnId="{88B63606-D1A1-4261-A1DA-DED32D812DC3}">
      <dgm:prSet/>
      <dgm:spPr/>
      <dgm:t>
        <a:bodyPr/>
        <a:lstStyle/>
        <a:p>
          <a:endParaRPr lang="zh-CN" altLang="en-US"/>
        </a:p>
      </dgm:t>
    </dgm:pt>
    <dgm:pt modelId="{EA44136B-4944-4C02-8CFD-A23278E7FB99}">
      <dgm:prSet/>
      <dgm:spPr/>
      <dgm:t>
        <a:bodyPr/>
        <a:lstStyle/>
        <a:p>
          <a:pPr rtl="0"/>
          <a:r>
            <a: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Inception-V4 and Inception-</a:t>
          </a:r>
          <a:r>
            <a:rPr lang="en-US" altLang="zh-CN" b="1" dirty="0" err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ResNet</a:t>
          </a:r>
          <a:endParaRPr lang="zh-CN" altLang="en-US" b="1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4460A4-0FBF-4027-8D49-AAE22E054E53}" type="parTrans" cxnId="{1541F03D-550C-48BD-93F4-3F4E37C60F83}">
      <dgm:prSet/>
      <dgm:spPr/>
      <dgm:t>
        <a:bodyPr/>
        <a:lstStyle/>
        <a:p>
          <a:endParaRPr lang="zh-CN" altLang="en-US"/>
        </a:p>
      </dgm:t>
    </dgm:pt>
    <dgm:pt modelId="{349FE455-638C-4854-BD39-1FCD5C99C15D}" type="sibTrans" cxnId="{1541F03D-550C-48BD-93F4-3F4E37C60F83}">
      <dgm:prSet/>
      <dgm:spPr/>
      <dgm:t>
        <a:bodyPr/>
        <a:lstStyle/>
        <a:p>
          <a:endParaRPr lang="zh-CN" altLang="en-US"/>
        </a:p>
      </dgm:t>
    </dgm:pt>
    <dgm:pt modelId="{C0A6D45E-C0DC-4115-86A8-D9FA53FCDA91}" type="pres">
      <dgm:prSet presAssocID="{E0791CA5-6220-45B5-B2E8-8B26E5894AE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E1A01271-3D24-49E7-A669-0EC6C4BDD310}" type="pres">
      <dgm:prSet presAssocID="{E0791CA5-6220-45B5-B2E8-8B26E5894AE1}" presName="Name1" presStyleCnt="0"/>
      <dgm:spPr/>
      <dgm:t>
        <a:bodyPr/>
        <a:lstStyle/>
        <a:p>
          <a:endParaRPr lang="zh-CN" altLang="en-US"/>
        </a:p>
      </dgm:t>
    </dgm:pt>
    <dgm:pt modelId="{75B6B660-DB9B-4985-BEAF-C724AE28ED5C}" type="pres">
      <dgm:prSet presAssocID="{E0791CA5-6220-45B5-B2E8-8B26E5894AE1}" presName="cycle" presStyleCnt="0"/>
      <dgm:spPr/>
      <dgm:t>
        <a:bodyPr/>
        <a:lstStyle/>
        <a:p>
          <a:endParaRPr lang="zh-CN" altLang="en-US"/>
        </a:p>
      </dgm:t>
    </dgm:pt>
    <dgm:pt modelId="{7B3B29CC-FFD0-4C96-9467-D2DD74910A5D}" type="pres">
      <dgm:prSet presAssocID="{E0791CA5-6220-45B5-B2E8-8B26E5894AE1}" presName="srcNode" presStyleLbl="node1" presStyleIdx="0" presStyleCnt="4"/>
      <dgm:spPr/>
      <dgm:t>
        <a:bodyPr/>
        <a:lstStyle/>
        <a:p>
          <a:endParaRPr lang="zh-CN" altLang="en-US"/>
        </a:p>
      </dgm:t>
    </dgm:pt>
    <dgm:pt modelId="{D33759BA-D7B3-47EE-A79B-9BF7EEC24572}" type="pres">
      <dgm:prSet presAssocID="{E0791CA5-6220-45B5-B2E8-8B26E5894AE1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C84BA1E-342B-445D-8560-9BF10E73D905}" type="pres">
      <dgm:prSet presAssocID="{E0791CA5-6220-45B5-B2E8-8B26E5894AE1}" presName="extraNode" presStyleLbl="node1" presStyleIdx="0" presStyleCnt="4"/>
      <dgm:spPr/>
      <dgm:t>
        <a:bodyPr/>
        <a:lstStyle/>
        <a:p>
          <a:endParaRPr lang="zh-CN" altLang="en-US"/>
        </a:p>
      </dgm:t>
    </dgm:pt>
    <dgm:pt modelId="{25D24C03-7783-4514-A587-89D5A5189C9D}" type="pres">
      <dgm:prSet presAssocID="{E0791CA5-6220-45B5-B2E8-8B26E5894AE1}" presName="dstNode" presStyleLbl="node1" presStyleIdx="0" presStyleCnt="4"/>
      <dgm:spPr/>
      <dgm:t>
        <a:bodyPr/>
        <a:lstStyle/>
        <a:p>
          <a:endParaRPr lang="zh-CN" altLang="en-US"/>
        </a:p>
      </dgm:t>
    </dgm:pt>
    <dgm:pt modelId="{D31E7F50-5A5D-4FF1-A4DE-D632199EA7B6}" type="pres">
      <dgm:prSet presAssocID="{0BEC63C8-8AAA-466D-998F-BB240B20DAD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D387CA-29B9-4F67-92F9-29867521EBEF}" type="pres">
      <dgm:prSet presAssocID="{0BEC63C8-8AAA-466D-998F-BB240B20DAD6}" presName="accent_1" presStyleCnt="0"/>
      <dgm:spPr/>
    </dgm:pt>
    <dgm:pt modelId="{74C8C462-61B9-4E39-897A-BE52EF8C4062}" type="pres">
      <dgm:prSet presAssocID="{0BEC63C8-8AAA-466D-998F-BB240B20DAD6}" presName="accentRepeatNode" presStyleLbl="solidFgAcc1" presStyleIdx="0" presStyleCnt="4"/>
      <dgm:spPr/>
      <dgm:t>
        <a:bodyPr/>
        <a:lstStyle/>
        <a:p>
          <a:endParaRPr lang="zh-CN" altLang="en-US"/>
        </a:p>
      </dgm:t>
    </dgm:pt>
    <dgm:pt modelId="{00A5780A-C36C-4ECD-B2EB-555E0A2BA770}" type="pres">
      <dgm:prSet presAssocID="{12DE2CC5-14A8-49E8-86EF-40DFD8EB922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C8EE10-2FB7-46D1-833E-0403E0D4C891}" type="pres">
      <dgm:prSet presAssocID="{12DE2CC5-14A8-49E8-86EF-40DFD8EB9226}" presName="accent_2" presStyleCnt="0"/>
      <dgm:spPr/>
    </dgm:pt>
    <dgm:pt modelId="{4069A98F-FA1F-43CE-926F-7918F0A4FA63}" type="pres">
      <dgm:prSet presAssocID="{12DE2CC5-14A8-49E8-86EF-40DFD8EB9226}" presName="accentRepeatNode" presStyleLbl="solidFgAcc1" presStyleIdx="1" presStyleCnt="4"/>
      <dgm:spPr/>
    </dgm:pt>
    <dgm:pt modelId="{EEBAFDB0-B030-4FCE-B5B3-BBDB42291A1F}" type="pres">
      <dgm:prSet presAssocID="{7623E392-4332-4665-B7A2-ACF44866DE7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61C5B4-1EF9-4BD3-A064-62A6589436CC}" type="pres">
      <dgm:prSet presAssocID="{7623E392-4332-4665-B7A2-ACF44866DE75}" presName="accent_3" presStyleCnt="0"/>
      <dgm:spPr/>
    </dgm:pt>
    <dgm:pt modelId="{C6363D01-0B0C-4DE8-A9DB-559B4A841DCB}" type="pres">
      <dgm:prSet presAssocID="{7623E392-4332-4665-B7A2-ACF44866DE75}" presName="accentRepeatNode" presStyleLbl="solidFgAcc1" presStyleIdx="2" presStyleCnt="4"/>
      <dgm:spPr/>
    </dgm:pt>
    <dgm:pt modelId="{620AF803-F3D9-4018-B154-0917515378FB}" type="pres">
      <dgm:prSet presAssocID="{EA44136B-4944-4C02-8CFD-A23278E7FB9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31774E-BF47-49F5-B779-0C2BA692B0AB}" type="pres">
      <dgm:prSet presAssocID="{EA44136B-4944-4C02-8CFD-A23278E7FB99}" presName="accent_4" presStyleCnt="0"/>
      <dgm:spPr/>
    </dgm:pt>
    <dgm:pt modelId="{199D617B-62C5-4AFB-99F2-379CD7AF33AA}" type="pres">
      <dgm:prSet presAssocID="{EA44136B-4944-4C02-8CFD-A23278E7FB99}" presName="accentRepeatNode" presStyleLbl="solidFgAcc1" presStyleIdx="3" presStyleCnt="4"/>
      <dgm:spPr/>
    </dgm:pt>
  </dgm:ptLst>
  <dgm:cxnLst>
    <dgm:cxn modelId="{B4867162-161D-4C99-A419-AC7C6114F8DE}" type="presOf" srcId="{6FD4D6D5-163C-42C3-BEC1-0B25206B643C}" destId="{D33759BA-D7B3-47EE-A79B-9BF7EEC24572}" srcOrd="0" destOrd="0" presId="urn:microsoft.com/office/officeart/2008/layout/VerticalCurvedList"/>
    <dgm:cxn modelId="{25E9326F-058B-47B0-8245-494B28C34CCB}" type="presOf" srcId="{EA44136B-4944-4C02-8CFD-A23278E7FB99}" destId="{620AF803-F3D9-4018-B154-0917515378FB}" srcOrd="0" destOrd="0" presId="urn:microsoft.com/office/officeart/2008/layout/VerticalCurvedList"/>
    <dgm:cxn modelId="{A1D454B7-362A-4078-8891-0583E52E4393}" srcId="{E0791CA5-6220-45B5-B2E8-8B26E5894AE1}" destId="{0BEC63C8-8AAA-466D-998F-BB240B20DAD6}" srcOrd="0" destOrd="0" parTransId="{DCE1BFDB-C83E-43AD-A65C-84943DBBF0C9}" sibTransId="{6FD4D6D5-163C-42C3-BEC1-0B25206B643C}"/>
    <dgm:cxn modelId="{C2E99974-BAC8-4356-ACCD-D4663F35780A}" type="presOf" srcId="{0BEC63C8-8AAA-466D-998F-BB240B20DAD6}" destId="{D31E7F50-5A5D-4FF1-A4DE-D632199EA7B6}" srcOrd="0" destOrd="0" presId="urn:microsoft.com/office/officeart/2008/layout/VerticalCurvedList"/>
    <dgm:cxn modelId="{9A447988-A9F8-41C3-89E6-36ABCF254137}" type="presOf" srcId="{E0791CA5-6220-45B5-B2E8-8B26E5894AE1}" destId="{C0A6D45E-C0DC-4115-86A8-D9FA53FCDA91}" srcOrd="0" destOrd="0" presId="urn:microsoft.com/office/officeart/2008/layout/VerticalCurvedList"/>
    <dgm:cxn modelId="{88B63606-D1A1-4261-A1DA-DED32D812DC3}" srcId="{E0791CA5-6220-45B5-B2E8-8B26E5894AE1}" destId="{7623E392-4332-4665-B7A2-ACF44866DE75}" srcOrd="2" destOrd="0" parTransId="{7166BCFD-4F46-4767-A0E1-77344950977F}" sibTransId="{7FB9386A-E2BC-45C2-B204-844F798B8191}"/>
    <dgm:cxn modelId="{B29E2392-B873-4A57-B938-9CEE8BAC5B88}" srcId="{E0791CA5-6220-45B5-B2E8-8B26E5894AE1}" destId="{12DE2CC5-14A8-49E8-86EF-40DFD8EB9226}" srcOrd="1" destOrd="0" parTransId="{259F24D1-65B9-4AC0-8C1B-D249CE469BE5}" sibTransId="{98D6728E-8B8B-49F8-964E-F11FFBE22EAD}"/>
    <dgm:cxn modelId="{1541F03D-550C-48BD-93F4-3F4E37C60F83}" srcId="{E0791CA5-6220-45B5-B2E8-8B26E5894AE1}" destId="{EA44136B-4944-4C02-8CFD-A23278E7FB99}" srcOrd="3" destOrd="0" parTransId="{4D4460A4-0FBF-4027-8D49-AAE22E054E53}" sibTransId="{349FE455-638C-4854-BD39-1FCD5C99C15D}"/>
    <dgm:cxn modelId="{19624FF5-D592-46C6-941A-15009EF280C5}" type="presOf" srcId="{12DE2CC5-14A8-49E8-86EF-40DFD8EB9226}" destId="{00A5780A-C36C-4ECD-B2EB-555E0A2BA770}" srcOrd="0" destOrd="0" presId="urn:microsoft.com/office/officeart/2008/layout/VerticalCurvedList"/>
    <dgm:cxn modelId="{273EA4A3-072A-4613-A033-14A5A7C43B43}" type="presOf" srcId="{7623E392-4332-4665-B7A2-ACF44866DE75}" destId="{EEBAFDB0-B030-4FCE-B5B3-BBDB42291A1F}" srcOrd="0" destOrd="0" presId="urn:microsoft.com/office/officeart/2008/layout/VerticalCurvedList"/>
    <dgm:cxn modelId="{29EDD97F-BF5D-4A44-812B-FC73B3595D36}" type="presParOf" srcId="{C0A6D45E-C0DC-4115-86A8-D9FA53FCDA91}" destId="{E1A01271-3D24-49E7-A669-0EC6C4BDD310}" srcOrd="0" destOrd="0" presId="urn:microsoft.com/office/officeart/2008/layout/VerticalCurvedList"/>
    <dgm:cxn modelId="{E1C8BA71-25FD-4273-A68A-60A0B39E34DA}" type="presParOf" srcId="{E1A01271-3D24-49E7-A669-0EC6C4BDD310}" destId="{75B6B660-DB9B-4985-BEAF-C724AE28ED5C}" srcOrd="0" destOrd="0" presId="urn:microsoft.com/office/officeart/2008/layout/VerticalCurvedList"/>
    <dgm:cxn modelId="{26CFF5AF-EFD1-40BB-B666-90D9768354EE}" type="presParOf" srcId="{75B6B660-DB9B-4985-BEAF-C724AE28ED5C}" destId="{7B3B29CC-FFD0-4C96-9467-D2DD74910A5D}" srcOrd="0" destOrd="0" presId="urn:microsoft.com/office/officeart/2008/layout/VerticalCurvedList"/>
    <dgm:cxn modelId="{3F6CD812-67B7-4643-A970-90E46CB2E88A}" type="presParOf" srcId="{75B6B660-DB9B-4985-BEAF-C724AE28ED5C}" destId="{D33759BA-D7B3-47EE-A79B-9BF7EEC24572}" srcOrd="1" destOrd="0" presId="urn:microsoft.com/office/officeart/2008/layout/VerticalCurvedList"/>
    <dgm:cxn modelId="{09548140-D313-45F9-B2EC-A251344CD100}" type="presParOf" srcId="{75B6B660-DB9B-4985-BEAF-C724AE28ED5C}" destId="{0C84BA1E-342B-445D-8560-9BF10E73D905}" srcOrd="2" destOrd="0" presId="urn:microsoft.com/office/officeart/2008/layout/VerticalCurvedList"/>
    <dgm:cxn modelId="{12096BED-CEA0-41AC-8BBE-24E6146D614B}" type="presParOf" srcId="{75B6B660-DB9B-4985-BEAF-C724AE28ED5C}" destId="{25D24C03-7783-4514-A587-89D5A5189C9D}" srcOrd="3" destOrd="0" presId="urn:microsoft.com/office/officeart/2008/layout/VerticalCurvedList"/>
    <dgm:cxn modelId="{289EFACA-426B-4B01-91B8-D67A6EE8713F}" type="presParOf" srcId="{E1A01271-3D24-49E7-A669-0EC6C4BDD310}" destId="{D31E7F50-5A5D-4FF1-A4DE-D632199EA7B6}" srcOrd="1" destOrd="0" presId="urn:microsoft.com/office/officeart/2008/layout/VerticalCurvedList"/>
    <dgm:cxn modelId="{9684EA2F-FDFB-434E-9477-6A160D3D476F}" type="presParOf" srcId="{E1A01271-3D24-49E7-A669-0EC6C4BDD310}" destId="{9CD387CA-29B9-4F67-92F9-29867521EBEF}" srcOrd="2" destOrd="0" presId="urn:microsoft.com/office/officeart/2008/layout/VerticalCurvedList"/>
    <dgm:cxn modelId="{7B521DD8-F689-4F8C-93B8-AC131AA2FC6B}" type="presParOf" srcId="{9CD387CA-29B9-4F67-92F9-29867521EBEF}" destId="{74C8C462-61B9-4E39-897A-BE52EF8C4062}" srcOrd="0" destOrd="0" presId="urn:microsoft.com/office/officeart/2008/layout/VerticalCurvedList"/>
    <dgm:cxn modelId="{3BC4A013-9D62-407A-BB05-B9CC33AEA035}" type="presParOf" srcId="{E1A01271-3D24-49E7-A669-0EC6C4BDD310}" destId="{00A5780A-C36C-4ECD-B2EB-555E0A2BA770}" srcOrd="3" destOrd="0" presId="urn:microsoft.com/office/officeart/2008/layout/VerticalCurvedList"/>
    <dgm:cxn modelId="{38E38DC1-8E4E-4DBB-8320-815E7317BBBF}" type="presParOf" srcId="{E1A01271-3D24-49E7-A669-0EC6C4BDD310}" destId="{1BC8EE10-2FB7-46D1-833E-0403E0D4C891}" srcOrd="4" destOrd="0" presId="urn:microsoft.com/office/officeart/2008/layout/VerticalCurvedList"/>
    <dgm:cxn modelId="{C4B5E04F-54C5-4286-A154-9287048C3F80}" type="presParOf" srcId="{1BC8EE10-2FB7-46D1-833E-0403E0D4C891}" destId="{4069A98F-FA1F-43CE-926F-7918F0A4FA63}" srcOrd="0" destOrd="0" presId="urn:microsoft.com/office/officeart/2008/layout/VerticalCurvedList"/>
    <dgm:cxn modelId="{D674B416-C26F-4B29-ADFC-AABD4457F43D}" type="presParOf" srcId="{E1A01271-3D24-49E7-A669-0EC6C4BDD310}" destId="{EEBAFDB0-B030-4FCE-B5B3-BBDB42291A1F}" srcOrd="5" destOrd="0" presId="urn:microsoft.com/office/officeart/2008/layout/VerticalCurvedList"/>
    <dgm:cxn modelId="{44EC07D5-DD2F-42E6-89F0-A766905511B2}" type="presParOf" srcId="{E1A01271-3D24-49E7-A669-0EC6C4BDD310}" destId="{A961C5B4-1EF9-4BD3-A064-62A6589436CC}" srcOrd="6" destOrd="0" presId="urn:microsoft.com/office/officeart/2008/layout/VerticalCurvedList"/>
    <dgm:cxn modelId="{BF074DFA-6A42-448A-8D9B-729A7C748B01}" type="presParOf" srcId="{A961C5B4-1EF9-4BD3-A064-62A6589436CC}" destId="{C6363D01-0B0C-4DE8-A9DB-559B4A841DCB}" srcOrd="0" destOrd="0" presId="urn:microsoft.com/office/officeart/2008/layout/VerticalCurvedList"/>
    <dgm:cxn modelId="{64A0FA01-CE19-494E-AF8E-A876ABDBC37C}" type="presParOf" srcId="{E1A01271-3D24-49E7-A669-0EC6C4BDD310}" destId="{620AF803-F3D9-4018-B154-0917515378FB}" srcOrd="7" destOrd="0" presId="urn:microsoft.com/office/officeart/2008/layout/VerticalCurvedList"/>
    <dgm:cxn modelId="{6B3E678E-1F52-4308-A613-46905339F65E}" type="presParOf" srcId="{E1A01271-3D24-49E7-A669-0EC6C4BDD310}" destId="{6131774E-BF47-49F5-B779-0C2BA692B0AB}" srcOrd="8" destOrd="0" presId="urn:microsoft.com/office/officeart/2008/layout/VerticalCurvedList"/>
    <dgm:cxn modelId="{78954AA1-F41F-4D4E-86F3-86281D5C5653}" type="presParOf" srcId="{6131774E-BF47-49F5-B779-0C2BA692B0AB}" destId="{199D617B-62C5-4AFB-99F2-379CD7AF33AA}" srcOrd="0" destOrd="0" presId="urn:microsoft.com/office/officeart/2008/layout/VerticalCurv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759BA-D7B3-47EE-A79B-9BF7EEC24572}">
      <dsp:nvSpPr>
        <dsp:cNvPr id="0" name=""/>
        <dsp:cNvSpPr/>
      </dsp:nvSpPr>
      <dsp:spPr>
        <a:xfrm>
          <a:off x="-3688669" y="-566722"/>
          <a:ext cx="4396949" cy="4396949"/>
        </a:xfrm>
        <a:prstGeom prst="blockArc">
          <a:avLst>
            <a:gd name="adj1" fmla="val 18900000"/>
            <a:gd name="adj2" fmla="val 2700000"/>
            <a:gd name="adj3" fmla="val 49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8A4D3-ED21-4C37-B9BC-3846EA5908AD}">
      <dsp:nvSpPr>
        <dsp:cNvPr id="0" name=""/>
        <dsp:cNvSpPr/>
      </dsp:nvSpPr>
      <dsp:spPr>
        <a:xfrm>
          <a:off x="371268" y="250898"/>
          <a:ext cx="6380131" cy="5020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508" tIns="68580" rIns="68580" bIns="6858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Inception-V1</a:t>
          </a:r>
        </a:p>
      </dsp:txBody>
      <dsp:txXfrm>
        <a:off x="371268" y="250898"/>
        <a:ext cx="6380131" cy="502057"/>
      </dsp:txXfrm>
    </dsp:sp>
    <dsp:sp modelId="{74C8C462-61B9-4E39-897A-BE52EF8C4062}">
      <dsp:nvSpPr>
        <dsp:cNvPr id="0" name=""/>
        <dsp:cNvSpPr/>
      </dsp:nvSpPr>
      <dsp:spPr>
        <a:xfrm>
          <a:off x="57482" y="188141"/>
          <a:ext cx="627571" cy="6275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B295EB-E51B-4F64-9860-AFC6770A3527}">
      <dsp:nvSpPr>
        <dsp:cNvPr id="0" name=""/>
        <dsp:cNvSpPr/>
      </dsp:nvSpPr>
      <dsp:spPr>
        <a:xfrm>
          <a:off x="659109" y="1004114"/>
          <a:ext cx="6092290" cy="5020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508" tIns="68580" rIns="68580" bIns="6858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Inception-V2 (Batch Normalization)</a:t>
          </a:r>
          <a:endParaRPr lang="zh-CN" altLang="en-US" sz="27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9109" y="1004114"/>
        <a:ext cx="6092290" cy="502057"/>
      </dsp:txXfrm>
    </dsp:sp>
    <dsp:sp modelId="{4069A98F-FA1F-43CE-926F-7918F0A4FA63}">
      <dsp:nvSpPr>
        <dsp:cNvPr id="0" name=""/>
        <dsp:cNvSpPr/>
      </dsp:nvSpPr>
      <dsp:spPr>
        <a:xfrm>
          <a:off x="345323" y="941357"/>
          <a:ext cx="627571" cy="6275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08A1C-3144-4B4C-BC98-E665FA327CB5}">
      <dsp:nvSpPr>
        <dsp:cNvPr id="0" name=""/>
        <dsp:cNvSpPr/>
      </dsp:nvSpPr>
      <dsp:spPr>
        <a:xfrm>
          <a:off x="659109" y="1757331"/>
          <a:ext cx="6092290" cy="5020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508" tIns="68580" rIns="68580" bIns="6858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Inception-V3</a:t>
          </a:r>
          <a:endParaRPr lang="zh-CN" altLang="en-US" sz="27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9109" y="1757331"/>
        <a:ext cx="6092290" cy="502057"/>
      </dsp:txXfrm>
    </dsp:sp>
    <dsp:sp modelId="{C6363D01-0B0C-4DE8-A9DB-559B4A841DCB}">
      <dsp:nvSpPr>
        <dsp:cNvPr id="0" name=""/>
        <dsp:cNvSpPr/>
      </dsp:nvSpPr>
      <dsp:spPr>
        <a:xfrm>
          <a:off x="345323" y="1694574"/>
          <a:ext cx="627571" cy="6275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07100-5BF0-4249-9C4B-869EAC5E6D3E}">
      <dsp:nvSpPr>
        <dsp:cNvPr id="0" name=""/>
        <dsp:cNvSpPr/>
      </dsp:nvSpPr>
      <dsp:spPr>
        <a:xfrm>
          <a:off x="371268" y="2510548"/>
          <a:ext cx="6380131" cy="5020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508" tIns="68580" rIns="68580" bIns="6858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Inception-V4 and Inception-</a:t>
          </a:r>
          <a:r>
            <a:rPr lang="en-US" altLang="zh-CN" sz="27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ResNet</a:t>
          </a:r>
          <a:endParaRPr lang="zh-CN" altLang="en-US" sz="27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1268" y="2510548"/>
        <a:ext cx="6380131" cy="502057"/>
      </dsp:txXfrm>
    </dsp:sp>
    <dsp:sp modelId="{199D617B-62C5-4AFB-99F2-379CD7AF33AA}">
      <dsp:nvSpPr>
        <dsp:cNvPr id="0" name=""/>
        <dsp:cNvSpPr/>
      </dsp:nvSpPr>
      <dsp:spPr>
        <a:xfrm>
          <a:off x="57482" y="2447791"/>
          <a:ext cx="627571" cy="6275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759BA-D7B3-47EE-A79B-9BF7EEC24572}">
      <dsp:nvSpPr>
        <dsp:cNvPr id="0" name=""/>
        <dsp:cNvSpPr/>
      </dsp:nvSpPr>
      <dsp:spPr>
        <a:xfrm>
          <a:off x="-3688669" y="-566722"/>
          <a:ext cx="4396949" cy="4396949"/>
        </a:xfrm>
        <a:prstGeom prst="blockArc">
          <a:avLst>
            <a:gd name="adj1" fmla="val 18900000"/>
            <a:gd name="adj2" fmla="val 2700000"/>
            <a:gd name="adj3" fmla="val 49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8A4D3-ED21-4C37-B9BC-3846EA5908AD}">
      <dsp:nvSpPr>
        <dsp:cNvPr id="0" name=""/>
        <dsp:cNvSpPr/>
      </dsp:nvSpPr>
      <dsp:spPr>
        <a:xfrm>
          <a:off x="371268" y="250898"/>
          <a:ext cx="6380131" cy="5020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508" tIns="68580" rIns="68580" bIns="6858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Inception-V1</a:t>
          </a:r>
        </a:p>
      </dsp:txBody>
      <dsp:txXfrm>
        <a:off x="371268" y="250898"/>
        <a:ext cx="6380131" cy="502057"/>
      </dsp:txXfrm>
    </dsp:sp>
    <dsp:sp modelId="{74C8C462-61B9-4E39-897A-BE52EF8C4062}">
      <dsp:nvSpPr>
        <dsp:cNvPr id="0" name=""/>
        <dsp:cNvSpPr/>
      </dsp:nvSpPr>
      <dsp:spPr>
        <a:xfrm>
          <a:off x="57482" y="188141"/>
          <a:ext cx="627571" cy="6275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B295EB-E51B-4F64-9860-AFC6770A3527}">
      <dsp:nvSpPr>
        <dsp:cNvPr id="0" name=""/>
        <dsp:cNvSpPr/>
      </dsp:nvSpPr>
      <dsp:spPr>
        <a:xfrm>
          <a:off x="659109" y="1004114"/>
          <a:ext cx="6092290" cy="5020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508" tIns="68580" rIns="68580" bIns="6858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Inception-V2 (Batch Normalization)</a:t>
          </a:r>
          <a:endParaRPr lang="zh-CN" altLang="en-US" sz="2700" b="1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9109" y="1004114"/>
        <a:ext cx="6092290" cy="502057"/>
      </dsp:txXfrm>
    </dsp:sp>
    <dsp:sp modelId="{4069A98F-FA1F-43CE-926F-7918F0A4FA63}">
      <dsp:nvSpPr>
        <dsp:cNvPr id="0" name=""/>
        <dsp:cNvSpPr/>
      </dsp:nvSpPr>
      <dsp:spPr>
        <a:xfrm>
          <a:off x="345323" y="941357"/>
          <a:ext cx="627571" cy="6275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08A1C-3144-4B4C-BC98-E665FA327CB5}">
      <dsp:nvSpPr>
        <dsp:cNvPr id="0" name=""/>
        <dsp:cNvSpPr/>
      </dsp:nvSpPr>
      <dsp:spPr>
        <a:xfrm>
          <a:off x="659109" y="1757331"/>
          <a:ext cx="6092290" cy="5020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508" tIns="68580" rIns="68580" bIns="6858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Inception-V3</a:t>
          </a:r>
          <a:endParaRPr lang="zh-CN" altLang="en-US" sz="27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9109" y="1757331"/>
        <a:ext cx="6092290" cy="502057"/>
      </dsp:txXfrm>
    </dsp:sp>
    <dsp:sp modelId="{C6363D01-0B0C-4DE8-A9DB-559B4A841DCB}">
      <dsp:nvSpPr>
        <dsp:cNvPr id="0" name=""/>
        <dsp:cNvSpPr/>
      </dsp:nvSpPr>
      <dsp:spPr>
        <a:xfrm>
          <a:off x="345323" y="1694574"/>
          <a:ext cx="627571" cy="6275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07100-5BF0-4249-9C4B-869EAC5E6D3E}">
      <dsp:nvSpPr>
        <dsp:cNvPr id="0" name=""/>
        <dsp:cNvSpPr/>
      </dsp:nvSpPr>
      <dsp:spPr>
        <a:xfrm>
          <a:off x="371268" y="2510548"/>
          <a:ext cx="6380131" cy="5020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508" tIns="68580" rIns="68580" bIns="6858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Inception-V4 and Inception-</a:t>
          </a:r>
          <a:r>
            <a:rPr lang="en-US" altLang="zh-CN" sz="27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ResNet</a:t>
          </a:r>
          <a:endParaRPr lang="zh-CN" altLang="en-US" sz="27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1268" y="2510548"/>
        <a:ext cx="6380131" cy="502057"/>
      </dsp:txXfrm>
    </dsp:sp>
    <dsp:sp modelId="{199D617B-62C5-4AFB-99F2-379CD7AF33AA}">
      <dsp:nvSpPr>
        <dsp:cNvPr id="0" name=""/>
        <dsp:cNvSpPr/>
      </dsp:nvSpPr>
      <dsp:spPr>
        <a:xfrm>
          <a:off x="57482" y="2447791"/>
          <a:ext cx="627571" cy="6275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759BA-D7B3-47EE-A79B-9BF7EEC24572}">
      <dsp:nvSpPr>
        <dsp:cNvPr id="0" name=""/>
        <dsp:cNvSpPr/>
      </dsp:nvSpPr>
      <dsp:spPr>
        <a:xfrm>
          <a:off x="-3688669" y="-566722"/>
          <a:ext cx="4396949" cy="4396949"/>
        </a:xfrm>
        <a:prstGeom prst="blockArc">
          <a:avLst>
            <a:gd name="adj1" fmla="val 18900000"/>
            <a:gd name="adj2" fmla="val 2700000"/>
            <a:gd name="adj3" fmla="val 49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9F6D15-C178-4996-9C36-D9258EAEA0F1}">
      <dsp:nvSpPr>
        <dsp:cNvPr id="0" name=""/>
        <dsp:cNvSpPr/>
      </dsp:nvSpPr>
      <dsp:spPr>
        <a:xfrm>
          <a:off x="371268" y="250898"/>
          <a:ext cx="6380131" cy="5020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508" tIns="68580" rIns="68580" bIns="6858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Inception-V1</a:t>
          </a:r>
        </a:p>
      </dsp:txBody>
      <dsp:txXfrm>
        <a:off x="371268" y="250898"/>
        <a:ext cx="6380131" cy="502057"/>
      </dsp:txXfrm>
    </dsp:sp>
    <dsp:sp modelId="{74C8C462-61B9-4E39-897A-BE52EF8C4062}">
      <dsp:nvSpPr>
        <dsp:cNvPr id="0" name=""/>
        <dsp:cNvSpPr/>
      </dsp:nvSpPr>
      <dsp:spPr>
        <a:xfrm>
          <a:off x="57482" y="188141"/>
          <a:ext cx="627571" cy="6275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1AEC2-3BD1-4DC2-880C-BB051DEE5B02}">
      <dsp:nvSpPr>
        <dsp:cNvPr id="0" name=""/>
        <dsp:cNvSpPr/>
      </dsp:nvSpPr>
      <dsp:spPr>
        <a:xfrm>
          <a:off x="659109" y="1004114"/>
          <a:ext cx="6092290" cy="5020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508" tIns="68580" rIns="68580" bIns="6858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Inception-V2 (Batch Normalization)</a:t>
          </a:r>
          <a:endParaRPr lang="zh-CN" altLang="en-US" sz="27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9109" y="1004114"/>
        <a:ext cx="6092290" cy="502057"/>
      </dsp:txXfrm>
    </dsp:sp>
    <dsp:sp modelId="{4069A98F-FA1F-43CE-926F-7918F0A4FA63}">
      <dsp:nvSpPr>
        <dsp:cNvPr id="0" name=""/>
        <dsp:cNvSpPr/>
      </dsp:nvSpPr>
      <dsp:spPr>
        <a:xfrm>
          <a:off x="345323" y="941357"/>
          <a:ext cx="627571" cy="6275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0E99D4-B807-461C-968A-E1257EA507C1}">
      <dsp:nvSpPr>
        <dsp:cNvPr id="0" name=""/>
        <dsp:cNvSpPr/>
      </dsp:nvSpPr>
      <dsp:spPr>
        <a:xfrm>
          <a:off x="659109" y="1757331"/>
          <a:ext cx="6092290" cy="5020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508" tIns="68580" rIns="68580" bIns="6858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Inception-V3</a:t>
          </a:r>
          <a:endParaRPr lang="zh-CN" altLang="en-US" sz="2700" b="1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9109" y="1757331"/>
        <a:ext cx="6092290" cy="502057"/>
      </dsp:txXfrm>
    </dsp:sp>
    <dsp:sp modelId="{C6363D01-0B0C-4DE8-A9DB-559B4A841DCB}">
      <dsp:nvSpPr>
        <dsp:cNvPr id="0" name=""/>
        <dsp:cNvSpPr/>
      </dsp:nvSpPr>
      <dsp:spPr>
        <a:xfrm>
          <a:off x="345323" y="1694574"/>
          <a:ext cx="627571" cy="6275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2B332-4ACA-42A7-AB93-A96C0D591BEE}">
      <dsp:nvSpPr>
        <dsp:cNvPr id="0" name=""/>
        <dsp:cNvSpPr/>
      </dsp:nvSpPr>
      <dsp:spPr>
        <a:xfrm>
          <a:off x="371268" y="2510548"/>
          <a:ext cx="6380131" cy="5020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508" tIns="68580" rIns="68580" bIns="6858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Inception-V4 and Inception-</a:t>
          </a:r>
          <a:r>
            <a:rPr lang="en-US" altLang="zh-CN" sz="27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ResNet</a:t>
          </a:r>
          <a:endParaRPr lang="zh-CN" altLang="en-US" sz="27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1268" y="2510548"/>
        <a:ext cx="6380131" cy="502057"/>
      </dsp:txXfrm>
    </dsp:sp>
    <dsp:sp modelId="{199D617B-62C5-4AFB-99F2-379CD7AF33AA}">
      <dsp:nvSpPr>
        <dsp:cNvPr id="0" name=""/>
        <dsp:cNvSpPr/>
      </dsp:nvSpPr>
      <dsp:spPr>
        <a:xfrm>
          <a:off x="57482" y="2447791"/>
          <a:ext cx="627571" cy="6275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759BA-D7B3-47EE-A79B-9BF7EEC24572}">
      <dsp:nvSpPr>
        <dsp:cNvPr id="0" name=""/>
        <dsp:cNvSpPr/>
      </dsp:nvSpPr>
      <dsp:spPr>
        <a:xfrm>
          <a:off x="-3688669" y="-566722"/>
          <a:ext cx="4396949" cy="4396949"/>
        </a:xfrm>
        <a:prstGeom prst="blockArc">
          <a:avLst>
            <a:gd name="adj1" fmla="val 18900000"/>
            <a:gd name="adj2" fmla="val 2700000"/>
            <a:gd name="adj3" fmla="val 49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E7F50-5A5D-4FF1-A4DE-D632199EA7B6}">
      <dsp:nvSpPr>
        <dsp:cNvPr id="0" name=""/>
        <dsp:cNvSpPr/>
      </dsp:nvSpPr>
      <dsp:spPr>
        <a:xfrm>
          <a:off x="371268" y="250898"/>
          <a:ext cx="6380131" cy="5020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508" tIns="68580" rIns="68580" bIns="6858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Inception-V1</a:t>
          </a:r>
        </a:p>
      </dsp:txBody>
      <dsp:txXfrm>
        <a:off x="371268" y="250898"/>
        <a:ext cx="6380131" cy="502057"/>
      </dsp:txXfrm>
    </dsp:sp>
    <dsp:sp modelId="{74C8C462-61B9-4E39-897A-BE52EF8C4062}">
      <dsp:nvSpPr>
        <dsp:cNvPr id="0" name=""/>
        <dsp:cNvSpPr/>
      </dsp:nvSpPr>
      <dsp:spPr>
        <a:xfrm>
          <a:off x="57482" y="188141"/>
          <a:ext cx="627571" cy="6275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A5780A-C36C-4ECD-B2EB-555E0A2BA770}">
      <dsp:nvSpPr>
        <dsp:cNvPr id="0" name=""/>
        <dsp:cNvSpPr/>
      </dsp:nvSpPr>
      <dsp:spPr>
        <a:xfrm>
          <a:off x="659109" y="1004114"/>
          <a:ext cx="6092290" cy="5020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508" tIns="68580" rIns="68580" bIns="6858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Inception-V2 (Batch Normalization)</a:t>
          </a:r>
          <a:endParaRPr lang="zh-CN" altLang="en-US" sz="27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9109" y="1004114"/>
        <a:ext cx="6092290" cy="502057"/>
      </dsp:txXfrm>
    </dsp:sp>
    <dsp:sp modelId="{4069A98F-FA1F-43CE-926F-7918F0A4FA63}">
      <dsp:nvSpPr>
        <dsp:cNvPr id="0" name=""/>
        <dsp:cNvSpPr/>
      </dsp:nvSpPr>
      <dsp:spPr>
        <a:xfrm>
          <a:off x="345323" y="941357"/>
          <a:ext cx="627571" cy="6275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BAFDB0-B030-4FCE-B5B3-BBDB42291A1F}">
      <dsp:nvSpPr>
        <dsp:cNvPr id="0" name=""/>
        <dsp:cNvSpPr/>
      </dsp:nvSpPr>
      <dsp:spPr>
        <a:xfrm>
          <a:off x="659109" y="1757331"/>
          <a:ext cx="6092290" cy="5020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508" tIns="68580" rIns="68580" bIns="6858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Inception-V3</a:t>
          </a:r>
          <a:endParaRPr lang="zh-CN" altLang="en-US" sz="27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9109" y="1757331"/>
        <a:ext cx="6092290" cy="502057"/>
      </dsp:txXfrm>
    </dsp:sp>
    <dsp:sp modelId="{C6363D01-0B0C-4DE8-A9DB-559B4A841DCB}">
      <dsp:nvSpPr>
        <dsp:cNvPr id="0" name=""/>
        <dsp:cNvSpPr/>
      </dsp:nvSpPr>
      <dsp:spPr>
        <a:xfrm>
          <a:off x="345323" y="1694574"/>
          <a:ext cx="627571" cy="6275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AF803-F3D9-4018-B154-0917515378FB}">
      <dsp:nvSpPr>
        <dsp:cNvPr id="0" name=""/>
        <dsp:cNvSpPr/>
      </dsp:nvSpPr>
      <dsp:spPr>
        <a:xfrm>
          <a:off x="371268" y="2510548"/>
          <a:ext cx="6380131" cy="5020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508" tIns="68580" rIns="68580" bIns="6858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Inception-V4 and Inception-</a:t>
          </a:r>
          <a:r>
            <a:rPr lang="en-US" altLang="zh-CN" sz="2700" b="1" kern="1200" dirty="0" err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ResNet</a:t>
          </a:r>
          <a:endParaRPr lang="zh-CN" altLang="en-US" sz="2700" b="1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1268" y="2510548"/>
        <a:ext cx="6380131" cy="502057"/>
      </dsp:txXfrm>
    </dsp:sp>
    <dsp:sp modelId="{199D617B-62C5-4AFB-99F2-379CD7AF33AA}">
      <dsp:nvSpPr>
        <dsp:cNvPr id="0" name=""/>
        <dsp:cNvSpPr/>
      </dsp:nvSpPr>
      <dsp:spPr>
        <a:xfrm>
          <a:off x="57482" y="2447791"/>
          <a:ext cx="627571" cy="6275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6D272-59F8-4891-BAAA-3900BFD5D2B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BF246-65B5-447D-8738-267999EAA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1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756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9C8CAE-D373-47FB-B714-56403591573B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789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注意是否是</a:t>
            </a:r>
            <a:r>
              <a:rPr lang="en-US" altLang="zh-CN" dirty="0" err="1" smtClean="0"/>
              <a:t>avg</a:t>
            </a:r>
            <a:r>
              <a:rPr lang="en-US" altLang="zh-CN" dirty="0" smtClean="0"/>
              <a:t> pool</a:t>
            </a:r>
          </a:p>
          <a:p>
            <a:r>
              <a:rPr lang="zh-CN" altLang="en-US" dirty="0" smtClean="0"/>
              <a:t>讲讲</a:t>
            </a:r>
            <a:r>
              <a:rPr lang="en-US" altLang="zh-CN" dirty="0" smtClean="0"/>
              <a:t>smaller convolution</a:t>
            </a:r>
            <a:r>
              <a:rPr lang="zh-CN" altLang="en-US" dirty="0" smtClean="0"/>
              <a:t>的优点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08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48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73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Inception V3</a:t>
            </a:r>
            <a:r>
              <a:rPr lang="zh-CN" altLang="en-US" dirty="0" smtClean="0"/>
              <a:t>使用改进的</a:t>
            </a:r>
            <a:r>
              <a:rPr lang="en-US" altLang="zh-CN" dirty="0" smtClean="0"/>
              <a:t>Inception</a:t>
            </a:r>
            <a:r>
              <a:rPr lang="zh-CN" altLang="en-US" dirty="0" smtClean="0"/>
              <a:t>结构，来代替</a:t>
            </a:r>
            <a:r>
              <a:rPr lang="en-US" altLang="zh-CN" dirty="0" smtClean="0"/>
              <a:t>pool</a:t>
            </a:r>
            <a:r>
              <a:rPr lang="zh-CN" altLang="en-US" dirty="0" smtClean="0"/>
              <a:t>，从而减小</a:t>
            </a:r>
            <a:r>
              <a:rPr lang="en-US" altLang="zh-CN" dirty="0" smtClean="0"/>
              <a:t>feature map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size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EA422-81C9-4FC3-828A-67C637FA3E8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439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9C8CAE-D373-47FB-B714-56403591573B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463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EA422-81C9-4FC3-828A-67C637FA3E8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070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815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>
                <a:solidFill>
                  <a:prstClr val="black"/>
                </a:solidFill>
              </a:rPr>
              <a:pPr/>
              <a:t>34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13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9C8CAE-D373-47FB-B714-56403591573B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837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9C8CAE-D373-47FB-B714-56403591573B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460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max pooling</a:t>
            </a:r>
            <a:r>
              <a:rPr lang="zh-CN" altLang="en-US" dirty="0" smtClean="0">
                <a:ea typeface="宋体" charset="-122"/>
              </a:rPr>
              <a:t>的步长也是</a:t>
            </a: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，通过补</a:t>
            </a:r>
            <a:r>
              <a:rPr lang="en-US" altLang="zh-CN" dirty="0" smtClean="0">
                <a:ea typeface="宋体" charset="-122"/>
              </a:rPr>
              <a:t>0</a:t>
            </a:r>
            <a:r>
              <a:rPr lang="zh-CN" altLang="en-US" dirty="0" smtClean="0">
                <a:ea typeface="宋体" charset="-122"/>
              </a:rPr>
              <a:t>，保证输出的</a:t>
            </a:r>
            <a:r>
              <a:rPr lang="en-US" altLang="zh-CN" dirty="0" smtClean="0">
                <a:ea typeface="宋体" charset="-122"/>
              </a:rPr>
              <a:t>feature map</a:t>
            </a:r>
            <a:r>
              <a:rPr lang="zh-CN" altLang="en-US" dirty="0" smtClean="0">
                <a:ea typeface="宋体" charset="-122"/>
              </a:rPr>
              <a:t>的大小不变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9C8CAE-D373-47FB-B714-56403591573B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31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添加动画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4EAFF7-FF63-4984-B3A5-1C7EA420406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765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EA422-81C9-4FC3-828A-67C637FA3E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92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Inception V1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max pooling</a:t>
            </a:r>
            <a:r>
              <a:rPr lang="zh-CN" altLang="en-US" dirty="0" smtClean="0"/>
              <a:t>来减小</a:t>
            </a:r>
            <a:r>
              <a:rPr lang="en-US" altLang="zh-CN" dirty="0" smtClean="0"/>
              <a:t>feature map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size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EA422-81C9-4FC3-828A-67C637FA3E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448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9C8CAE-D373-47FB-B714-56403591573B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147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作者使用</a:t>
            </a:r>
            <a:r>
              <a:rPr lang="en-US" altLang="zh-CN" dirty="0" smtClean="0"/>
              <a:t>mini-batch</a:t>
            </a:r>
            <a:r>
              <a:rPr lang="zh-CN" altLang="en-US" dirty="0" smtClean="0"/>
              <a:t>的均值和方差来代替全体训练样本的均值与方差，以减小计算量</a:t>
            </a:r>
            <a:endParaRPr lang="en-US" altLang="zh-CN" dirty="0" smtClean="0"/>
          </a:p>
          <a:p>
            <a:r>
              <a:rPr lang="zh-CN" altLang="en-US" dirty="0" smtClean="0"/>
              <a:t>对于卷积操作而言，均值以及方差以单个</a:t>
            </a:r>
            <a:r>
              <a:rPr lang="en-US" altLang="zh-CN" dirty="0" smtClean="0"/>
              <a:t>feature map</a:t>
            </a:r>
            <a:r>
              <a:rPr lang="zh-CN" altLang="en-US" dirty="0" smtClean="0"/>
              <a:t>为单位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EA422-81C9-4FC3-828A-67C637FA3E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118E-6A5C-4D33-97FB-1BA98B08F716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DEF53-7E22-4AE6-8557-B00A5F039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28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118E-6A5C-4D33-97FB-1BA98B08F716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DEF53-7E22-4AE6-8557-B00A5F039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84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118E-6A5C-4D33-97FB-1BA98B08F716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DEF53-7E22-4AE6-8557-B00A5F039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0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118E-6A5C-4D33-97FB-1BA98B08F716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DEF53-7E22-4AE6-8557-B00A5F039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18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118E-6A5C-4D33-97FB-1BA98B08F716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DEF53-7E22-4AE6-8557-B00A5F039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82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118E-6A5C-4D33-97FB-1BA98B08F716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DEF53-7E22-4AE6-8557-B00A5F039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80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118E-6A5C-4D33-97FB-1BA98B08F716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DEF53-7E22-4AE6-8557-B00A5F039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22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118E-6A5C-4D33-97FB-1BA98B08F716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DEF53-7E22-4AE6-8557-B00A5F039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74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118E-6A5C-4D33-97FB-1BA98B08F716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DEF53-7E22-4AE6-8557-B00A5F039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82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118E-6A5C-4D33-97FB-1BA98B08F716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DEF53-7E22-4AE6-8557-B00A5F039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93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118E-6A5C-4D33-97FB-1BA98B08F716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DEF53-7E22-4AE6-8557-B00A5F039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14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2118E-6A5C-4D33-97FB-1BA98B08F716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DEF53-7E22-4AE6-8557-B00A5F039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2</a:t>
            </a:r>
            <a:endParaRPr lang="zh-CN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Popular Networks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1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9A43-33EB-433F-8DDA-D75E78E778A3}" type="slidenum"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6481283"/>
            <a:ext cx="9863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[*]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Ioffe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Szegedy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C. Batch normalization: Accelerating deep network training by reducing internal covariate shift[C], ICML. 2015.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3613534" y="1273491"/>
            <a:ext cx="4465290" cy="2359234"/>
            <a:chOff x="1344351" y="1442111"/>
            <a:chExt cx="5544711" cy="2856068"/>
          </a:xfrm>
        </p:grpSpPr>
        <p:grpSp>
          <p:nvGrpSpPr>
            <p:cNvPr id="14" name="组合 13"/>
            <p:cNvGrpSpPr/>
            <p:nvPr/>
          </p:nvGrpSpPr>
          <p:grpSpPr>
            <a:xfrm>
              <a:off x="4874725" y="1442111"/>
              <a:ext cx="2014337" cy="2856068"/>
              <a:chOff x="6541176" y="2138199"/>
              <a:chExt cx="1250020" cy="1772367"/>
            </a:xfrm>
          </p:grpSpPr>
          <p:sp>
            <p:nvSpPr>
              <p:cNvPr id="15" name="椭圆 14"/>
              <p:cNvSpPr/>
              <p:nvPr/>
            </p:nvSpPr>
            <p:spPr>
              <a:xfrm rot="5400000">
                <a:off x="6534551" y="2144824"/>
                <a:ext cx="180000" cy="1667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 rot="5400000">
                <a:off x="6534551" y="2675364"/>
                <a:ext cx="180000" cy="1667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 rot="5400000">
                <a:off x="6534551" y="3737191"/>
                <a:ext cx="180000" cy="1667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直接连接符 22"/>
              <p:cNvCxnSpPr>
                <a:stCxn id="18" idx="6"/>
                <a:endCxn id="22" idx="2"/>
              </p:cNvCxnSpPr>
              <p:nvPr/>
            </p:nvCxnSpPr>
            <p:spPr>
              <a:xfrm>
                <a:off x="6624551" y="2848738"/>
                <a:ext cx="0" cy="8818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椭圆 23"/>
              <p:cNvSpPr/>
              <p:nvPr/>
            </p:nvSpPr>
            <p:spPr>
              <a:xfrm rot="5400000">
                <a:off x="7617822" y="2144824"/>
                <a:ext cx="180000" cy="1667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 rot="5400000">
                <a:off x="7617822" y="2675363"/>
                <a:ext cx="180000" cy="1667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 rot="5400000">
                <a:off x="7617822" y="3737191"/>
                <a:ext cx="180000" cy="1667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" name="直接连接符 26"/>
              <p:cNvCxnSpPr>
                <a:stCxn id="25" idx="6"/>
                <a:endCxn id="26" idx="2"/>
              </p:cNvCxnSpPr>
              <p:nvPr/>
            </p:nvCxnSpPr>
            <p:spPr>
              <a:xfrm>
                <a:off x="7707822" y="2848738"/>
                <a:ext cx="0" cy="8818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15" idx="0"/>
                <a:endCxn id="24" idx="4"/>
              </p:cNvCxnSpPr>
              <p:nvPr/>
            </p:nvCxnSpPr>
            <p:spPr>
              <a:xfrm>
                <a:off x="6714551" y="2228198"/>
                <a:ext cx="903271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18" idx="0"/>
                <a:endCxn id="24" idx="4"/>
              </p:cNvCxnSpPr>
              <p:nvPr/>
            </p:nvCxnSpPr>
            <p:spPr>
              <a:xfrm flipV="1">
                <a:off x="6714551" y="2228198"/>
                <a:ext cx="903271" cy="5305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22" idx="0"/>
                <a:endCxn id="24" idx="4"/>
              </p:cNvCxnSpPr>
              <p:nvPr/>
            </p:nvCxnSpPr>
            <p:spPr>
              <a:xfrm flipV="1">
                <a:off x="6714551" y="2228198"/>
                <a:ext cx="903271" cy="159236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15" idx="0"/>
                <a:endCxn id="25" idx="4"/>
              </p:cNvCxnSpPr>
              <p:nvPr/>
            </p:nvCxnSpPr>
            <p:spPr>
              <a:xfrm>
                <a:off x="6714551" y="2228198"/>
                <a:ext cx="903271" cy="5305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18" idx="0"/>
                <a:endCxn id="25" idx="4"/>
              </p:cNvCxnSpPr>
              <p:nvPr/>
            </p:nvCxnSpPr>
            <p:spPr>
              <a:xfrm>
                <a:off x="6714551" y="2758738"/>
                <a:ext cx="903271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22" idx="0"/>
                <a:endCxn id="25" idx="4"/>
              </p:cNvCxnSpPr>
              <p:nvPr/>
            </p:nvCxnSpPr>
            <p:spPr>
              <a:xfrm flipV="1">
                <a:off x="6714551" y="2758738"/>
                <a:ext cx="903271" cy="106182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15" idx="0"/>
                <a:endCxn id="26" idx="4"/>
              </p:cNvCxnSpPr>
              <p:nvPr/>
            </p:nvCxnSpPr>
            <p:spPr>
              <a:xfrm>
                <a:off x="6714551" y="2228198"/>
                <a:ext cx="903271" cy="159236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18" idx="0"/>
                <a:endCxn id="26" idx="4"/>
              </p:cNvCxnSpPr>
              <p:nvPr/>
            </p:nvCxnSpPr>
            <p:spPr>
              <a:xfrm>
                <a:off x="6714551" y="2758738"/>
                <a:ext cx="903271" cy="106182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22" idx="0"/>
                <a:endCxn id="26" idx="4"/>
              </p:cNvCxnSpPr>
              <p:nvPr/>
            </p:nvCxnSpPr>
            <p:spPr>
              <a:xfrm>
                <a:off x="6714551" y="3820566"/>
                <a:ext cx="903271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/>
            <p:cNvGrpSpPr/>
            <p:nvPr/>
          </p:nvGrpSpPr>
          <p:grpSpPr>
            <a:xfrm>
              <a:off x="1344351" y="1442111"/>
              <a:ext cx="2014335" cy="2856068"/>
              <a:chOff x="4374633" y="2138199"/>
              <a:chExt cx="1250019" cy="1772367"/>
            </a:xfrm>
          </p:grpSpPr>
          <p:sp>
            <p:nvSpPr>
              <p:cNvPr id="38" name="椭圆 37"/>
              <p:cNvSpPr/>
              <p:nvPr/>
            </p:nvSpPr>
            <p:spPr>
              <a:xfrm rot="5400000">
                <a:off x="5451278" y="2144824"/>
                <a:ext cx="180000" cy="1667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 rot="5400000">
                <a:off x="5451278" y="2675364"/>
                <a:ext cx="180000" cy="1667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 rot="5400000">
                <a:off x="5451278" y="3737191"/>
                <a:ext cx="180000" cy="1667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直接连接符 40"/>
              <p:cNvCxnSpPr>
                <a:stCxn id="39" idx="6"/>
                <a:endCxn id="40" idx="2"/>
              </p:cNvCxnSpPr>
              <p:nvPr/>
            </p:nvCxnSpPr>
            <p:spPr>
              <a:xfrm>
                <a:off x="5541279" y="2848738"/>
                <a:ext cx="0" cy="8818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椭圆 41"/>
              <p:cNvSpPr/>
              <p:nvPr/>
            </p:nvSpPr>
            <p:spPr>
              <a:xfrm rot="5400000">
                <a:off x="4368009" y="2144824"/>
                <a:ext cx="180000" cy="1667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 rot="5400000">
                <a:off x="4368009" y="2675363"/>
                <a:ext cx="180000" cy="1667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 rot="5400000">
                <a:off x="4368008" y="3737191"/>
                <a:ext cx="180000" cy="1667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5" name="直接连接符 44"/>
              <p:cNvCxnSpPr>
                <a:stCxn id="43" idx="6"/>
                <a:endCxn id="44" idx="2"/>
              </p:cNvCxnSpPr>
              <p:nvPr/>
            </p:nvCxnSpPr>
            <p:spPr>
              <a:xfrm>
                <a:off x="4458009" y="2848738"/>
                <a:ext cx="0" cy="8818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stCxn id="42" idx="0"/>
                <a:endCxn id="38" idx="4"/>
              </p:cNvCxnSpPr>
              <p:nvPr/>
            </p:nvCxnSpPr>
            <p:spPr>
              <a:xfrm>
                <a:off x="4548009" y="2228198"/>
                <a:ext cx="90327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stCxn id="43" idx="0"/>
                <a:endCxn id="38" idx="4"/>
              </p:cNvCxnSpPr>
              <p:nvPr/>
            </p:nvCxnSpPr>
            <p:spPr>
              <a:xfrm flipV="1">
                <a:off x="4548009" y="2228198"/>
                <a:ext cx="903270" cy="5305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stCxn id="44" idx="0"/>
                <a:endCxn id="38" idx="4"/>
              </p:cNvCxnSpPr>
              <p:nvPr/>
            </p:nvCxnSpPr>
            <p:spPr>
              <a:xfrm flipV="1">
                <a:off x="4548009" y="2228198"/>
                <a:ext cx="903270" cy="159236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stCxn id="42" idx="0"/>
                <a:endCxn id="39" idx="4"/>
              </p:cNvCxnSpPr>
              <p:nvPr/>
            </p:nvCxnSpPr>
            <p:spPr>
              <a:xfrm>
                <a:off x="4548009" y="2228198"/>
                <a:ext cx="903270" cy="5305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>
                <a:stCxn id="43" idx="0"/>
                <a:endCxn id="39" idx="4"/>
              </p:cNvCxnSpPr>
              <p:nvPr/>
            </p:nvCxnSpPr>
            <p:spPr>
              <a:xfrm>
                <a:off x="4548009" y="2758738"/>
                <a:ext cx="90327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>
                <a:stCxn id="44" idx="0"/>
                <a:endCxn id="39" idx="4"/>
              </p:cNvCxnSpPr>
              <p:nvPr/>
            </p:nvCxnSpPr>
            <p:spPr>
              <a:xfrm flipV="1">
                <a:off x="4548009" y="2758738"/>
                <a:ext cx="903270" cy="106182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stCxn id="42" idx="0"/>
                <a:endCxn id="40" idx="4"/>
              </p:cNvCxnSpPr>
              <p:nvPr/>
            </p:nvCxnSpPr>
            <p:spPr>
              <a:xfrm>
                <a:off x="4548009" y="2228198"/>
                <a:ext cx="903270" cy="159236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>
                <a:stCxn id="43" idx="0"/>
                <a:endCxn id="40" idx="4"/>
              </p:cNvCxnSpPr>
              <p:nvPr/>
            </p:nvCxnSpPr>
            <p:spPr>
              <a:xfrm>
                <a:off x="4548009" y="2758738"/>
                <a:ext cx="903270" cy="106182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>
                <a:stCxn id="44" idx="0"/>
                <a:endCxn id="40" idx="4"/>
              </p:cNvCxnSpPr>
              <p:nvPr/>
            </p:nvCxnSpPr>
            <p:spPr>
              <a:xfrm>
                <a:off x="4548009" y="3820566"/>
                <a:ext cx="90327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直接连接符 54"/>
            <p:cNvCxnSpPr>
              <a:stCxn id="38" idx="0"/>
              <a:endCxn id="15" idx="4"/>
            </p:cNvCxnSpPr>
            <p:nvPr/>
          </p:nvCxnSpPr>
          <p:spPr>
            <a:xfrm>
              <a:off x="3369365" y="1587140"/>
              <a:ext cx="149468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39" idx="0"/>
              <a:endCxn id="15" idx="4"/>
            </p:cNvCxnSpPr>
            <p:nvPr/>
          </p:nvCxnSpPr>
          <p:spPr>
            <a:xfrm flipV="1">
              <a:off x="3369365" y="1587140"/>
              <a:ext cx="1494683" cy="85493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0" idx="0"/>
              <a:endCxn id="15" idx="4"/>
            </p:cNvCxnSpPr>
            <p:nvPr/>
          </p:nvCxnSpPr>
          <p:spPr>
            <a:xfrm flipV="1">
              <a:off x="3369365" y="1587140"/>
              <a:ext cx="1494683" cy="256601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38" idx="0"/>
              <a:endCxn id="18" idx="4"/>
            </p:cNvCxnSpPr>
            <p:nvPr/>
          </p:nvCxnSpPr>
          <p:spPr>
            <a:xfrm>
              <a:off x="3369365" y="1587140"/>
              <a:ext cx="1494683" cy="85493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3369365" y="2442075"/>
              <a:ext cx="149468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40" idx="0"/>
              <a:endCxn id="18" idx="4"/>
            </p:cNvCxnSpPr>
            <p:nvPr/>
          </p:nvCxnSpPr>
          <p:spPr>
            <a:xfrm flipV="1">
              <a:off x="3369365" y="2442075"/>
              <a:ext cx="1494683" cy="171107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38" idx="0"/>
              <a:endCxn id="22" idx="4"/>
            </p:cNvCxnSpPr>
            <p:nvPr/>
          </p:nvCxnSpPr>
          <p:spPr>
            <a:xfrm>
              <a:off x="3369365" y="1587140"/>
              <a:ext cx="1494683" cy="256601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39" idx="0"/>
              <a:endCxn id="22" idx="4"/>
            </p:cNvCxnSpPr>
            <p:nvPr/>
          </p:nvCxnSpPr>
          <p:spPr>
            <a:xfrm>
              <a:off x="3369365" y="2442075"/>
              <a:ext cx="1494683" cy="171107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369365" y="4155193"/>
              <a:ext cx="149468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38" idx="3"/>
              <a:endCxn id="38" idx="7"/>
            </p:cNvCxnSpPr>
            <p:nvPr/>
          </p:nvCxnSpPr>
          <p:spPr>
            <a:xfrm>
              <a:off x="3121781" y="1484588"/>
              <a:ext cx="205104" cy="205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39" idx="3"/>
              <a:endCxn id="39" idx="7"/>
            </p:cNvCxnSpPr>
            <p:nvPr/>
          </p:nvCxnSpPr>
          <p:spPr>
            <a:xfrm>
              <a:off x="3121781" y="2339523"/>
              <a:ext cx="205104" cy="205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40" idx="3"/>
              <a:endCxn id="40" idx="7"/>
            </p:cNvCxnSpPr>
            <p:nvPr/>
          </p:nvCxnSpPr>
          <p:spPr>
            <a:xfrm>
              <a:off x="3121781" y="4050598"/>
              <a:ext cx="205104" cy="205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15" idx="3"/>
              <a:endCxn id="15" idx="7"/>
            </p:cNvCxnSpPr>
            <p:nvPr/>
          </p:nvCxnSpPr>
          <p:spPr>
            <a:xfrm>
              <a:off x="4906526" y="1484588"/>
              <a:ext cx="205104" cy="205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18" idx="3"/>
              <a:endCxn id="18" idx="7"/>
            </p:cNvCxnSpPr>
            <p:nvPr/>
          </p:nvCxnSpPr>
          <p:spPr>
            <a:xfrm>
              <a:off x="4906526" y="2339523"/>
              <a:ext cx="205104" cy="205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>
              <a:stCxn id="22" idx="3"/>
              <a:endCxn id="22" idx="7"/>
            </p:cNvCxnSpPr>
            <p:nvPr/>
          </p:nvCxnSpPr>
          <p:spPr>
            <a:xfrm>
              <a:off x="4906526" y="4050598"/>
              <a:ext cx="205104" cy="205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24" idx="3"/>
              <a:endCxn id="24" idx="7"/>
            </p:cNvCxnSpPr>
            <p:nvPr/>
          </p:nvCxnSpPr>
          <p:spPr>
            <a:xfrm>
              <a:off x="6652156" y="1484588"/>
              <a:ext cx="205104" cy="205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25" idx="3"/>
              <a:endCxn id="25" idx="7"/>
            </p:cNvCxnSpPr>
            <p:nvPr/>
          </p:nvCxnSpPr>
          <p:spPr>
            <a:xfrm>
              <a:off x="6652156" y="2339523"/>
              <a:ext cx="205104" cy="205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26" idx="3"/>
              <a:endCxn id="26" idx="7"/>
            </p:cNvCxnSpPr>
            <p:nvPr/>
          </p:nvCxnSpPr>
          <p:spPr>
            <a:xfrm>
              <a:off x="6652156" y="4050598"/>
              <a:ext cx="205104" cy="205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/>
              <p:cNvSpPr txBox="1"/>
              <p:nvPr/>
            </p:nvSpPr>
            <p:spPr>
              <a:xfrm>
                <a:off x="2140014" y="4052904"/>
                <a:ext cx="2639377" cy="809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" name="文本框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014" y="4052904"/>
                <a:ext cx="2639377" cy="8095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右箭头 108"/>
          <p:cNvSpPr/>
          <p:nvPr/>
        </p:nvSpPr>
        <p:spPr>
          <a:xfrm>
            <a:off x="4958848" y="4318515"/>
            <a:ext cx="395862" cy="27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/>
              <p:cNvSpPr txBox="1"/>
              <p:nvPr/>
            </p:nvSpPr>
            <p:spPr>
              <a:xfrm>
                <a:off x="5534168" y="3999620"/>
                <a:ext cx="1671548" cy="9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0" name="文本框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168" y="3999620"/>
                <a:ext cx="1671548" cy="9160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右箭头 110"/>
          <p:cNvSpPr/>
          <p:nvPr/>
        </p:nvSpPr>
        <p:spPr>
          <a:xfrm>
            <a:off x="7418767" y="4318515"/>
            <a:ext cx="395862" cy="27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/>
              <p:cNvSpPr txBox="1"/>
              <p:nvPr/>
            </p:nvSpPr>
            <p:spPr>
              <a:xfrm>
                <a:off x="7981950" y="4308038"/>
                <a:ext cx="2026772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文本框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950" y="4308038"/>
                <a:ext cx="2026772" cy="299249"/>
              </a:xfrm>
              <a:prstGeom prst="rect">
                <a:avLst/>
              </a:prstGeom>
              <a:blipFill>
                <a:blip r:embed="rId5"/>
                <a:stretch>
                  <a:fillRect l="-1201" t="-16327" r="-901" b="-32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圆角矩形 114"/>
          <p:cNvSpPr/>
          <p:nvPr/>
        </p:nvSpPr>
        <p:spPr>
          <a:xfrm>
            <a:off x="4958848" y="3279912"/>
            <a:ext cx="395862" cy="4414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/>
              <p:cNvSpPr txBox="1"/>
              <p:nvPr/>
            </p:nvSpPr>
            <p:spPr>
              <a:xfrm>
                <a:off x="4865806" y="4783759"/>
                <a:ext cx="3008272" cy="1569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mean and variance in each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mini-batch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 neuron or feature map</a:t>
                </a:r>
              </a:p>
              <a:p>
                <a:pPr marL="285750" indent="-285750"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small constant to avoid denominator is 0</a:t>
                </a:r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6" name="文本框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806" y="4783759"/>
                <a:ext cx="3008272" cy="1569276"/>
              </a:xfrm>
              <a:prstGeom prst="rect">
                <a:avLst/>
              </a:prstGeom>
              <a:blipFill>
                <a:blip r:embed="rId6"/>
                <a:stretch>
                  <a:fillRect l="-1215" t="-1556" r="-3239" b="-5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/>
              <p:cNvSpPr txBox="1"/>
              <p:nvPr/>
            </p:nvSpPr>
            <p:spPr>
              <a:xfrm>
                <a:off x="7960494" y="4868747"/>
                <a:ext cx="300827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learnable parameters per neuron or feature map </a:t>
                </a:r>
              </a:p>
            </p:txBody>
          </p:sp>
        </mc:Choice>
        <mc:Fallback xmlns="">
          <p:sp>
            <p:nvSpPr>
              <p:cNvPr id="117" name="文本框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494" y="4868747"/>
                <a:ext cx="3008272" cy="923330"/>
              </a:xfrm>
              <a:prstGeom prst="rect">
                <a:avLst/>
              </a:prstGeom>
              <a:blipFill>
                <a:blip r:embed="rId7"/>
                <a:stretch>
                  <a:fillRect l="-1420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5" name="组合 124"/>
          <p:cNvGrpSpPr/>
          <p:nvPr/>
        </p:nvGrpSpPr>
        <p:grpSpPr>
          <a:xfrm>
            <a:off x="4335777" y="4300361"/>
            <a:ext cx="317798" cy="330987"/>
            <a:chOff x="497343" y="2863123"/>
            <a:chExt cx="411386" cy="411386"/>
          </a:xfrm>
        </p:grpSpPr>
        <p:cxnSp>
          <p:nvCxnSpPr>
            <p:cNvPr id="123" name="直接连接符 122"/>
            <p:cNvCxnSpPr/>
            <p:nvPr/>
          </p:nvCxnSpPr>
          <p:spPr>
            <a:xfrm flipH="1">
              <a:off x="497345" y="2863123"/>
              <a:ext cx="379485" cy="41138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rot="5400000" flipH="1">
              <a:off x="513293" y="2878420"/>
              <a:ext cx="379485" cy="41138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左大括号 126"/>
          <p:cNvSpPr/>
          <p:nvPr/>
        </p:nvSpPr>
        <p:spPr>
          <a:xfrm rot="5400000">
            <a:off x="5807094" y="93303"/>
            <a:ext cx="342925" cy="7677087"/>
          </a:xfrm>
          <a:prstGeom prst="leftBrace">
            <a:avLst>
              <a:gd name="adj1" fmla="val 60181"/>
              <a:gd name="adj2" fmla="val 6044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1818995" y="1376967"/>
            <a:ext cx="1307425" cy="4537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74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Outline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9A43-33EB-433F-8DDA-D75E78E778A3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009260"/>
              </p:ext>
            </p:extLst>
          </p:nvPr>
        </p:nvGraphicFramePr>
        <p:xfrm>
          <a:off x="3102338" y="1988863"/>
          <a:ext cx="6793944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336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8"/>
    </mc:Choice>
    <mc:Fallback xmlns="">
      <p:transition spd="slow" advTm="129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Factorization into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9A43-33EB-433F-8DDA-D75E78E778A3}" type="slidenum"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462690" y="3266434"/>
            <a:ext cx="2949389" cy="1074780"/>
            <a:chOff x="628650" y="2702965"/>
            <a:chExt cx="2462052" cy="1446115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11" name="组合 10"/>
            <p:cNvGrpSpPr/>
            <p:nvPr/>
          </p:nvGrpSpPr>
          <p:grpSpPr>
            <a:xfrm>
              <a:off x="628650" y="3861048"/>
              <a:ext cx="2069530" cy="288032"/>
              <a:chOff x="643558" y="3284984"/>
              <a:chExt cx="2069530" cy="288032"/>
            </a:xfrm>
            <a:grpFill/>
          </p:grpSpPr>
          <p:sp>
            <p:nvSpPr>
              <p:cNvPr id="6" name="流程图: 数据 5"/>
              <p:cNvSpPr/>
              <p:nvPr/>
            </p:nvSpPr>
            <p:spPr>
              <a:xfrm>
                <a:off x="643558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流程图: 数据 6"/>
              <p:cNvSpPr/>
              <p:nvPr/>
            </p:nvSpPr>
            <p:spPr>
              <a:xfrm>
                <a:off x="1043608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流程图: 数据 7"/>
              <p:cNvSpPr/>
              <p:nvPr/>
            </p:nvSpPr>
            <p:spPr>
              <a:xfrm>
                <a:off x="1437606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流程图: 数据 8"/>
              <p:cNvSpPr/>
              <p:nvPr/>
            </p:nvSpPr>
            <p:spPr>
              <a:xfrm>
                <a:off x="1832124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流程图: 数据 9"/>
              <p:cNvSpPr/>
              <p:nvPr/>
            </p:nvSpPr>
            <p:spPr>
              <a:xfrm>
                <a:off x="2226122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725414" y="3570635"/>
              <a:ext cx="2069530" cy="288032"/>
              <a:chOff x="643558" y="3284984"/>
              <a:chExt cx="2069530" cy="288032"/>
            </a:xfrm>
            <a:grpFill/>
          </p:grpSpPr>
          <p:sp>
            <p:nvSpPr>
              <p:cNvPr id="13" name="流程图: 数据 12"/>
              <p:cNvSpPr/>
              <p:nvPr/>
            </p:nvSpPr>
            <p:spPr>
              <a:xfrm>
                <a:off x="643558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流程图: 数据 13"/>
              <p:cNvSpPr/>
              <p:nvPr/>
            </p:nvSpPr>
            <p:spPr>
              <a:xfrm>
                <a:off x="1043608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流程图: 数据 14"/>
              <p:cNvSpPr/>
              <p:nvPr/>
            </p:nvSpPr>
            <p:spPr>
              <a:xfrm>
                <a:off x="1437606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流程图: 数据 15"/>
              <p:cNvSpPr/>
              <p:nvPr/>
            </p:nvSpPr>
            <p:spPr>
              <a:xfrm>
                <a:off x="1832124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流程图: 数据 16"/>
              <p:cNvSpPr/>
              <p:nvPr/>
            </p:nvSpPr>
            <p:spPr>
              <a:xfrm>
                <a:off x="2226122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824260" y="3284983"/>
              <a:ext cx="2069530" cy="288032"/>
              <a:chOff x="643558" y="3284984"/>
              <a:chExt cx="2069530" cy="288032"/>
            </a:xfrm>
            <a:grpFill/>
          </p:grpSpPr>
          <p:sp>
            <p:nvSpPr>
              <p:cNvPr id="19" name="流程图: 数据 18"/>
              <p:cNvSpPr/>
              <p:nvPr/>
            </p:nvSpPr>
            <p:spPr>
              <a:xfrm>
                <a:off x="643558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流程图: 数据 19"/>
              <p:cNvSpPr/>
              <p:nvPr/>
            </p:nvSpPr>
            <p:spPr>
              <a:xfrm>
                <a:off x="1043608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流程图: 数据 20"/>
              <p:cNvSpPr/>
              <p:nvPr/>
            </p:nvSpPr>
            <p:spPr>
              <a:xfrm>
                <a:off x="1437606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流程图: 数据 21"/>
              <p:cNvSpPr/>
              <p:nvPr/>
            </p:nvSpPr>
            <p:spPr>
              <a:xfrm>
                <a:off x="1832124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流程图: 数据 22"/>
              <p:cNvSpPr/>
              <p:nvPr/>
            </p:nvSpPr>
            <p:spPr>
              <a:xfrm>
                <a:off x="2226122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921024" y="2994570"/>
              <a:ext cx="2069530" cy="288032"/>
              <a:chOff x="643558" y="3284984"/>
              <a:chExt cx="2069530" cy="288032"/>
            </a:xfrm>
            <a:grpFill/>
          </p:grpSpPr>
          <p:sp>
            <p:nvSpPr>
              <p:cNvPr id="25" name="流程图: 数据 24"/>
              <p:cNvSpPr/>
              <p:nvPr/>
            </p:nvSpPr>
            <p:spPr>
              <a:xfrm>
                <a:off x="643558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流程图: 数据 25"/>
              <p:cNvSpPr/>
              <p:nvPr/>
            </p:nvSpPr>
            <p:spPr>
              <a:xfrm>
                <a:off x="1043608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流程图: 数据 26"/>
              <p:cNvSpPr/>
              <p:nvPr/>
            </p:nvSpPr>
            <p:spPr>
              <a:xfrm>
                <a:off x="1437606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流程图: 数据 27"/>
              <p:cNvSpPr/>
              <p:nvPr/>
            </p:nvSpPr>
            <p:spPr>
              <a:xfrm>
                <a:off x="1832124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流程图: 数据 28"/>
              <p:cNvSpPr/>
              <p:nvPr/>
            </p:nvSpPr>
            <p:spPr>
              <a:xfrm>
                <a:off x="2226122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021172" y="2702965"/>
              <a:ext cx="2069530" cy="288032"/>
              <a:chOff x="643558" y="3284984"/>
              <a:chExt cx="2069530" cy="288032"/>
            </a:xfrm>
            <a:grpFill/>
          </p:grpSpPr>
          <p:sp>
            <p:nvSpPr>
              <p:cNvPr id="31" name="流程图: 数据 30"/>
              <p:cNvSpPr/>
              <p:nvPr/>
            </p:nvSpPr>
            <p:spPr>
              <a:xfrm>
                <a:off x="643558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流程图: 数据 31"/>
              <p:cNvSpPr/>
              <p:nvPr/>
            </p:nvSpPr>
            <p:spPr>
              <a:xfrm>
                <a:off x="1043608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流程图: 数据 32"/>
              <p:cNvSpPr/>
              <p:nvPr/>
            </p:nvSpPr>
            <p:spPr>
              <a:xfrm>
                <a:off x="1437606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流程图: 数据 33"/>
              <p:cNvSpPr/>
              <p:nvPr/>
            </p:nvSpPr>
            <p:spPr>
              <a:xfrm>
                <a:off x="1832124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流程图: 数据 34"/>
              <p:cNvSpPr/>
              <p:nvPr/>
            </p:nvSpPr>
            <p:spPr>
              <a:xfrm>
                <a:off x="2226122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7" name="流程图: 数据 36"/>
          <p:cNvSpPr/>
          <p:nvPr/>
        </p:nvSpPr>
        <p:spPr>
          <a:xfrm>
            <a:off x="4055836" y="2169767"/>
            <a:ext cx="450199" cy="214071"/>
          </a:xfrm>
          <a:prstGeom prst="flowChartInputOutpu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H="1">
            <a:off x="3046045" y="2169766"/>
            <a:ext cx="1093372" cy="1096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2460299" y="2383837"/>
            <a:ext cx="1595536" cy="19538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414084" y="2383838"/>
            <a:ext cx="392850" cy="19573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502425" y="2169766"/>
            <a:ext cx="914201" cy="1096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2497766" y="2577181"/>
            <a:ext cx="90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5x5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6619530" y="3561962"/>
            <a:ext cx="3372053" cy="922128"/>
            <a:chOff x="628650" y="2702965"/>
            <a:chExt cx="2462052" cy="1446115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53" name="组合 52"/>
            <p:cNvGrpSpPr/>
            <p:nvPr/>
          </p:nvGrpSpPr>
          <p:grpSpPr>
            <a:xfrm>
              <a:off x="628650" y="3861048"/>
              <a:ext cx="2069530" cy="288032"/>
              <a:chOff x="643558" y="3284984"/>
              <a:chExt cx="2069530" cy="288032"/>
            </a:xfrm>
            <a:grpFill/>
          </p:grpSpPr>
          <p:sp>
            <p:nvSpPr>
              <p:cNvPr id="78" name="流程图: 数据 77"/>
              <p:cNvSpPr/>
              <p:nvPr/>
            </p:nvSpPr>
            <p:spPr>
              <a:xfrm>
                <a:off x="643558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流程图: 数据 78"/>
              <p:cNvSpPr/>
              <p:nvPr/>
            </p:nvSpPr>
            <p:spPr>
              <a:xfrm>
                <a:off x="1043608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流程图: 数据 79"/>
              <p:cNvSpPr/>
              <p:nvPr/>
            </p:nvSpPr>
            <p:spPr>
              <a:xfrm>
                <a:off x="1437606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流程图: 数据 80"/>
              <p:cNvSpPr/>
              <p:nvPr/>
            </p:nvSpPr>
            <p:spPr>
              <a:xfrm>
                <a:off x="1832124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流程图: 数据 81"/>
              <p:cNvSpPr/>
              <p:nvPr/>
            </p:nvSpPr>
            <p:spPr>
              <a:xfrm>
                <a:off x="2226122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725414" y="3570635"/>
              <a:ext cx="2069530" cy="288032"/>
              <a:chOff x="643558" y="3284984"/>
              <a:chExt cx="2069530" cy="288032"/>
            </a:xfrm>
            <a:grpFill/>
          </p:grpSpPr>
          <p:sp>
            <p:nvSpPr>
              <p:cNvPr id="73" name="流程图: 数据 72"/>
              <p:cNvSpPr/>
              <p:nvPr/>
            </p:nvSpPr>
            <p:spPr>
              <a:xfrm>
                <a:off x="643558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流程图: 数据 73"/>
              <p:cNvSpPr/>
              <p:nvPr/>
            </p:nvSpPr>
            <p:spPr>
              <a:xfrm>
                <a:off x="1043608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流程图: 数据 74"/>
              <p:cNvSpPr/>
              <p:nvPr/>
            </p:nvSpPr>
            <p:spPr>
              <a:xfrm>
                <a:off x="1437606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流程图: 数据 75"/>
              <p:cNvSpPr/>
              <p:nvPr/>
            </p:nvSpPr>
            <p:spPr>
              <a:xfrm>
                <a:off x="1832124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流程图: 数据 76"/>
              <p:cNvSpPr/>
              <p:nvPr/>
            </p:nvSpPr>
            <p:spPr>
              <a:xfrm>
                <a:off x="2226122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824260" y="3284983"/>
              <a:ext cx="2069530" cy="288032"/>
              <a:chOff x="643558" y="3284984"/>
              <a:chExt cx="2069530" cy="288032"/>
            </a:xfrm>
            <a:grpFill/>
          </p:grpSpPr>
          <p:sp>
            <p:nvSpPr>
              <p:cNvPr id="68" name="流程图: 数据 67"/>
              <p:cNvSpPr/>
              <p:nvPr/>
            </p:nvSpPr>
            <p:spPr>
              <a:xfrm>
                <a:off x="643558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流程图: 数据 68"/>
              <p:cNvSpPr/>
              <p:nvPr/>
            </p:nvSpPr>
            <p:spPr>
              <a:xfrm>
                <a:off x="1043608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流程图: 数据 69"/>
              <p:cNvSpPr/>
              <p:nvPr/>
            </p:nvSpPr>
            <p:spPr>
              <a:xfrm>
                <a:off x="1437606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流程图: 数据 70"/>
              <p:cNvSpPr/>
              <p:nvPr/>
            </p:nvSpPr>
            <p:spPr>
              <a:xfrm>
                <a:off x="1832124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流程图: 数据 71"/>
              <p:cNvSpPr/>
              <p:nvPr/>
            </p:nvSpPr>
            <p:spPr>
              <a:xfrm>
                <a:off x="2226122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921024" y="2994570"/>
              <a:ext cx="2069530" cy="288032"/>
              <a:chOff x="643558" y="3284984"/>
              <a:chExt cx="2069530" cy="288032"/>
            </a:xfrm>
            <a:grpFill/>
          </p:grpSpPr>
          <p:sp>
            <p:nvSpPr>
              <p:cNvPr id="63" name="流程图: 数据 62"/>
              <p:cNvSpPr/>
              <p:nvPr/>
            </p:nvSpPr>
            <p:spPr>
              <a:xfrm>
                <a:off x="643558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流程图: 数据 63"/>
              <p:cNvSpPr/>
              <p:nvPr/>
            </p:nvSpPr>
            <p:spPr>
              <a:xfrm>
                <a:off x="1043608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流程图: 数据 64"/>
              <p:cNvSpPr/>
              <p:nvPr/>
            </p:nvSpPr>
            <p:spPr>
              <a:xfrm>
                <a:off x="1437606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流程图: 数据 65"/>
              <p:cNvSpPr/>
              <p:nvPr/>
            </p:nvSpPr>
            <p:spPr>
              <a:xfrm>
                <a:off x="1832124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流程图: 数据 66"/>
              <p:cNvSpPr/>
              <p:nvPr/>
            </p:nvSpPr>
            <p:spPr>
              <a:xfrm>
                <a:off x="2226122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1021172" y="2702965"/>
              <a:ext cx="2069530" cy="288032"/>
              <a:chOff x="643558" y="3284984"/>
              <a:chExt cx="2069530" cy="288032"/>
            </a:xfrm>
            <a:grpFill/>
          </p:grpSpPr>
          <p:sp>
            <p:nvSpPr>
              <p:cNvPr id="58" name="流程图: 数据 57"/>
              <p:cNvSpPr/>
              <p:nvPr/>
            </p:nvSpPr>
            <p:spPr>
              <a:xfrm>
                <a:off x="643558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流程图: 数据 58"/>
              <p:cNvSpPr/>
              <p:nvPr/>
            </p:nvSpPr>
            <p:spPr>
              <a:xfrm>
                <a:off x="1043608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流程图: 数据 59"/>
              <p:cNvSpPr/>
              <p:nvPr/>
            </p:nvSpPr>
            <p:spPr>
              <a:xfrm>
                <a:off x="1437606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流程图: 数据 60"/>
              <p:cNvSpPr/>
              <p:nvPr/>
            </p:nvSpPr>
            <p:spPr>
              <a:xfrm>
                <a:off x="1832124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流程图: 数据 61"/>
              <p:cNvSpPr/>
              <p:nvPr/>
            </p:nvSpPr>
            <p:spPr>
              <a:xfrm>
                <a:off x="2226122" y="3284984"/>
                <a:ext cx="486966" cy="288032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" name="组合 94"/>
          <p:cNvGrpSpPr/>
          <p:nvPr/>
        </p:nvGrpSpPr>
        <p:grpSpPr>
          <a:xfrm>
            <a:off x="7824086" y="2615242"/>
            <a:ext cx="1472953" cy="552900"/>
            <a:chOff x="5761009" y="2768488"/>
            <a:chExt cx="1512295" cy="780728"/>
          </a:xfrm>
        </p:grpSpPr>
        <p:grpSp>
          <p:nvGrpSpPr>
            <p:cNvPr id="86" name="组合 85"/>
            <p:cNvGrpSpPr/>
            <p:nvPr/>
          </p:nvGrpSpPr>
          <p:grpSpPr>
            <a:xfrm>
              <a:off x="5965107" y="2768488"/>
              <a:ext cx="1308197" cy="259349"/>
              <a:chOff x="5965107" y="2768488"/>
              <a:chExt cx="1308197" cy="259349"/>
            </a:xfrm>
          </p:grpSpPr>
          <p:sp>
            <p:nvSpPr>
              <p:cNvPr id="83" name="流程图: 数据 82"/>
              <p:cNvSpPr/>
              <p:nvPr/>
            </p:nvSpPr>
            <p:spPr>
              <a:xfrm>
                <a:off x="5965107" y="2768490"/>
                <a:ext cx="503114" cy="259347"/>
              </a:xfrm>
              <a:prstGeom prst="flowChartInputOutpu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流程图: 数据 83"/>
              <p:cNvSpPr/>
              <p:nvPr/>
            </p:nvSpPr>
            <p:spPr>
              <a:xfrm>
                <a:off x="6357523" y="2768489"/>
                <a:ext cx="503114" cy="259347"/>
              </a:xfrm>
              <a:prstGeom prst="flowChartInputOutpu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流程图: 数据 84"/>
              <p:cNvSpPr/>
              <p:nvPr/>
            </p:nvSpPr>
            <p:spPr>
              <a:xfrm>
                <a:off x="6770190" y="2768488"/>
                <a:ext cx="503114" cy="259347"/>
              </a:xfrm>
              <a:prstGeom prst="flowChartInputOutpu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5864861" y="3029979"/>
              <a:ext cx="1308197" cy="259349"/>
              <a:chOff x="5965107" y="2768488"/>
              <a:chExt cx="1308197" cy="259349"/>
            </a:xfrm>
          </p:grpSpPr>
          <p:sp>
            <p:nvSpPr>
              <p:cNvPr id="88" name="流程图: 数据 87"/>
              <p:cNvSpPr/>
              <p:nvPr/>
            </p:nvSpPr>
            <p:spPr>
              <a:xfrm>
                <a:off x="5965107" y="2768490"/>
                <a:ext cx="503114" cy="259347"/>
              </a:xfrm>
              <a:prstGeom prst="flowChartInputOutpu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流程图: 数据 88"/>
              <p:cNvSpPr/>
              <p:nvPr/>
            </p:nvSpPr>
            <p:spPr>
              <a:xfrm>
                <a:off x="6357523" y="2768489"/>
                <a:ext cx="503114" cy="259347"/>
              </a:xfrm>
              <a:prstGeom prst="flowChartInputOutpu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流程图: 数据 89"/>
              <p:cNvSpPr/>
              <p:nvPr/>
            </p:nvSpPr>
            <p:spPr>
              <a:xfrm>
                <a:off x="6770190" y="2768488"/>
                <a:ext cx="503114" cy="259347"/>
              </a:xfrm>
              <a:prstGeom prst="flowChartInputOutpu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5761009" y="3289867"/>
              <a:ext cx="1308197" cy="259349"/>
              <a:chOff x="5965107" y="2768488"/>
              <a:chExt cx="1308197" cy="259349"/>
            </a:xfrm>
          </p:grpSpPr>
          <p:sp>
            <p:nvSpPr>
              <p:cNvPr id="92" name="流程图: 数据 91"/>
              <p:cNvSpPr/>
              <p:nvPr/>
            </p:nvSpPr>
            <p:spPr>
              <a:xfrm>
                <a:off x="5965107" y="2768490"/>
                <a:ext cx="503114" cy="259347"/>
              </a:xfrm>
              <a:prstGeom prst="flowChartInputOutpu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流程图: 数据 92"/>
              <p:cNvSpPr/>
              <p:nvPr/>
            </p:nvSpPr>
            <p:spPr>
              <a:xfrm>
                <a:off x="6357523" y="2768489"/>
                <a:ext cx="503114" cy="259347"/>
              </a:xfrm>
              <a:prstGeom prst="flowChartInputOutpu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流程图: 数据 93"/>
              <p:cNvSpPr/>
              <p:nvPr/>
            </p:nvSpPr>
            <p:spPr>
              <a:xfrm>
                <a:off x="6770190" y="2768488"/>
                <a:ext cx="503114" cy="259347"/>
              </a:xfrm>
              <a:prstGeom prst="flowChartInputOutpu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96" name="流程图: 数据 95"/>
          <p:cNvSpPr/>
          <p:nvPr/>
        </p:nvSpPr>
        <p:spPr>
          <a:xfrm>
            <a:off x="8541349" y="2037372"/>
            <a:ext cx="353758" cy="183666"/>
          </a:xfrm>
          <a:prstGeom prst="flowChartInputOutpu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直接连接符 97"/>
          <p:cNvCxnSpPr/>
          <p:nvPr/>
        </p:nvCxnSpPr>
        <p:spPr>
          <a:xfrm flipH="1">
            <a:off x="7019970" y="2991989"/>
            <a:ext cx="886220" cy="9395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8314112" y="2984093"/>
            <a:ext cx="316009" cy="947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H="1">
            <a:off x="6634744" y="3168141"/>
            <a:ext cx="1195019" cy="13129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8200419" y="3168141"/>
            <a:ext cx="25251" cy="13129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 flipH="1">
            <a:off x="7824087" y="2221319"/>
            <a:ext cx="717459" cy="946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8824213" y="2221319"/>
            <a:ext cx="168533" cy="946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flipH="1">
            <a:off x="8124027" y="2035818"/>
            <a:ext cx="484943" cy="578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8895108" y="2035818"/>
            <a:ext cx="401931" cy="578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/>
          <p:cNvSpPr txBox="1"/>
          <p:nvPr/>
        </p:nvSpPr>
        <p:spPr>
          <a:xfrm>
            <a:off x="6391183" y="316231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7266266" y="222583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/>
              <p:cNvSpPr txBox="1"/>
              <p:nvPr/>
            </p:nvSpPr>
            <p:spPr>
              <a:xfrm>
                <a:off x="3747460" y="5138799"/>
                <a:ext cx="3923962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 proportion: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18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=0.72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2" name="文本框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460" y="5138799"/>
                <a:ext cx="3923962" cy="483466"/>
              </a:xfrm>
              <a:prstGeom prst="rect">
                <a:avLst/>
              </a:prstGeom>
              <a:blipFill>
                <a:blip r:embed="rId3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文本框 96"/>
          <p:cNvSpPr txBox="1"/>
          <p:nvPr/>
        </p:nvSpPr>
        <p:spPr>
          <a:xfrm>
            <a:off x="1731146" y="6413698"/>
            <a:ext cx="9176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[*]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Szegedy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Vanhoucke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Ioffe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et al. Rethinking the Inception Architecture for Computer Vision[C]. CVPR, 2016.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4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 Module with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9A43-33EB-433F-8DDA-D75E78E778A3}" type="slidenum"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/>
              <p:cNvSpPr txBox="1"/>
              <p:nvPr/>
            </p:nvSpPr>
            <p:spPr>
              <a:xfrm>
                <a:off x="6109443" y="4798171"/>
                <a:ext cx="43185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Inception module where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convolutions are replaced by two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convolutions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3" name="文本框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443" y="4798171"/>
                <a:ext cx="4318556" cy="646331"/>
              </a:xfrm>
              <a:prstGeom prst="rect">
                <a:avLst/>
              </a:prstGeom>
              <a:blipFill>
                <a:blip r:embed="rId3"/>
                <a:stretch>
                  <a:fillRect t="-4717" r="-1269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圆角矩形 135"/>
          <p:cNvSpPr/>
          <p:nvPr/>
        </p:nvSpPr>
        <p:spPr>
          <a:xfrm>
            <a:off x="8268721" y="3484494"/>
            <a:ext cx="765310" cy="4175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圆角矩形 136"/>
          <p:cNvSpPr/>
          <p:nvPr/>
        </p:nvSpPr>
        <p:spPr>
          <a:xfrm>
            <a:off x="9219152" y="3480324"/>
            <a:ext cx="765310" cy="4175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圆角矩形 137"/>
          <p:cNvSpPr/>
          <p:nvPr/>
        </p:nvSpPr>
        <p:spPr>
          <a:xfrm>
            <a:off x="7310088" y="3480324"/>
            <a:ext cx="765310" cy="4175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7310088" y="2879736"/>
            <a:ext cx="765310" cy="4175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圆角矩形 139"/>
          <p:cNvSpPr/>
          <p:nvPr/>
        </p:nvSpPr>
        <p:spPr>
          <a:xfrm>
            <a:off x="9219152" y="2879736"/>
            <a:ext cx="765310" cy="417546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8268721" y="2883906"/>
            <a:ext cx="765310" cy="417546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圆角矩形 141"/>
          <p:cNvSpPr/>
          <p:nvPr/>
        </p:nvSpPr>
        <p:spPr>
          <a:xfrm>
            <a:off x="6317256" y="3022107"/>
            <a:ext cx="765310" cy="417546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4" name="直接箭头连接符 143"/>
          <p:cNvCxnSpPr>
            <a:endCxn id="136" idx="2"/>
          </p:cNvCxnSpPr>
          <p:nvPr/>
        </p:nvCxnSpPr>
        <p:spPr>
          <a:xfrm flipV="1">
            <a:off x="8182124" y="3902040"/>
            <a:ext cx="469252" cy="276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36" idx="0"/>
            <a:endCxn id="141" idx="2"/>
          </p:cNvCxnSpPr>
          <p:nvPr/>
        </p:nvCxnSpPr>
        <p:spPr>
          <a:xfrm flipV="1">
            <a:off x="8651376" y="3301452"/>
            <a:ext cx="0" cy="183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37" idx="0"/>
            <a:endCxn id="140" idx="2"/>
          </p:cNvCxnSpPr>
          <p:nvPr/>
        </p:nvCxnSpPr>
        <p:spPr>
          <a:xfrm flipV="1">
            <a:off x="9601808" y="3297282"/>
            <a:ext cx="0" cy="183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38" idx="0"/>
            <a:endCxn id="139" idx="2"/>
          </p:cNvCxnSpPr>
          <p:nvPr/>
        </p:nvCxnSpPr>
        <p:spPr>
          <a:xfrm flipV="1">
            <a:off x="7692743" y="3297282"/>
            <a:ext cx="0" cy="183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141" idx="0"/>
          </p:cNvCxnSpPr>
          <p:nvPr/>
        </p:nvCxnSpPr>
        <p:spPr>
          <a:xfrm flipH="1" flipV="1">
            <a:off x="8268722" y="1895880"/>
            <a:ext cx="382655" cy="988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42" idx="0"/>
          </p:cNvCxnSpPr>
          <p:nvPr/>
        </p:nvCxnSpPr>
        <p:spPr>
          <a:xfrm flipV="1">
            <a:off x="6699911" y="1895881"/>
            <a:ext cx="1568810" cy="1126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任意多边形 153"/>
          <p:cNvSpPr/>
          <p:nvPr/>
        </p:nvSpPr>
        <p:spPr>
          <a:xfrm>
            <a:off x="6680657" y="3439655"/>
            <a:ext cx="1529434" cy="745572"/>
          </a:xfrm>
          <a:custGeom>
            <a:avLst/>
            <a:gdLst>
              <a:gd name="connsiteX0" fmla="*/ 2259106 w 2259106"/>
              <a:gd name="connsiteY0" fmla="*/ 833717 h 833717"/>
              <a:gd name="connsiteX1" fmla="*/ 528918 w 2259106"/>
              <a:gd name="connsiteY1" fmla="*/ 609600 h 833717"/>
              <a:gd name="connsiteX2" fmla="*/ 0 w 2259106"/>
              <a:gd name="connsiteY2" fmla="*/ 0 h 83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9106" h="833717">
                <a:moveTo>
                  <a:pt x="2259106" y="833717"/>
                </a:moveTo>
                <a:cubicBezTo>
                  <a:pt x="1582271" y="791135"/>
                  <a:pt x="905436" y="748553"/>
                  <a:pt x="528918" y="609600"/>
                </a:cubicBezTo>
                <a:cubicBezTo>
                  <a:pt x="152400" y="470647"/>
                  <a:pt x="76200" y="23532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圆角矩形 160"/>
          <p:cNvSpPr/>
          <p:nvPr/>
        </p:nvSpPr>
        <p:spPr>
          <a:xfrm>
            <a:off x="9219152" y="2208083"/>
            <a:ext cx="765310" cy="417546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4" name="直接箭头连接符 163"/>
          <p:cNvCxnSpPr>
            <a:endCxn id="138" idx="2"/>
          </p:cNvCxnSpPr>
          <p:nvPr/>
        </p:nvCxnSpPr>
        <p:spPr>
          <a:xfrm flipH="1" flipV="1">
            <a:off x="7692744" y="3897870"/>
            <a:ext cx="528579" cy="287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endCxn id="137" idx="2"/>
          </p:cNvCxnSpPr>
          <p:nvPr/>
        </p:nvCxnSpPr>
        <p:spPr>
          <a:xfrm flipV="1">
            <a:off x="8221322" y="3897872"/>
            <a:ext cx="1380486" cy="287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39" idx="0"/>
          </p:cNvCxnSpPr>
          <p:nvPr/>
        </p:nvCxnSpPr>
        <p:spPr>
          <a:xfrm flipV="1">
            <a:off x="7692743" y="1895880"/>
            <a:ext cx="575978" cy="983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140" idx="0"/>
            <a:endCxn id="161" idx="2"/>
          </p:cNvCxnSpPr>
          <p:nvPr/>
        </p:nvCxnSpPr>
        <p:spPr>
          <a:xfrm flipV="1">
            <a:off x="9601808" y="2625630"/>
            <a:ext cx="0" cy="254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61" idx="0"/>
          </p:cNvCxnSpPr>
          <p:nvPr/>
        </p:nvCxnSpPr>
        <p:spPr>
          <a:xfrm flipH="1" flipV="1">
            <a:off x="8268721" y="1895881"/>
            <a:ext cx="1333086" cy="312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圆角矩形 199"/>
          <p:cNvSpPr/>
          <p:nvPr/>
        </p:nvSpPr>
        <p:spPr>
          <a:xfrm>
            <a:off x="9131859" y="1998098"/>
            <a:ext cx="1033712" cy="144155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3259547" y="4185620"/>
            <a:ext cx="1118545" cy="540656"/>
          </a:xfrm>
          <a:prstGeom prst="rect">
            <a:avLst/>
          </a:prstGeom>
          <a:solidFill>
            <a:srgbClr val="B4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layer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圆角矩形 176"/>
          <p:cNvSpPr/>
          <p:nvPr/>
        </p:nvSpPr>
        <p:spPr>
          <a:xfrm>
            <a:off x="3839711" y="3413922"/>
            <a:ext cx="765310" cy="4175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圆角矩形 177"/>
          <p:cNvSpPr/>
          <p:nvPr/>
        </p:nvSpPr>
        <p:spPr>
          <a:xfrm>
            <a:off x="4800116" y="3390759"/>
            <a:ext cx="765310" cy="4175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圆角矩形 178"/>
          <p:cNvSpPr/>
          <p:nvPr/>
        </p:nvSpPr>
        <p:spPr>
          <a:xfrm>
            <a:off x="2944903" y="3413922"/>
            <a:ext cx="765310" cy="4175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圆角矩形 179"/>
          <p:cNvSpPr/>
          <p:nvPr/>
        </p:nvSpPr>
        <p:spPr>
          <a:xfrm>
            <a:off x="2944903" y="2813334"/>
            <a:ext cx="765310" cy="417546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圆角矩形 180"/>
          <p:cNvSpPr/>
          <p:nvPr/>
        </p:nvSpPr>
        <p:spPr>
          <a:xfrm>
            <a:off x="4800116" y="2790171"/>
            <a:ext cx="765310" cy="417546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5x5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圆角矩形 181"/>
          <p:cNvSpPr/>
          <p:nvPr/>
        </p:nvSpPr>
        <p:spPr>
          <a:xfrm>
            <a:off x="3839711" y="2813334"/>
            <a:ext cx="765310" cy="417546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圆角矩形 182"/>
          <p:cNvSpPr/>
          <p:nvPr/>
        </p:nvSpPr>
        <p:spPr>
          <a:xfrm>
            <a:off x="1915244" y="3022107"/>
            <a:ext cx="765310" cy="417546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3157595" y="1485802"/>
            <a:ext cx="1412314" cy="417546"/>
          </a:xfrm>
          <a:prstGeom prst="rect">
            <a:avLst/>
          </a:prstGeom>
          <a:solidFill>
            <a:srgbClr val="B4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5" name="直接箭头连接符 184"/>
          <p:cNvCxnSpPr>
            <a:stCxn id="176" idx="0"/>
            <a:endCxn id="177" idx="2"/>
          </p:cNvCxnSpPr>
          <p:nvPr/>
        </p:nvCxnSpPr>
        <p:spPr>
          <a:xfrm flipV="1">
            <a:off x="3819310" y="3831468"/>
            <a:ext cx="403056" cy="354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>
            <a:stCxn id="177" idx="0"/>
            <a:endCxn id="182" idx="2"/>
          </p:cNvCxnSpPr>
          <p:nvPr/>
        </p:nvCxnSpPr>
        <p:spPr>
          <a:xfrm flipV="1">
            <a:off x="4222366" y="3230880"/>
            <a:ext cx="0" cy="183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stCxn id="178" idx="0"/>
            <a:endCxn id="181" idx="2"/>
          </p:cNvCxnSpPr>
          <p:nvPr/>
        </p:nvCxnSpPr>
        <p:spPr>
          <a:xfrm flipV="1">
            <a:off x="5182772" y="3207717"/>
            <a:ext cx="0" cy="183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stCxn id="179" idx="0"/>
            <a:endCxn id="180" idx="2"/>
          </p:cNvCxnSpPr>
          <p:nvPr/>
        </p:nvCxnSpPr>
        <p:spPr>
          <a:xfrm flipV="1">
            <a:off x="3327558" y="3230880"/>
            <a:ext cx="0" cy="183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183" idx="0"/>
            <a:endCxn id="184" idx="2"/>
          </p:cNvCxnSpPr>
          <p:nvPr/>
        </p:nvCxnSpPr>
        <p:spPr>
          <a:xfrm flipV="1">
            <a:off x="2297899" y="1895881"/>
            <a:ext cx="1568810" cy="1126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任意多边形 190"/>
          <p:cNvSpPr/>
          <p:nvPr/>
        </p:nvSpPr>
        <p:spPr>
          <a:xfrm>
            <a:off x="2278645" y="3439655"/>
            <a:ext cx="1529434" cy="745572"/>
          </a:xfrm>
          <a:custGeom>
            <a:avLst/>
            <a:gdLst>
              <a:gd name="connsiteX0" fmla="*/ 2259106 w 2259106"/>
              <a:gd name="connsiteY0" fmla="*/ 833717 h 833717"/>
              <a:gd name="connsiteX1" fmla="*/ 528918 w 2259106"/>
              <a:gd name="connsiteY1" fmla="*/ 609600 h 833717"/>
              <a:gd name="connsiteX2" fmla="*/ 0 w 2259106"/>
              <a:gd name="connsiteY2" fmla="*/ 0 h 83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9106" h="833717">
                <a:moveTo>
                  <a:pt x="2259106" y="833717"/>
                </a:moveTo>
                <a:cubicBezTo>
                  <a:pt x="1582271" y="791135"/>
                  <a:pt x="905436" y="748553"/>
                  <a:pt x="528918" y="609600"/>
                </a:cubicBezTo>
                <a:cubicBezTo>
                  <a:pt x="152400" y="470647"/>
                  <a:pt x="76200" y="23532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3" name="直接箭头连接符 192"/>
          <p:cNvCxnSpPr>
            <a:stCxn id="176" idx="0"/>
            <a:endCxn id="179" idx="2"/>
          </p:cNvCxnSpPr>
          <p:nvPr/>
        </p:nvCxnSpPr>
        <p:spPr>
          <a:xfrm flipH="1" flipV="1">
            <a:off x="3327558" y="3831468"/>
            <a:ext cx="491752" cy="354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>
            <a:stCxn id="176" idx="0"/>
            <a:endCxn id="178" idx="2"/>
          </p:cNvCxnSpPr>
          <p:nvPr/>
        </p:nvCxnSpPr>
        <p:spPr>
          <a:xfrm flipV="1">
            <a:off x="3819311" y="3808306"/>
            <a:ext cx="1363461" cy="377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81" idx="0"/>
            <a:endCxn id="184" idx="2"/>
          </p:cNvCxnSpPr>
          <p:nvPr/>
        </p:nvCxnSpPr>
        <p:spPr>
          <a:xfrm flipH="1" flipV="1">
            <a:off x="3866709" y="1895881"/>
            <a:ext cx="1316062" cy="894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4723861" y="2626261"/>
            <a:ext cx="939393" cy="72382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7" name="直接箭头连接符 206"/>
          <p:cNvCxnSpPr>
            <a:stCxn id="180" idx="0"/>
            <a:endCxn id="184" idx="2"/>
          </p:cNvCxnSpPr>
          <p:nvPr/>
        </p:nvCxnSpPr>
        <p:spPr>
          <a:xfrm flipV="1">
            <a:off x="3327559" y="1895880"/>
            <a:ext cx="539151" cy="917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>
            <a:stCxn id="182" idx="0"/>
            <a:endCxn id="184" idx="2"/>
          </p:cNvCxnSpPr>
          <p:nvPr/>
        </p:nvCxnSpPr>
        <p:spPr>
          <a:xfrm flipH="1" flipV="1">
            <a:off x="3866710" y="1895880"/>
            <a:ext cx="355657" cy="917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562564" y="1471078"/>
            <a:ext cx="1412314" cy="417546"/>
          </a:xfrm>
          <a:prstGeom prst="rect">
            <a:avLst/>
          </a:prstGeom>
          <a:solidFill>
            <a:srgbClr val="B4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777444" y="4803175"/>
            <a:ext cx="431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Inception module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650819" y="4197881"/>
            <a:ext cx="1118545" cy="540656"/>
          </a:xfrm>
          <a:prstGeom prst="rect">
            <a:avLst/>
          </a:prstGeom>
          <a:solidFill>
            <a:srgbClr val="B4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layer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307130" y="5526435"/>
                <a:ext cx="4305837" cy="715089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convolution has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activation function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30" y="5526435"/>
                <a:ext cx="4305837" cy="715089"/>
              </a:xfrm>
              <a:prstGeom prst="roundRect">
                <a:avLst/>
              </a:prstGeom>
              <a:blipFill>
                <a:blip r:embed="rId4"/>
                <a:stretch>
                  <a:fillRect b="-672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本框 50"/>
          <p:cNvSpPr txBox="1"/>
          <p:nvPr/>
        </p:nvSpPr>
        <p:spPr>
          <a:xfrm>
            <a:off x="1915244" y="6439372"/>
            <a:ext cx="8989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[*]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Szegedy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Vanhoucke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Ioffe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et al. Rethinking the Inception Architecture for Computer Vision[C]. CVPR, 2016.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358" y="1526650"/>
            <a:ext cx="1746539" cy="99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2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91773" y="323446"/>
            <a:ext cx="8515350" cy="903633"/>
          </a:xfrm>
        </p:spPr>
        <p:txBody>
          <a:bodyPr>
            <a:no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Factorization into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Asymmetric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9A43-33EB-433F-8DDA-D75E78E778A3}" type="slidenum"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8" name="组合 167"/>
          <p:cNvGrpSpPr/>
          <p:nvPr/>
        </p:nvGrpSpPr>
        <p:grpSpPr>
          <a:xfrm>
            <a:off x="3214225" y="1828831"/>
            <a:ext cx="1781821" cy="1661373"/>
            <a:chOff x="642359" y="2690235"/>
            <a:chExt cx="1781821" cy="1661373"/>
          </a:xfrm>
        </p:grpSpPr>
        <p:grpSp>
          <p:nvGrpSpPr>
            <p:cNvPr id="38" name="组合 37"/>
            <p:cNvGrpSpPr/>
            <p:nvPr/>
          </p:nvGrpSpPr>
          <p:grpSpPr>
            <a:xfrm>
              <a:off x="642359" y="3645024"/>
              <a:ext cx="1781821" cy="706584"/>
              <a:chOff x="539552" y="3206626"/>
              <a:chExt cx="1781821" cy="706584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539552" y="3679430"/>
                <a:ext cx="1543350" cy="233780"/>
                <a:chOff x="539552" y="3679430"/>
                <a:chExt cx="1543350" cy="233780"/>
              </a:xfrm>
            </p:grpSpPr>
            <p:sp>
              <p:nvSpPr>
                <p:cNvPr id="101" name="流程图: 数据 100"/>
                <p:cNvSpPr/>
                <p:nvPr/>
              </p:nvSpPr>
              <p:spPr>
                <a:xfrm>
                  <a:off x="539552" y="3679430"/>
                  <a:ext cx="584004" cy="233780"/>
                </a:xfrm>
                <a:prstGeom prst="flowChartInputOutpu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" name="流程图: 数据 102"/>
                <p:cNvSpPr/>
                <p:nvPr/>
              </p:nvSpPr>
              <p:spPr>
                <a:xfrm>
                  <a:off x="1019225" y="3679430"/>
                  <a:ext cx="584004" cy="233780"/>
                </a:xfrm>
                <a:prstGeom prst="flowChartInputOutpu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" name="流程图: 数据 104"/>
                <p:cNvSpPr/>
                <p:nvPr/>
              </p:nvSpPr>
              <p:spPr>
                <a:xfrm>
                  <a:off x="1498898" y="3679430"/>
                  <a:ext cx="584004" cy="233780"/>
                </a:xfrm>
                <a:prstGeom prst="flowChartInputOutpu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6" name="组合 105"/>
              <p:cNvGrpSpPr/>
              <p:nvPr/>
            </p:nvGrpSpPr>
            <p:grpSpPr>
              <a:xfrm>
                <a:off x="658664" y="3445650"/>
                <a:ext cx="1543350" cy="233780"/>
                <a:chOff x="539552" y="3679430"/>
                <a:chExt cx="1543350" cy="233780"/>
              </a:xfrm>
            </p:grpSpPr>
            <p:sp>
              <p:nvSpPr>
                <p:cNvPr id="107" name="流程图: 数据 106"/>
                <p:cNvSpPr/>
                <p:nvPr/>
              </p:nvSpPr>
              <p:spPr>
                <a:xfrm>
                  <a:off x="539552" y="3679430"/>
                  <a:ext cx="584004" cy="233780"/>
                </a:xfrm>
                <a:prstGeom prst="flowChartInputOutpu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流程图: 数据 107"/>
                <p:cNvSpPr/>
                <p:nvPr/>
              </p:nvSpPr>
              <p:spPr>
                <a:xfrm>
                  <a:off x="1019225" y="3679430"/>
                  <a:ext cx="584004" cy="233780"/>
                </a:xfrm>
                <a:prstGeom prst="flowChartInputOutpu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流程图: 数据 108"/>
                <p:cNvSpPr/>
                <p:nvPr/>
              </p:nvSpPr>
              <p:spPr>
                <a:xfrm>
                  <a:off x="1498898" y="3679430"/>
                  <a:ext cx="584004" cy="233780"/>
                </a:xfrm>
                <a:prstGeom prst="flowChartInputOutpu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0" name="组合 109"/>
              <p:cNvGrpSpPr/>
              <p:nvPr/>
            </p:nvGrpSpPr>
            <p:grpSpPr>
              <a:xfrm>
                <a:off x="778023" y="3206626"/>
                <a:ext cx="1543350" cy="233780"/>
                <a:chOff x="539552" y="3679430"/>
                <a:chExt cx="1543350" cy="233780"/>
              </a:xfrm>
            </p:grpSpPr>
            <p:sp>
              <p:nvSpPr>
                <p:cNvPr id="111" name="流程图: 数据 110"/>
                <p:cNvSpPr/>
                <p:nvPr/>
              </p:nvSpPr>
              <p:spPr>
                <a:xfrm>
                  <a:off x="539552" y="3679430"/>
                  <a:ext cx="584004" cy="233780"/>
                </a:xfrm>
                <a:prstGeom prst="flowChartInputOutpu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流程图: 数据 111"/>
                <p:cNvSpPr/>
                <p:nvPr/>
              </p:nvSpPr>
              <p:spPr>
                <a:xfrm>
                  <a:off x="1019225" y="3679430"/>
                  <a:ext cx="584004" cy="233780"/>
                </a:xfrm>
                <a:prstGeom prst="flowChartInputOutpu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" name="流程图: 数据 113"/>
                <p:cNvSpPr/>
                <p:nvPr/>
              </p:nvSpPr>
              <p:spPr>
                <a:xfrm>
                  <a:off x="1498898" y="3679430"/>
                  <a:ext cx="584004" cy="233780"/>
                </a:xfrm>
                <a:prstGeom prst="flowChartInputOutpu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6" name="流程图: 数据 115"/>
            <p:cNvSpPr/>
            <p:nvPr/>
          </p:nvSpPr>
          <p:spPr>
            <a:xfrm>
              <a:off x="1547664" y="2690235"/>
              <a:ext cx="501174" cy="2337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 flipH="1">
              <a:off x="995363" y="2690813"/>
              <a:ext cx="642937" cy="96202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642359" y="2924015"/>
              <a:ext cx="905305" cy="142759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2048838" y="2690235"/>
              <a:ext cx="375095" cy="95478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1944507" y="2924015"/>
              <a:ext cx="119359" cy="142759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文本框 168"/>
          <p:cNvSpPr txBox="1"/>
          <p:nvPr/>
        </p:nvSpPr>
        <p:spPr>
          <a:xfrm>
            <a:off x="2795664" y="2305083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7" name="组合 166"/>
          <p:cNvGrpSpPr/>
          <p:nvPr/>
        </p:nvGrpSpPr>
        <p:grpSpPr>
          <a:xfrm>
            <a:off x="6638315" y="1413027"/>
            <a:ext cx="1781821" cy="2287269"/>
            <a:chOff x="4067944" y="2072153"/>
            <a:chExt cx="1781821" cy="2287269"/>
          </a:xfrm>
        </p:grpSpPr>
        <p:grpSp>
          <p:nvGrpSpPr>
            <p:cNvPr id="133" name="组合 132"/>
            <p:cNvGrpSpPr/>
            <p:nvPr/>
          </p:nvGrpSpPr>
          <p:grpSpPr>
            <a:xfrm>
              <a:off x="4067944" y="3652838"/>
              <a:ext cx="1781821" cy="706584"/>
              <a:chOff x="539552" y="3206626"/>
              <a:chExt cx="1781821" cy="706584"/>
            </a:xfrm>
          </p:grpSpPr>
          <p:grpSp>
            <p:nvGrpSpPr>
              <p:cNvPr id="134" name="组合 133"/>
              <p:cNvGrpSpPr/>
              <p:nvPr/>
            </p:nvGrpSpPr>
            <p:grpSpPr>
              <a:xfrm>
                <a:off x="539552" y="3679430"/>
                <a:ext cx="1543350" cy="233780"/>
                <a:chOff x="539552" y="3679430"/>
                <a:chExt cx="1543350" cy="233780"/>
              </a:xfrm>
            </p:grpSpPr>
            <p:sp>
              <p:nvSpPr>
                <p:cNvPr id="143" name="流程图: 数据 142"/>
                <p:cNvSpPr/>
                <p:nvPr/>
              </p:nvSpPr>
              <p:spPr>
                <a:xfrm>
                  <a:off x="539552" y="3679430"/>
                  <a:ext cx="584004" cy="233780"/>
                </a:xfrm>
                <a:prstGeom prst="flowChartInputOutpu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" name="流程图: 数据 143"/>
                <p:cNvSpPr/>
                <p:nvPr/>
              </p:nvSpPr>
              <p:spPr>
                <a:xfrm>
                  <a:off x="1019225" y="3679430"/>
                  <a:ext cx="584004" cy="233780"/>
                </a:xfrm>
                <a:prstGeom prst="flowChartInputOutpu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" name="流程图: 数据 144"/>
                <p:cNvSpPr/>
                <p:nvPr/>
              </p:nvSpPr>
              <p:spPr>
                <a:xfrm>
                  <a:off x="1498898" y="3679430"/>
                  <a:ext cx="584004" cy="233780"/>
                </a:xfrm>
                <a:prstGeom prst="flowChartInputOutpu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" name="组合 134"/>
              <p:cNvGrpSpPr/>
              <p:nvPr/>
            </p:nvGrpSpPr>
            <p:grpSpPr>
              <a:xfrm>
                <a:off x="658664" y="3445650"/>
                <a:ext cx="1543350" cy="233780"/>
                <a:chOff x="539552" y="3679430"/>
                <a:chExt cx="1543350" cy="233780"/>
              </a:xfrm>
            </p:grpSpPr>
            <p:sp>
              <p:nvSpPr>
                <p:cNvPr id="140" name="流程图: 数据 139"/>
                <p:cNvSpPr/>
                <p:nvPr/>
              </p:nvSpPr>
              <p:spPr>
                <a:xfrm>
                  <a:off x="539552" y="3679430"/>
                  <a:ext cx="584004" cy="233780"/>
                </a:xfrm>
                <a:prstGeom prst="flowChartInputOutpu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" name="流程图: 数据 140"/>
                <p:cNvSpPr/>
                <p:nvPr/>
              </p:nvSpPr>
              <p:spPr>
                <a:xfrm>
                  <a:off x="1019225" y="3679430"/>
                  <a:ext cx="584004" cy="233780"/>
                </a:xfrm>
                <a:prstGeom prst="flowChartInputOutpu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" name="流程图: 数据 141"/>
                <p:cNvSpPr/>
                <p:nvPr/>
              </p:nvSpPr>
              <p:spPr>
                <a:xfrm>
                  <a:off x="1498898" y="3679430"/>
                  <a:ext cx="584004" cy="233780"/>
                </a:xfrm>
                <a:prstGeom prst="flowChartInputOutpu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" name="组合 135"/>
              <p:cNvGrpSpPr/>
              <p:nvPr/>
            </p:nvGrpSpPr>
            <p:grpSpPr>
              <a:xfrm>
                <a:off x="778023" y="3206626"/>
                <a:ext cx="1543350" cy="233780"/>
                <a:chOff x="539552" y="3679430"/>
                <a:chExt cx="1543350" cy="233780"/>
              </a:xfrm>
            </p:grpSpPr>
            <p:sp>
              <p:nvSpPr>
                <p:cNvPr id="137" name="流程图: 数据 136"/>
                <p:cNvSpPr/>
                <p:nvPr/>
              </p:nvSpPr>
              <p:spPr>
                <a:xfrm>
                  <a:off x="539552" y="3679430"/>
                  <a:ext cx="584004" cy="233780"/>
                </a:xfrm>
                <a:prstGeom prst="flowChartInputOutpu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流程图: 数据 137"/>
                <p:cNvSpPr/>
                <p:nvPr/>
              </p:nvSpPr>
              <p:spPr>
                <a:xfrm>
                  <a:off x="1019225" y="3679430"/>
                  <a:ext cx="584004" cy="233780"/>
                </a:xfrm>
                <a:prstGeom prst="flowChartInputOutpu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流程图: 数据 138"/>
                <p:cNvSpPr/>
                <p:nvPr/>
              </p:nvSpPr>
              <p:spPr>
                <a:xfrm>
                  <a:off x="1498898" y="3679430"/>
                  <a:ext cx="584004" cy="233780"/>
                </a:xfrm>
                <a:prstGeom prst="flowChartInputOutpu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" name="组合 119"/>
            <p:cNvGrpSpPr/>
            <p:nvPr/>
          </p:nvGrpSpPr>
          <p:grpSpPr>
            <a:xfrm>
              <a:off x="4786088" y="2679070"/>
              <a:ext cx="576499" cy="703962"/>
              <a:chOff x="4839619" y="2502113"/>
              <a:chExt cx="576499" cy="703962"/>
            </a:xfrm>
          </p:grpSpPr>
          <p:sp>
            <p:nvSpPr>
              <p:cNvPr id="146" name="流程图: 数据 145"/>
              <p:cNvSpPr/>
              <p:nvPr/>
            </p:nvSpPr>
            <p:spPr>
              <a:xfrm>
                <a:off x="4839619" y="2972295"/>
                <a:ext cx="411114" cy="233780"/>
              </a:xfrm>
              <a:prstGeom prst="flowChartInputOutpu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流程图: 数据 147"/>
              <p:cNvSpPr/>
              <p:nvPr/>
            </p:nvSpPr>
            <p:spPr>
              <a:xfrm>
                <a:off x="4926064" y="2738515"/>
                <a:ext cx="411114" cy="233780"/>
              </a:xfrm>
              <a:prstGeom prst="flowChartInputOutpu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流程图: 数据 148"/>
              <p:cNvSpPr/>
              <p:nvPr/>
            </p:nvSpPr>
            <p:spPr>
              <a:xfrm>
                <a:off x="5005004" y="2502113"/>
                <a:ext cx="411114" cy="233780"/>
              </a:xfrm>
              <a:prstGeom prst="flowChartInputOutpu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0" name="流程图: 数据 149"/>
            <p:cNvSpPr/>
            <p:nvPr/>
          </p:nvSpPr>
          <p:spPr>
            <a:xfrm>
              <a:off x="4987893" y="2072153"/>
              <a:ext cx="418618" cy="254987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4" name="直接连接符 123"/>
            <p:cNvCxnSpPr/>
            <p:nvPr/>
          </p:nvCxnSpPr>
          <p:spPr>
            <a:xfrm flipV="1">
              <a:off x="4427984" y="2679070"/>
              <a:ext cx="599306" cy="97376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 flipH="1">
              <a:off x="4306168" y="2912850"/>
              <a:ext cx="652426" cy="9659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5362587" y="2682977"/>
              <a:ext cx="479673" cy="96986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5283200" y="2914650"/>
              <a:ext cx="437491" cy="97196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 flipH="1">
              <a:off x="4786088" y="2327140"/>
              <a:ext cx="201805" cy="1055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flipH="1">
              <a:off x="5118100" y="2333625"/>
              <a:ext cx="201614" cy="105092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 flipH="1">
              <a:off x="5362587" y="2072153"/>
              <a:ext cx="43924" cy="6180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flipH="1">
              <a:off x="5027290" y="2072153"/>
              <a:ext cx="50800" cy="6180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文本框 169"/>
          <p:cNvSpPr txBox="1"/>
          <p:nvPr/>
        </p:nvSpPr>
        <p:spPr>
          <a:xfrm>
            <a:off x="6345377" y="252667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1x3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6357802" y="176105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文本框 173"/>
              <p:cNvSpPr txBox="1"/>
              <p:nvPr/>
            </p:nvSpPr>
            <p:spPr>
              <a:xfrm>
                <a:off x="2416087" y="3707312"/>
                <a:ext cx="7466722" cy="1039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>
                  <a:buClr>
                    <a:srgbClr val="FF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Parameter proportion: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0.67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>
                  <a:buClr>
                    <a:srgbClr val="FF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 can be replaced by a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convolution followed by a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convolution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4" name="文本框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087" y="3707312"/>
                <a:ext cx="7466722" cy="1039515"/>
              </a:xfrm>
              <a:prstGeom prst="rect">
                <a:avLst/>
              </a:prstGeom>
              <a:blipFill>
                <a:blip r:embed="rId3"/>
                <a:stretch>
                  <a:fillRect b="-8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2649342" y="4873196"/>
                <a:ext cx="7000212" cy="1328023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author found the asymmetric factorization using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×7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convolutions followed by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convolutions works well on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medium feature size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maps, where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ranges between 12 and 20)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42" y="4873196"/>
                <a:ext cx="7000212" cy="1328023"/>
              </a:xfrm>
              <a:prstGeom prst="roundRect">
                <a:avLst/>
              </a:prstGeom>
              <a:blipFill>
                <a:blip r:embed="rId4"/>
                <a:stretch>
                  <a:fillRect b="-136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/>
          <p:cNvSpPr txBox="1"/>
          <p:nvPr/>
        </p:nvSpPr>
        <p:spPr>
          <a:xfrm>
            <a:off x="2171131" y="6242614"/>
            <a:ext cx="7476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[*]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Szegedy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Vanhoucke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Ioffe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et al. Rethinking the Inception Architecture for Computer Vision[C]. CVPR, 2016.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36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2650" y="332657"/>
            <a:ext cx="8316567" cy="903633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Inception Module with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Asymmetric</a:t>
            </a: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Convolutions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9A43-33EB-433F-8DDA-D75E78E778A3}" type="slidenum"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3811173" y="4284340"/>
            <a:ext cx="765310" cy="4175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4771578" y="4261177"/>
            <a:ext cx="765310" cy="4175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2916365" y="4284340"/>
            <a:ext cx="765310" cy="4175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2916365" y="3683752"/>
            <a:ext cx="765310" cy="4175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4771578" y="3660589"/>
            <a:ext cx="765310" cy="417546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5x5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3811173" y="3683752"/>
            <a:ext cx="765310" cy="417546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1886706" y="3892525"/>
            <a:ext cx="765310" cy="417546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直接箭头连接符 87"/>
          <p:cNvCxnSpPr>
            <a:endCxn id="80" idx="2"/>
          </p:cNvCxnSpPr>
          <p:nvPr/>
        </p:nvCxnSpPr>
        <p:spPr>
          <a:xfrm flipV="1">
            <a:off x="3790772" y="4701886"/>
            <a:ext cx="403056" cy="354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0" idx="0"/>
            <a:endCxn id="85" idx="2"/>
          </p:cNvCxnSpPr>
          <p:nvPr/>
        </p:nvCxnSpPr>
        <p:spPr>
          <a:xfrm flipV="1">
            <a:off x="4193828" y="4101298"/>
            <a:ext cx="0" cy="183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81" idx="0"/>
            <a:endCxn id="84" idx="2"/>
          </p:cNvCxnSpPr>
          <p:nvPr/>
        </p:nvCxnSpPr>
        <p:spPr>
          <a:xfrm flipV="1">
            <a:off x="5154234" y="4078135"/>
            <a:ext cx="0" cy="183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82" idx="0"/>
            <a:endCxn id="83" idx="2"/>
          </p:cNvCxnSpPr>
          <p:nvPr/>
        </p:nvCxnSpPr>
        <p:spPr>
          <a:xfrm flipV="1">
            <a:off x="3299020" y="4101298"/>
            <a:ext cx="0" cy="183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6" idx="0"/>
          </p:cNvCxnSpPr>
          <p:nvPr/>
        </p:nvCxnSpPr>
        <p:spPr>
          <a:xfrm flipV="1">
            <a:off x="2269361" y="2766299"/>
            <a:ext cx="1568810" cy="1126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任意多边形 92"/>
          <p:cNvSpPr/>
          <p:nvPr/>
        </p:nvSpPr>
        <p:spPr>
          <a:xfrm>
            <a:off x="2250107" y="4310073"/>
            <a:ext cx="1529434" cy="745572"/>
          </a:xfrm>
          <a:custGeom>
            <a:avLst/>
            <a:gdLst>
              <a:gd name="connsiteX0" fmla="*/ 2259106 w 2259106"/>
              <a:gd name="connsiteY0" fmla="*/ 833717 h 833717"/>
              <a:gd name="connsiteX1" fmla="*/ 528918 w 2259106"/>
              <a:gd name="connsiteY1" fmla="*/ 609600 h 833717"/>
              <a:gd name="connsiteX2" fmla="*/ 0 w 2259106"/>
              <a:gd name="connsiteY2" fmla="*/ 0 h 83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9106" h="833717">
                <a:moveTo>
                  <a:pt x="2259106" y="833717"/>
                </a:moveTo>
                <a:cubicBezTo>
                  <a:pt x="1582271" y="791135"/>
                  <a:pt x="905436" y="748553"/>
                  <a:pt x="528918" y="609600"/>
                </a:cubicBezTo>
                <a:cubicBezTo>
                  <a:pt x="152400" y="470647"/>
                  <a:pt x="76200" y="23532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接箭头连接符 93"/>
          <p:cNvCxnSpPr>
            <a:endCxn id="82" idx="2"/>
          </p:cNvCxnSpPr>
          <p:nvPr/>
        </p:nvCxnSpPr>
        <p:spPr>
          <a:xfrm flipH="1" flipV="1">
            <a:off x="3299020" y="4701886"/>
            <a:ext cx="491752" cy="354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endCxn id="81" idx="2"/>
          </p:cNvCxnSpPr>
          <p:nvPr/>
        </p:nvCxnSpPr>
        <p:spPr>
          <a:xfrm flipV="1">
            <a:off x="3790773" y="4678724"/>
            <a:ext cx="1363461" cy="377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84" idx="0"/>
          </p:cNvCxnSpPr>
          <p:nvPr/>
        </p:nvCxnSpPr>
        <p:spPr>
          <a:xfrm flipH="1" flipV="1">
            <a:off x="3838171" y="2766299"/>
            <a:ext cx="1316062" cy="894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83" idx="0"/>
          </p:cNvCxnSpPr>
          <p:nvPr/>
        </p:nvCxnSpPr>
        <p:spPr>
          <a:xfrm flipV="1">
            <a:off x="3299021" y="2766298"/>
            <a:ext cx="539151" cy="917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85" idx="0"/>
          </p:cNvCxnSpPr>
          <p:nvPr/>
        </p:nvCxnSpPr>
        <p:spPr>
          <a:xfrm flipH="1" flipV="1">
            <a:off x="3838172" y="2766298"/>
            <a:ext cx="355657" cy="917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圆角矩形 112"/>
          <p:cNvSpPr/>
          <p:nvPr/>
        </p:nvSpPr>
        <p:spPr>
          <a:xfrm>
            <a:off x="8135945" y="4369704"/>
            <a:ext cx="765310" cy="4175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9096350" y="4346541"/>
            <a:ext cx="765310" cy="4175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241137" y="4369704"/>
            <a:ext cx="765310" cy="4175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7241137" y="3769116"/>
            <a:ext cx="765310" cy="4175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9096350" y="3745953"/>
            <a:ext cx="765310" cy="417546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8135945" y="3769116"/>
            <a:ext cx="765310" cy="417546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6211478" y="3977889"/>
            <a:ext cx="765310" cy="417546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直接箭头连接符 125"/>
          <p:cNvCxnSpPr>
            <a:endCxn id="113" idx="2"/>
          </p:cNvCxnSpPr>
          <p:nvPr/>
        </p:nvCxnSpPr>
        <p:spPr>
          <a:xfrm flipV="1">
            <a:off x="8115544" y="4787250"/>
            <a:ext cx="403056" cy="354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13" idx="0"/>
            <a:endCxn id="122" idx="2"/>
          </p:cNvCxnSpPr>
          <p:nvPr/>
        </p:nvCxnSpPr>
        <p:spPr>
          <a:xfrm flipV="1">
            <a:off x="8518600" y="4186662"/>
            <a:ext cx="0" cy="183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15" idx="0"/>
            <a:endCxn id="121" idx="2"/>
          </p:cNvCxnSpPr>
          <p:nvPr/>
        </p:nvCxnSpPr>
        <p:spPr>
          <a:xfrm flipV="1">
            <a:off x="9479006" y="4163499"/>
            <a:ext cx="0" cy="183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17" idx="0"/>
            <a:endCxn id="119" idx="2"/>
          </p:cNvCxnSpPr>
          <p:nvPr/>
        </p:nvCxnSpPr>
        <p:spPr>
          <a:xfrm flipV="1">
            <a:off x="7623792" y="4186662"/>
            <a:ext cx="0" cy="183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3" idx="0"/>
          </p:cNvCxnSpPr>
          <p:nvPr/>
        </p:nvCxnSpPr>
        <p:spPr>
          <a:xfrm flipV="1">
            <a:off x="6594133" y="1688013"/>
            <a:ext cx="1510180" cy="22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任意多边形 130"/>
          <p:cNvSpPr/>
          <p:nvPr/>
        </p:nvSpPr>
        <p:spPr>
          <a:xfrm>
            <a:off x="6574879" y="4395437"/>
            <a:ext cx="1529434" cy="745572"/>
          </a:xfrm>
          <a:custGeom>
            <a:avLst/>
            <a:gdLst>
              <a:gd name="connsiteX0" fmla="*/ 2259106 w 2259106"/>
              <a:gd name="connsiteY0" fmla="*/ 833717 h 833717"/>
              <a:gd name="connsiteX1" fmla="*/ 528918 w 2259106"/>
              <a:gd name="connsiteY1" fmla="*/ 609600 h 833717"/>
              <a:gd name="connsiteX2" fmla="*/ 0 w 2259106"/>
              <a:gd name="connsiteY2" fmla="*/ 0 h 83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9106" h="833717">
                <a:moveTo>
                  <a:pt x="2259106" y="833717"/>
                </a:moveTo>
                <a:cubicBezTo>
                  <a:pt x="1582271" y="791135"/>
                  <a:pt x="905436" y="748553"/>
                  <a:pt x="528918" y="609600"/>
                </a:cubicBezTo>
                <a:cubicBezTo>
                  <a:pt x="152400" y="470647"/>
                  <a:pt x="76200" y="23532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2" name="直接箭头连接符 131"/>
          <p:cNvCxnSpPr>
            <a:endCxn id="117" idx="2"/>
          </p:cNvCxnSpPr>
          <p:nvPr/>
        </p:nvCxnSpPr>
        <p:spPr>
          <a:xfrm flipH="1" flipV="1">
            <a:off x="7623792" y="4787250"/>
            <a:ext cx="491752" cy="354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endCxn id="115" idx="2"/>
          </p:cNvCxnSpPr>
          <p:nvPr/>
        </p:nvCxnSpPr>
        <p:spPr>
          <a:xfrm flipV="1">
            <a:off x="8115545" y="4764088"/>
            <a:ext cx="1363461" cy="377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19" idx="0"/>
          </p:cNvCxnSpPr>
          <p:nvPr/>
        </p:nvCxnSpPr>
        <p:spPr>
          <a:xfrm flipV="1">
            <a:off x="7623793" y="1688012"/>
            <a:ext cx="480521" cy="2081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圆角矩形 156"/>
          <p:cNvSpPr/>
          <p:nvPr/>
        </p:nvSpPr>
        <p:spPr>
          <a:xfrm>
            <a:off x="8135945" y="3120638"/>
            <a:ext cx="765310" cy="417546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7x1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>
            <a:stCxn id="122" idx="0"/>
            <a:endCxn id="157" idx="2"/>
          </p:cNvCxnSpPr>
          <p:nvPr/>
        </p:nvCxnSpPr>
        <p:spPr>
          <a:xfrm flipV="1">
            <a:off x="8518600" y="3538184"/>
            <a:ext cx="0" cy="230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圆角矩形 158"/>
          <p:cNvSpPr/>
          <p:nvPr/>
        </p:nvSpPr>
        <p:spPr>
          <a:xfrm>
            <a:off x="9096300" y="3101927"/>
            <a:ext cx="765310" cy="417546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7x1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圆角矩形 160"/>
          <p:cNvSpPr/>
          <p:nvPr/>
        </p:nvSpPr>
        <p:spPr>
          <a:xfrm>
            <a:off x="9096350" y="2500037"/>
            <a:ext cx="765310" cy="417546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圆角矩形 161"/>
          <p:cNvSpPr/>
          <p:nvPr/>
        </p:nvSpPr>
        <p:spPr>
          <a:xfrm>
            <a:off x="9096300" y="1848605"/>
            <a:ext cx="765310" cy="417546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7x1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>
            <a:stCxn id="121" idx="0"/>
            <a:endCxn id="159" idx="2"/>
          </p:cNvCxnSpPr>
          <p:nvPr/>
        </p:nvCxnSpPr>
        <p:spPr>
          <a:xfrm flipH="1" flipV="1">
            <a:off x="9478955" y="3519473"/>
            <a:ext cx="50" cy="226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59" idx="0"/>
            <a:endCxn id="161" idx="2"/>
          </p:cNvCxnSpPr>
          <p:nvPr/>
        </p:nvCxnSpPr>
        <p:spPr>
          <a:xfrm flipV="1">
            <a:off x="9478955" y="2917583"/>
            <a:ext cx="50" cy="184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1" idx="0"/>
            <a:endCxn id="162" idx="2"/>
          </p:cNvCxnSpPr>
          <p:nvPr/>
        </p:nvCxnSpPr>
        <p:spPr>
          <a:xfrm flipH="1" flipV="1">
            <a:off x="9478955" y="2266151"/>
            <a:ext cx="50" cy="233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57" idx="0"/>
          </p:cNvCxnSpPr>
          <p:nvPr/>
        </p:nvCxnSpPr>
        <p:spPr>
          <a:xfrm flipH="1" flipV="1">
            <a:off x="8104314" y="1688012"/>
            <a:ext cx="414287" cy="1432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2" idx="0"/>
          </p:cNvCxnSpPr>
          <p:nvPr/>
        </p:nvCxnSpPr>
        <p:spPr>
          <a:xfrm flipH="1" flipV="1">
            <a:off x="8104313" y="1688013"/>
            <a:ext cx="1374642" cy="160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圆角矩形 163"/>
          <p:cNvSpPr/>
          <p:nvPr/>
        </p:nvSpPr>
        <p:spPr>
          <a:xfrm>
            <a:off x="3752888" y="3584519"/>
            <a:ext cx="889193" cy="62757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圆角矩形 165"/>
          <p:cNvSpPr/>
          <p:nvPr/>
        </p:nvSpPr>
        <p:spPr>
          <a:xfrm>
            <a:off x="9030753" y="1779479"/>
            <a:ext cx="928724" cy="248169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圆角矩形 174"/>
          <p:cNvSpPr/>
          <p:nvPr/>
        </p:nvSpPr>
        <p:spPr>
          <a:xfrm>
            <a:off x="8058702" y="3052285"/>
            <a:ext cx="908151" cy="120273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620262" y="5660276"/>
            <a:ext cx="431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Inception module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109208" y="2348752"/>
            <a:ext cx="1412314" cy="417546"/>
          </a:xfrm>
          <a:prstGeom prst="rect">
            <a:avLst/>
          </a:prstGeom>
          <a:solidFill>
            <a:srgbClr val="B4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220269" y="5070540"/>
            <a:ext cx="1118545" cy="540656"/>
          </a:xfrm>
          <a:prstGeom prst="rect">
            <a:avLst/>
          </a:prstGeom>
          <a:solidFill>
            <a:srgbClr val="B4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layer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539840" y="5133388"/>
            <a:ext cx="1118545" cy="540656"/>
          </a:xfrm>
          <a:prstGeom prst="rect">
            <a:avLst/>
          </a:prstGeom>
          <a:solidFill>
            <a:srgbClr val="B4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layer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461301" y="1236289"/>
            <a:ext cx="1412314" cy="417546"/>
          </a:xfrm>
          <a:prstGeom prst="rect">
            <a:avLst/>
          </a:prstGeom>
          <a:solidFill>
            <a:srgbClr val="B4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5899423" y="5701730"/>
            <a:ext cx="4318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 module with Asymmetric Convolutions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4710364" y="3587659"/>
            <a:ext cx="889193" cy="62757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161256" y="6334780"/>
            <a:ext cx="7476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[*]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Szegedy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Vanhoucke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Ioffe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et al. Rethinking the Inception Architecture for Computer Vision[C]. CVPR, 2016.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59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Feature Map Size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9A43-33EB-433F-8DDA-D75E78E778A3}" type="slidenum"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847459" y="1310341"/>
                <a:ext cx="7488832" cy="766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is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grid size with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maps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want to processing it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grid size with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maps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459" y="1310341"/>
                <a:ext cx="7488832" cy="766813"/>
              </a:xfrm>
              <a:prstGeom prst="rect">
                <a:avLst/>
              </a:prstGeom>
              <a:blipFill>
                <a:blip r:embed="rId2"/>
                <a:stretch>
                  <a:fillRect l="-488" t="-4762" b="-3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2416651" y="4258208"/>
            <a:ext cx="919014" cy="417546"/>
          </a:xfrm>
          <a:prstGeom prst="rect">
            <a:avLst/>
          </a:prstGeom>
          <a:solidFill>
            <a:srgbClr val="B4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35x35x320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416651" y="3394112"/>
            <a:ext cx="919014" cy="417546"/>
          </a:xfrm>
          <a:prstGeom prst="rect">
            <a:avLst/>
          </a:prstGeom>
          <a:solidFill>
            <a:srgbClr val="B4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17x17x320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416651" y="2530016"/>
            <a:ext cx="919014" cy="417546"/>
          </a:xfrm>
          <a:prstGeom prst="rect">
            <a:avLst/>
          </a:prstGeom>
          <a:solidFill>
            <a:srgbClr val="B4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17x17x640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/>
          <p:cNvCxnSpPr>
            <a:stCxn id="34" idx="0"/>
            <a:endCxn id="35" idx="2"/>
          </p:cNvCxnSpPr>
          <p:nvPr/>
        </p:nvCxnSpPr>
        <p:spPr>
          <a:xfrm flipV="1">
            <a:off x="2876158" y="3811658"/>
            <a:ext cx="0" cy="446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5" idx="0"/>
            <a:endCxn id="36" idx="2"/>
          </p:cNvCxnSpPr>
          <p:nvPr/>
        </p:nvCxnSpPr>
        <p:spPr>
          <a:xfrm flipV="1">
            <a:off x="2876158" y="2947562"/>
            <a:ext cx="0" cy="446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007230" y="3817028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021743" y="2981507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4735037" y="2533924"/>
            <a:ext cx="919014" cy="2145738"/>
            <a:chOff x="628650" y="2514678"/>
            <a:chExt cx="919014" cy="2145738"/>
          </a:xfrm>
        </p:grpSpPr>
        <p:sp>
          <p:nvSpPr>
            <p:cNvPr id="43" name="矩形 42"/>
            <p:cNvSpPr/>
            <p:nvPr/>
          </p:nvSpPr>
          <p:spPr>
            <a:xfrm>
              <a:off x="628650" y="4242870"/>
              <a:ext cx="919014" cy="417546"/>
            </a:xfrm>
            <a:prstGeom prst="rect">
              <a:avLst/>
            </a:prstGeom>
            <a:solidFill>
              <a:srgbClr val="B4C7E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35x35x320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28650" y="3378774"/>
              <a:ext cx="919014" cy="417546"/>
            </a:xfrm>
            <a:prstGeom prst="rect">
              <a:avLst/>
            </a:prstGeom>
            <a:solidFill>
              <a:srgbClr val="B4C7E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35x35x640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28650" y="2514678"/>
              <a:ext cx="919014" cy="417546"/>
            </a:xfrm>
            <a:prstGeom prst="rect">
              <a:avLst/>
            </a:prstGeom>
            <a:solidFill>
              <a:srgbClr val="B4C7E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17x17x640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箭头连接符 45"/>
            <p:cNvCxnSpPr>
              <a:stCxn id="43" idx="0"/>
              <a:endCxn id="44" idx="2"/>
            </p:cNvCxnSpPr>
            <p:nvPr/>
          </p:nvCxnSpPr>
          <p:spPr>
            <a:xfrm flipV="1">
              <a:off x="1088157" y="3796320"/>
              <a:ext cx="0" cy="446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4" idx="0"/>
              <a:endCxn id="45" idx="2"/>
            </p:cNvCxnSpPr>
            <p:nvPr/>
          </p:nvCxnSpPr>
          <p:spPr>
            <a:xfrm flipV="1">
              <a:off x="1088157" y="2932224"/>
              <a:ext cx="0" cy="446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5455118" y="3854175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511567" y="2985415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618943" y="4757407"/>
            <a:ext cx="254441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representational bottleneck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264718" y="4783314"/>
            <a:ext cx="185965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Requiring more computation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8478417" y="4008310"/>
            <a:ext cx="857875" cy="4403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9554983" y="3983880"/>
            <a:ext cx="857875" cy="4403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7475381" y="4008310"/>
            <a:ext cx="857875" cy="4403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stride 2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9554983" y="3350429"/>
            <a:ext cx="857875" cy="440393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stride 1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8478417" y="3374859"/>
            <a:ext cx="857875" cy="440393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stride 2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66"/>
          <p:cNvCxnSpPr>
            <a:stCxn id="58" idx="0"/>
            <a:endCxn id="63" idx="2"/>
          </p:cNvCxnSpPr>
          <p:nvPr/>
        </p:nvCxnSpPr>
        <p:spPr>
          <a:xfrm flipV="1">
            <a:off x="8907353" y="3815252"/>
            <a:ext cx="0" cy="193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9" idx="0"/>
            <a:endCxn id="62" idx="2"/>
          </p:cNvCxnSpPr>
          <p:nvPr/>
        </p:nvCxnSpPr>
        <p:spPr>
          <a:xfrm flipV="1">
            <a:off x="9983921" y="3790821"/>
            <a:ext cx="0" cy="193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0" idx="0"/>
            <a:endCxn id="65" idx="2"/>
          </p:cNvCxnSpPr>
          <p:nvPr/>
        </p:nvCxnSpPr>
        <p:spPr>
          <a:xfrm flipV="1">
            <a:off x="7904317" y="2395507"/>
            <a:ext cx="1003036" cy="1612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9554983" y="2694831"/>
            <a:ext cx="857875" cy="440393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stride 2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直接箭头连接符 84"/>
          <p:cNvCxnSpPr>
            <a:stCxn id="57" idx="0"/>
            <a:endCxn id="60" idx="2"/>
          </p:cNvCxnSpPr>
          <p:nvPr/>
        </p:nvCxnSpPr>
        <p:spPr>
          <a:xfrm flipH="1" flipV="1">
            <a:off x="7904317" y="4448704"/>
            <a:ext cx="1003036" cy="364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57" idx="0"/>
            <a:endCxn id="58" idx="2"/>
          </p:cNvCxnSpPr>
          <p:nvPr/>
        </p:nvCxnSpPr>
        <p:spPr>
          <a:xfrm flipV="1">
            <a:off x="8907353" y="4448704"/>
            <a:ext cx="0" cy="364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57" idx="0"/>
            <a:endCxn id="59" idx="2"/>
          </p:cNvCxnSpPr>
          <p:nvPr/>
        </p:nvCxnSpPr>
        <p:spPr>
          <a:xfrm flipV="1">
            <a:off x="8907354" y="4424272"/>
            <a:ext cx="1076567" cy="389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2" idx="0"/>
            <a:endCxn id="82" idx="2"/>
          </p:cNvCxnSpPr>
          <p:nvPr/>
        </p:nvCxnSpPr>
        <p:spPr>
          <a:xfrm flipV="1">
            <a:off x="9983920" y="3135224"/>
            <a:ext cx="0" cy="215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82" idx="0"/>
            <a:endCxn id="65" idx="2"/>
          </p:cNvCxnSpPr>
          <p:nvPr/>
        </p:nvCxnSpPr>
        <p:spPr>
          <a:xfrm flipH="1" flipV="1">
            <a:off x="8907354" y="2395506"/>
            <a:ext cx="1076567" cy="299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3" idx="0"/>
            <a:endCxn id="65" idx="2"/>
          </p:cNvCxnSpPr>
          <p:nvPr/>
        </p:nvCxnSpPr>
        <p:spPr>
          <a:xfrm flipV="1">
            <a:off x="8907353" y="2395506"/>
            <a:ext cx="0" cy="979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7256687" y="5446812"/>
            <a:ext cx="311417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representational bottleneck and saved computation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367030" y="4833972"/>
            <a:ext cx="1118545" cy="540656"/>
          </a:xfrm>
          <a:prstGeom prst="rect">
            <a:avLst/>
          </a:prstGeom>
          <a:solidFill>
            <a:srgbClr val="B4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layer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304493" y="1962326"/>
            <a:ext cx="1412314" cy="417546"/>
          </a:xfrm>
          <a:prstGeom prst="rect">
            <a:avLst/>
          </a:prstGeom>
          <a:solidFill>
            <a:srgbClr val="B4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右箭头 70"/>
          <p:cNvSpPr/>
          <p:nvPr/>
        </p:nvSpPr>
        <p:spPr>
          <a:xfrm>
            <a:off x="6597503" y="3411149"/>
            <a:ext cx="659184" cy="443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171131" y="6242614"/>
            <a:ext cx="7476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[*]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Szegedy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Vanhoucke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Ioffe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et al. Rethinking the Inception Architecture for Computer Vision[C]. CVPR, 2016.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51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2" grpId="0" animBg="1"/>
      <p:bldP spid="63" grpId="0" animBg="1"/>
      <p:bldP spid="82" grpId="0" animBg="1"/>
      <p:bldP spid="106" grpId="0"/>
      <p:bldP spid="61" grpId="0" animBg="1"/>
      <p:bldP spid="66" grpId="0" animBg="1"/>
      <p:bldP spid="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Maps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9A43-33EB-433F-8DDA-D75E78E778A3}" type="slidenum"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404717" y="3968885"/>
            <a:ext cx="576000" cy="4907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048190" y="3930917"/>
            <a:ext cx="576000" cy="4907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157804" y="3994173"/>
            <a:ext cx="591755" cy="4907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157803" y="3288342"/>
            <a:ext cx="576000" cy="4907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950087" y="3266751"/>
            <a:ext cx="576000" cy="490714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048190" y="3182914"/>
            <a:ext cx="576000" cy="490714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918751" y="3533699"/>
            <a:ext cx="574694" cy="490714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>
            <a:endCxn id="7" idx="2"/>
          </p:cNvCxnSpPr>
          <p:nvPr/>
        </p:nvCxnSpPr>
        <p:spPr>
          <a:xfrm flipV="1">
            <a:off x="6130299" y="4459599"/>
            <a:ext cx="562418" cy="44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0"/>
            <a:endCxn id="11" idx="2"/>
          </p:cNvCxnSpPr>
          <p:nvPr/>
        </p:nvCxnSpPr>
        <p:spPr>
          <a:xfrm flipH="1" flipV="1">
            <a:off x="6238087" y="3757465"/>
            <a:ext cx="454630" cy="211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0"/>
            <a:endCxn id="10" idx="2"/>
          </p:cNvCxnSpPr>
          <p:nvPr/>
        </p:nvCxnSpPr>
        <p:spPr>
          <a:xfrm flipH="1" flipV="1">
            <a:off x="5445803" y="3779057"/>
            <a:ext cx="7878" cy="215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0"/>
          </p:cNvCxnSpPr>
          <p:nvPr/>
        </p:nvCxnSpPr>
        <p:spPr>
          <a:xfrm flipV="1">
            <a:off x="4206099" y="1732259"/>
            <a:ext cx="1239705" cy="1801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任意多边形 19"/>
          <p:cNvSpPr/>
          <p:nvPr/>
        </p:nvSpPr>
        <p:spPr>
          <a:xfrm>
            <a:off x="4356054" y="4024417"/>
            <a:ext cx="1840462" cy="876221"/>
          </a:xfrm>
          <a:custGeom>
            <a:avLst/>
            <a:gdLst>
              <a:gd name="connsiteX0" fmla="*/ 2259106 w 2259106"/>
              <a:gd name="connsiteY0" fmla="*/ 833717 h 833717"/>
              <a:gd name="connsiteX1" fmla="*/ 528918 w 2259106"/>
              <a:gd name="connsiteY1" fmla="*/ 609600 h 833717"/>
              <a:gd name="connsiteX2" fmla="*/ 0 w 2259106"/>
              <a:gd name="connsiteY2" fmla="*/ 0 h 83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9106" h="833717">
                <a:moveTo>
                  <a:pt x="2259106" y="833717"/>
                </a:moveTo>
                <a:cubicBezTo>
                  <a:pt x="1582271" y="791135"/>
                  <a:pt x="905436" y="748553"/>
                  <a:pt x="528918" y="609600"/>
                </a:cubicBezTo>
                <a:cubicBezTo>
                  <a:pt x="152400" y="470647"/>
                  <a:pt x="76200" y="23532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endCxn id="9" idx="2"/>
          </p:cNvCxnSpPr>
          <p:nvPr/>
        </p:nvCxnSpPr>
        <p:spPr>
          <a:xfrm flipH="1" flipV="1">
            <a:off x="5453681" y="4484887"/>
            <a:ext cx="676618" cy="416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8" idx="2"/>
          </p:cNvCxnSpPr>
          <p:nvPr/>
        </p:nvCxnSpPr>
        <p:spPr>
          <a:xfrm flipV="1">
            <a:off x="6130300" y="4421631"/>
            <a:ext cx="2205891" cy="479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7022495" y="3242993"/>
            <a:ext cx="576000" cy="490714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/>
          <p:cNvCxnSpPr>
            <a:stCxn id="7" idx="0"/>
            <a:endCxn id="35" idx="2"/>
          </p:cNvCxnSpPr>
          <p:nvPr/>
        </p:nvCxnSpPr>
        <p:spPr>
          <a:xfrm flipV="1">
            <a:off x="6692717" y="3733707"/>
            <a:ext cx="617778" cy="235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442852" y="2439485"/>
            <a:ext cx="576000" cy="490714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8594646" y="2428908"/>
            <a:ext cx="576000" cy="490714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>
            <a:stCxn id="10" idx="0"/>
          </p:cNvCxnSpPr>
          <p:nvPr/>
        </p:nvCxnSpPr>
        <p:spPr>
          <a:xfrm flipV="1">
            <a:off x="5445803" y="1732258"/>
            <a:ext cx="0" cy="155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5" idx="0"/>
          </p:cNvCxnSpPr>
          <p:nvPr/>
        </p:nvCxnSpPr>
        <p:spPr>
          <a:xfrm flipH="1" flipV="1">
            <a:off x="5445804" y="1732258"/>
            <a:ext cx="3436843" cy="696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2" idx="0"/>
            <a:endCxn id="44" idx="2"/>
          </p:cNvCxnSpPr>
          <p:nvPr/>
        </p:nvCxnSpPr>
        <p:spPr>
          <a:xfrm flipH="1" flipV="1">
            <a:off x="7730852" y="2930200"/>
            <a:ext cx="605338" cy="252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2" idx="0"/>
            <a:endCxn id="45" idx="2"/>
          </p:cNvCxnSpPr>
          <p:nvPr/>
        </p:nvCxnSpPr>
        <p:spPr>
          <a:xfrm flipV="1">
            <a:off x="8336190" y="2919622"/>
            <a:ext cx="546456" cy="263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1" idx="0"/>
          </p:cNvCxnSpPr>
          <p:nvPr/>
        </p:nvCxnSpPr>
        <p:spPr>
          <a:xfrm flipH="1" flipV="1">
            <a:off x="5445803" y="1732259"/>
            <a:ext cx="792284" cy="1534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35" idx="0"/>
          </p:cNvCxnSpPr>
          <p:nvPr/>
        </p:nvCxnSpPr>
        <p:spPr>
          <a:xfrm flipH="1" flipV="1">
            <a:off x="5445803" y="1732259"/>
            <a:ext cx="1864692" cy="1510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8" idx="0"/>
            <a:endCxn id="12" idx="2"/>
          </p:cNvCxnSpPr>
          <p:nvPr/>
        </p:nvCxnSpPr>
        <p:spPr>
          <a:xfrm flipV="1">
            <a:off x="8336190" y="3673629"/>
            <a:ext cx="0" cy="257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44" idx="0"/>
          </p:cNvCxnSpPr>
          <p:nvPr/>
        </p:nvCxnSpPr>
        <p:spPr>
          <a:xfrm flipH="1" flipV="1">
            <a:off x="5445804" y="1732259"/>
            <a:ext cx="2285049" cy="707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/>
          <p:cNvSpPr txBox="1"/>
          <p:nvPr/>
        </p:nvSpPr>
        <p:spPr>
          <a:xfrm>
            <a:off x="3625904" y="5558907"/>
            <a:ext cx="538474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 module with expanded feature maps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571027" y="4912345"/>
            <a:ext cx="1118545" cy="540656"/>
          </a:xfrm>
          <a:prstGeom prst="rect">
            <a:avLst/>
          </a:prstGeom>
          <a:solidFill>
            <a:srgbClr val="B4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layer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47523" y="1324878"/>
            <a:ext cx="1412314" cy="417546"/>
          </a:xfrm>
          <a:prstGeom prst="rect">
            <a:avLst/>
          </a:prstGeom>
          <a:solidFill>
            <a:srgbClr val="B4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595894" y="5893081"/>
            <a:ext cx="7000212" cy="7150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module is used on the coarsest (8x8) feature maps to promote high dimensional representations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8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Inception-V3 Architecture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9A43-33EB-433F-8DDA-D75E78E778A3}" type="slidenum"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150190"/>
              </p:ext>
            </p:extLst>
          </p:nvPr>
        </p:nvGraphicFramePr>
        <p:xfrm>
          <a:off x="2751948" y="1236289"/>
          <a:ext cx="6440455" cy="536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1651">
                  <a:extLst>
                    <a:ext uri="{9D8B030D-6E8A-4147-A177-3AD203B41FA5}">
                      <a16:colId xmlns:a16="http://schemas.microsoft.com/office/drawing/2014/main" val="889995527"/>
                    </a:ext>
                  </a:extLst>
                </a:gridCol>
                <a:gridCol w="1781986">
                  <a:extLst>
                    <a:ext uri="{9D8B030D-6E8A-4147-A177-3AD203B41FA5}">
                      <a16:colId xmlns:a16="http://schemas.microsoft.com/office/drawing/2014/main" val="4009951711"/>
                    </a:ext>
                  </a:extLst>
                </a:gridCol>
                <a:gridCol w="2146818">
                  <a:extLst>
                    <a:ext uri="{9D8B030D-6E8A-4147-A177-3AD203B41FA5}">
                      <a16:colId xmlns:a16="http://schemas.microsoft.com/office/drawing/2014/main" val="2937144896"/>
                    </a:ext>
                  </a:extLst>
                </a:gridCol>
              </a:tblGrid>
              <a:tr h="293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Kernel</a:t>
                      </a:r>
                      <a:r>
                        <a:rPr lang="en-US" altLang="zh-CN" sz="1600" b="1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size/Stride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size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75095"/>
                  </a:ext>
                </a:extLst>
              </a:tr>
              <a:tr h="293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3x3/2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299x299x3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52791"/>
                  </a:ext>
                </a:extLst>
              </a:tr>
              <a:tr h="293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3x3/1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149x149x32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216453"/>
                  </a:ext>
                </a:extLst>
              </a:tr>
              <a:tr h="293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padded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3x3/1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147x147x32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021904"/>
                  </a:ext>
                </a:extLst>
              </a:tr>
              <a:tr h="293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pool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3x3/2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147x147x64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547398"/>
                  </a:ext>
                </a:extLst>
              </a:tr>
              <a:tr h="293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3x3/1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73x73x64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801792"/>
                  </a:ext>
                </a:extLst>
              </a:tr>
              <a:tr h="293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3x3/2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71x71x80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783200"/>
                  </a:ext>
                </a:extLst>
              </a:tr>
              <a:tr h="293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3x3/1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35x35x192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476974"/>
                  </a:ext>
                </a:extLst>
              </a:tr>
              <a:tr h="293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3xInception (</a:t>
                      </a:r>
                      <a:r>
                        <a:rPr lang="en-US" altLang="zh-CN" sz="1600" i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smaller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35x35x288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39017"/>
                  </a:ext>
                </a:extLst>
              </a:tr>
              <a:tr h="293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 (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reduction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35x35x288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673168"/>
                  </a:ext>
                </a:extLst>
              </a:tr>
              <a:tr h="293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5xInception (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asymmetric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17x17x768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385746"/>
                  </a:ext>
                </a:extLst>
              </a:tr>
              <a:tr h="293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 (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reduction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17x17x768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22331"/>
                  </a:ext>
                </a:extLst>
              </a:tr>
              <a:tr h="293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2xInception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CN" sz="16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expand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8x8x1280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726977"/>
                  </a:ext>
                </a:extLst>
              </a:tr>
              <a:tr h="293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pool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8x8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8x8x2048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743"/>
                  </a:ext>
                </a:extLst>
              </a:tr>
              <a:tr h="293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logits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1x1x2048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327711"/>
                  </a:ext>
                </a:extLst>
              </a:tr>
              <a:tr h="293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softmax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1x1x1000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086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68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Outline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9A43-33EB-433F-8DDA-D75E78E778A3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551630"/>
              </p:ext>
            </p:extLst>
          </p:nvPr>
        </p:nvGraphicFramePr>
        <p:xfrm>
          <a:off x="3102338" y="1988863"/>
          <a:ext cx="6793944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405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8"/>
    </mc:Choice>
    <mc:Fallback xmlns="">
      <p:transition spd="slow" advTm="129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418736" y="1387529"/>
            <a:ext cx="7873345" cy="1441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4050" b="1" kern="0" dirty="0">
                <a:ln w="1905"/>
                <a:gradFill>
                  <a:gsLst>
                    <a:gs pos="0">
                      <a:srgbClr val="B95C00">
                        <a:shade val="20000"/>
                        <a:satMod val="200000"/>
                      </a:srgbClr>
                    </a:gs>
                    <a:gs pos="78000">
                      <a:srgbClr val="B95C00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B95C00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4050" b="1" kern="0" dirty="0">
                <a:ln w="1905"/>
                <a:gradFill>
                  <a:gsLst>
                    <a:gs pos="0">
                      <a:srgbClr val="B95C00">
                        <a:shade val="20000"/>
                        <a:satMod val="200000"/>
                      </a:srgbClr>
                    </a:gs>
                    <a:gs pos="78000">
                      <a:srgbClr val="B95C00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B95C00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50" b="1" kern="0" dirty="0">
                <a:ln w="1905"/>
                <a:gradFill>
                  <a:gsLst>
                    <a:gs pos="0">
                      <a:srgbClr val="B95C00">
                        <a:shade val="20000"/>
                        <a:satMod val="200000"/>
                      </a:srgbClr>
                    </a:gs>
                    <a:gs pos="78000">
                      <a:srgbClr val="B95C00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B95C00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Inception Modules</a:t>
            </a:r>
            <a:endParaRPr lang="zh-CN" altLang="en-US" sz="4050" b="1" kern="0" dirty="0">
              <a:ln w="1905"/>
              <a:gradFill>
                <a:gsLst>
                  <a:gs pos="0">
                    <a:srgbClr val="B95C00">
                      <a:shade val="20000"/>
                      <a:satMod val="200000"/>
                    </a:srgbClr>
                  </a:gs>
                  <a:gs pos="78000">
                    <a:srgbClr val="B95C00">
                      <a:tint val="90000"/>
                      <a:shade val="89000"/>
                      <a:satMod val="220000"/>
                    </a:srgbClr>
                  </a:gs>
                  <a:gs pos="100000">
                    <a:srgbClr val="B95C00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18202" y="3032102"/>
            <a:ext cx="7506834" cy="34289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prstClr val="white"/>
              </a:solidFill>
              <a:latin typeface="黑体" panose="02010609060101010101" pitchFamily="49" charset="-122"/>
            </a:endParaRP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9638" y="426791"/>
            <a:ext cx="92375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9A43-33EB-433F-8DDA-D75E78E778A3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Machine Intelligence L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115" y="323681"/>
            <a:ext cx="1122718" cy="112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2418736" y="3553922"/>
            <a:ext cx="681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Szegedy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 Liu, Y.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Going Deeper with Convolutions[C]. CVPR, 2015.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18737" y="3928305"/>
            <a:ext cx="8060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Ioffe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Szegedy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Batch Normalization: Accelerating Deep Network Training by Reducing Internal Covariate Shift[C]. ICML, 2015.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18736" y="4518132"/>
            <a:ext cx="8060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Szegedy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Vanhoucke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Ioffe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et al. Rethinking the Inception Architecture for Computer Vision[C]. CVPR, 2016.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18736" y="5107959"/>
            <a:ext cx="8060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Szegedy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Ioffe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Vanhoucke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et al. Inception-v4, Inception-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Impact of Residual Connections on Learning[C]. AAAI, 2017.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10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765"/>
    </mc:Choice>
    <mc:Fallback xmlns="">
      <p:transition advTm="1765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Inception-V4 and Inception-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9A43-33EB-433F-8DDA-D75E78E778A3}" type="slidenum"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152648" y="1328450"/>
            <a:ext cx="541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differences between Inception V3 and V4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418519" y="1777993"/>
            <a:ext cx="750404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and asymmetric factorization ideas are used in the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part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Inception-V4 before the Inception modules</a:t>
            </a:r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inception modules are added to the Inception-V4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152647" y="2990462"/>
            <a:ext cx="541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schema for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Inception-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542074" y="5998257"/>
            <a:ext cx="1118545" cy="540656"/>
          </a:xfrm>
          <a:prstGeom prst="rect">
            <a:avLst/>
          </a:prstGeom>
          <a:solidFill>
            <a:srgbClr val="B4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layer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921345" y="3868178"/>
            <a:ext cx="360000" cy="360000"/>
            <a:chOff x="2133542" y="4406747"/>
            <a:chExt cx="360000" cy="360000"/>
          </a:xfrm>
        </p:grpSpPr>
        <p:sp>
          <p:nvSpPr>
            <p:cNvPr id="51" name="椭圆 50"/>
            <p:cNvSpPr/>
            <p:nvPr/>
          </p:nvSpPr>
          <p:spPr>
            <a:xfrm>
              <a:off x="2133542" y="4406747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连接符 51"/>
            <p:cNvCxnSpPr>
              <a:stCxn id="51" idx="2"/>
              <a:endCxn id="51" idx="6"/>
            </p:cNvCxnSpPr>
            <p:nvPr/>
          </p:nvCxnSpPr>
          <p:spPr>
            <a:xfrm>
              <a:off x="2133542" y="4586747"/>
              <a:ext cx="3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51" idx="0"/>
              <a:endCxn id="51" idx="4"/>
            </p:cNvCxnSpPr>
            <p:nvPr/>
          </p:nvCxnSpPr>
          <p:spPr>
            <a:xfrm>
              <a:off x="2313542" y="4406747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接箭头连接符 53"/>
          <p:cNvCxnSpPr/>
          <p:nvPr/>
        </p:nvCxnSpPr>
        <p:spPr>
          <a:xfrm flipV="1">
            <a:off x="3101345" y="3477632"/>
            <a:ext cx="0" cy="390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3108672" y="3509792"/>
            <a:ext cx="55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/>
          <p:cNvCxnSpPr>
            <a:stCxn id="49" idx="0"/>
            <a:endCxn id="51" idx="4"/>
          </p:cNvCxnSpPr>
          <p:nvPr/>
        </p:nvCxnSpPr>
        <p:spPr>
          <a:xfrm flipH="1" flipV="1">
            <a:off x="3101346" y="4228179"/>
            <a:ext cx="1" cy="1770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3775134" y="4429499"/>
            <a:ext cx="1027535" cy="5048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 convolution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3775134" y="5161024"/>
            <a:ext cx="1027535" cy="504824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Inception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66"/>
          <p:cNvCxnSpPr>
            <a:stCxn id="49" idx="0"/>
            <a:endCxn id="62" idx="2"/>
          </p:cNvCxnSpPr>
          <p:nvPr/>
        </p:nvCxnSpPr>
        <p:spPr>
          <a:xfrm flipV="1">
            <a:off x="3101347" y="5665849"/>
            <a:ext cx="1187555" cy="332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2" idx="0"/>
            <a:endCxn id="61" idx="2"/>
          </p:cNvCxnSpPr>
          <p:nvPr/>
        </p:nvCxnSpPr>
        <p:spPr>
          <a:xfrm flipV="1">
            <a:off x="4288901" y="4934324"/>
            <a:ext cx="0" cy="226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1" idx="0"/>
            <a:endCxn id="51" idx="6"/>
          </p:cNvCxnSpPr>
          <p:nvPr/>
        </p:nvCxnSpPr>
        <p:spPr>
          <a:xfrm flipH="1" flipV="1">
            <a:off x="3281345" y="4048179"/>
            <a:ext cx="1007556" cy="381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695124" y="6268585"/>
            <a:ext cx="6301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[*]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Szegedy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Ioffe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Vanhoucke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et al. Inception-v4, Inception-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Impact of Residual Connections on Learning[C]. AAAI, 2017.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71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5" grpId="0"/>
      <p:bldP spid="61" grpId="0" animBg="1"/>
      <p:bldP spid="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 Modules’ Performance on ImageNet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9A43-33EB-433F-8DDA-D75E78E778A3}" type="slidenum"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302438"/>
              </p:ext>
            </p:extLst>
          </p:nvPr>
        </p:nvGraphicFramePr>
        <p:xfrm>
          <a:off x="2287532" y="2286349"/>
          <a:ext cx="7616936" cy="2750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84">
                  <a:extLst>
                    <a:ext uri="{9D8B030D-6E8A-4147-A177-3AD203B41FA5}">
                      <a16:colId xmlns:a16="http://schemas.microsoft.com/office/drawing/2014/main" val="2836394692"/>
                    </a:ext>
                  </a:extLst>
                </a:gridCol>
                <a:gridCol w="1298056">
                  <a:extLst>
                    <a:ext uri="{9D8B030D-6E8A-4147-A177-3AD203B41FA5}">
                      <a16:colId xmlns:a16="http://schemas.microsoft.com/office/drawing/2014/main" val="2927810834"/>
                    </a:ext>
                  </a:extLst>
                </a:gridCol>
                <a:gridCol w="1298056">
                  <a:extLst>
                    <a:ext uri="{9D8B030D-6E8A-4147-A177-3AD203B41FA5}">
                      <a16:colId xmlns:a16="http://schemas.microsoft.com/office/drawing/2014/main" val="1057685253"/>
                    </a:ext>
                  </a:extLst>
                </a:gridCol>
                <a:gridCol w="1579720">
                  <a:extLst>
                    <a:ext uri="{9D8B030D-6E8A-4147-A177-3AD203B41FA5}">
                      <a16:colId xmlns:a16="http://schemas.microsoft.com/office/drawing/2014/main" val="2138530984"/>
                    </a:ext>
                  </a:extLst>
                </a:gridCol>
                <a:gridCol w="1579720">
                  <a:extLst>
                    <a:ext uri="{9D8B030D-6E8A-4147-A177-3AD203B41FA5}">
                      <a16:colId xmlns:a16="http://schemas.microsoft.com/office/drawing/2014/main" val="172480104"/>
                    </a:ext>
                  </a:extLst>
                </a:gridCol>
              </a:tblGrid>
              <a:tr h="56772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Top-1 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Top-5 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Layers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6548"/>
                  </a:ext>
                </a:extLst>
              </a:tr>
              <a:tr h="3733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Inception-V1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91.8%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6.6M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410203"/>
                  </a:ext>
                </a:extLst>
              </a:tr>
              <a:tr h="3289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Inception-V2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74.8%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92.2%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11M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 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406390"/>
                  </a:ext>
                </a:extLst>
              </a:tr>
              <a:tr h="3289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Inception-V3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78.8%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94.4%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27M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506217"/>
                  </a:ext>
                </a:extLst>
              </a:tr>
              <a:tr h="3289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Inception-V4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46M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108544"/>
                  </a:ext>
                </a:extLst>
              </a:tr>
              <a:tr h="3289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Inception-ResNet-V2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80.1%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95.1%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59M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279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53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465597" y="1155173"/>
            <a:ext cx="7279859" cy="1441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4050" b="1" kern="0" dirty="0">
                <a:ln w="1905"/>
                <a:gradFill>
                  <a:gsLst>
                    <a:gs pos="0">
                      <a:srgbClr val="B95C00">
                        <a:shade val="20000"/>
                        <a:satMod val="200000"/>
                      </a:srgbClr>
                    </a:gs>
                    <a:gs pos="78000">
                      <a:srgbClr val="B95C00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B95C00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4050" b="1" kern="0" dirty="0">
                <a:ln w="1905"/>
                <a:gradFill>
                  <a:gsLst>
                    <a:gs pos="0">
                      <a:srgbClr val="B95C00">
                        <a:shade val="20000"/>
                        <a:satMod val="200000"/>
                      </a:srgbClr>
                    </a:gs>
                    <a:gs pos="78000">
                      <a:srgbClr val="B95C00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B95C00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50" b="1" kern="0" dirty="0">
                <a:ln w="1905"/>
                <a:gradFill>
                  <a:gsLst>
                    <a:gs pos="0">
                      <a:srgbClr val="B95C00">
                        <a:shade val="20000"/>
                        <a:satMod val="200000"/>
                      </a:srgbClr>
                    </a:gs>
                    <a:gs pos="78000">
                      <a:srgbClr val="B95C00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B95C00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Residual Networks (ResNets)</a:t>
            </a:r>
            <a:endParaRPr lang="zh-CN" altLang="en-US" sz="4050" b="1" kern="0" dirty="0">
              <a:ln w="1905"/>
              <a:gradFill>
                <a:gsLst>
                  <a:gs pos="0">
                    <a:srgbClr val="B95C00">
                      <a:shade val="20000"/>
                      <a:satMod val="200000"/>
                    </a:srgbClr>
                  </a:gs>
                  <a:gs pos="78000">
                    <a:srgbClr val="B95C00">
                      <a:tint val="90000"/>
                      <a:shade val="89000"/>
                      <a:satMod val="220000"/>
                    </a:srgbClr>
                  </a:gs>
                  <a:gs pos="100000">
                    <a:srgbClr val="B95C00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52109" y="2806924"/>
            <a:ext cx="7506834" cy="34289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prstClr val="white"/>
              </a:solidFill>
              <a:latin typeface="黑体" panose="02010609060101010101" pitchFamily="49" charset="-122"/>
            </a:endParaRP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9638" y="426791"/>
            <a:ext cx="92375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731453" y="3427888"/>
            <a:ext cx="739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Kaiming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Xiangyu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Shaoqing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Sun. Deep residual learning for image recognition. 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Proceedings of the IEEE Conference on Computer Vision and Pattern Recognition (CVPR),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2016. pp. 770-778.</a:t>
            </a:r>
          </a:p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Kaiming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Xiangyu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Shaoqing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Sun. Identity mappings in deep residual networks. In 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ECCV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2016. pp. 630-645.</a:t>
            </a:r>
          </a:p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Kaiming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He. Learning deep features for visual recognition. 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CVPR 2017 Tutorial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9A43-33EB-433F-8DDA-D75E78E778A3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Machine Intelligence L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115" y="323681"/>
            <a:ext cx="1122718" cy="112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8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765"/>
    </mc:Choice>
    <mc:Fallback xmlns="">
      <p:transition advTm="1765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for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9A43-33EB-433F-8DDA-D75E78E778A3}" type="slidenum">
              <a:rPr lang="zh-CN" altLang="zh-CN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zh-CN" altLang="zh-CN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4837" y="2215157"/>
            <a:ext cx="333828" cy="2627084"/>
          </a:xfrm>
          <a:prstGeom prst="rect">
            <a:avLst/>
          </a:prstGeom>
          <a:solidFill>
            <a:srgbClr val="223096"/>
          </a:solidFill>
          <a:ln>
            <a:solidFill>
              <a:srgbClr val="356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35166" y="2534470"/>
            <a:ext cx="333828" cy="2307772"/>
          </a:xfrm>
          <a:prstGeom prst="rect">
            <a:avLst/>
          </a:prstGeom>
          <a:solidFill>
            <a:srgbClr val="223096"/>
          </a:solidFill>
          <a:ln>
            <a:solidFill>
              <a:srgbClr val="356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15495" y="3566799"/>
            <a:ext cx="333828" cy="1275442"/>
          </a:xfrm>
          <a:prstGeom prst="rect">
            <a:avLst/>
          </a:prstGeom>
          <a:solidFill>
            <a:srgbClr val="223096"/>
          </a:solidFill>
          <a:ln>
            <a:solidFill>
              <a:srgbClr val="356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95824" y="3922399"/>
            <a:ext cx="333828" cy="919842"/>
          </a:xfrm>
          <a:prstGeom prst="rect">
            <a:avLst/>
          </a:prstGeom>
          <a:solidFill>
            <a:srgbClr val="223096"/>
          </a:solidFill>
          <a:ln>
            <a:solidFill>
              <a:srgbClr val="356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176153" y="4265299"/>
            <a:ext cx="333828" cy="576942"/>
          </a:xfrm>
          <a:prstGeom prst="rect">
            <a:avLst/>
          </a:prstGeom>
          <a:solidFill>
            <a:srgbClr val="223096"/>
          </a:solidFill>
          <a:ln>
            <a:solidFill>
              <a:srgbClr val="356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736813" y="4615457"/>
            <a:ext cx="333828" cy="226784"/>
          </a:xfrm>
          <a:prstGeom prst="rect">
            <a:avLst/>
          </a:prstGeom>
          <a:solidFill>
            <a:srgbClr val="D91A02"/>
          </a:solidFill>
          <a:ln>
            <a:solidFill>
              <a:srgbClr val="D91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956482" y="4361457"/>
            <a:ext cx="333828" cy="480784"/>
          </a:xfrm>
          <a:prstGeom prst="rect">
            <a:avLst/>
          </a:prstGeom>
          <a:solidFill>
            <a:srgbClr val="223096"/>
          </a:solidFill>
          <a:ln>
            <a:solidFill>
              <a:srgbClr val="356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699929" y="483032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479262" y="483032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58595" y="48303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31516" y="48303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04437" y="48303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77356" y="48303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927008" y="48303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965023" y="186862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28.2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731988" y="220965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25.8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11321" y="324401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74383" y="3592478"/>
            <a:ext cx="58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70573" y="392239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86793" y="403539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629686" y="428824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3.57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083560" y="4576325"/>
            <a:ext cx="261828" cy="254000"/>
          </a:xfrm>
          <a:prstGeom prst="ellipse">
            <a:avLst/>
          </a:prstGeom>
          <a:solidFill>
            <a:srgbClr val="E0881F"/>
          </a:solidFill>
          <a:ln>
            <a:solidFill>
              <a:srgbClr val="E088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876512" y="4576325"/>
            <a:ext cx="261828" cy="254000"/>
          </a:xfrm>
          <a:prstGeom prst="ellipse">
            <a:avLst/>
          </a:prstGeom>
          <a:solidFill>
            <a:srgbClr val="E0881F"/>
          </a:solidFill>
          <a:ln>
            <a:solidFill>
              <a:srgbClr val="E088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640861" y="4361457"/>
            <a:ext cx="261828" cy="254000"/>
          </a:xfrm>
          <a:prstGeom prst="ellipse">
            <a:avLst/>
          </a:prstGeom>
          <a:solidFill>
            <a:srgbClr val="E0881F"/>
          </a:solidFill>
          <a:ln>
            <a:solidFill>
              <a:srgbClr val="E088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442263" y="4353023"/>
            <a:ext cx="261828" cy="254000"/>
          </a:xfrm>
          <a:prstGeom prst="ellipse">
            <a:avLst/>
          </a:prstGeom>
          <a:solidFill>
            <a:srgbClr val="E0881F"/>
          </a:solidFill>
          <a:ln>
            <a:solidFill>
              <a:srgbClr val="E088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212153" y="3613344"/>
            <a:ext cx="261828" cy="254000"/>
          </a:xfrm>
          <a:prstGeom prst="ellipse">
            <a:avLst/>
          </a:prstGeom>
          <a:solidFill>
            <a:srgbClr val="E0881F"/>
          </a:solidFill>
          <a:ln>
            <a:solidFill>
              <a:srgbClr val="E088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987529" y="3338170"/>
            <a:ext cx="261828" cy="254000"/>
          </a:xfrm>
          <a:prstGeom prst="ellipse">
            <a:avLst/>
          </a:prstGeom>
          <a:solidFill>
            <a:srgbClr val="E0881F"/>
          </a:solidFill>
          <a:ln>
            <a:solidFill>
              <a:srgbClr val="E088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7769606" y="1439435"/>
            <a:ext cx="261828" cy="254000"/>
          </a:xfrm>
          <a:prstGeom prst="ellipse">
            <a:avLst/>
          </a:prstGeom>
          <a:solidFill>
            <a:srgbClr val="E0881F"/>
          </a:solidFill>
          <a:ln>
            <a:solidFill>
              <a:srgbClr val="E088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3348028" y="4673058"/>
            <a:ext cx="52848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6"/>
          </p:cNvCxnSpPr>
          <p:nvPr/>
        </p:nvCxnSpPr>
        <p:spPr>
          <a:xfrm flipV="1">
            <a:off x="4138341" y="4488457"/>
            <a:ext cx="492967" cy="2148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0" idx="6"/>
            <a:endCxn id="31" idx="2"/>
          </p:cNvCxnSpPr>
          <p:nvPr/>
        </p:nvCxnSpPr>
        <p:spPr>
          <a:xfrm flipV="1">
            <a:off x="4902689" y="4480023"/>
            <a:ext cx="539574" cy="84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1" idx="7"/>
            <a:endCxn id="32" idx="3"/>
          </p:cNvCxnSpPr>
          <p:nvPr/>
        </p:nvCxnSpPr>
        <p:spPr>
          <a:xfrm flipV="1">
            <a:off x="5665747" y="3830148"/>
            <a:ext cx="584750" cy="56007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2" idx="6"/>
            <a:endCxn id="33" idx="2"/>
          </p:cNvCxnSpPr>
          <p:nvPr/>
        </p:nvCxnSpPr>
        <p:spPr>
          <a:xfrm flipV="1">
            <a:off x="6473981" y="3465170"/>
            <a:ext cx="513548" cy="27517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33" idx="0"/>
            <a:endCxn id="34" idx="3"/>
          </p:cNvCxnSpPr>
          <p:nvPr/>
        </p:nvCxnSpPr>
        <p:spPr>
          <a:xfrm flipV="1">
            <a:off x="7118444" y="1656238"/>
            <a:ext cx="689507" cy="16819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3324047" y="4690601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Shallow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4351037" y="5135680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007042" y="5135680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19233" y="5135680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542886" y="5135680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463701" y="4059136"/>
            <a:ext cx="629045" cy="26161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layers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999434" y="3334365"/>
            <a:ext cx="702220" cy="26161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layers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41869" y="3040531"/>
            <a:ext cx="702220" cy="26161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807951" y="1733146"/>
            <a:ext cx="841237" cy="26161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152 layers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305765" y="5606730"/>
            <a:ext cx="4222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Error %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2522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44"/>
    </mc:Choice>
    <mc:Fallback xmlns="">
      <p:transition spd="slow" advTm="197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75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25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2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55" grpId="0"/>
      <p:bldP spid="61" grpId="0" animBg="1"/>
      <p:bldP spid="62" grpId="0" animBg="1"/>
      <p:bldP spid="63" grpId="0" animBg="1"/>
      <p:bldP spid="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Degradation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9A43-33EB-433F-8DDA-D75E78E778A3}" type="slidenum">
              <a:rPr lang="zh-CN" altLang="zh-CN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zh-CN" altLang="zh-CN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73" y="2335928"/>
            <a:ext cx="6610845" cy="246747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7818" y="4820820"/>
            <a:ext cx="4001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Gradient Vanishing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7818" y="1790006"/>
            <a:ext cx="4001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deeper the better ?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318" y="1936030"/>
            <a:ext cx="1853958" cy="417497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7179" y="5661711"/>
            <a:ext cx="5830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ResNets solve degradation problem ?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910" y="0"/>
            <a:ext cx="2976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5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2"/>
    </mc:Choice>
    <mc:Fallback xmlns="">
      <p:transition spd="slow" advTm="9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152651" y="1612616"/>
            <a:ext cx="7087114" cy="6919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Blocks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9A43-33EB-433F-8DDA-D75E78E778A3}" type="slidenum">
              <a:rPr lang="zh-CN" altLang="zh-CN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endParaRPr lang="zh-CN" altLang="zh-CN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81766" y="1687917"/>
            <a:ext cx="6628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shortcut connection to normal CNNs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152651" y="2398050"/>
                <a:ext cx="644739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an input vector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dim(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≠ dim(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,{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})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51" y="2398050"/>
                <a:ext cx="6447395" cy="2677656"/>
              </a:xfrm>
              <a:prstGeom prst="rect">
                <a:avLst/>
              </a:prstGeom>
              <a:blipFill>
                <a:blip r:embed="rId2"/>
                <a:stretch>
                  <a:fillRect l="-1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152650" y="5262619"/>
                <a:ext cx="4572000" cy="70788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Clr>
                    <a:srgbClr val="FF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Residual Connections: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Clr>
                    <a:srgbClr val="FF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Shortcut Connections: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50" y="5262619"/>
                <a:ext cx="4572000" cy="707886"/>
              </a:xfrm>
              <a:prstGeom prst="rect">
                <a:avLst/>
              </a:prstGeom>
              <a:blipFill>
                <a:blip r:embed="rId3"/>
                <a:stretch>
                  <a:fillRect l="-1200" t="-4310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18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499"/>
    </mc:Choice>
    <mc:Fallback xmlns="">
      <p:transition spd="slow" advTm="82499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2650" y="145684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Blocks with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Identity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787587" y="1410789"/>
                <a:ext cx="44252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FF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 building block</a:t>
                </a:r>
              </a:p>
              <a:p>
                <a:pPr marL="342900" indent="-342900">
                  <a:buClr>
                    <a:srgbClr val="FF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Clr>
                    <a:srgbClr val="FF0000"/>
                  </a:buClr>
                  <a:buFont typeface="Wingdings" panose="05000000000000000000" pitchFamily="2" charset="2"/>
                  <a:buChar char="n"/>
                </a:pP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587" y="1410789"/>
                <a:ext cx="4425246" cy="1200329"/>
              </a:xfrm>
              <a:prstGeom prst="rect">
                <a:avLst/>
              </a:prstGeom>
              <a:blipFill>
                <a:blip r:embed="rId2"/>
                <a:stretch>
                  <a:fillRect l="-1791" t="-4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492232" y="1393474"/>
                <a:ext cx="5909900" cy="1014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FF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“bottleneck” building block</a:t>
                </a:r>
              </a:p>
              <a:p>
                <a:pPr marL="342900" indent="-342900">
                  <a:buClr>
                    <a:srgbClr val="FF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232" y="1393474"/>
                <a:ext cx="5909900" cy="1014380"/>
              </a:xfrm>
              <a:prstGeom prst="rect">
                <a:avLst/>
              </a:prstGeom>
              <a:blipFill>
                <a:blip r:embed="rId3"/>
                <a:stretch>
                  <a:fillRect l="-1445" t="-4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>
            <a:off x="5513173" y="1548114"/>
            <a:ext cx="0" cy="51733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171511" y="3557702"/>
            <a:ext cx="1631092" cy="5054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3x3, 64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71511" y="4438551"/>
            <a:ext cx="1631092" cy="5054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3x3, 64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>
            <a:endCxn id="11" idx="0"/>
          </p:cNvCxnSpPr>
          <p:nvPr/>
        </p:nvCxnSpPr>
        <p:spPr>
          <a:xfrm>
            <a:off x="2986863" y="2980882"/>
            <a:ext cx="195" cy="57682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4" idx="0"/>
          </p:cNvCxnSpPr>
          <p:nvPr/>
        </p:nvCxnSpPr>
        <p:spPr>
          <a:xfrm flipH="1">
            <a:off x="2987058" y="4063129"/>
            <a:ext cx="1287" cy="37542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29" idx="0"/>
          </p:cNvCxnSpPr>
          <p:nvPr/>
        </p:nvCxnSpPr>
        <p:spPr>
          <a:xfrm flipH="1">
            <a:off x="2987057" y="4943977"/>
            <a:ext cx="3732" cy="30730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联系 28"/>
          <p:cNvSpPr/>
          <p:nvPr/>
        </p:nvSpPr>
        <p:spPr>
          <a:xfrm>
            <a:off x="2842322" y="5251283"/>
            <a:ext cx="289470" cy="294674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+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右中括号 30"/>
          <p:cNvSpPr/>
          <p:nvPr/>
        </p:nvSpPr>
        <p:spPr>
          <a:xfrm>
            <a:off x="2994716" y="3201862"/>
            <a:ext cx="1573292" cy="2026920"/>
          </a:xfrm>
          <a:prstGeom prst="rightBracket">
            <a:avLst>
              <a:gd name="adj" fmla="val 69986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2986862" y="5545958"/>
            <a:ext cx="7854" cy="28480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3038581" y="4093436"/>
                <a:ext cx="4328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elu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581" y="4093436"/>
                <a:ext cx="432811" cy="276999"/>
              </a:xfrm>
              <a:prstGeom prst="rect">
                <a:avLst/>
              </a:prstGeom>
              <a:blipFill>
                <a:blip r:embed="rId4"/>
                <a:stretch>
                  <a:fillRect l="-18310" t="-28261" r="-3239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3038581" y="5558126"/>
                <a:ext cx="4328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elu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581" y="5558126"/>
                <a:ext cx="432811" cy="276999"/>
              </a:xfrm>
              <a:prstGeom prst="rect">
                <a:avLst/>
              </a:prstGeom>
              <a:blipFill>
                <a:blip r:embed="rId5"/>
                <a:stretch>
                  <a:fillRect l="-18310" t="-28889" r="-32394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 46"/>
          <p:cNvSpPr/>
          <p:nvPr/>
        </p:nvSpPr>
        <p:spPr>
          <a:xfrm>
            <a:off x="6155395" y="3184140"/>
            <a:ext cx="1631092" cy="5054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1x1, 64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155395" y="4064989"/>
            <a:ext cx="1631092" cy="5054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3x3, 64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endCxn id="47" idx="0"/>
          </p:cNvCxnSpPr>
          <p:nvPr/>
        </p:nvCxnSpPr>
        <p:spPr>
          <a:xfrm>
            <a:off x="6970747" y="2607320"/>
            <a:ext cx="195" cy="57682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48" idx="0"/>
          </p:cNvCxnSpPr>
          <p:nvPr/>
        </p:nvCxnSpPr>
        <p:spPr>
          <a:xfrm flipH="1">
            <a:off x="6970942" y="3689567"/>
            <a:ext cx="1287" cy="37542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57" idx="0"/>
          </p:cNvCxnSpPr>
          <p:nvPr/>
        </p:nvCxnSpPr>
        <p:spPr>
          <a:xfrm flipH="1">
            <a:off x="6970747" y="4570416"/>
            <a:ext cx="3927" cy="40751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流程图: 联系 51"/>
          <p:cNvSpPr/>
          <p:nvPr/>
        </p:nvSpPr>
        <p:spPr>
          <a:xfrm>
            <a:off x="6826206" y="5914041"/>
            <a:ext cx="289470" cy="294674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+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3" name="右中括号 52"/>
          <p:cNvSpPr/>
          <p:nvPr/>
        </p:nvSpPr>
        <p:spPr>
          <a:xfrm>
            <a:off x="6978600" y="2828299"/>
            <a:ext cx="1767430" cy="3085742"/>
          </a:xfrm>
          <a:prstGeom prst="rightBracket">
            <a:avLst>
              <a:gd name="adj" fmla="val 57501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6970746" y="6208716"/>
            <a:ext cx="7854" cy="28480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7022465" y="3719874"/>
                <a:ext cx="4328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elu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465" y="3719874"/>
                <a:ext cx="432811" cy="276999"/>
              </a:xfrm>
              <a:prstGeom prst="rect">
                <a:avLst/>
              </a:prstGeom>
              <a:blipFill>
                <a:blip r:embed="rId6"/>
                <a:stretch>
                  <a:fillRect l="-19718" t="-28261" r="-30986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7022465" y="4599795"/>
                <a:ext cx="4328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elu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465" y="4599795"/>
                <a:ext cx="432811" cy="276999"/>
              </a:xfrm>
              <a:prstGeom prst="rect">
                <a:avLst/>
              </a:prstGeom>
              <a:blipFill>
                <a:blip r:embed="rId7"/>
                <a:stretch>
                  <a:fillRect l="-19718" t="-28889" r="-30986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 56"/>
          <p:cNvSpPr/>
          <p:nvPr/>
        </p:nvSpPr>
        <p:spPr>
          <a:xfrm>
            <a:off x="6155200" y="4977930"/>
            <a:ext cx="1631092" cy="5054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1x1, 256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直接箭头连接符 58"/>
          <p:cNvCxnSpPr>
            <a:endCxn id="52" idx="0"/>
          </p:cNvCxnSpPr>
          <p:nvPr/>
        </p:nvCxnSpPr>
        <p:spPr>
          <a:xfrm>
            <a:off x="6970747" y="5466227"/>
            <a:ext cx="194" cy="44781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7108513" y="6109332"/>
                <a:ext cx="4328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elu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513" y="6109332"/>
                <a:ext cx="432811" cy="276999"/>
              </a:xfrm>
              <a:prstGeom prst="rect">
                <a:avLst/>
              </a:prstGeom>
              <a:blipFill>
                <a:blip r:embed="rId8"/>
                <a:stretch>
                  <a:fillRect l="-18310" t="-28261" r="-3239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/>
          <p:cNvSpPr/>
          <p:nvPr/>
        </p:nvSpPr>
        <p:spPr>
          <a:xfrm>
            <a:off x="2925999" y="2581243"/>
            <a:ext cx="1710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 28x28, 64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163031" y="2501224"/>
            <a:ext cx="1768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28x28, 256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灯片编号占位符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9A43-33EB-433F-8DDA-D75E78E778A3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42322" y="5897526"/>
            <a:ext cx="1864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 28x28, 64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078129" y="6308854"/>
            <a:ext cx="192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28x28, 256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66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0"/>
    </mc:Choice>
    <mc:Fallback xmlns="">
      <p:transition spd="slow" advTm="352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Residual Blocks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736633" y="1384707"/>
                <a:ext cx="44252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dim(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)≠dim(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633" y="1384707"/>
                <a:ext cx="4425246" cy="1200329"/>
              </a:xfrm>
              <a:prstGeom prst="rect">
                <a:avLst/>
              </a:prstGeom>
              <a:blipFill>
                <a:blip r:embed="rId3"/>
                <a:stretch>
                  <a:fillRect l="-2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040958" y="1543075"/>
                <a:ext cx="4404360" cy="3908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200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Zero-padding</a:t>
                </a:r>
              </a:p>
              <a:p>
                <a:pPr marL="800100" lvl="1" indent="-342900">
                  <a:lnSpc>
                    <a:spcPct val="200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Projection shortcuts</a:t>
                </a:r>
              </a:p>
              <a:p>
                <a:pPr marL="457200" indent="-457200">
                  <a:lnSpc>
                    <a:spcPct val="200000"/>
                  </a:lnSpc>
                  <a:buClr>
                    <a:srgbClr val="FF0000"/>
                  </a:buClr>
                  <a:buFont typeface="+mj-lt"/>
                  <a:buAutoNum type="alphaUcPeriod"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  <a:buClr>
                    <a:srgbClr val="FF0000"/>
                  </a:buClr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958" y="1543075"/>
                <a:ext cx="4404360" cy="3908762"/>
              </a:xfrm>
              <a:prstGeom prst="rect">
                <a:avLst/>
              </a:prstGeom>
              <a:blipFill>
                <a:blip r:embed="rId4"/>
                <a:stretch>
                  <a:fillRect l="-2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>
            <a:off x="5527590" y="1500801"/>
            <a:ext cx="0" cy="51733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958371" y="3758256"/>
            <a:ext cx="1631092" cy="5054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3x3, 128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58371" y="4639105"/>
            <a:ext cx="1631092" cy="5054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3x3, 128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>
            <a:endCxn id="11" idx="0"/>
          </p:cNvCxnSpPr>
          <p:nvPr/>
        </p:nvCxnSpPr>
        <p:spPr>
          <a:xfrm>
            <a:off x="2773723" y="3181436"/>
            <a:ext cx="195" cy="57682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4" idx="0"/>
          </p:cNvCxnSpPr>
          <p:nvPr/>
        </p:nvCxnSpPr>
        <p:spPr>
          <a:xfrm flipH="1">
            <a:off x="2773918" y="4263683"/>
            <a:ext cx="1287" cy="37542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29" idx="0"/>
          </p:cNvCxnSpPr>
          <p:nvPr/>
        </p:nvCxnSpPr>
        <p:spPr>
          <a:xfrm flipH="1">
            <a:off x="2773917" y="5144531"/>
            <a:ext cx="3732" cy="30730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联系 28"/>
          <p:cNvSpPr/>
          <p:nvPr/>
        </p:nvSpPr>
        <p:spPr>
          <a:xfrm>
            <a:off x="2629182" y="5451837"/>
            <a:ext cx="289470" cy="294674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+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右中括号 30"/>
          <p:cNvSpPr/>
          <p:nvPr/>
        </p:nvSpPr>
        <p:spPr>
          <a:xfrm>
            <a:off x="2781576" y="3402416"/>
            <a:ext cx="1573292" cy="2026920"/>
          </a:xfrm>
          <a:prstGeom prst="rightBracket">
            <a:avLst>
              <a:gd name="adj" fmla="val 69986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2773722" y="5746512"/>
            <a:ext cx="7854" cy="28480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2825441" y="4293990"/>
                <a:ext cx="4328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elu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441" y="4293990"/>
                <a:ext cx="432811" cy="276999"/>
              </a:xfrm>
              <a:prstGeom prst="rect">
                <a:avLst/>
              </a:prstGeom>
              <a:blipFill>
                <a:blip r:embed="rId5"/>
                <a:stretch>
                  <a:fillRect l="-18310" t="-28261" r="-3239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2825441" y="5758680"/>
                <a:ext cx="4328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elu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441" y="5758680"/>
                <a:ext cx="432811" cy="276999"/>
              </a:xfrm>
              <a:prstGeom prst="rect">
                <a:avLst/>
              </a:prstGeom>
              <a:blipFill>
                <a:blip r:embed="rId6"/>
                <a:stretch>
                  <a:fillRect l="-18310" t="-28889" r="-32394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/>
          <p:cNvSpPr/>
          <p:nvPr/>
        </p:nvSpPr>
        <p:spPr>
          <a:xfrm>
            <a:off x="2681811" y="2915848"/>
            <a:ext cx="1152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64-d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86544" y="4085042"/>
            <a:ext cx="794597" cy="5054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9A43-33EB-433F-8DDA-D75E78E778A3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2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8"/>
    </mc:Choice>
    <mc:Fallback xmlns="">
      <p:transition spd="slow" advTm="888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57458" y="1228120"/>
            <a:ext cx="4404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shortcuts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244281" y="1500801"/>
            <a:ext cx="0" cy="51733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167086" y="2713253"/>
            <a:ext cx="1108351" cy="55370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2004250" y="2698237"/>
            <a:ext cx="1164124" cy="53277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2086290" y="3648620"/>
            <a:ext cx="3732" cy="30730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联系 28"/>
          <p:cNvSpPr/>
          <p:nvPr/>
        </p:nvSpPr>
        <p:spPr>
          <a:xfrm>
            <a:off x="2972695" y="5995613"/>
            <a:ext cx="278777" cy="273460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+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32" name="直接箭头连接符 31"/>
          <p:cNvCxnSpPr>
            <a:endCxn id="29" idx="0"/>
          </p:cNvCxnSpPr>
          <p:nvPr/>
        </p:nvCxnSpPr>
        <p:spPr>
          <a:xfrm>
            <a:off x="2099707" y="5236703"/>
            <a:ext cx="1012377" cy="75891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2148918" y="3692726"/>
                <a:ext cx="2853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i="1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elu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18" y="3692726"/>
                <a:ext cx="285335" cy="184666"/>
              </a:xfrm>
              <a:prstGeom prst="rect">
                <a:avLst/>
              </a:prstGeom>
              <a:blipFill>
                <a:blip r:embed="rId2"/>
                <a:stretch>
                  <a:fillRect l="-19565" t="-26667" r="-32609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816427" y="1228120"/>
            <a:ext cx="42886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Zero-padding (parameter-free)</a:t>
            </a:r>
          </a:p>
        </p:txBody>
      </p:sp>
      <p:sp>
        <p:nvSpPr>
          <p:cNvPr id="4" name="矩形 3"/>
          <p:cNvSpPr/>
          <p:nvPr/>
        </p:nvSpPr>
        <p:spPr>
          <a:xfrm>
            <a:off x="3007873" y="2111814"/>
            <a:ext cx="389552" cy="3892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A8A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084207" y="2150209"/>
            <a:ext cx="389552" cy="3892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A8A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164461" y="2200021"/>
            <a:ext cx="389552" cy="3892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A8A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249222" y="2270794"/>
            <a:ext cx="389552" cy="3892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A8A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325284" y="2323690"/>
            <a:ext cx="389552" cy="3892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A8A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388466" y="2368821"/>
            <a:ext cx="389552" cy="3892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A8A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225022" y="2184350"/>
            <a:ext cx="1774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: 28x28, 64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3734" y="327928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3x3, 128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2082558" y="4432513"/>
            <a:ext cx="3732" cy="30730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3346333" y="6356351"/>
                <a:ext cx="2853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i="1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elu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333" y="6356351"/>
                <a:ext cx="285335" cy="184666"/>
              </a:xfrm>
              <a:prstGeom prst="rect">
                <a:avLst/>
              </a:prstGeom>
              <a:blipFill>
                <a:blip r:embed="rId2"/>
                <a:stretch>
                  <a:fillRect l="-19149" t="-26667" r="-2978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/>
          <p:cNvSpPr/>
          <p:nvPr/>
        </p:nvSpPr>
        <p:spPr>
          <a:xfrm>
            <a:off x="1642063" y="4028662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3x3, 128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590802" y="3638266"/>
            <a:ext cx="389552" cy="3892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A8A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667136" y="3676661"/>
            <a:ext cx="389552" cy="3892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A8A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747390" y="3726473"/>
            <a:ext cx="389552" cy="3892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A8A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832151" y="3797246"/>
            <a:ext cx="389552" cy="3892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A8A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908213" y="3850142"/>
            <a:ext cx="389552" cy="3892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A8A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971395" y="3895273"/>
            <a:ext cx="389552" cy="3892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A8A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437480" y="3649525"/>
            <a:ext cx="389552" cy="389232"/>
          </a:xfrm>
          <a:prstGeom prst="rect">
            <a:avLst/>
          </a:prstGeom>
          <a:solidFill>
            <a:schemeClr val="bg1"/>
          </a:solidFill>
          <a:ln>
            <a:solidFill>
              <a:srgbClr val="A8A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513814" y="3687920"/>
            <a:ext cx="389552" cy="389232"/>
          </a:xfrm>
          <a:prstGeom prst="rect">
            <a:avLst/>
          </a:prstGeom>
          <a:solidFill>
            <a:schemeClr val="bg1"/>
          </a:solidFill>
          <a:ln>
            <a:solidFill>
              <a:srgbClr val="A8A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4594068" y="3737732"/>
            <a:ext cx="389552" cy="389232"/>
          </a:xfrm>
          <a:prstGeom prst="rect">
            <a:avLst/>
          </a:prstGeom>
          <a:solidFill>
            <a:schemeClr val="bg1"/>
          </a:solidFill>
          <a:ln>
            <a:solidFill>
              <a:srgbClr val="A8A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678829" y="3808505"/>
            <a:ext cx="389552" cy="389232"/>
          </a:xfrm>
          <a:prstGeom prst="rect">
            <a:avLst/>
          </a:prstGeom>
          <a:solidFill>
            <a:schemeClr val="bg1"/>
          </a:solidFill>
          <a:ln>
            <a:solidFill>
              <a:srgbClr val="A8A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754891" y="3861401"/>
            <a:ext cx="389552" cy="389232"/>
          </a:xfrm>
          <a:prstGeom prst="rect">
            <a:avLst/>
          </a:prstGeom>
          <a:solidFill>
            <a:schemeClr val="bg1"/>
          </a:solidFill>
          <a:ln>
            <a:solidFill>
              <a:srgbClr val="A8A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4818073" y="3906532"/>
            <a:ext cx="389552" cy="389232"/>
          </a:xfrm>
          <a:prstGeom prst="rect">
            <a:avLst/>
          </a:prstGeom>
          <a:solidFill>
            <a:schemeClr val="bg1"/>
          </a:solidFill>
          <a:ln>
            <a:solidFill>
              <a:srgbClr val="A8A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774625" y="4867370"/>
            <a:ext cx="122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28x28, 128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4353821" y="4402847"/>
            <a:ext cx="3732" cy="30730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550562" y="4868792"/>
            <a:ext cx="122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28x28, 128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/>
          <p:cNvCxnSpPr>
            <a:endCxn id="29" idx="0"/>
          </p:cNvCxnSpPr>
          <p:nvPr/>
        </p:nvCxnSpPr>
        <p:spPr>
          <a:xfrm flipH="1">
            <a:off x="3112084" y="5217985"/>
            <a:ext cx="1260661" cy="77762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991187" y="3139626"/>
            <a:ext cx="1631092" cy="5054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3x3, 128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991187" y="4020475"/>
            <a:ext cx="1631092" cy="5054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3x3, 128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/>
          <p:cNvCxnSpPr>
            <a:endCxn id="56" idx="0"/>
          </p:cNvCxnSpPr>
          <p:nvPr/>
        </p:nvCxnSpPr>
        <p:spPr>
          <a:xfrm>
            <a:off x="7806539" y="2562806"/>
            <a:ext cx="195" cy="57682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57" idx="0"/>
          </p:cNvCxnSpPr>
          <p:nvPr/>
        </p:nvCxnSpPr>
        <p:spPr>
          <a:xfrm flipH="1">
            <a:off x="7806734" y="3645053"/>
            <a:ext cx="1287" cy="37542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61" idx="0"/>
          </p:cNvCxnSpPr>
          <p:nvPr/>
        </p:nvCxnSpPr>
        <p:spPr>
          <a:xfrm flipH="1">
            <a:off x="7806733" y="4525901"/>
            <a:ext cx="3732" cy="30730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流程图: 联系 60"/>
          <p:cNvSpPr/>
          <p:nvPr/>
        </p:nvSpPr>
        <p:spPr>
          <a:xfrm>
            <a:off x="7661998" y="4833207"/>
            <a:ext cx="289470" cy="294674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+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2" name="右中括号 61"/>
          <p:cNvSpPr/>
          <p:nvPr/>
        </p:nvSpPr>
        <p:spPr>
          <a:xfrm>
            <a:off x="7814392" y="2783786"/>
            <a:ext cx="1573292" cy="2026920"/>
          </a:xfrm>
          <a:prstGeom prst="rightBracket">
            <a:avLst>
              <a:gd name="adj" fmla="val 69986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/>
          <p:cNvCxnSpPr/>
          <p:nvPr/>
        </p:nvCxnSpPr>
        <p:spPr>
          <a:xfrm>
            <a:off x="7806538" y="5127882"/>
            <a:ext cx="0" cy="28916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7858257" y="3675360"/>
                <a:ext cx="4328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elu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257" y="3675360"/>
                <a:ext cx="432811" cy="276999"/>
              </a:xfrm>
              <a:prstGeom prst="rect">
                <a:avLst/>
              </a:prstGeom>
              <a:blipFill>
                <a:blip r:embed="rId4"/>
                <a:stretch>
                  <a:fillRect l="-18310" t="-28889" r="-32394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7858257" y="5140050"/>
                <a:ext cx="4328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elu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257" y="5140050"/>
                <a:ext cx="432811" cy="276999"/>
              </a:xfrm>
              <a:prstGeom prst="rect">
                <a:avLst/>
              </a:prstGeom>
              <a:blipFill>
                <a:blip r:embed="rId5"/>
                <a:stretch>
                  <a:fillRect l="-18310" t="-28261" r="-3239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矩形 65"/>
          <p:cNvSpPr/>
          <p:nvPr/>
        </p:nvSpPr>
        <p:spPr>
          <a:xfrm>
            <a:off x="7714627" y="2297218"/>
            <a:ext cx="1152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64-d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754083" y="3522072"/>
            <a:ext cx="1631092" cy="5054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1x1, 128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2152650" y="365127"/>
                <a:ext cx="7886700" cy="1325563"/>
              </a:xfrm>
            </p:spPr>
            <p:txBody>
              <a:bodyPr/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Residual Blocks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52650" y="365127"/>
                <a:ext cx="7886700" cy="1325563"/>
              </a:xfrm>
              <a:blipFill>
                <a:blip r:embed="rId6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9A43-33EB-433F-8DDA-D75E78E778A3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3113263" y="6269074"/>
            <a:ext cx="7854" cy="28480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4983595" y="6046388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 28x28, 128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61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4"/>
    </mc:Choice>
    <mc:Fallback xmlns="">
      <p:transition spd="slow" advTm="1774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Residual Networks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9A43-33EB-433F-8DDA-D75E78E778A3}" type="slidenum">
              <a:rPr lang="zh-CN" altLang="zh-CN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29</a:t>
            </a:fld>
            <a:endParaRPr lang="zh-CN" altLang="zh-CN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24" y="1690688"/>
            <a:ext cx="8343715" cy="370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3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"/>
    </mc:Choice>
    <mc:Fallback xmlns="">
      <p:transition spd="slow" advTm="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795" y="3255597"/>
            <a:ext cx="1258633" cy="874419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93473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History of CNNs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9A43-33EB-433F-8DDA-D75E78E778A3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765" y="1019559"/>
            <a:ext cx="1583587" cy="973301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0044" y="1943086"/>
            <a:ext cx="1819275" cy="857297"/>
          </a:xfrm>
          <a:prstGeom prst="rect">
            <a:avLst/>
          </a:prstGeom>
        </p:spPr>
      </p:pic>
      <p:sp>
        <p:nvSpPr>
          <p:cNvPr id="81" name="形状 80"/>
          <p:cNvSpPr/>
          <p:nvPr/>
        </p:nvSpPr>
        <p:spPr>
          <a:xfrm rot="18331463" flipV="1">
            <a:off x="1777760" y="1361677"/>
            <a:ext cx="9166661" cy="4017897"/>
          </a:xfrm>
          <a:prstGeom prst="swooshArrow">
            <a:avLst>
              <a:gd name="adj1" fmla="val 13538"/>
              <a:gd name="adj2" fmla="val 23941"/>
            </a:avLst>
          </a:prstGeom>
          <a:gradFill flip="none" rotWithShape="1">
            <a:gsLst>
              <a:gs pos="100000">
                <a:srgbClr val="7030A0">
                  <a:tint val="66000"/>
                  <a:satMod val="160000"/>
                </a:srgbClr>
              </a:gs>
              <a:gs pos="41000">
                <a:srgbClr val="7030A0">
                  <a:tint val="44500"/>
                  <a:satMod val="160000"/>
                </a:srgbClr>
              </a:gs>
              <a:gs pos="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 w="6350" cap="flat" cmpd="sng" algn="ctr">
            <a:solidFill>
              <a:srgbClr val="CCCCFF"/>
            </a:solidFill>
            <a:prstDash val="solid"/>
            <a:miter lim="800000"/>
          </a:ln>
          <a:effectLst/>
        </p:spPr>
      </p:sp>
      <p:sp>
        <p:nvSpPr>
          <p:cNvPr id="82" name="椭圆 81"/>
          <p:cNvSpPr/>
          <p:nvPr/>
        </p:nvSpPr>
        <p:spPr>
          <a:xfrm>
            <a:off x="2801392" y="5614338"/>
            <a:ext cx="557764" cy="55776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wrap="none" lIns="0" tIns="0" rIns="0" bIns="0" rtlCol="0" anchor="ctr">
            <a:noAutofit/>
          </a:bodyPr>
          <a:lstStyle/>
          <a:p>
            <a:pPr algn="ctr"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1998</a:t>
            </a:r>
          </a:p>
        </p:txBody>
      </p:sp>
      <p:sp>
        <p:nvSpPr>
          <p:cNvPr id="83" name="椭圆 82"/>
          <p:cNvSpPr/>
          <p:nvPr/>
        </p:nvSpPr>
        <p:spPr>
          <a:xfrm>
            <a:off x="4785963" y="4720086"/>
            <a:ext cx="557764" cy="55776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wrap="none" lIns="0" tIns="0" rIns="0" bIns="0" rtlCol="0" anchor="ctr">
            <a:noAutofit/>
          </a:bodyPr>
          <a:lstStyle/>
          <a:p>
            <a:pPr algn="ctr"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2013</a:t>
            </a:r>
          </a:p>
        </p:txBody>
      </p:sp>
      <p:sp>
        <p:nvSpPr>
          <p:cNvPr id="84" name="椭圆 83"/>
          <p:cNvSpPr/>
          <p:nvPr/>
        </p:nvSpPr>
        <p:spPr>
          <a:xfrm>
            <a:off x="7186764" y="2935451"/>
            <a:ext cx="557764" cy="55776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wrap="none" lIns="0" tIns="0" rIns="0" bIns="0" rtlCol="0" anchor="ctr">
            <a:noAutofit/>
          </a:bodyPr>
          <a:lstStyle/>
          <a:p>
            <a:pPr algn="ctr"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2015</a:t>
            </a:r>
          </a:p>
        </p:txBody>
      </p:sp>
      <p:sp>
        <p:nvSpPr>
          <p:cNvPr id="85" name="椭圆 84"/>
          <p:cNvSpPr/>
          <p:nvPr/>
        </p:nvSpPr>
        <p:spPr>
          <a:xfrm>
            <a:off x="3909427" y="5237404"/>
            <a:ext cx="557764" cy="55776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wrap="none" lIns="0" tIns="0" rIns="0" bIns="0" rtlCol="0" anchor="ctr">
            <a:noAutofit/>
          </a:bodyPr>
          <a:lstStyle/>
          <a:p>
            <a:pPr algn="ctr"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2012</a:t>
            </a:r>
          </a:p>
        </p:txBody>
      </p:sp>
      <p:sp>
        <p:nvSpPr>
          <p:cNvPr id="86" name="椭圆 85"/>
          <p:cNvSpPr/>
          <p:nvPr/>
        </p:nvSpPr>
        <p:spPr>
          <a:xfrm>
            <a:off x="6398363" y="3584797"/>
            <a:ext cx="557764" cy="55776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wrap="none" lIns="0" tIns="0" rIns="0" bIns="0" rtlCol="0" anchor="ctr">
            <a:noAutofit/>
          </a:bodyPr>
          <a:lstStyle/>
          <a:p>
            <a:pPr algn="ctr"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2014</a:t>
            </a:r>
          </a:p>
        </p:txBody>
      </p:sp>
      <p:sp>
        <p:nvSpPr>
          <p:cNvPr id="87" name="椭圆 86"/>
          <p:cNvSpPr/>
          <p:nvPr/>
        </p:nvSpPr>
        <p:spPr>
          <a:xfrm>
            <a:off x="7981950" y="2176206"/>
            <a:ext cx="557764" cy="55776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wrap="none" lIns="0" tIns="0" rIns="0" bIns="0" rtlCol="0" anchor="ctr">
            <a:noAutofit/>
          </a:bodyPr>
          <a:lstStyle/>
          <a:p>
            <a:pPr algn="ctr">
              <a:defRPr/>
            </a:pPr>
            <a:r>
              <a:rPr lang="en-US" altLang="zh-CN" sz="16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2016</a:t>
            </a:r>
            <a:endParaRPr lang="en-US" altLang="zh-CN" sz="1600" b="1" kern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2628869" y="627242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Times New Roman"/>
                <a:ea typeface="黑体"/>
              </a:rPr>
              <a:t>LeNet-5</a:t>
            </a:r>
            <a:endParaRPr lang="zh-CN" altLang="en-US" dirty="0">
              <a:solidFill>
                <a:prstClr val="black"/>
              </a:solidFill>
              <a:latin typeface="Times New Roman"/>
              <a:ea typeface="黑体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736904" y="589322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prstClr val="black"/>
                </a:solidFill>
                <a:latin typeface="Times New Roman"/>
                <a:ea typeface="黑体"/>
              </a:rPr>
              <a:t>AlexNet</a:t>
            </a:r>
            <a:endParaRPr lang="zh-CN" altLang="en-US" dirty="0">
              <a:solidFill>
                <a:prstClr val="black"/>
              </a:solidFill>
              <a:latin typeface="Times New Roman"/>
              <a:ea typeface="黑体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4816180" y="527572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prstClr val="black"/>
                </a:solidFill>
                <a:latin typeface="Times New Roman"/>
                <a:ea typeface="黑体"/>
              </a:rPr>
              <a:t>ZFNet</a:t>
            </a:r>
            <a:endParaRPr lang="zh-CN" altLang="en-US" dirty="0">
              <a:solidFill>
                <a:prstClr val="black"/>
              </a:solidFill>
              <a:latin typeface="Times New Roman"/>
              <a:ea typeface="黑体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219428" y="300867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prstClr val="black"/>
                </a:solidFill>
                <a:latin typeface="Times New Roman"/>
                <a:ea typeface="黑体"/>
              </a:rPr>
              <a:t>VggNet</a:t>
            </a:r>
            <a:endParaRPr lang="zh-CN" altLang="en-US" dirty="0">
              <a:solidFill>
                <a:prstClr val="black"/>
              </a:solidFill>
              <a:latin typeface="Times New Roman"/>
              <a:ea typeface="黑体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238693" y="348421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Times New Roman"/>
                <a:ea typeface="黑体"/>
              </a:rPr>
              <a:t>GoogLeNet</a:t>
            </a:r>
            <a:endParaRPr lang="zh-CN" altLang="en-US" dirty="0">
              <a:solidFill>
                <a:srgbClr val="FF0000"/>
              </a:solidFill>
              <a:latin typeface="Times New Roman"/>
              <a:ea typeface="黑体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7962509" y="274819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Times New Roman"/>
                <a:ea typeface="黑体"/>
              </a:rPr>
              <a:t>ResNet</a:t>
            </a:r>
            <a:endParaRPr lang="zh-CN" altLang="en-US" dirty="0">
              <a:solidFill>
                <a:srgbClr val="FF0000"/>
              </a:solidFill>
              <a:latin typeface="Times New Roman"/>
              <a:ea typeface="黑体"/>
            </a:endParaRPr>
          </a:p>
        </p:txBody>
      </p:sp>
      <p:pic>
        <p:nvPicPr>
          <p:cNvPr id="9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940" y="4375409"/>
            <a:ext cx="2117754" cy="95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3095" y="3547043"/>
            <a:ext cx="2075717" cy="898236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1587" y="5767374"/>
            <a:ext cx="2456099" cy="866636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2213" y="4276125"/>
            <a:ext cx="1724025" cy="1012406"/>
          </a:xfrm>
          <a:prstGeom prst="rect">
            <a:avLst/>
          </a:prstGeom>
        </p:spPr>
      </p:pic>
      <p:sp>
        <p:nvSpPr>
          <p:cNvPr id="98" name="椭圆 97"/>
          <p:cNvSpPr/>
          <p:nvPr/>
        </p:nvSpPr>
        <p:spPr>
          <a:xfrm>
            <a:off x="5593641" y="4251924"/>
            <a:ext cx="557764" cy="55776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wrap="none" lIns="0" tIns="0" rIns="0" bIns="0" rtlCol="0" anchor="ctr">
            <a:noAutofit/>
          </a:bodyPr>
          <a:lstStyle/>
          <a:p>
            <a:pPr algn="ctr"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2013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5617727" y="479960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/>
                <a:ea typeface="黑体"/>
              </a:rPr>
              <a:t>NiN</a:t>
            </a:r>
            <a:endParaRPr lang="zh-CN" altLang="en-US" dirty="0">
              <a:latin typeface="Times New Roman"/>
              <a:ea typeface="黑体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8731768" y="1344486"/>
            <a:ext cx="557764" cy="55776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wrap="none" lIns="0" tIns="0" rIns="0" bIns="0" rtlCol="0" anchor="ctr">
            <a:noAutofit/>
          </a:bodyPr>
          <a:lstStyle/>
          <a:p>
            <a:pPr algn="ctr">
              <a:defRPr/>
            </a:pPr>
            <a:r>
              <a:rPr lang="en-US" altLang="zh-CN" sz="16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2017</a:t>
            </a:r>
            <a:endParaRPr lang="en-US" altLang="zh-CN" sz="1600" b="1" kern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8194360" y="80196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prstClr val="black"/>
                </a:solidFill>
                <a:latin typeface="Times New Roman"/>
                <a:ea typeface="黑体"/>
              </a:rPr>
              <a:t>DenseNet</a:t>
            </a:r>
            <a:endParaRPr lang="zh-CN" altLang="en-US" dirty="0">
              <a:solidFill>
                <a:prstClr val="black"/>
              </a:solidFill>
              <a:latin typeface="Times New Roman"/>
              <a:ea typeface="黑体"/>
            </a:endParaRPr>
          </a:p>
        </p:txBody>
      </p:sp>
      <p:pic>
        <p:nvPicPr>
          <p:cNvPr id="102" name="图片 10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33789" y="2125619"/>
            <a:ext cx="1543689" cy="1143784"/>
          </a:xfrm>
          <a:prstGeom prst="rect">
            <a:avLst/>
          </a:prstGeom>
        </p:spPr>
      </p:pic>
      <p:pic>
        <p:nvPicPr>
          <p:cNvPr id="1026" name="Picture 2" descr="http://image-net.org/index_files/logo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042" y="2909881"/>
            <a:ext cx="21431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56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8"/>
    </mc:Choice>
    <mc:Fallback xmlns="">
      <p:transition spd="slow" advTm="1298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Residual Networks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9A43-33EB-433F-8DDA-D75E78E778A3}" type="slidenum">
              <a:rPr lang="zh-CN" altLang="zh-CN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30</a:t>
            </a:fld>
            <a:endParaRPr lang="zh-CN" altLang="zh-CN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64328" y="1500190"/>
            <a:ext cx="7975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 Networks : the same network structures as ResNets but without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shortcut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2825752"/>
            <a:ext cx="3821558" cy="23939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021" y="2825752"/>
            <a:ext cx="3747304" cy="239394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39508" y="5387915"/>
            <a:ext cx="233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% in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95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"/>
    </mc:Choice>
    <mc:Fallback xmlns="">
      <p:transition spd="slow" advTm="6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Variants of Residual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9A43-33EB-433F-8DDA-D75E78E778A3}" type="slidenum">
              <a:rPr lang="zh-CN" altLang="zh-CN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31</a:t>
            </a:fld>
            <a:endParaRPr lang="zh-CN" altLang="zh-CN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26601" y="2446620"/>
            <a:ext cx="1631092" cy="5054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3x3, 64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26601" y="3584644"/>
            <a:ext cx="1631092" cy="5054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3x3, 64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>
            <a:endCxn id="7" idx="0"/>
          </p:cNvCxnSpPr>
          <p:nvPr/>
        </p:nvCxnSpPr>
        <p:spPr>
          <a:xfrm>
            <a:off x="3041953" y="1869800"/>
            <a:ext cx="195" cy="57682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2"/>
            <a:endCxn id="8" idx="0"/>
          </p:cNvCxnSpPr>
          <p:nvPr/>
        </p:nvCxnSpPr>
        <p:spPr>
          <a:xfrm>
            <a:off x="3042147" y="2952046"/>
            <a:ext cx="0" cy="63259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2"/>
            <a:endCxn id="12" idx="0"/>
          </p:cNvCxnSpPr>
          <p:nvPr/>
        </p:nvCxnSpPr>
        <p:spPr>
          <a:xfrm>
            <a:off x="3042147" y="4090070"/>
            <a:ext cx="0" cy="57400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联系 11"/>
          <p:cNvSpPr/>
          <p:nvPr/>
        </p:nvSpPr>
        <p:spPr>
          <a:xfrm>
            <a:off x="2897412" y="4664076"/>
            <a:ext cx="289470" cy="294674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+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右中括号 12"/>
          <p:cNvSpPr/>
          <p:nvPr/>
        </p:nvSpPr>
        <p:spPr>
          <a:xfrm>
            <a:off x="3049806" y="2090780"/>
            <a:ext cx="1573292" cy="2561128"/>
          </a:xfrm>
          <a:prstGeom prst="rightBracket">
            <a:avLst>
              <a:gd name="adj" fmla="val 69986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041952" y="4958751"/>
            <a:ext cx="0" cy="28916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094801" y="3286622"/>
                <a:ext cx="4328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elu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801" y="3286622"/>
                <a:ext cx="432811" cy="276999"/>
              </a:xfrm>
              <a:prstGeom prst="rect">
                <a:avLst/>
              </a:prstGeom>
              <a:blipFill>
                <a:blip r:embed="rId2"/>
                <a:stretch>
                  <a:fillRect l="-19718" t="-28261" r="-30986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3093671" y="4970919"/>
                <a:ext cx="4328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elu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671" y="4970919"/>
                <a:ext cx="432811" cy="276999"/>
              </a:xfrm>
              <a:prstGeom prst="rect">
                <a:avLst/>
              </a:prstGeom>
              <a:blipFill>
                <a:blip r:embed="rId3"/>
                <a:stretch>
                  <a:fillRect l="-18310" t="-28261" r="-3239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2950041" y="1604212"/>
            <a:ext cx="1152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64-d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91774" y="5737226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93670" y="2991347"/>
            <a:ext cx="3206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104250" y="4213163"/>
            <a:ext cx="3206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20403" y="5731467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Pre-activation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758339" y="2741895"/>
            <a:ext cx="1631092" cy="5054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3x3, 64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58339" y="3879919"/>
            <a:ext cx="1631092" cy="5054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3x3, 64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>
            <a:endCxn id="24" idx="0"/>
          </p:cNvCxnSpPr>
          <p:nvPr/>
        </p:nvCxnSpPr>
        <p:spPr>
          <a:xfrm>
            <a:off x="7573691" y="1982455"/>
            <a:ext cx="195" cy="75944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4" idx="2"/>
            <a:endCxn id="25" idx="0"/>
          </p:cNvCxnSpPr>
          <p:nvPr/>
        </p:nvCxnSpPr>
        <p:spPr>
          <a:xfrm>
            <a:off x="7573885" y="3247321"/>
            <a:ext cx="0" cy="63259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2"/>
            <a:endCxn id="29" idx="0"/>
          </p:cNvCxnSpPr>
          <p:nvPr/>
        </p:nvCxnSpPr>
        <p:spPr>
          <a:xfrm>
            <a:off x="7573885" y="4385345"/>
            <a:ext cx="0" cy="57400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联系 28"/>
          <p:cNvSpPr/>
          <p:nvPr/>
        </p:nvSpPr>
        <p:spPr>
          <a:xfrm>
            <a:off x="7429150" y="4959351"/>
            <a:ext cx="289470" cy="294674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+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右中括号 29"/>
          <p:cNvSpPr/>
          <p:nvPr/>
        </p:nvSpPr>
        <p:spPr>
          <a:xfrm>
            <a:off x="7581544" y="2090780"/>
            <a:ext cx="1573292" cy="2856403"/>
          </a:xfrm>
          <a:prstGeom prst="rightBracket">
            <a:avLst>
              <a:gd name="adj" fmla="val 69986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573690" y="5254025"/>
            <a:ext cx="0" cy="29284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7625408" y="3567540"/>
                <a:ext cx="4328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elu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408" y="3567540"/>
                <a:ext cx="432811" cy="276999"/>
              </a:xfrm>
              <a:prstGeom prst="rect">
                <a:avLst/>
              </a:prstGeom>
              <a:blipFill>
                <a:blip r:embed="rId4"/>
                <a:stretch>
                  <a:fillRect l="-19718" t="-28261" r="-30986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7481779" y="1604212"/>
            <a:ext cx="1152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64-d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625408" y="3286622"/>
            <a:ext cx="3206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625408" y="2109298"/>
            <a:ext cx="3206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7637035" y="2386297"/>
                <a:ext cx="4328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elu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035" y="2386297"/>
                <a:ext cx="432811" cy="276999"/>
              </a:xfrm>
              <a:prstGeom prst="rect">
                <a:avLst/>
              </a:prstGeom>
              <a:blipFill>
                <a:blip r:embed="rId5"/>
                <a:stretch>
                  <a:fillRect l="-19718" t="-28261" r="-30986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41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3"/>
    </mc:Choice>
    <mc:Fallback xmlns="">
      <p:transition spd="slow" advTm="883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Variants of Residual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9A43-33EB-433F-8DDA-D75E78E778A3}" type="slidenum">
              <a:rPr lang="zh-CN" altLang="zh-CN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32</a:t>
            </a:fld>
            <a:endParaRPr lang="zh-CN" altLang="zh-CN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51" y="1521848"/>
            <a:ext cx="6026150" cy="2806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51" y="4416349"/>
            <a:ext cx="5932332" cy="18523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64179" y="6413700"/>
            <a:ext cx="73316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He, X. Zhang, S.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J. Sun.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mappings in deep residual networks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ECCV, 2016.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94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3"/>
    </mc:Choice>
    <mc:Fallback xmlns="">
      <p:transition spd="slow" advTm="1773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Variants of Residual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9A43-33EB-433F-8DDA-D75E78E778A3}" type="slidenum">
              <a:rPr lang="zh-CN" altLang="zh-CN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33</a:t>
            </a:fld>
            <a:endParaRPr lang="zh-CN" altLang="zh-CN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50" y="1538031"/>
            <a:ext cx="8068801" cy="368668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19599" y="5267315"/>
            <a:ext cx="300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ResNeXt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90149" y="6014227"/>
            <a:ext cx="75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Saining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Ross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Girshick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Piotr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Dollár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Zhuowen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Kaiming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He. Aggregated Residual Transformations for deep neural networks. In CVPR, 2017.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51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8"/>
    </mc:Choice>
    <mc:Fallback xmlns="">
      <p:transition spd="slow" advTm="898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20522" y="2851410"/>
            <a:ext cx="3861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r>
              <a:rPr lang="zh-CN" alt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9A43-33EB-433F-8DDA-D75E78E778A3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80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"/>
    </mc:Choice>
    <mc:Fallback xmlns="">
      <p:transition spd="slow" advTm="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Outline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9A43-33EB-433F-8DDA-D75E78E778A3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9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750756"/>
              </p:ext>
            </p:extLst>
          </p:nvPr>
        </p:nvGraphicFramePr>
        <p:xfrm>
          <a:off x="3102338" y="1988863"/>
          <a:ext cx="6793944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98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8"/>
    </mc:Choice>
    <mc:Fallback xmlns="">
      <p:transition spd="slow" advTm="129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93473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Inception-V1 Naive Version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9A43-33EB-433F-8DDA-D75E78E778A3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17" name="矩形 316"/>
          <p:cNvSpPr/>
          <p:nvPr/>
        </p:nvSpPr>
        <p:spPr>
          <a:xfrm>
            <a:off x="7689917" y="3567786"/>
            <a:ext cx="1049457" cy="591473"/>
          </a:xfrm>
          <a:prstGeom prst="rect">
            <a:avLst/>
          </a:prstGeom>
          <a:solidFill>
            <a:srgbClr val="B4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/>
                <a:ea typeface="黑体"/>
              </a:rPr>
              <a:t>previous layer</a:t>
            </a:r>
            <a:endParaRPr lang="zh-CN" altLang="en-US" sz="1600" dirty="0">
              <a:solidFill>
                <a:prstClr val="black"/>
              </a:solidFill>
              <a:latin typeface="Times New Roman"/>
              <a:ea typeface="黑体"/>
            </a:endParaRPr>
          </a:p>
        </p:txBody>
      </p:sp>
      <p:sp>
        <p:nvSpPr>
          <p:cNvPr id="318" name="圆角矩形 317"/>
          <p:cNvSpPr/>
          <p:nvPr/>
        </p:nvSpPr>
        <p:spPr>
          <a:xfrm>
            <a:off x="9765536" y="2494866"/>
            <a:ext cx="969358" cy="5914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/>
                <a:ea typeface="黑体"/>
              </a:rPr>
              <a:t>3x3 max pooling</a:t>
            </a:r>
            <a:endParaRPr lang="zh-CN" altLang="en-US" sz="1600" dirty="0">
              <a:solidFill>
                <a:prstClr val="black"/>
              </a:solidFill>
              <a:latin typeface="Times New Roman"/>
              <a:ea typeface="黑体"/>
            </a:endParaRPr>
          </a:p>
        </p:txBody>
      </p:sp>
      <p:sp>
        <p:nvSpPr>
          <p:cNvPr id="319" name="圆角矩形 318"/>
          <p:cNvSpPr/>
          <p:nvPr/>
        </p:nvSpPr>
        <p:spPr>
          <a:xfrm>
            <a:off x="8376248" y="2485544"/>
            <a:ext cx="1129872" cy="591473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/>
                <a:ea typeface="黑体"/>
              </a:rPr>
              <a:t>5x5 convolution</a:t>
            </a:r>
            <a:endParaRPr lang="zh-CN" altLang="en-US" sz="1600" dirty="0">
              <a:solidFill>
                <a:prstClr val="black"/>
              </a:solidFill>
              <a:latin typeface="Times New Roman"/>
              <a:ea typeface="黑体"/>
            </a:endParaRPr>
          </a:p>
        </p:txBody>
      </p:sp>
      <p:sp>
        <p:nvSpPr>
          <p:cNvPr id="320" name="圆角矩形 319"/>
          <p:cNvSpPr/>
          <p:nvPr/>
        </p:nvSpPr>
        <p:spPr>
          <a:xfrm>
            <a:off x="6978541" y="2494866"/>
            <a:ext cx="1119609" cy="591473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/>
                <a:ea typeface="黑体"/>
              </a:rPr>
              <a:t>3x3 convolution</a:t>
            </a:r>
            <a:endParaRPr lang="zh-CN" altLang="en-US" sz="1600" dirty="0">
              <a:solidFill>
                <a:prstClr val="black"/>
              </a:solidFill>
              <a:latin typeface="Times New Roman"/>
              <a:ea typeface="黑体"/>
            </a:endParaRPr>
          </a:p>
        </p:txBody>
      </p:sp>
      <p:sp>
        <p:nvSpPr>
          <p:cNvPr id="321" name="圆角矩形 320"/>
          <p:cNvSpPr/>
          <p:nvPr/>
        </p:nvSpPr>
        <p:spPr>
          <a:xfrm>
            <a:off x="5604037" y="2495423"/>
            <a:ext cx="1111161" cy="591473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/>
                <a:ea typeface="黑体"/>
              </a:rPr>
              <a:t>1x1 convolution</a:t>
            </a:r>
            <a:endParaRPr lang="zh-CN" altLang="en-US" sz="1600" dirty="0">
              <a:solidFill>
                <a:prstClr val="black"/>
              </a:solidFill>
              <a:latin typeface="Times New Roman"/>
              <a:ea typeface="黑体"/>
            </a:endParaRPr>
          </a:p>
        </p:txBody>
      </p:sp>
      <p:sp>
        <p:nvSpPr>
          <p:cNvPr id="322" name="矩形 321"/>
          <p:cNvSpPr/>
          <p:nvPr/>
        </p:nvSpPr>
        <p:spPr>
          <a:xfrm>
            <a:off x="7634253" y="1299860"/>
            <a:ext cx="1160787" cy="591473"/>
          </a:xfrm>
          <a:prstGeom prst="rect">
            <a:avLst/>
          </a:prstGeom>
          <a:solidFill>
            <a:srgbClr val="B4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/>
                <a:ea typeface="黑体"/>
              </a:rPr>
              <a:t>concatenation</a:t>
            </a:r>
            <a:endParaRPr lang="zh-CN" altLang="en-US" sz="1600" dirty="0">
              <a:solidFill>
                <a:prstClr val="black"/>
              </a:solidFill>
              <a:latin typeface="Times New Roman"/>
              <a:ea typeface="黑体"/>
            </a:endParaRPr>
          </a:p>
        </p:txBody>
      </p:sp>
      <p:cxnSp>
        <p:nvCxnSpPr>
          <p:cNvPr id="323" name="直接箭头连接符 322"/>
          <p:cNvCxnSpPr>
            <a:stCxn id="317" idx="0"/>
            <a:endCxn id="320" idx="2"/>
          </p:cNvCxnSpPr>
          <p:nvPr/>
        </p:nvCxnSpPr>
        <p:spPr>
          <a:xfrm flipH="1" flipV="1">
            <a:off x="7538345" y="3086339"/>
            <a:ext cx="676300" cy="48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/>
          <p:cNvCxnSpPr>
            <a:stCxn id="317" idx="0"/>
            <a:endCxn id="319" idx="2"/>
          </p:cNvCxnSpPr>
          <p:nvPr/>
        </p:nvCxnSpPr>
        <p:spPr>
          <a:xfrm flipV="1">
            <a:off x="8214646" y="3077017"/>
            <a:ext cx="726539" cy="490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/>
          <p:cNvCxnSpPr>
            <a:stCxn id="317" idx="0"/>
            <a:endCxn id="318" idx="2"/>
          </p:cNvCxnSpPr>
          <p:nvPr/>
        </p:nvCxnSpPr>
        <p:spPr>
          <a:xfrm flipV="1">
            <a:off x="8214645" y="3086339"/>
            <a:ext cx="2035570" cy="48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/>
          <p:cNvCxnSpPr>
            <a:stCxn id="320" idx="0"/>
            <a:endCxn id="322" idx="2"/>
          </p:cNvCxnSpPr>
          <p:nvPr/>
        </p:nvCxnSpPr>
        <p:spPr>
          <a:xfrm flipV="1">
            <a:off x="7538346" y="1891333"/>
            <a:ext cx="676301" cy="603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>
            <a:stCxn id="319" idx="0"/>
            <a:endCxn id="322" idx="2"/>
          </p:cNvCxnSpPr>
          <p:nvPr/>
        </p:nvCxnSpPr>
        <p:spPr>
          <a:xfrm flipH="1" flipV="1">
            <a:off x="8214646" y="1891333"/>
            <a:ext cx="726538" cy="594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/>
          <p:cNvCxnSpPr>
            <a:stCxn id="318" idx="0"/>
            <a:endCxn id="322" idx="2"/>
          </p:cNvCxnSpPr>
          <p:nvPr/>
        </p:nvCxnSpPr>
        <p:spPr>
          <a:xfrm flipH="1" flipV="1">
            <a:off x="8214647" y="1891333"/>
            <a:ext cx="2035569" cy="603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箭头连接符 328"/>
          <p:cNvCxnSpPr>
            <a:stCxn id="321" idx="0"/>
            <a:endCxn id="322" idx="2"/>
          </p:cNvCxnSpPr>
          <p:nvPr/>
        </p:nvCxnSpPr>
        <p:spPr>
          <a:xfrm flipV="1">
            <a:off x="6159618" y="1891332"/>
            <a:ext cx="2055029" cy="604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/>
          <p:cNvCxnSpPr>
            <a:stCxn id="317" idx="0"/>
            <a:endCxn id="321" idx="2"/>
          </p:cNvCxnSpPr>
          <p:nvPr/>
        </p:nvCxnSpPr>
        <p:spPr>
          <a:xfrm flipH="1" flipV="1">
            <a:off x="6159617" y="3086895"/>
            <a:ext cx="2055028" cy="480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文本框 345"/>
          <p:cNvSpPr txBox="1"/>
          <p:nvPr/>
        </p:nvSpPr>
        <p:spPr>
          <a:xfrm>
            <a:off x="7006622" y="4190063"/>
            <a:ext cx="241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 naive version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5543565" y="4559395"/>
            <a:ext cx="4482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kernel size are fixed to 1x1, 3x3, 5x5</a:t>
            </a:r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 is added</a:t>
            </a:r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stride is 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008664" y="4559395"/>
            <a:ext cx="1049457" cy="591473"/>
          </a:xfrm>
          <a:prstGeom prst="rect">
            <a:avLst/>
          </a:prstGeom>
          <a:solidFill>
            <a:srgbClr val="B4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/>
                <a:ea typeface="黑体"/>
              </a:rPr>
              <a:t>previous layer</a:t>
            </a:r>
            <a:endParaRPr lang="zh-CN" altLang="en-US" sz="1600" dirty="0">
              <a:solidFill>
                <a:prstClr val="black"/>
              </a:solidFill>
              <a:latin typeface="Times New Roman"/>
              <a:ea typeface="黑体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973587" y="3566374"/>
            <a:ext cx="1119609" cy="591473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Times New Roman"/>
                <a:ea typeface="黑体"/>
              </a:rPr>
              <a:t>5x5 </a:t>
            </a:r>
            <a:r>
              <a:rPr lang="en-US" altLang="zh-CN" sz="1600" dirty="0">
                <a:solidFill>
                  <a:prstClr val="black"/>
                </a:solidFill>
                <a:latin typeface="Times New Roman"/>
                <a:ea typeface="黑体"/>
              </a:rPr>
              <a:t>convolution</a:t>
            </a:r>
            <a:endParaRPr lang="zh-CN" altLang="en-US" sz="1600" dirty="0">
              <a:solidFill>
                <a:prstClr val="black"/>
              </a:solidFill>
              <a:latin typeface="Times New Roman"/>
              <a:ea typeface="黑体"/>
            </a:endParaRPr>
          </a:p>
        </p:txBody>
      </p:sp>
      <p:cxnSp>
        <p:nvCxnSpPr>
          <p:cNvPr id="31" name="直接箭头连接符 30"/>
          <p:cNvCxnSpPr>
            <a:stCxn id="28" idx="0"/>
            <a:endCxn id="29" idx="2"/>
          </p:cNvCxnSpPr>
          <p:nvPr/>
        </p:nvCxnSpPr>
        <p:spPr>
          <a:xfrm flipH="1" flipV="1">
            <a:off x="3533392" y="4157847"/>
            <a:ext cx="1" cy="401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9" idx="0"/>
            <a:endCxn id="34" idx="2"/>
          </p:cNvCxnSpPr>
          <p:nvPr/>
        </p:nvCxnSpPr>
        <p:spPr>
          <a:xfrm flipH="1" flipV="1">
            <a:off x="3531900" y="2867451"/>
            <a:ext cx="1492" cy="698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3047221" y="2275978"/>
            <a:ext cx="969358" cy="5914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Times New Roman"/>
                <a:ea typeface="黑体"/>
              </a:rPr>
              <a:t>pooling</a:t>
            </a:r>
            <a:endParaRPr lang="zh-CN" altLang="en-US" sz="1600" dirty="0">
              <a:solidFill>
                <a:prstClr val="black"/>
              </a:solidFill>
              <a:latin typeface="Times New Roman"/>
              <a:ea typeface="黑体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55960" y="4559395"/>
            <a:ext cx="1049457" cy="591473"/>
          </a:xfrm>
          <a:prstGeom prst="rect">
            <a:avLst/>
          </a:prstGeom>
          <a:solidFill>
            <a:srgbClr val="B4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/>
                <a:ea typeface="黑体"/>
              </a:rPr>
              <a:t>previous layer</a:t>
            </a:r>
            <a:endParaRPr lang="zh-CN" altLang="en-US" sz="1600" dirty="0">
              <a:solidFill>
                <a:prstClr val="black"/>
              </a:solidFill>
              <a:latin typeface="Times New Roman"/>
              <a:ea typeface="黑体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20883" y="3566374"/>
            <a:ext cx="1119609" cy="591473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Times New Roman"/>
                <a:ea typeface="黑体"/>
              </a:rPr>
              <a:t>3x3 </a:t>
            </a:r>
            <a:r>
              <a:rPr lang="en-US" altLang="zh-CN" sz="1600" dirty="0">
                <a:solidFill>
                  <a:prstClr val="black"/>
                </a:solidFill>
                <a:latin typeface="Times New Roman"/>
                <a:ea typeface="黑体"/>
              </a:rPr>
              <a:t>convolution</a:t>
            </a:r>
            <a:endParaRPr lang="zh-CN" altLang="en-US" sz="1600" dirty="0">
              <a:solidFill>
                <a:prstClr val="black"/>
              </a:solidFill>
              <a:latin typeface="Times New Roman"/>
              <a:ea typeface="黑体"/>
            </a:endParaRPr>
          </a:p>
        </p:txBody>
      </p:sp>
      <p:cxnSp>
        <p:nvCxnSpPr>
          <p:cNvPr id="38" name="直接箭头连接符 37"/>
          <p:cNvCxnSpPr>
            <a:stCxn id="36" idx="0"/>
            <a:endCxn id="37" idx="2"/>
          </p:cNvCxnSpPr>
          <p:nvPr/>
        </p:nvCxnSpPr>
        <p:spPr>
          <a:xfrm flipH="1" flipV="1">
            <a:off x="980688" y="4157847"/>
            <a:ext cx="1" cy="401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7" idx="0"/>
            <a:endCxn id="40" idx="2"/>
          </p:cNvCxnSpPr>
          <p:nvPr/>
        </p:nvCxnSpPr>
        <p:spPr>
          <a:xfrm flipH="1" flipV="1">
            <a:off x="979196" y="2867451"/>
            <a:ext cx="1492" cy="698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494517" y="2275978"/>
            <a:ext cx="969358" cy="5914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Times New Roman"/>
                <a:ea typeface="黑体"/>
              </a:rPr>
              <a:t>pooling</a:t>
            </a:r>
            <a:endParaRPr lang="zh-CN" altLang="en-US" sz="1600" dirty="0">
              <a:solidFill>
                <a:prstClr val="black"/>
              </a:solidFill>
              <a:latin typeface="Times New Roman"/>
              <a:ea typeface="黑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71524" y="370576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927107" y="1299860"/>
            <a:ext cx="8877" cy="515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63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8"/>
    </mc:Choice>
    <mc:Fallback xmlns="">
      <p:transition spd="slow" advTm="129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Inception-V1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9A9A43-33EB-433F-8DDA-D75E78E778A3}" type="slidenum">
              <a:rPr lang="zh-CN" altLang="zh-CN" sz="140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zh-CN" altLang="zh-CN" sz="140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28527" y="5233216"/>
            <a:ext cx="1088829" cy="560250"/>
          </a:xfrm>
          <a:prstGeom prst="rect">
            <a:avLst/>
          </a:prstGeom>
          <a:solidFill>
            <a:srgbClr val="B4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previous layer</a:t>
            </a:r>
            <a:endParaRPr lang="zh-CN" altLang="en-US" sz="1600" dirty="0">
              <a:solidFill>
                <a:prstClr val="black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821982" y="4286873"/>
            <a:ext cx="1131531" cy="5602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1x1 convolution</a:t>
            </a:r>
            <a:endParaRPr lang="zh-CN" altLang="en-US" sz="1600" dirty="0">
              <a:solidFill>
                <a:prstClr val="black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211516" y="4286873"/>
            <a:ext cx="1110179" cy="5602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1x1 convolution</a:t>
            </a:r>
            <a:endParaRPr lang="zh-CN" altLang="en-US" sz="1600" dirty="0">
              <a:solidFill>
                <a:prstClr val="black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579698" y="4286873"/>
            <a:ext cx="1110179" cy="5602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3x3 max pooling</a:t>
            </a:r>
            <a:endParaRPr lang="zh-CN" altLang="en-US" sz="1600" dirty="0">
              <a:solidFill>
                <a:prstClr val="black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79699" y="3481022"/>
            <a:ext cx="1110178" cy="5602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1x1 convolution</a:t>
            </a:r>
            <a:endParaRPr lang="zh-CN" altLang="en-US" sz="1600" dirty="0">
              <a:solidFill>
                <a:prstClr val="black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11517" y="3481022"/>
            <a:ext cx="1110178" cy="560250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5x5 convolution</a:t>
            </a:r>
            <a:endParaRPr lang="zh-CN" altLang="en-US" sz="1600" dirty="0">
              <a:solidFill>
                <a:prstClr val="black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821981" y="3481022"/>
            <a:ext cx="1131532" cy="560250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3x3 convolution</a:t>
            </a:r>
            <a:endParaRPr lang="zh-CN" altLang="en-US" sz="1600" dirty="0">
              <a:solidFill>
                <a:prstClr val="black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36579" y="3672052"/>
            <a:ext cx="1116221" cy="560250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1x1 convolution</a:t>
            </a:r>
            <a:endParaRPr lang="zh-CN" altLang="en-US" sz="1600" dirty="0">
              <a:solidFill>
                <a:prstClr val="black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09099" y="2539599"/>
            <a:ext cx="1207837" cy="560250"/>
          </a:xfrm>
          <a:prstGeom prst="rect">
            <a:avLst/>
          </a:prstGeom>
          <a:solidFill>
            <a:srgbClr val="B4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concatenation</a:t>
            </a:r>
            <a:endParaRPr lang="zh-CN" altLang="en-US" sz="1600" dirty="0">
              <a:solidFill>
                <a:prstClr val="black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>
            <a:stCxn id="6" idx="0"/>
            <a:endCxn id="7" idx="2"/>
          </p:cNvCxnSpPr>
          <p:nvPr/>
        </p:nvCxnSpPr>
        <p:spPr>
          <a:xfrm flipH="1" flipV="1">
            <a:off x="2387747" y="4847124"/>
            <a:ext cx="685194" cy="386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0"/>
            <a:endCxn id="8" idx="2"/>
          </p:cNvCxnSpPr>
          <p:nvPr/>
        </p:nvCxnSpPr>
        <p:spPr>
          <a:xfrm flipV="1">
            <a:off x="3072941" y="4847124"/>
            <a:ext cx="693664" cy="386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0"/>
            <a:endCxn id="9" idx="2"/>
          </p:cNvCxnSpPr>
          <p:nvPr/>
        </p:nvCxnSpPr>
        <p:spPr>
          <a:xfrm flipV="1">
            <a:off x="3072941" y="4847124"/>
            <a:ext cx="2061846" cy="386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0"/>
            <a:endCxn id="12" idx="2"/>
          </p:cNvCxnSpPr>
          <p:nvPr/>
        </p:nvCxnSpPr>
        <p:spPr>
          <a:xfrm flipV="1">
            <a:off x="2387747" y="4041273"/>
            <a:ext cx="0" cy="245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0"/>
            <a:endCxn id="11" idx="2"/>
          </p:cNvCxnSpPr>
          <p:nvPr/>
        </p:nvCxnSpPr>
        <p:spPr>
          <a:xfrm flipV="1">
            <a:off x="3766606" y="4041273"/>
            <a:ext cx="1" cy="245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0"/>
            <a:endCxn id="10" idx="2"/>
          </p:cNvCxnSpPr>
          <p:nvPr/>
        </p:nvCxnSpPr>
        <p:spPr>
          <a:xfrm flipV="1">
            <a:off x="5134788" y="4041273"/>
            <a:ext cx="1" cy="245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0"/>
            <a:endCxn id="14" idx="2"/>
          </p:cNvCxnSpPr>
          <p:nvPr/>
        </p:nvCxnSpPr>
        <p:spPr>
          <a:xfrm flipV="1">
            <a:off x="2387747" y="3099850"/>
            <a:ext cx="625270" cy="381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0"/>
            <a:endCxn id="14" idx="2"/>
          </p:cNvCxnSpPr>
          <p:nvPr/>
        </p:nvCxnSpPr>
        <p:spPr>
          <a:xfrm flipH="1" flipV="1">
            <a:off x="3013018" y="3099850"/>
            <a:ext cx="753589" cy="381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0"/>
            <a:endCxn id="14" idx="2"/>
          </p:cNvCxnSpPr>
          <p:nvPr/>
        </p:nvCxnSpPr>
        <p:spPr>
          <a:xfrm flipH="1" flipV="1">
            <a:off x="3013018" y="3099850"/>
            <a:ext cx="2121771" cy="381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0"/>
            <a:endCxn id="14" idx="2"/>
          </p:cNvCxnSpPr>
          <p:nvPr/>
        </p:nvCxnSpPr>
        <p:spPr>
          <a:xfrm flipV="1">
            <a:off x="894689" y="3099850"/>
            <a:ext cx="2118328" cy="572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 24"/>
          <p:cNvSpPr/>
          <p:nvPr/>
        </p:nvSpPr>
        <p:spPr>
          <a:xfrm>
            <a:off x="880991" y="4232304"/>
            <a:ext cx="2175970" cy="1000385"/>
          </a:xfrm>
          <a:custGeom>
            <a:avLst/>
            <a:gdLst>
              <a:gd name="connsiteX0" fmla="*/ 2259106 w 2259106"/>
              <a:gd name="connsiteY0" fmla="*/ 833717 h 833717"/>
              <a:gd name="connsiteX1" fmla="*/ 528918 w 2259106"/>
              <a:gd name="connsiteY1" fmla="*/ 609600 h 833717"/>
              <a:gd name="connsiteX2" fmla="*/ 0 w 2259106"/>
              <a:gd name="connsiteY2" fmla="*/ 0 h 83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9106" h="833717">
                <a:moveTo>
                  <a:pt x="2259106" y="833717"/>
                </a:moveTo>
                <a:cubicBezTo>
                  <a:pt x="1582271" y="791135"/>
                  <a:pt x="905436" y="748553"/>
                  <a:pt x="528918" y="609600"/>
                </a:cubicBezTo>
                <a:cubicBezTo>
                  <a:pt x="152400" y="470647"/>
                  <a:pt x="76200" y="23532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prstClr val="white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36579" y="1513549"/>
            <a:ext cx="63955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Additional 1x1 convolutions are used for reducing dimension</a:t>
            </a:r>
          </a:p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Nonlinearity is enhanced at the same time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5854" y="5793131"/>
            <a:ext cx="509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Inception module with dimensionality reduction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748128" y="6256253"/>
            <a:ext cx="784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[*] C.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Szegedy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 Liu, Y.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Going Deeper with Convolutions[C]. CVPR, 2015.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7574350" y="4109918"/>
                <a:ext cx="862567" cy="410400"/>
              </a:xfrm>
              <a:prstGeom prst="rect">
                <a:avLst/>
              </a:prstGeom>
              <a:solidFill>
                <a:srgbClr val="B4C7E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/>
                    <a:cs typeface="Times New Roman" panose="02020603050405020304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/>
                    <a:cs typeface="Times New Roman" panose="02020603050405020304" pitchFamily="18" charset="0"/>
                  </a:rPr>
                  <a:t>h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/>
                    <a:cs typeface="Times New Roman" panose="02020603050405020304" pitchFamily="18" charset="0"/>
                  </a:rPr>
                  <a:t>32</a:t>
                </a:r>
                <a:endParaRPr lang="zh-CN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350" y="4109918"/>
                <a:ext cx="862567" cy="410400"/>
              </a:xfrm>
              <a:prstGeom prst="rect">
                <a:avLst/>
              </a:prstGeom>
              <a:blipFill>
                <a:blip r:embed="rId3"/>
                <a:stretch>
                  <a:fillRect l="-6993" r="-6294" b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圆角矩形 29"/>
          <p:cNvSpPr/>
          <p:nvPr/>
        </p:nvSpPr>
        <p:spPr>
          <a:xfrm>
            <a:off x="7574350" y="3221423"/>
            <a:ext cx="862567" cy="410400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3x3, 32</a:t>
            </a:r>
            <a:endParaRPr lang="zh-CN" altLang="en-US" sz="1600" dirty="0">
              <a:solidFill>
                <a:prstClr val="black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7528597" y="2409324"/>
                <a:ext cx="954072" cy="410400"/>
              </a:xfrm>
              <a:prstGeom prst="rect">
                <a:avLst/>
              </a:prstGeom>
              <a:solidFill>
                <a:srgbClr val="B4C7E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/>
                    <a:cs typeface="Times New Roman" panose="02020603050405020304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/>
                    <a:cs typeface="Times New Roman" panose="02020603050405020304" pitchFamily="18" charset="0"/>
                  </a:rPr>
                  <a:t>h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6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/>
                    <a:cs typeface="Times New Roman" panose="02020603050405020304" pitchFamily="18" charset="0"/>
                  </a:rPr>
                  <a:t>32</a:t>
                </a:r>
                <a:endParaRPr lang="zh-CN" altLang="en-US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597" y="2409324"/>
                <a:ext cx="954072" cy="410400"/>
              </a:xfrm>
              <a:prstGeom prst="rect">
                <a:avLst/>
              </a:prstGeom>
              <a:blipFill>
                <a:blip r:embed="rId4"/>
                <a:stretch>
                  <a:fillRect l="-1258" r="-629" b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/>
          <p:cNvCxnSpPr>
            <a:stCxn id="29" idx="0"/>
            <a:endCxn id="30" idx="2"/>
          </p:cNvCxnSpPr>
          <p:nvPr/>
        </p:nvCxnSpPr>
        <p:spPr>
          <a:xfrm flipV="1">
            <a:off x="8005634" y="3631823"/>
            <a:ext cx="0" cy="47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0"/>
            <a:endCxn id="31" idx="2"/>
          </p:cNvCxnSpPr>
          <p:nvPr/>
        </p:nvCxnSpPr>
        <p:spPr>
          <a:xfrm flipH="1" flipV="1">
            <a:off x="8005633" y="2819724"/>
            <a:ext cx="1" cy="401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9939581" y="4260834"/>
                <a:ext cx="862567" cy="410400"/>
              </a:xfrm>
              <a:prstGeom prst="rect">
                <a:avLst/>
              </a:prstGeom>
              <a:solidFill>
                <a:srgbClr val="B4C7E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/>
                    <a:cs typeface="Times New Roman" panose="02020603050405020304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/>
                    <a:cs typeface="Times New Roman" panose="02020603050405020304" pitchFamily="18" charset="0"/>
                  </a:rPr>
                  <a:t>h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/>
                    <a:cs typeface="Times New Roman" panose="02020603050405020304" pitchFamily="18" charset="0"/>
                  </a:rPr>
                  <a:t>32</a:t>
                </a:r>
                <a:endParaRPr lang="zh-CN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581" y="4260834"/>
                <a:ext cx="862567" cy="410400"/>
              </a:xfrm>
              <a:prstGeom prst="rect">
                <a:avLst/>
              </a:prstGeom>
              <a:blipFill>
                <a:blip r:embed="rId5"/>
                <a:stretch>
                  <a:fillRect l="-6993" r="-6294" b="-86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圆角矩形 38"/>
          <p:cNvSpPr/>
          <p:nvPr/>
        </p:nvSpPr>
        <p:spPr>
          <a:xfrm>
            <a:off x="9939581" y="2946212"/>
            <a:ext cx="862567" cy="410400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3x3, 32</a:t>
            </a:r>
            <a:endParaRPr lang="zh-CN" altLang="en-US" sz="1600" dirty="0">
              <a:solidFill>
                <a:prstClr val="black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9893828" y="2134113"/>
                <a:ext cx="954072" cy="410400"/>
              </a:xfrm>
              <a:prstGeom prst="rect">
                <a:avLst/>
              </a:prstGeom>
              <a:solidFill>
                <a:srgbClr val="B4C7E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/>
                    <a:cs typeface="Times New Roman" panose="02020603050405020304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/>
                    <a:cs typeface="Times New Roman" panose="02020603050405020304" pitchFamily="18" charset="0"/>
                  </a:rPr>
                  <a:t>h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6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/>
                    <a:cs typeface="Times New Roman" panose="02020603050405020304" pitchFamily="18" charset="0"/>
                  </a:rPr>
                  <a:t>32</a:t>
                </a:r>
                <a:endParaRPr lang="zh-CN" altLang="en-US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828" y="2134113"/>
                <a:ext cx="954072" cy="410400"/>
              </a:xfrm>
              <a:prstGeom prst="rect">
                <a:avLst/>
              </a:prstGeom>
              <a:blipFill>
                <a:blip r:embed="rId6"/>
                <a:stretch>
                  <a:fillRect l="-1258" r="-629" b="-86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/>
          <p:cNvCxnSpPr>
            <a:stCxn id="38" idx="0"/>
            <a:endCxn id="44" idx="2"/>
          </p:cNvCxnSpPr>
          <p:nvPr/>
        </p:nvCxnSpPr>
        <p:spPr>
          <a:xfrm flipV="1">
            <a:off x="10370865" y="4071251"/>
            <a:ext cx="30" cy="189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9" idx="0"/>
            <a:endCxn id="40" idx="2"/>
          </p:cNvCxnSpPr>
          <p:nvPr/>
        </p:nvCxnSpPr>
        <p:spPr>
          <a:xfrm flipH="1" flipV="1">
            <a:off x="10370864" y="2544513"/>
            <a:ext cx="1" cy="401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628003" y="1282716"/>
            <a:ext cx="1311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9939581" y="3659781"/>
            <a:ext cx="862627" cy="4114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1x1, </a:t>
            </a:r>
            <a:r>
              <a:rPr lang="en-US" altLang="zh-CN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16</a:t>
            </a:r>
            <a:endParaRPr lang="zh-CN" altLang="en-US" sz="1600" dirty="0">
              <a:solidFill>
                <a:prstClr val="black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/>
          <p:cNvCxnSpPr>
            <a:stCxn id="44" idx="0"/>
            <a:endCxn id="39" idx="2"/>
          </p:cNvCxnSpPr>
          <p:nvPr/>
        </p:nvCxnSpPr>
        <p:spPr>
          <a:xfrm flipH="1" flipV="1">
            <a:off x="10370865" y="3356612"/>
            <a:ext cx="30" cy="303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927303" y="3195790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409400" y="4993457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3x3x32x32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=9216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071004" y="4993765"/>
            <a:ext cx="2392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1x1x32x16+3x3x16x32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=5120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1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Inception-V1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9A9A43-33EB-433F-8DDA-D75E78E778A3}" type="slidenum">
              <a:rPr lang="zh-CN" altLang="zh-CN" sz="140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zh-CN" altLang="zh-CN" sz="140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318609" y="3512098"/>
                <a:ext cx="862567" cy="410400"/>
              </a:xfrm>
              <a:prstGeom prst="rect">
                <a:avLst/>
              </a:prstGeom>
              <a:solidFill>
                <a:srgbClr val="B4C7E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/>
                    <a:cs typeface="Times New Roman" panose="02020603050405020304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/>
                    <a:cs typeface="Times New Roman" panose="02020603050405020304" pitchFamily="18" charset="0"/>
                  </a:rPr>
                  <a:t>h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/>
                    <a:cs typeface="Times New Roman" panose="02020603050405020304" pitchFamily="18" charset="0"/>
                  </a:rPr>
                  <a:t>32</a:t>
                </a:r>
                <a:endParaRPr lang="zh-CN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609" y="3512098"/>
                <a:ext cx="862567" cy="410400"/>
              </a:xfrm>
              <a:prstGeom prst="rect">
                <a:avLst/>
              </a:prstGeom>
              <a:blipFill>
                <a:blip r:embed="rId3"/>
                <a:stretch>
                  <a:fillRect l="-6250" r="-6250" b="-86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6"/>
          <p:cNvSpPr/>
          <p:nvPr/>
        </p:nvSpPr>
        <p:spPr>
          <a:xfrm>
            <a:off x="5004254" y="2633079"/>
            <a:ext cx="920412" cy="410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 max pooling</a:t>
            </a:r>
            <a:endParaRPr lang="zh-CN" alt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45790" y="2632725"/>
            <a:ext cx="862567" cy="410400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5x5, 32</a:t>
            </a:r>
            <a:endParaRPr lang="zh-CN" altLang="en-US" sz="1600" dirty="0">
              <a:solidFill>
                <a:prstClr val="black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725273" y="2632725"/>
            <a:ext cx="862567" cy="410400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3x3, 32</a:t>
            </a:r>
            <a:endParaRPr lang="zh-CN" altLang="en-US" sz="1600" dirty="0">
              <a:solidFill>
                <a:prstClr val="black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604186" y="2633079"/>
            <a:ext cx="862567" cy="410400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1x1, 32</a:t>
            </a:r>
            <a:endParaRPr lang="zh-CN" altLang="en-US" sz="1600" dirty="0">
              <a:solidFill>
                <a:prstClr val="black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318608" y="1872266"/>
                <a:ext cx="954072" cy="410400"/>
              </a:xfrm>
              <a:prstGeom prst="rect">
                <a:avLst/>
              </a:prstGeom>
              <a:solidFill>
                <a:srgbClr val="B4C7E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/>
                    <a:cs typeface="Times New Roman" panose="02020603050405020304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/>
                    <a:cs typeface="Times New Roman" panose="02020603050405020304" pitchFamily="18" charset="0"/>
                  </a:rPr>
                  <a:t>h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/>
                    <a:cs typeface="Times New Roman" panose="02020603050405020304" pitchFamily="18" charset="0"/>
                  </a:rPr>
                  <a:t>128</a:t>
                </a:r>
                <a:endParaRPr lang="zh-CN" altLang="en-US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608" y="1872266"/>
                <a:ext cx="954072" cy="410400"/>
              </a:xfrm>
              <a:prstGeom prst="rect">
                <a:avLst/>
              </a:prstGeom>
              <a:blipFill>
                <a:blip r:embed="rId4"/>
                <a:stretch>
                  <a:fillRect l="-6289" r="-6289" b="-86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/>
          <p:cNvCxnSpPr>
            <a:stCxn id="6" idx="0"/>
            <a:endCxn id="9" idx="2"/>
          </p:cNvCxnSpPr>
          <p:nvPr/>
        </p:nvCxnSpPr>
        <p:spPr>
          <a:xfrm flipH="1" flipV="1">
            <a:off x="3156556" y="3043126"/>
            <a:ext cx="593336" cy="468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0"/>
            <a:endCxn id="8" idx="2"/>
          </p:cNvCxnSpPr>
          <p:nvPr/>
        </p:nvCxnSpPr>
        <p:spPr>
          <a:xfrm flipV="1">
            <a:off x="3749893" y="3043126"/>
            <a:ext cx="627181" cy="468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0"/>
            <a:endCxn id="7" idx="2"/>
          </p:cNvCxnSpPr>
          <p:nvPr/>
        </p:nvCxnSpPr>
        <p:spPr>
          <a:xfrm flipV="1">
            <a:off x="3749892" y="3043480"/>
            <a:ext cx="1714568" cy="468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0"/>
            <a:endCxn id="11" idx="2"/>
          </p:cNvCxnSpPr>
          <p:nvPr/>
        </p:nvCxnSpPr>
        <p:spPr>
          <a:xfrm flipV="1">
            <a:off x="3156556" y="2282667"/>
            <a:ext cx="639088" cy="350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0"/>
            <a:endCxn id="11" idx="2"/>
          </p:cNvCxnSpPr>
          <p:nvPr/>
        </p:nvCxnSpPr>
        <p:spPr>
          <a:xfrm flipH="1" flipV="1">
            <a:off x="3795645" y="2282667"/>
            <a:ext cx="581429" cy="350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0"/>
            <a:endCxn id="11" idx="2"/>
          </p:cNvCxnSpPr>
          <p:nvPr/>
        </p:nvCxnSpPr>
        <p:spPr>
          <a:xfrm flipH="1" flipV="1">
            <a:off x="3795644" y="2282667"/>
            <a:ext cx="1668816" cy="350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0"/>
            <a:endCxn id="11" idx="2"/>
          </p:cNvCxnSpPr>
          <p:nvPr/>
        </p:nvCxnSpPr>
        <p:spPr>
          <a:xfrm flipV="1">
            <a:off x="2035470" y="2282667"/>
            <a:ext cx="1760175" cy="350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0"/>
            <a:endCxn id="10" idx="2"/>
          </p:cNvCxnSpPr>
          <p:nvPr/>
        </p:nvCxnSpPr>
        <p:spPr>
          <a:xfrm flipH="1" flipV="1">
            <a:off x="2035470" y="3043480"/>
            <a:ext cx="1714423" cy="468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7982284" y="3738512"/>
                <a:ext cx="862627" cy="411470"/>
              </a:xfrm>
              <a:prstGeom prst="rect">
                <a:avLst/>
              </a:prstGeom>
              <a:solidFill>
                <a:srgbClr val="B4C7E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/>
                    <a:cs typeface="Times New Roman" panose="02020603050405020304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/>
                    <a:cs typeface="Times New Roman" panose="02020603050405020304" pitchFamily="18" charset="0"/>
                  </a:rPr>
                  <a:t>h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/>
                    <a:cs typeface="Times New Roman" panose="02020603050405020304" pitchFamily="18" charset="0"/>
                  </a:rPr>
                  <a:t>32</a:t>
                </a:r>
                <a:endParaRPr lang="zh-CN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284" y="3738512"/>
                <a:ext cx="862627" cy="411470"/>
              </a:xfrm>
              <a:prstGeom prst="rect">
                <a:avLst/>
              </a:prstGeom>
              <a:blipFill>
                <a:blip r:embed="rId5"/>
                <a:stretch>
                  <a:fillRect l="-6250" r="-6250" b="-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圆角矩形 37"/>
          <p:cNvSpPr/>
          <p:nvPr/>
        </p:nvSpPr>
        <p:spPr>
          <a:xfrm>
            <a:off x="7456353" y="3043479"/>
            <a:ext cx="862627" cy="4114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1x1, 16</a:t>
            </a:r>
            <a:endParaRPr lang="zh-CN" altLang="en-US" sz="1600" dirty="0">
              <a:solidFill>
                <a:prstClr val="black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8540298" y="3043479"/>
            <a:ext cx="862627" cy="4114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1x1, 16</a:t>
            </a:r>
            <a:endParaRPr lang="zh-CN" altLang="en-US" sz="1600" dirty="0">
              <a:solidFill>
                <a:prstClr val="black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9624243" y="3043479"/>
            <a:ext cx="862627" cy="4114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3x3 max pooling</a:t>
            </a:r>
            <a:endParaRPr lang="zh-CN" altLang="en-US" sz="1400" dirty="0">
              <a:solidFill>
                <a:prstClr val="black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9624243" y="2451630"/>
            <a:ext cx="862627" cy="4114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1x1, 16</a:t>
            </a:r>
            <a:endParaRPr lang="zh-CN" altLang="en-US" sz="1600" dirty="0">
              <a:solidFill>
                <a:prstClr val="black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8540298" y="2451630"/>
            <a:ext cx="862627" cy="411470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5x5, 32</a:t>
            </a:r>
            <a:endParaRPr lang="zh-CN" altLang="en-US" sz="1600" dirty="0">
              <a:solidFill>
                <a:prstClr val="black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7456353" y="2451630"/>
            <a:ext cx="862627" cy="411470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3x3, 32</a:t>
            </a:r>
            <a:endParaRPr lang="zh-CN" altLang="en-US" sz="1600" dirty="0">
              <a:solidFill>
                <a:prstClr val="black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6267410" y="2591930"/>
            <a:ext cx="862627" cy="411470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1x1, 32</a:t>
            </a:r>
            <a:endParaRPr lang="zh-CN" altLang="en-US" sz="1600" dirty="0">
              <a:solidFill>
                <a:prstClr val="black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7981951" y="1760211"/>
                <a:ext cx="862627" cy="411470"/>
              </a:xfrm>
              <a:prstGeom prst="rect">
                <a:avLst/>
              </a:prstGeom>
              <a:solidFill>
                <a:srgbClr val="B4C7E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/>
                    <a:cs typeface="Times New Roman" panose="02020603050405020304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/>
                    <a:cs typeface="Times New Roman" panose="02020603050405020304" pitchFamily="18" charset="0"/>
                  </a:rPr>
                  <a:t>h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/>
                    <a:cs typeface="Times New Roman" panose="02020603050405020304" pitchFamily="18" charset="0"/>
                  </a:rPr>
                  <a:t>112</a:t>
                </a:r>
                <a:endParaRPr lang="zh-CN" altLang="en-US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951" y="1760211"/>
                <a:ext cx="862627" cy="411470"/>
              </a:xfrm>
              <a:prstGeom prst="rect">
                <a:avLst/>
              </a:prstGeom>
              <a:blipFill>
                <a:blip r:embed="rId6"/>
                <a:stretch>
                  <a:fillRect l="-11806" r="-11111" b="-86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/>
          <p:cNvCxnSpPr>
            <a:stCxn id="37" idx="0"/>
            <a:endCxn id="38" idx="2"/>
          </p:cNvCxnSpPr>
          <p:nvPr/>
        </p:nvCxnSpPr>
        <p:spPr>
          <a:xfrm flipH="1" flipV="1">
            <a:off x="7887667" y="3454951"/>
            <a:ext cx="525931" cy="283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7" idx="0"/>
            <a:endCxn id="39" idx="2"/>
          </p:cNvCxnSpPr>
          <p:nvPr/>
        </p:nvCxnSpPr>
        <p:spPr>
          <a:xfrm flipV="1">
            <a:off x="8413597" y="3454951"/>
            <a:ext cx="558014" cy="283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7" idx="0"/>
            <a:endCxn id="40" idx="2"/>
          </p:cNvCxnSpPr>
          <p:nvPr/>
        </p:nvCxnSpPr>
        <p:spPr>
          <a:xfrm flipV="1">
            <a:off x="8413598" y="3454951"/>
            <a:ext cx="1641959" cy="283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8" idx="0"/>
            <a:endCxn id="43" idx="2"/>
          </p:cNvCxnSpPr>
          <p:nvPr/>
        </p:nvCxnSpPr>
        <p:spPr>
          <a:xfrm flipV="1">
            <a:off x="7887666" y="2863100"/>
            <a:ext cx="0" cy="180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9" idx="0"/>
            <a:endCxn id="42" idx="2"/>
          </p:cNvCxnSpPr>
          <p:nvPr/>
        </p:nvCxnSpPr>
        <p:spPr>
          <a:xfrm flipV="1">
            <a:off x="8971611" y="2863100"/>
            <a:ext cx="0" cy="180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0" idx="0"/>
            <a:endCxn id="41" idx="2"/>
          </p:cNvCxnSpPr>
          <p:nvPr/>
        </p:nvCxnSpPr>
        <p:spPr>
          <a:xfrm flipV="1">
            <a:off x="10055556" y="2863100"/>
            <a:ext cx="0" cy="180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3" idx="0"/>
            <a:endCxn id="45" idx="2"/>
          </p:cNvCxnSpPr>
          <p:nvPr/>
        </p:nvCxnSpPr>
        <p:spPr>
          <a:xfrm flipV="1">
            <a:off x="7887666" y="2171682"/>
            <a:ext cx="525598" cy="279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2" idx="0"/>
            <a:endCxn id="45" idx="2"/>
          </p:cNvCxnSpPr>
          <p:nvPr/>
        </p:nvCxnSpPr>
        <p:spPr>
          <a:xfrm flipH="1" flipV="1">
            <a:off x="8413265" y="2171682"/>
            <a:ext cx="558347" cy="279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1" idx="0"/>
            <a:endCxn id="45" idx="2"/>
          </p:cNvCxnSpPr>
          <p:nvPr/>
        </p:nvCxnSpPr>
        <p:spPr>
          <a:xfrm flipH="1" flipV="1">
            <a:off x="8413264" y="2171682"/>
            <a:ext cx="1642292" cy="279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4" idx="0"/>
            <a:endCxn id="45" idx="2"/>
          </p:cNvCxnSpPr>
          <p:nvPr/>
        </p:nvCxnSpPr>
        <p:spPr>
          <a:xfrm flipV="1">
            <a:off x="6698724" y="2171681"/>
            <a:ext cx="1714541" cy="420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任意多边形 55"/>
          <p:cNvSpPr/>
          <p:nvPr/>
        </p:nvSpPr>
        <p:spPr>
          <a:xfrm>
            <a:off x="6677021" y="3003402"/>
            <a:ext cx="1723917" cy="734723"/>
          </a:xfrm>
          <a:custGeom>
            <a:avLst/>
            <a:gdLst>
              <a:gd name="connsiteX0" fmla="*/ 2259106 w 2259106"/>
              <a:gd name="connsiteY0" fmla="*/ 833717 h 833717"/>
              <a:gd name="connsiteX1" fmla="*/ 528918 w 2259106"/>
              <a:gd name="connsiteY1" fmla="*/ 609600 h 833717"/>
              <a:gd name="connsiteX2" fmla="*/ 0 w 2259106"/>
              <a:gd name="connsiteY2" fmla="*/ 0 h 83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9106" h="833717">
                <a:moveTo>
                  <a:pt x="2259106" y="833717"/>
                </a:moveTo>
                <a:cubicBezTo>
                  <a:pt x="1582271" y="791135"/>
                  <a:pt x="905436" y="748553"/>
                  <a:pt x="528918" y="609600"/>
                </a:cubicBezTo>
                <a:cubicBezTo>
                  <a:pt x="152400" y="470647"/>
                  <a:pt x="76200" y="23532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prstClr val="white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1961832" y="4469520"/>
                <a:ext cx="79607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fontAlgn="base">
                  <a:spcBef>
                    <a:spcPct val="0"/>
                  </a:spcBef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Number of c</a:t>
                </a:r>
                <a:r>
                  <a:rPr lang="en-US" altLang="zh-CN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onvolution’s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learnable 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𝑤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denote kernel’s width, height and channel respectively</a:t>
                </a: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832" y="4469520"/>
                <a:ext cx="7960733" cy="646331"/>
              </a:xfrm>
              <a:prstGeom prst="rect">
                <a:avLst/>
              </a:prstGeom>
              <a:blipFill>
                <a:blip r:embed="rId7"/>
                <a:stretch>
                  <a:fillRect l="-536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/>
          <p:cNvSpPr txBox="1"/>
          <p:nvPr/>
        </p:nvSpPr>
        <p:spPr>
          <a:xfrm>
            <a:off x="4540313" y="5496977"/>
            <a:ext cx="27687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Left:35840,    Right: 19968 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748128" y="6256253"/>
            <a:ext cx="784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[*] C.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Szegedy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 Liu, Y.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Going Deeper with Convolutions[C]. CVPR, 2015.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85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612" y="1182949"/>
            <a:ext cx="7580968" cy="49361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9A9A43-33EB-433F-8DDA-D75E78E778A3}" type="slidenum">
              <a:rPr lang="zh-CN" altLang="zh-CN" sz="140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zh-CN" altLang="zh-CN" sz="140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2327910" y="3477766"/>
            <a:ext cx="354262" cy="2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2321560" y="4182100"/>
            <a:ext cx="354262" cy="2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482267" y="3216156"/>
            <a:ext cx="86409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Auxiliary classifier</a:t>
            </a:r>
            <a:endParaRPr lang="zh-CN" altLang="en-US" sz="1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70732" y="3920490"/>
            <a:ext cx="86409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Auxiliary classifier</a:t>
            </a:r>
            <a:endParaRPr lang="zh-CN" altLang="en-US" sz="1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82172" y="5124450"/>
            <a:ext cx="2708978" cy="717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48128" y="6256253"/>
            <a:ext cx="784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[*] C.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Szegedy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 Liu, Y.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Going Deeper with Convolutions[C]. CVPR, 2015.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45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Outline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9A43-33EB-433F-8DDA-D75E78E778A3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9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541269"/>
              </p:ext>
            </p:extLst>
          </p:nvPr>
        </p:nvGraphicFramePr>
        <p:xfrm>
          <a:off x="3102338" y="1988863"/>
          <a:ext cx="6793944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138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8"/>
    </mc:Choice>
    <mc:Fallback xmlns="">
      <p:transition spd="slow" advTm="129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1571</Words>
  <Application>Microsoft Office PowerPoint</Application>
  <PresentationFormat>宽屏</PresentationFormat>
  <Paragraphs>502</Paragraphs>
  <Slides>34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等线</vt:lpstr>
      <vt:lpstr>等线 Light</vt:lpstr>
      <vt:lpstr>黑体</vt:lpstr>
      <vt:lpstr>宋体</vt:lpstr>
      <vt:lpstr>微软雅黑</vt:lpstr>
      <vt:lpstr>Arial</vt:lpstr>
      <vt:lpstr>Cambria Math</vt:lpstr>
      <vt:lpstr>Times New Roman</vt:lpstr>
      <vt:lpstr>Wingdings</vt:lpstr>
      <vt:lpstr>Office 主题​​</vt:lpstr>
      <vt:lpstr>Part 2</vt:lpstr>
      <vt:lpstr>PowerPoint 演示文稿</vt:lpstr>
      <vt:lpstr>History of CNNs</vt:lpstr>
      <vt:lpstr>Outline</vt:lpstr>
      <vt:lpstr>Inception-V1 Naive Version</vt:lpstr>
      <vt:lpstr>Inception-V1</vt:lpstr>
      <vt:lpstr>Inception-V1</vt:lpstr>
      <vt:lpstr>GoogLeNet</vt:lpstr>
      <vt:lpstr>Outline</vt:lpstr>
      <vt:lpstr>Batch Normalization</vt:lpstr>
      <vt:lpstr>Outline</vt:lpstr>
      <vt:lpstr>Factorization into Smaller Convolutions</vt:lpstr>
      <vt:lpstr>Inception Module with Smaller Convolutions</vt:lpstr>
      <vt:lpstr>Factorization into Asymmetric Convolutions</vt:lpstr>
      <vt:lpstr>Inception Module with Asymmetric Convolutions</vt:lpstr>
      <vt:lpstr>Efficient Feature Map Size Reduction</vt:lpstr>
      <vt:lpstr>Expand Feature Maps </vt:lpstr>
      <vt:lpstr>Inception-V3 Architecture</vt:lpstr>
      <vt:lpstr>Outline</vt:lpstr>
      <vt:lpstr>Inception-V4 and Inception-ResNet</vt:lpstr>
      <vt:lpstr>Inception Modules’ Performance on ImageNet</vt:lpstr>
      <vt:lpstr>PowerPoint 演示文稿</vt:lpstr>
      <vt:lpstr>Deep Learning for ImageNet</vt:lpstr>
      <vt:lpstr>Degradation Problem</vt:lpstr>
      <vt:lpstr>Residual Blocks</vt:lpstr>
      <vt:lpstr>Residual Blocks with Identity</vt:lpstr>
      <vt:lpstr>Residual Blocks with W_s</vt:lpstr>
      <vt:lpstr>Residual Blocks with W_s</vt:lpstr>
      <vt:lpstr>Deep Residual Networks</vt:lpstr>
      <vt:lpstr>Deep Residual Networks</vt:lpstr>
      <vt:lpstr>Variants of Residual Networks</vt:lpstr>
      <vt:lpstr>Variants of Residual Networks</vt:lpstr>
      <vt:lpstr>Variants of Residual Networks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2</dc:title>
  <dc:creator>hetao-pc</dc:creator>
  <cp:lastModifiedBy>hetao-pc</cp:lastModifiedBy>
  <cp:revision>15</cp:revision>
  <dcterms:created xsi:type="dcterms:W3CDTF">2019-10-14T08:55:17Z</dcterms:created>
  <dcterms:modified xsi:type="dcterms:W3CDTF">2019-10-15T02:24:28Z</dcterms:modified>
</cp:coreProperties>
</file>