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4182d0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4182d0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4182d0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4182d0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4182d04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4182d04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4182d0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4182d0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4182d0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4182d0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64182d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64182d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4182d0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4182d0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4182d04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4182d04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4182d04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4182d0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4182d04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4182d04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4182d0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64182d0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4182d0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4182d0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4182d0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4182d0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Pneumonia Detection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Steven Guo, Yucong Zhang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{hg138, yz646}@duke.edu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17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Discussions - Regarding the Confidence Level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00" y="1017725"/>
            <a:ext cx="387331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017725"/>
            <a:ext cx="387331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1911250" y="4743300"/>
            <a:ext cx="10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epoch=6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6185950" y="4743300"/>
            <a:ext cx="10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epoch=9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Discussions - Regarding the Training Epochs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1733250" y="4696450"/>
            <a:ext cx="17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confidence &gt; 0.05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5970475" y="4696450"/>
            <a:ext cx="16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confidence &gt; 0.15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01" y="1029950"/>
            <a:ext cx="3835101" cy="37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475" y="990848"/>
            <a:ext cx="3835101" cy="378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Q&amp;A</a:t>
            </a:r>
            <a:endParaRPr/>
          </a:p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you!</a:t>
            </a:r>
            <a:endParaRPr/>
          </a:p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 &amp; Related Work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838750"/>
            <a:ext cx="85206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zh-CN" sz="1900"/>
              <a:t>One-stage Detection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CN" sz="1500"/>
              <a:t>YOLO [1]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zh-CN" sz="1900"/>
              <a:t>Two-stage Detection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zh-CN" sz="1500"/>
              <a:t>Region-based CNN (R-CNN) [2]</a:t>
            </a:r>
            <a:endParaRPr sz="15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49336"/>
          <a:stretch/>
        </p:blipFill>
        <p:spPr>
          <a:xfrm>
            <a:off x="377250" y="1393156"/>
            <a:ext cx="8389500" cy="10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0" y="4684450"/>
            <a:ext cx="88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/>
              <a:t>[1] </a:t>
            </a: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Redmon, Joseph, et al. "You only look once: Unified, real-time object detection." </a:t>
            </a:r>
            <a:r>
              <a:rPr i="1" lang="zh-CN" sz="9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 conference on computer vision and pattern recognition</a:t>
            </a: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. 2016.</a:t>
            </a:r>
            <a:endParaRPr sz="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[2] Girshick, Ross. "Fast r-cnn." </a:t>
            </a:r>
            <a:r>
              <a:rPr i="1" lang="zh-CN" sz="9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 international conference on computer vision</a:t>
            </a: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. 2015.</a:t>
            </a:r>
            <a:endParaRPr sz="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 - RetinaNet [3]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63" y="1152475"/>
            <a:ext cx="8638075" cy="3378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0" y="4820400"/>
            <a:ext cx="754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/>
              <a:t>[3] </a:t>
            </a: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Lin, Tsung-Yi, et al. "Focal loss for dense object detection." </a:t>
            </a:r>
            <a:r>
              <a:rPr i="1" lang="zh-CN" sz="9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 international conference on computer vision</a:t>
            </a: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. 2017.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 - Backbone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ResNet34 &amp; ResNet50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Pre-trained on two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ImageNet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RSNA kaggle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3186" r="9032" t="21500"/>
          <a:stretch/>
        </p:blipFill>
        <p:spPr>
          <a:xfrm>
            <a:off x="5555725" y="778638"/>
            <a:ext cx="3026150" cy="2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471450" y="3746450"/>
            <a:ext cx="319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Fig 2 ResNet34 and ResNet50 Architecture [2]</a:t>
            </a:r>
            <a:endParaRPr sz="1100"/>
          </a:p>
        </p:txBody>
      </p:sp>
      <p:sp>
        <p:nvSpPr>
          <p:cNvPr id="82" name="Google Shape;82;p16"/>
          <p:cNvSpPr txBox="1"/>
          <p:nvPr/>
        </p:nvSpPr>
        <p:spPr>
          <a:xfrm>
            <a:off x="65575" y="4787950"/>
            <a:ext cx="822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/>
              <a:t>[4] </a:t>
            </a: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He, Kaiming, et al. "Deep residual learning for image recognition." </a:t>
            </a:r>
            <a:r>
              <a:rPr i="1" lang="zh-CN" sz="9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 conference on computer vision and pattern recognition</a:t>
            </a: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. 2016.</a:t>
            </a:r>
            <a:endParaRPr sz="9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463" y="2571738"/>
            <a:ext cx="31337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202963" y="4371975"/>
            <a:ext cx="189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Fig 1 Residual Structure [2]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3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zh-CN"/>
              <a:t>Method - Feature Pyramid Network [5]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38" y="1320600"/>
            <a:ext cx="5588526" cy="32991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5575" y="4820400"/>
            <a:ext cx="829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/>
              <a:t>[5] </a:t>
            </a: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Lin, Tsung-Yi, et al. "Feature pyramid networks for object detection." </a:t>
            </a:r>
            <a:r>
              <a:rPr i="1" lang="zh-CN" sz="9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 conference on computer vision and pattern recognition</a:t>
            </a: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. 2017.</a:t>
            </a:r>
            <a:endParaRPr sz="900"/>
          </a:p>
        </p:txBody>
      </p:sp>
      <p:sp>
        <p:nvSpPr>
          <p:cNvPr id="92" name="Google Shape;92;p17"/>
          <p:cNvSpPr txBox="1"/>
          <p:nvPr/>
        </p:nvSpPr>
        <p:spPr>
          <a:xfrm>
            <a:off x="3747612" y="4619700"/>
            <a:ext cx="164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Fig 3 FPN Structure [1]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zh-CN"/>
              <a:t>Method - Classification &amp; Regression Subnet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Classification Subnet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CNN with 5 convolutional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output channel = num_anchors * num_classes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Regression Subnet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CNN with 5 convolutional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output channel = num_anchors * 4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800" y="1945400"/>
            <a:ext cx="3757501" cy="26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0" y="4820400"/>
            <a:ext cx="754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/>
              <a:t>[3] </a:t>
            </a: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Lin, Tsung-Yi, et al. "Focal loss for dense object detection." </a:t>
            </a:r>
            <a:r>
              <a:rPr i="1" lang="zh-CN" sz="9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 international conference on computer vision</a:t>
            </a:r>
            <a:r>
              <a:rPr lang="zh-CN" sz="900">
                <a:solidFill>
                  <a:srgbClr val="222222"/>
                </a:solidFill>
                <a:highlight>
                  <a:srgbClr val="FFFFFF"/>
                </a:highlight>
              </a:rPr>
              <a:t>. 2017.</a:t>
            </a:r>
            <a:endParaRPr sz="900"/>
          </a:p>
        </p:txBody>
      </p:sp>
      <p:sp>
        <p:nvSpPr>
          <p:cNvPr id="101" name="Google Shape;101;p18"/>
          <p:cNvSpPr txBox="1"/>
          <p:nvPr/>
        </p:nvSpPr>
        <p:spPr>
          <a:xfrm>
            <a:off x="6080400" y="4624000"/>
            <a:ext cx="202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Fig 4 Subnets Structure [3]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 - Loss functions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35898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Binary Cross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Focal Loss</a:t>
            </a:r>
            <a:r>
              <a:rPr lang="zh-C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Compound Loss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004" y="1303700"/>
            <a:ext cx="4804295" cy="6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8315" l="0" r="0" t="0"/>
          <a:stretch/>
        </p:blipFill>
        <p:spPr>
          <a:xfrm>
            <a:off x="243950" y="2424226"/>
            <a:ext cx="3589800" cy="2462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7999" y="2951026"/>
            <a:ext cx="3458300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7988" y="2178551"/>
            <a:ext cx="402281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208225" y="4547550"/>
            <a:ext cx="48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[4]Ma, J. (2020). Segmentation loss odyssey. </a:t>
            </a:r>
            <a:r>
              <a:rPr i="1"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arXiv:2005.13449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 Settings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train test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image down</a:t>
            </a:r>
            <a:r>
              <a:rPr lang="zh-CN"/>
              <a:t>sizing 1024 =&gt; 128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hyperparameters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epoch = 15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lr = 0.0001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confidence score &gt; 0.05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301" y="1422401"/>
            <a:ext cx="3310000" cy="32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Metric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Average Precision (AP)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AUC of the precision and recall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need smoothing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mean AP (mAP)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200" y="1781325"/>
            <a:ext cx="5230301" cy="31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