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/>
    <p:restoredTop sz="94522"/>
  </p:normalViewPr>
  <p:slideViewPr>
    <p:cSldViewPr snapToGrid="0" snapToObjects="1">
      <p:cViewPr varScale="1">
        <p:scale>
          <a:sx n="156" d="100"/>
          <a:sy n="156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1980B-37C5-D442-962A-C586DFCD3EBB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E8FF3-268F-A840-ABB9-8888C327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E8FF3-268F-A840-ABB9-8888C327BD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E8FF3-268F-A840-ABB9-8888C327BD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91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E8FF3-268F-A840-ABB9-8888C327BD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9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E8FF3-268F-A840-ABB9-8888C327BD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E8FF3-268F-A840-ABB9-8888C327BD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E8FF3-268F-A840-ABB9-8888C327BD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5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E8FF3-268F-A840-ABB9-8888C327BD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1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E8FF3-268F-A840-ABB9-8888C327BD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269D-54B0-6544-B545-1F97ECB2B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04B02-A757-2A45-90A5-A5A24F4CB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A325-13DF-904F-9F9F-BB28C052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F5C2-3DA3-D14D-B72B-3FD8A457538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0A24D-C675-0D48-81D3-26DB08CC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013A9-719B-6B4E-A098-E1B88C0A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E35F-A303-F647-81CD-4F9728B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0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55D9-9300-824F-8F97-DD691444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C1CE7-B625-F444-97E3-18B8A2D37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007A-45B5-D84A-99AC-81B5755F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F5C2-3DA3-D14D-B72B-3FD8A457538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E0705-6E6D-7D47-9F7D-6EDF2FE9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FB6B8-244F-2342-8963-085311C0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E35F-A303-F647-81CD-4F9728B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C45B7-BD10-B743-9AA5-BF2E1A932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D1FB2-46A0-2D4F-B960-30DCB70AA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10169-24FF-4041-809D-E9EC1906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F5C2-3DA3-D14D-B72B-3FD8A457538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7B1B0-F795-474C-9024-DB13A66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3BFC-F47E-9E48-A05E-8BF3DD4D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E35F-A303-F647-81CD-4F9728B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6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8DA1-D86E-7C42-BF5F-8FB750AE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CF25-AA0A-0E4D-B7B3-50B9B69DE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EB6A1-DD59-5D40-B76C-599DDE60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F5C2-3DA3-D14D-B72B-3FD8A457538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144C2-0623-624F-AA5D-67AE6088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30B7-6DB2-B741-937B-FA765E14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E35F-A303-F647-81CD-4F9728B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5577-7406-8D4B-86F2-31DA520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8ACA9-8420-2D41-B182-80E96CC41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3F5E-B237-E34E-90F1-67A21273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F5C2-3DA3-D14D-B72B-3FD8A457538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CBE4-5BF0-4744-A621-9B3775F3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87BC-06F4-8A43-B1D2-CED344FF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E35F-A303-F647-81CD-4F9728B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4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7EB1-D54C-F147-8CF0-6BD135DF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E4E8-4A51-0140-8A59-91899B901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FBCCC-4D1A-4246-BCE9-3E2654B5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30366-D013-7842-8014-0E692181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F5C2-3DA3-D14D-B72B-3FD8A457538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FAF34-10B4-2E43-B6B1-5B75D3DC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F09E1-B382-EA4C-8FE2-77452C59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E35F-A303-F647-81CD-4F9728B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8366-BEC9-1147-AE3E-A7FE2096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55556-2C2E-1C4E-B0D8-835D3380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D36AD-0457-2046-8CD9-E1E350275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360A7-3A3B-3D46-BD09-42E46D42F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8C2DE-BEE8-184B-8CBE-19E3BE8D1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32BED-AE2C-4340-BA7E-1CF82FC2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F5C2-3DA3-D14D-B72B-3FD8A457538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F97F0-2AB9-1E41-AB01-1133FB37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AF8C4-65FF-3B4F-9F82-2FA50C4B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E35F-A303-F647-81CD-4F9728B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5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0B16-07CF-894A-8C8B-94E3D6E3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FC411-F49A-1349-A92B-768D8932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F5C2-3DA3-D14D-B72B-3FD8A457538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9B4D4-0DC6-B940-BAEC-E7ADFA45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5C99B-372E-5949-8144-9F475852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E35F-A303-F647-81CD-4F9728B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0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9F9CC-2245-FC43-A458-D2A74012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F5C2-3DA3-D14D-B72B-3FD8A457538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6553B-0157-584F-8439-7C840C03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63D57-670B-CA49-873D-FC914861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E35F-A303-F647-81CD-4F9728B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2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3C40-74EB-2F49-B77E-23D4B2F3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CD2B-D1C8-A740-839E-0709355A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0FBCE-F42F-5044-B79A-7AC81A7CD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02508-C321-0C42-B1FF-35A54B1B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F5C2-3DA3-D14D-B72B-3FD8A457538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2ADEF-0C55-6A4B-8F92-71B239E9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4AA6D-20A9-6348-AEC9-6FE10915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E35F-A303-F647-81CD-4F9728B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474A-634C-514C-B5EE-CFB23A81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0B330-59C3-4C43-8BD1-F4B798867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97D07-C7E4-2B43-AEF2-43937D3FB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51AB-13B5-C346-996C-568D28BA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F5C2-3DA3-D14D-B72B-3FD8A457538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B5A21-063A-D345-8508-54A195C5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58D76-6211-1946-BF52-41986249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E35F-A303-F647-81CD-4F9728B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7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028DF-201B-4243-B2BC-838037EB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3DC95-3E6C-764E-A0FF-C423EF0B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FF73-93E2-2E4A-9DC6-FD3E3DC80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6F5C2-3DA3-D14D-B72B-3FD8A457538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E6658-5BFE-3148-8C5A-296583C26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A1428-3FFC-9E44-8099-5716A37C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E35F-A303-F647-81CD-4F9728B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9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3FE74F-11FF-274B-89DC-48310C4A5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71360"/>
              </p:ext>
            </p:extLst>
          </p:nvPr>
        </p:nvGraphicFramePr>
        <p:xfrm>
          <a:off x="735097" y="1496827"/>
          <a:ext cx="10658808" cy="463446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84312">
                  <a:extLst>
                    <a:ext uri="{9D8B030D-6E8A-4147-A177-3AD203B41FA5}">
                      <a16:colId xmlns:a16="http://schemas.microsoft.com/office/drawing/2014/main" val="847389881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1040733197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4057677660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2726134256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306878765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1494606556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3926089909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186740923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2847938521"/>
                    </a:ext>
                  </a:extLst>
                </a:gridCol>
              </a:tblGrid>
              <a:tr h="2440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SRL Phase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SRL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Description</a:t>
                      </a:r>
                    </a:p>
                  </a:txBody>
                  <a:tcPr marL="32243" marR="32243" marT="14881" marB="1488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Evidence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Documentation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Integration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User Experience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Availability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095114"/>
                  </a:ext>
                </a:extLst>
              </a:tr>
              <a:tr h="6726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IDEA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Basic research, investigating underlying technologies</a:t>
                      </a:r>
                    </a:p>
                  </a:txBody>
                  <a:tcPr marL="32243" marR="32243" marT="14881" marB="1488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Papers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Papers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Individual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506111"/>
                  </a:ext>
                </a:extLst>
              </a:tr>
              <a:tr h="52978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SMALL SCALE PROTOTYPE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Proof of concept of key parts working</a:t>
                      </a:r>
                    </a:p>
                  </a:txBody>
                  <a:tcPr marL="32243" marR="32243" marT="14881" marB="1488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Basic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Code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Manual activation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Developer focused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Basic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Engineering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064724"/>
                  </a:ext>
                </a:extLst>
              </a:tr>
              <a:tr h="74407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PROTOTYPE SYSTEM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Proof of concept includes all parts in environment</a:t>
                      </a:r>
                    </a:p>
                  </a:txBody>
                  <a:tcPr marL="32243" marR="32243" marT="14881" marB="1488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Real data and metrics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Whitepaper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Service endpoint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Unit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Product Management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150730"/>
                  </a:ext>
                </a:extLst>
              </a:tr>
              <a:tr h="45834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DEMONSTRATION SYSTEM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Operating in pre-sales environment</a:t>
                      </a:r>
                    </a:p>
                  </a:txBody>
                  <a:tcPr marL="32243" marR="32243" marT="14881" marB="1488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Scale testing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Demo script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Automated Deployment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User-centered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Designed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Integration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784219"/>
                  </a:ext>
                </a:extLst>
              </a:tr>
              <a:tr h="110122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FIRST OF A KIND COMMERICAL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All technical and support systems operating and available in customer environment</a:t>
                      </a:r>
                    </a:p>
                  </a:txBody>
                  <a:tcPr marL="32243" marR="32243" marT="14881" marB="1488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Customer data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Manual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Optimized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Customer</a:t>
                      </a: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218695"/>
                  </a:ext>
                </a:extLst>
              </a:tr>
              <a:tr h="60121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 b="0" i="0">
                        <a:solidFill>
                          <a:srgbClr val="24292E"/>
                        </a:solidFill>
                        <a:effectLst/>
                        <a:latin typeface="-apple-system"/>
                      </a:endParaRP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GENERAL AVAILABILITY</a:t>
                      </a:r>
                      <a:endParaRPr lang="en-US" sz="1200" b="0" i="0" dirty="0">
                        <a:solidFill>
                          <a:srgbClr val="24292E"/>
                        </a:solidFill>
                        <a:effectLst/>
                        <a:latin typeface="-apple-system"/>
                      </a:endParaRP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Proven through customer use and evidence</a:t>
                      </a:r>
                      <a:endParaRPr lang="en-US" sz="1200" b="0" i="0">
                        <a:solidFill>
                          <a:srgbClr val="24292E"/>
                        </a:solidFill>
                        <a:effectLst/>
                        <a:latin typeface="-apple-system"/>
                      </a:endParaRPr>
                    </a:p>
                  </a:txBody>
                  <a:tcPr marL="32243" marR="32243" marT="14881" marB="1488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-apple-system"/>
                      </a:endParaRPr>
                    </a:p>
                  </a:txBody>
                  <a:tcPr marL="32243" marR="32243" marT="14881" marB="1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Training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-apple-system"/>
                      </a:endParaRP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Monitored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-apple-system"/>
                      </a:endParaRP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Managed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-apple-system"/>
                      </a:endParaRPr>
                    </a:p>
                  </a:txBody>
                  <a:tcPr marL="32243" marR="32243" marT="14881" marB="14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23810" marR="23810" marT="11905" marB="119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23810" marR="23810" marT="11905" marB="119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842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2B00A8D-3CE4-EA45-8DFD-2ED789184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7" y="318443"/>
            <a:ext cx="10714781" cy="90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Readiness Levels (SRL)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Readiness Levels (SRL) are a type of measurement system used to assess the maturity of software services deployed in an orchestration and management platform. SRL are loosely based on the NASA Technology Readiness Levels.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3FE74F-11FF-274B-89DC-48310C4A55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5097" y="1496827"/>
          <a:ext cx="10658808" cy="463446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84312">
                  <a:extLst>
                    <a:ext uri="{9D8B030D-6E8A-4147-A177-3AD203B41FA5}">
                      <a16:colId xmlns:a16="http://schemas.microsoft.com/office/drawing/2014/main" val="847389881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1040733197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4057677660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2726134256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306878765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1494606556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3926089909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186740923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2847938521"/>
                    </a:ext>
                  </a:extLst>
                </a:gridCol>
              </a:tblGrid>
              <a:tr h="2440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SRL Phase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SRL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Description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Evidence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Documentation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Integration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User Experience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Testing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Availability</a:t>
                      </a:r>
                    </a:p>
                  </a:txBody>
                  <a:tcPr marL="32243" marR="32243" marT="14881" marB="14881" anchor="ctr"/>
                </a:tc>
                <a:extLst>
                  <a:ext uri="{0D108BD9-81ED-4DB2-BD59-A6C34878D82A}">
                    <a16:rowId xmlns:a16="http://schemas.microsoft.com/office/drawing/2014/main" val="3210095114"/>
                  </a:ext>
                </a:extLst>
              </a:tr>
              <a:tr h="6726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IDEA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Basic research, investigating underlying technologies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Papers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Papers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None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None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None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Individual</a:t>
                      </a:r>
                    </a:p>
                  </a:txBody>
                  <a:tcPr marL="32243" marR="32243" marT="14881" marB="14881" anchor="ctr"/>
                </a:tc>
                <a:extLst>
                  <a:ext uri="{0D108BD9-81ED-4DB2-BD59-A6C34878D82A}">
                    <a16:rowId xmlns:a16="http://schemas.microsoft.com/office/drawing/2014/main" val="2162506111"/>
                  </a:ext>
                </a:extLst>
              </a:tr>
              <a:tr h="52978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SMALL SCALE PROTOTYPE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Proof of concept of key parts working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Basic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Code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Manual activation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Developer focused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Basic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Engineering</a:t>
                      </a:r>
                    </a:p>
                  </a:txBody>
                  <a:tcPr marL="32243" marR="32243" marT="14881" marB="14881" anchor="ctr"/>
                </a:tc>
                <a:extLst>
                  <a:ext uri="{0D108BD9-81ED-4DB2-BD59-A6C34878D82A}">
                    <a16:rowId xmlns:a16="http://schemas.microsoft.com/office/drawing/2014/main" val="1770064724"/>
                  </a:ext>
                </a:extLst>
              </a:tr>
              <a:tr h="74407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PROTOTYPE SYSTEM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Proof of concept includes all parts in environment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Real data and metrics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Whitepaper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Service endpoint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effectLst/>
                      </a:endParaRP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Unit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Product Management</a:t>
                      </a:r>
                    </a:p>
                  </a:txBody>
                  <a:tcPr marL="32243" marR="32243" marT="14881" marB="14881" anchor="ctr"/>
                </a:tc>
                <a:extLst>
                  <a:ext uri="{0D108BD9-81ED-4DB2-BD59-A6C34878D82A}">
                    <a16:rowId xmlns:a16="http://schemas.microsoft.com/office/drawing/2014/main" val="842150730"/>
                  </a:ext>
                </a:extLst>
              </a:tr>
              <a:tr h="45834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DEMONSTRATION SYSTEM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Operating in pre-sales environment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Scale testing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Demo script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Automated Deployment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User-centered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Designed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Integration</a:t>
                      </a:r>
                    </a:p>
                  </a:txBody>
                  <a:tcPr marL="32243" marR="32243" marT="14881" marB="14881" anchor="ctr"/>
                </a:tc>
                <a:extLst>
                  <a:ext uri="{0D108BD9-81ED-4DB2-BD59-A6C34878D82A}">
                    <a16:rowId xmlns:a16="http://schemas.microsoft.com/office/drawing/2014/main" val="3574784219"/>
                  </a:ext>
                </a:extLst>
              </a:tr>
              <a:tr h="110122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FIRST OF A KIND COMMERICAL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All technical and support systems operating and available in customer environment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Customer data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Manual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Optimized</a:t>
                      </a: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Customer</a:t>
                      </a:r>
                    </a:p>
                  </a:txBody>
                  <a:tcPr marL="32243" marR="32243" marT="14881" marB="14881" anchor="ctr"/>
                </a:tc>
                <a:extLst>
                  <a:ext uri="{0D108BD9-81ED-4DB2-BD59-A6C34878D82A}">
                    <a16:rowId xmlns:a16="http://schemas.microsoft.com/office/drawing/2014/main" val="1207218695"/>
                  </a:ext>
                </a:extLst>
              </a:tr>
              <a:tr h="60121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 b="0" i="0">
                        <a:solidFill>
                          <a:srgbClr val="24292E"/>
                        </a:solidFill>
                        <a:effectLst/>
                        <a:latin typeface="-apple-system"/>
                      </a:endParaRP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GENERAL AVAILABILITY</a:t>
                      </a:r>
                      <a:endParaRPr lang="en-US" sz="1200" b="0" i="0">
                        <a:solidFill>
                          <a:srgbClr val="24292E"/>
                        </a:solidFill>
                        <a:effectLst/>
                        <a:latin typeface="-apple-system"/>
                      </a:endParaRP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Proven through customer use and evidence</a:t>
                      </a:r>
                      <a:endParaRPr lang="en-US" sz="1200" b="0" i="0">
                        <a:solidFill>
                          <a:srgbClr val="24292E"/>
                        </a:solidFill>
                        <a:effectLst/>
                        <a:latin typeface="-apple-system"/>
                      </a:endParaRP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>
                        <a:solidFill>
                          <a:srgbClr val="24292E"/>
                        </a:solidFill>
                        <a:effectLst/>
                        <a:latin typeface="-apple-system"/>
                      </a:endParaRP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Training</a:t>
                      </a:r>
                      <a:endParaRPr lang="en-US" sz="1200" b="0" i="0">
                        <a:solidFill>
                          <a:srgbClr val="24292E"/>
                        </a:solidFill>
                        <a:effectLst/>
                        <a:latin typeface="-apple-system"/>
                      </a:endParaRP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Monitored</a:t>
                      </a:r>
                      <a:endParaRPr lang="en-US" sz="1200" b="0" i="0">
                        <a:solidFill>
                          <a:srgbClr val="24292E"/>
                        </a:solidFill>
                        <a:effectLst/>
                        <a:latin typeface="-apple-system"/>
                      </a:endParaRP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Managed</a:t>
                      </a:r>
                      <a:endParaRPr lang="en-US" sz="1200" b="0" i="0" dirty="0">
                        <a:solidFill>
                          <a:srgbClr val="24292E"/>
                        </a:solidFill>
                        <a:effectLst/>
                        <a:latin typeface="-apple-system"/>
                      </a:endParaRPr>
                    </a:p>
                  </a:txBody>
                  <a:tcPr marL="32243" marR="32243" marT="14881" marB="14881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3810" marR="23810" marT="11905" marB="1190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3810" marR="23810" marT="11905" marB="11905"/>
                </a:tc>
                <a:extLst>
                  <a:ext uri="{0D108BD9-81ED-4DB2-BD59-A6C34878D82A}">
                    <a16:rowId xmlns:a16="http://schemas.microsoft.com/office/drawing/2014/main" val="33675842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2B00A8D-3CE4-EA45-8DFD-2ED789184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7" y="487720"/>
            <a:ext cx="10714781" cy="56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SRL Dimensions</a:t>
            </a:r>
          </a:p>
        </p:txBody>
      </p:sp>
    </p:spTree>
    <p:extLst>
      <p:ext uri="{BB962C8B-B14F-4D97-AF65-F5344CB8AC3E}">
        <p14:creationId xmlns:p14="http://schemas.microsoft.com/office/powerpoint/2010/main" val="31696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2B00A8D-3CE4-EA45-8DFD-2ED789184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7" y="487720"/>
            <a:ext cx="10714781" cy="56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SRL 1 Calculator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540E79-F867-F14C-9AB8-57EBAF89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29626"/>
              </p:ext>
            </p:extLst>
          </p:nvPr>
        </p:nvGraphicFramePr>
        <p:xfrm>
          <a:off x="735097" y="1995776"/>
          <a:ext cx="1064252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30">
                  <a:extLst>
                    <a:ext uri="{9D8B030D-6E8A-4147-A177-3AD203B41FA5}">
                      <a16:colId xmlns:a16="http://schemas.microsoft.com/office/drawing/2014/main" val="3671861657"/>
                    </a:ext>
                  </a:extLst>
                </a:gridCol>
                <a:gridCol w="2660630">
                  <a:extLst>
                    <a:ext uri="{9D8B030D-6E8A-4147-A177-3AD203B41FA5}">
                      <a16:colId xmlns:a16="http://schemas.microsoft.com/office/drawing/2014/main" val="2402759585"/>
                    </a:ext>
                  </a:extLst>
                </a:gridCol>
                <a:gridCol w="561406">
                  <a:extLst>
                    <a:ext uri="{9D8B030D-6E8A-4147-A177-3AD203B41FA5}">
                      <a16:colId xmlns:a16="http://schemas.microsoft.com/office/drawing/2014/main" val="2081344797"/>
                    </a:ext>
                  </a:extLst>
                </a:gridCol>
                <a:gridCol w="4759854">
                  <a:extLst>
                    <a:ext uri="{9D8B030D-6E8A-4147-A177-3AD203B41FA5}">
                      <a16:colId xmlns:a16="http://schemas.microsoft.com/office/drawing/2014/main" val="244380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</a:rPr>
                        <a:t>SRL Dimension: Value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Question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Y/N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Basis and Supporting Documentation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0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Evidence: Papers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Are there prior systems, packages or research you are basing the feasibility of the service on?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02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Documentation: Papers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Is the basic capability, or functionality, of the service clear?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8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Integration: None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72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User Experience: None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8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Testing: None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8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Availability: Individual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Is a proof of concept implementation available?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84209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9BF5E89-E684-C24D-82B7-6C8F3E2F15CE}"/>
              </a:ext>
            </a:extLst>
          </p:cNvPr>
          <p:cNvSpPr/>
          <p:nvPr/>
        </p:nvSpPr>
        <p:spPr>
          <a:xfrm>
            <a:off x="627742" y="1057082"/>
            <a:ext cx="9993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Questions for SRL 1, Idea, Basic research, investigating underlying technologies</a:t>
            </a:r>
            <a:endParaRPr lang="en-US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815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2B00A8D-3CE4-EA45-8DFD-2ED789184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7" y="487720"/>
            <a:ext cx="10714781" cy="56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SRL 2 Calculator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540E79-F867-F14C-9AB8-57EBAF89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91952"/>
              </p:ext>
            </p:extLst>
          </p:nvPr>
        </p:nvGraphicFramePr>
        <p:xfrm>
          <a:off x="735097" y="1995776"/>
          <a:ext cx="10642520" cy="292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30">
                  <a:extLst>
                    <a:ext uri="{9D8B030D-6E8A-4147-A177-3AD203B41FA5}">
                      <a16:colId xmlns:a16="http://schemas.microsoft.com/office/drawing/2014/main" val="3671861657"/>
                    </a:ext>
                  </a:extLst>
                </a:gridCol>
                <a:gridCol w="2660630">
                  <a:extLst>
                    <a:ext uri="{9D8B030D-6E8A-4147-A177-3AD203B41FA5}">
                      <a16:colId xmlns:a16="http://schemas.microsoft.com/office/drawing/2014/main" val="2402759585"/>
                    </a:ext>
                  </a:extLst>
                </a:gridCol>
                <a:gridCol w="561406">
                  <a:extLst>
                    <a:ext uri="{9D8B030D-6E8A-4147-A177-3AD203B41FA5}">
                      <a16:colId xmlns:a16="http://schemas.microsoft.com/office/drawing/2014/main" val="2081344797"/>
                    </a:ext>
                  </a:extLst>
                </a:gridCol>
                <a:gridCol w="4759854">
                  <a:extLst>
                    <a:ext uri="{9D8B030D-6E8A-4147-A177-3AD203B41FA5}">
                      <a16:colId xmlns:a16="http://schemas.microsoft.com/office/drawing/2014/main" val="244380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</a:rPr>
                        <a:t>SRL Dimension: Value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Question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Y/N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Basis and Supporting Documentation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0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Evidence: Basic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Does the service address the core functionality, or capability?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8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Documentation: Code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Is the code documented to understand it's implementation?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72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Integration: Manual activation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Does the service allow for ad-hoc and scale testing using manual activation?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8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User Experience: Developer focused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Are the APIs defined and tested?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8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Testing: Basic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Is there a high-level functionality test available to demonstrate the service's main capability?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84209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9BF5E89-E684-C24D-82B7-6C8F3E2F15CE}"/>
              </a:ext>
            </a:extLst>
          </p:cNvPr>
          <p:cNvSpPr/>
          <p:nvPr/>
        </p:nvSpPr>
        <p:spPr>
          <a:xfrm>
            <a:off x="627742" y="1057082"/>
            <a:ext cx="9993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Questions for SRL 2, Small Scale Prototype, Proof of concept of key parts working</a:t>
            </a:r>
          </a:p>
        </p:txBody>
      </p:sp>
    </p:spTree>
    <p:extLst>
      <p:ext uri="{BB962C8B-B14F-4D97-AF65-F5344CB8AC3E}">
        <p14:creationId xmlns:p14="http://schemas.microsoft.com/office/powerpoint/2010/main" val="19648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2B00A8D-3CE4-EA45-8DFD-2ED789184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7" y="487720"/>
            <a:ext cx="10714781" cy="56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SRL 3 Calculator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540E79-F867-F14C-9AB8-57EBAF89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145559"/>
              </p:ext>
            </p:extLst>
          </p:nvPr>
        </p:nvGraphicFramePr>
        <p:xfrm>
          <a:off x="735097" y="1995776"/>
          <a:ext cx="10642520" cy="328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30">
                  <a:extLst>
                    <a:ext uri="{9D8B030D-6E8A-4147-A177-3AD203B41FA5}">
                      <a16:colId xmlns:a16="http://schemas.microsoft.com/office/drawing/2014/main" val="3671861657"/>
                    </a:ext>
                  </a:extLst>
                </a:gridCol>
                <a:gridCol w="2660630">
                  <a:extLst>
                    <a:ext uri="{9D8B030D-6E8A-4147-A177-3AD203B41FA5}">
                      <a16:colId xmlns:a16="http://schemas.microsoft.com/office/drawing/2014/main" val="2402759585"/>
                    </a:ext>
                  </a:extLst>
                </a:gridCol>
                <a:gridCol w="561406">
                  <a:extLst>
                    <a:ext uri="{9D8B030D-6E8A-4147-A177-3AD203B41FA5}">
                      <a16:colId xmlns:a16="http://schemas.microsoft.com/office/drawing/2014/main" val="2081344797"/>
                    </a:ext>
                  </a:extLst>
                </a:gridCol>
                <a:gridCol w="4759854">
                  <a:extLst>
                    <a:ext uri="{9D8B030D-6E8A-4147-A177-3AD203B41FA5}">
                      <a16:colId xmlns:a16="http://schemas.microsoft.com/office/drawing/2014/main" val="244380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</a:rPr>
                        <a:t>SRL Dimension: Value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Question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Y/N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Basis and Supporting Documentation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0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Evidence: Real data and metrics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Has the service been applied to real data and assessed with published metrics and documented?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8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Documentation: Whitepaper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Has the service been described in terms of background, customer need, alternatives, and performance?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72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Integration: Service endpoint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Is the service available as a functioning endpoint such that real data can be run through it?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8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User Experience: N/A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As for SRL2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8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Testing: Unit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Does the service contain adequate unit tests to verify code functionality?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84209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9BF5E89-E684-C24D-82B7-6C8F3E2F15CE}"/>
              </a:ext>
            </a:extLst>
          </p:cNvPr>
          <p:cNvSpPr/>
          <p:nvPr/>
        </p:nvSpPr>
        <p:spPr>
          <a:xfrm>
            <a:off x="627742" y="1057082"/>
            <a:ext cx="9993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Questions for SRL 3, Prototype System, Proof of concept includes all parts in environment</a:t>
            </a:r>
          </a:p>
        </p:txBody>
      </p:sp>
    </p:spTree>
    <p:extLst>
      <p:ext uri="{BB962C8B-B14F-4D97-AF65-F5344CB8AC3E}">
        <p14:creationId xmlns:p14="http://schemas.microsoft.com/office/powerpoint/2010/main" val="403192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2B00A8D-3CE4-EA45-8DFD-2ED789184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7" y="487720"/>
            <a:ext cx="10714781" cy="56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SRL 4 Calculator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540E79-F867-F14C-9AB8-57EBAF89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26969"/>
              </p:ext>
            </p:extLst>
          </p:nvPr>
        </p:nvGraphicFramePr>
        <p:xfrm>
          <a:off x="735097" y="1995776"/>
          <a:ext cx="10642520" cy="3780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30">
                  <a:extLst>
                    <a:ext uri="{9D8B030D-6E8A-4147-A177-3AD203B41FA5}">
                      <a16:colId xmlns:a16="http://schemas.microsoft.com/office/drawing/2014/main" val="3671861657"/>
                    </a:ext>
                  </a:extLst>
                </a:gridCol>
                <a:gridCol w="2660630">
                  <a:extLst>
                    <a:ext uri="{9D8B030D-6E8A-4147-A177-3AD203B41FA5}">
                      <a16:colId xmlns:a16="http://schemas.microsoft.com/office/drawing/2014/main" val="2402759585"/>
                    </a:ext>
                  </a:extLst>
                </a:gridCol>
                <a:gridCol w="561406">
                  <a:extLst>
                    <a:ext uri="{9D8B030D-6E8A-4147-A177-3AD203B41FA5}">
                      <a16:colId xmlns:a16="http://schemas.microsoft.com/office/drawing/2014/main" val="2081344797"/>
                    </a:ext>
                  </a:extLst>
                </a:gridCol>
                <a:gridCol w="4759854">
                  <a:extLst>
                    <a:ext uri="{9D8B030D-6E8A-4147-A177-3AD203B41FA5}">
                      <a16:colId xmlns:a16="http://schemas.microsoft.com/office/drawing/2014/main" val="244380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</a:rPr>
                        <a:t>SRL Dimension: Value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Question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Y/N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Basis and Supporting Documentation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0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Evidence: Scale Testing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Has the service performance been demonstrated with real data types and volumes?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8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Documentation: Demo script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Is there a clear set of steps to follow to demonstrate the service capability and value?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72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Integration: Automated Deployment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Can the service be integrated into the platform build and deployment process?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8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User Experience: User-centered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Is the service designed for the user’s needed functionality with the best experience possible?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8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Testing: Designed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Does the service contain 100% unit test coverage, component and integration tests?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84209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9BF5E89-E684-C24D-82B7-6C8F3E2F15CE}"/>
              </a:ext>
            </a:extLst>
          </p:cNvPr>
          <p:cNvSpPr/>
          <p:nvPr/>
        </p:nvSpPr>
        <p:spPr>
          <a:xfrm>
            <a:off x="627742" y="1057082"/>
            <a:ext cx="9993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Questions for SRL 4, Demonstration System, Operating in pre-sales environment</a:t>
            </a:r>
          </a:p>
        </p:txBody>
      </p:sp>
    </p:spTree>
    <p:extLst>
      <p:ext uri="{BB962C8B-B14F-4D97-AF65-F5344CB8AC3E}">
        <p14:creationId xmlns:p14="http://schemas.microsoft.com/office/powerpoint/2010/main" val="413880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2B00A8D-3CE4-EA45-8DFD-2ED789184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7" y="487720"/>
            <a:ext cx="10714781" cy="56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SRL 5 Calculator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540E79-F867-F14C-9AB8-57EBAF89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88347"/>
              </p:ext>
            </p:extLst>
          </p:nvPr>
        </p:nvGraphicFramePr>
        <p:xfrm>
          <a:off x="735097" y="1995776"/>
          <a:ext cx="10642520" cy="292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30">
                  <a:extLst>
                    <a:ext uri="{9D8B030D-6E8A-4147-A177-3AD203B41FA5}">
                      <a16:colId xmlns:a16="http://schemas.microsoft.com/office/drawing/2014/main" val="3671861657"/>
                    </a:ext>
                  </a:extLst>
                </a:gridCol>
                <a:gridCol w="2660630">
                  <a:extLst>
                    <a:ext uri="{9D8B030D-6E8A-4147-A177-3AD203B41FA5}">
                      <a16:colId xmlns:a16="http://schemas.microsoft.com/office/drawing/2014/main" val="2402759585"/>
                    </a:ext>
                  </a:extLst>
                </a:gridCol>
                <a:gridCol w="561406">
                  <a:extLst>
                    <a:ext uri="{9D8B030D-6E8A-4147-A177-3AD203B41FA5}">
                      <a16:colId xmlns:a16="http://schemas.microsoft.com/office/drawing/2014/main" val="2081344797"/>
                    </a:ext>
                  </a:extLst>
                </a:gridCol>
                <a:gridCol w="4759854">
                  <a:extLst>
                    <a:ext uri="{9D8B030D-6E8A-4147-A177-3AD203B41FA5}">
                      <a16:colId xmlns:a16="http://schemas.microsoft.com/office/drawing/2014/main" val="244380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</a:rPr>
                        <a:t>SRL Dimension: Value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Question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Y/N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Basis and Supporting Documentation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0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Evidence: Customer data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Is the service processing real customer data?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8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Documentation: Manual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Is there a manual available to customers on how to use the service?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72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Integration: Optimized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Has the build and deployment of the service optimized to provide meaningful logs and errors?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8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User Experience: N/A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As for SRL4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8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Testing: N/A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As for SRL4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84209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9BF5E89-E684-C24D-82B7-6C8F3E2F15CE}"/>
              </a:ext>
            </a:extLst>
          </p:cNvPr>
          <p:cNvSpPr/>
          <p:nvPr/>
        </p:nvSpPr>
        <p:spPr>
          <a:xfrm>
            <a:off x="627742" y="1057082"/>
            <a:ext cx="9993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Questions for SRL 5, First of a Kind Commercial, All technical and support systems operating and available in customer environment</a:t>
            </a:r>
          </a:p>
        </p:txBody>
      </p:sp>
    </p:spTree>
    <p:extLst>
      <p:ext uri="{BB962C8B-B14F-4D97-AF65-F5344CB8AC3E}">
        <p14:creationId xmlns:p14="http://schemas.microsoft.com/office/powerpoint/2010/main" val="231713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2B00A8D-3CE4-EA45-8DFD-2ED789184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7" y="487720"/>
            <a:ext cx="10714781" cy="56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SRL 6 Calculator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540E79-F867-F14C-9AB8-57EBAF89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99731"/>
              </p:ext>
            </p:extLst>
          </p:nvPr>
        </p:nvGraphicFramePr>
        <p:xfrm>
          <a:off x="735097" y="1995776"/>
          <a:ext cx="10642520" cy="328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30">
                  <a:extLst>
                    <a:ext uri="{9D8B030D-6E8A-4147-A177-3AD203B41FA5}">
                      <a16:colId xmlns:a16="http://schemas.microsoft.com/office/drawing/2014/main" val="3671861657"/>
                    </a:ext>
                  </a:extLst>
                </a:gridCol>
                <a:gridCol w="2660630">
                  <a:extLst>
                    <a:ext uri="{9D8B030D-6E8A-4147-A177-3AD203B41FA5}">
                      <a16:colId xmlns:a16="http://schemas.microsoft.com/office/drawing/2014/main" val="2402759585"/>
                    </a:ext>
                  </a:extLst>
                </a:gridCol>
                <a:gridCol w="561406">
                  <a:extLst>
                    <a:ext uri="{9D8B030D-6E8A-4147-A177-3AD203B41FA5}">
                      <a16:colId xmlns:a16="http://schemas.microsoft.com/office/drawing/2014/main" val="2081344797"/>
                    </a:ext>
                  </a:extLst>
                </a:gridCol>
                <a:gridCol w="4759854">
                  <a:extLst>
                    <a:ext uri="{9D8B030D-6E8A-4147-A177-3AD203B41FA5}">
                      <a16:colId xmlns:a16="http://schemas.microsoft.com/office/drawing/2014/main" val="244380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</a:rPr>
                        <a:t>SRL Dimension: Value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Question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Y/N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Basis and Supporting Documentation</a:t>
                      </a:r>
                    </a:p>
                  </a:txBody>
                  <a:tcPr marL="95250" marR="1428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0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Evidence: N/A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As for SRL5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8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Documentation: Training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Is there suitable training material available for customers to use the service?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72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Integration: Monitored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Is the health of the service actively tracked and managed to ensure its performance?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8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User Experience: Managed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Can the user actions be monitored and measured to gauge the service effectiveness and experience?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8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Testing: N/A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As for SRL5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84209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9BF5E89-E684-C24D-82B7-6C8F3E2F15CE}"/>
              </a:ext>
            </a:extLst>
          </p:cNvPr>
          <p:cNvSpPr/>
          <p:nvPr/>
        </p:nvSpPr>
        <p:spPr>
          <a:xfrm>
            <a:off x="627742" y="1057082"/>
            <a:ext cx="9993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Questions for SRL 6, Demonstration System, Proven through customer use and evidence</a:t>
            </a:r>
          </a:p>
        </p:txBody>
      </p:sp>
    </p:spTree>
    <p:extLst>
      <p:ext uri="{BB962C8B-B14F-4D97-AF65-F5344CB8AC3E}">
        <p14:creationId xmlns:p14="http://schemas.microsoft.com/office/powerpoint/2010/main" val="283166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922</Words>
  <Application>Microsoft Macintosh PowerPoint</Application>
  <PresentationFormat>Widescreen</PresentationFormat>
  <Paragraphs>285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Maana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Readiness Levels</dc:title>
  <dc:subject/>
  <dc:creator>Dr. Steven Gustafson</dc:creator>
  <cp:keywords/>
  <dc:description/>
  <cp:lastModifiedBy>Steven Gustafson</cp:lastModifiedBy>
  <cp:revision>8</cp:revision>
  <cp:lastPrinted>2018-09-18T17:57:42Z</cp:lastPrinted>
  <dcterms:created xsi:type="dcterms:W3CDTF">2018-07-06T16:00:21Z</dcterms:created>
  <dcterms:modified xsi:type="dcterms:W3CDTF">2018-09-18T18:03:52Z</dcterms:modified>
  <cp:category/>
</cp:coreProperties>
</file>