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147474508" r:id="rId3"/>
    <p:sldId id="2134804116" r:id="rId4"/>
    <p:sldId id="2134804115" r:id="rId5"/>
    <p:sldId id="2134804063" r:id="rId6"/>
    <p:sldId id="2134804108" r:id="rId7"/>
    <p:sldId id="2134804114" r:id="rId8"/>
    <p:sldId id="2147474512" r:id="rId9"/>
    <p:sldId id="2134804101" r:id="rId10"/>
    <p:sldId id="2147474514" r:id="rId11"/>
    <p:sldId id="2134804081" r:id="rId12"/>
    <p:sldId id="2134804111" r:id="rId13"/>
    <p:sldId id="2134804112" r:id="rId14"/>
    <p:sldId id="2147474513" r:id="rId15"/>
    <p:sldId id="2147474510" r:id="rId16"/>
    <p:sldId id="2134804107" r:id="rId17"/>
    <p:sldId id="2134804109" r:id="rId18"/>
    <p:sldId id="2134804104" r:id="rId19"/>
    <p:sldId id="2134804105" r:id="rId20"/>
    <p:sldId id="2134804058" r:id="rId21"/>
    <p:sldId id="2134804062" r:id="rId22"/>
    <p:sldId id="21348040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1AD6C0-191B-6767-5F1E-76596694ED3B}" name="Delrocini, Paul D (US)" initials="DPD(" userId="Delrocini, Paul D (US)" providerId="None"/>
  <p188:author id="{580C6CCB-9489-A592-2CF9-8CA80599194A}" name="Zaleski, Joseph (US)" initials="ZJ(" userId="Zaleski, Joseph (US)" providerId="None"/>
  <p188:author id="{9E9F99E6-A34F-3E3A-D6F4-69A9F69723E8}" name="Sowell II, Eric D (US)" initials="SIED(" userId="Sowell II, Eric D (US)"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13" d="100"/>
          <a:sy n="113" d="100"/>
        </p:scale>
        <p:origin x="6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02E41-EE3D-4498-9577-56423AEF1566}"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A0FA8-0DC0-4E46-9AC7-600D442C135D}" type="slidenum">
              <a:rPr lang="en-US" smtClean="0"/>
              <a:t>‹#›</a:t>
            </a:fld>
            <a:endParaRPr lang="en-US"/>
          </a:p>
        </p:txBody>
      </p:sp>
    </p:spTree>
    <p:extLst>
      <p:ext uri="{BB962C8B-B14F-4D97-AF65-F5344CB8AC3E}">
        <p14:creationId xmlns:p14="http://schemas.microsoft.com/office/powerpoint/2010/main" val="335346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385B-2EDF-679C-8CBF-92EB94FC6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A07BB-188D-48BE-5EDD-7393A7BF9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E5EC9-34D6-B73F-4D1E-98E091EDBF11}"/>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5" name="Footer Placeholder 4">
            <a:extLst>
              <a:ext uri="{FF2B5EF4-FFF2-40B4-BE49-F238E27FC236}">
                <a16:creationId xmlns:a16="http://schemas.microsoft.com/office/drawing/2014/main" id="{836A6820-14D3-CA87-7A66-17190D5F6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C37B5-F907-08CF-5814-A5014690C1F9}"/>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376465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3937-E8E7-D08D-01E7-6E0058B84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04221-FE5B-EE39-77C5-1202FEB5D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65334-7839-715A-B06B-916E818B74F6}"/>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5" name="Footer Placeholder 4">
            <a:extLst>
              <a:ext uri="{FF2B5EF4-FFF2-40B4-BE49-F238E27FC236}">
                <a16:creationId xmlns:a16="http://schemas.microsoft.com/office/drawing/2014/main" id="{E6B4BADE-9C43-6892-B29F-A55649786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9FD67-8074-615F-412E-85288DBB9A8E}"/>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157736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CE0FF-C83B-80F1-ACA6-38F24D32BB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639814-0598-0EB0-0A79-5DBEF0AF2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14F45-EBD6-D17F-2DD6-6A8A92610197}"/>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5" name="Footer Placeholder 4">
            <a:extLst>
              <a:ext uri="{FF2B5EF4-FFF2-40B4-BE49-F238E27FC236}">
                <a16:creationId xmlns:a16="http://schemas.microsoft.com/office/drawing/2014/main" id="{03822625-24D3-B5B8-6CE3-2030C3112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6B105-35CE-3E23-96CE-E68A39DAC63F}"/>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218799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Title Slide">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91FA71E-0212-4DBE-A395-9FE7E0C98054}"/>
              </a:ext>
            </a:extLst>
          </p:cNvPr>
          <p:cNvSpPr/>
          <p:nvPr userDrawn="1"/>
        </p:nvSpPr>
        <p:spPr>
          <a:xfrm>
            <a:off x="-2" y="-51353"/>
            <a:ext cx="12192001" cy="4803982"/>
          </a:xfrm>
          <a:prstGeom prst="rect">
            <a:avLst/>
          </a:prstGeom>
          <a:solidFill>
            <a:srgbClr val="003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C6617D5-B90F-45FD-B3DA-A0A816BE6062}"/>
              </a:ext>
            </a:extLst>
          </p:cNvPr>
          <p:cNvSpPr/>
          <p:nvPr userDrawn="1"/>
        </p:nvSpPr>
        <p:spPr>
          <a:xfrm>
            <a:off x="0" y="4661453"/>
            <a:ext cx="12191999" cy="21965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22">
            <a:extLst>
              <a:ext uri="{FF2B5EF4-FFF2-40B4-BE49-F238E27FC236}">
                <a16:creationId xmlns:a16="http://schemas.microsoft.com/office/drawing/2014/main" id="{B18D4118-BF90-462F-9D5A-CEE417B46C36}"/>
              </a:ext>
            </a:extLst>
          </p:cNvPr>
          <p:cNvSpPr>
            <a:spLocks noGrp="1"/>
          </p:cNvSpPr>
          <p:nvPr>
            <p:ph type="body" sz="quarter" idx="16" hasCustomPrompt="1"/>
          </p:nvPr>
        </p:nvSpPr>
        <p:spPr>
          <a:xfrm>
            <a:off x="639968" y="5493495"/>
            <a:ext cx="5803900" cy="439737"/>
          </a:xfrm>
          <a:prstGeom prst="rect">
            <a:avLst/>
          </a:prstGeom>
        </p:spPr>
        <p:txBody>
          <a:bodyPr anchor="ctr"/>
          <a:lstStyle>
            <a:lvl1pPr marL="0" indent="0" algn="l">
              <a:lnSpc>
                <a:spcPct val="85000"/>
              </a:lnSpc>
              <a:spcBef>
                <a:spcPts val="0"/>
              </a:spcBef>
              <a:buNone/>
              <a:defRPr lang="en-US" sz="1800" b="0" kern="1200" cap="none" baseline="0" dirty="0" smtClean="0">
                <a:solidFill>
                  <a:schemeClr val="tx1"/>
                </a:solidFill>
                <a:latin typeface="+mn-lt"/>
                <a:ea typeface="+mn-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Subtitle (Optional)</a:t>
            </a:r>
          </a:p>
        </p:txBody>
      </p:sp>
      <p:sp>
        <p:nvSpPr>
          <p:cNvPr id="28" name="Text Placeholder 22">
            <a:extLst>
              <a:ext uri="{FF2B5EF4-FFF2-40B4-BE49-F238E27FC236}">
                <a16:creationId xmlns:a16="http://schemas.microsoft.com/office/drawing/2014/main" id="{F0D77D0A-1632-4CDC-A4D3-915F3444BD6D}"/>
              </a:ext>
            </a:extLst>
          </p:cNvPr>
          <p:cNvSpPr>
            <a:spLocks noGrp="1"/>
          </p:cNvSpPr>
          <p:nvPr>
            <p:ph type="body" sz="quarter" idx="19" hasCustomPrompt="1"/>
          </p:nvPr>
        </p:nvSpPr>
        <p:spPr>
          <a:xfrm>
            <a:off x="639968" y="6113727"/>
            <a:ext cx="3104322" cy="286739"/>
          </a:xfrm>
          <a:prstGeom prst="rect">
            <a:avLst/>
          </a:prstGeom>
        </p:spPr>
        <p:txBody>
          <a:bodyPr/>
          <a:lstStyle>
            <a:lvl1pPr marL="0" indent="0" algn="l">
              <a:lnSpc>
                <a:spcPct val="100000"/>
              </a:lnSpc>
              <a:spcBef>
                <a:spcPts val="0"/>
              </a:spcBef>
              <a:buNone/>
              <a:defRPr lang="en-US" sz="1200" b="1" kern="1200" cap="none" baseline="0" dirty="0" smtClean="0">
                <a:solidFill>
                  <a:schemeClr val="tx1"/>
                </a:solidFill>
                <a:latin typeface="+mn-lt"/>
                <a:ea typeface="+mn-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 Full Title</a:t>
            </a:r>
          </a:p>
        </p:txBody>
      </p:sp>
      <p:pic>
        <p:nvPicPr>
          <p:cNvPr id="3" name="Picture 2">
            <a:extLst>
              <a:ext uri="{FF2B5EF4-FFF2-40B4-BE49-F238E27FC236}">
                <a16:creationId xmlns:a16="http://schemas.microsoft.com/office/drawing/2014/main" id="{D20CDAB2-5F36-8183-F2EC-12976822FF2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900160" y="5419142"/>
            <a:ext cx="2883698" cy="514090"/>
          </a:xfrm>
          <a:prstGeom prst="rect">
            <a:avLst/>
          </a:prstGeom>
        </p:spPr>
      </p:pic>
      <p:sp>
        <p:nvSpPr>
          <p:cNvPr id="6" name="Text Placeholder 22">
            <a:extLst>
              <a:ext uri="{FF2B5EF4-FFF2-40B4-BE49-F238E27FC236}">
                <a16:creationId xmlns:a16="http://schemas.microsoft.com/office/drawing/2014/main" id="{EC51FD09-7A7E-68BC-55B2-2AA99FDC3AB4}"/>
              </a:ext>
            </a:extLst>
          </p:cNvPr>
          <p:cNvSpPr>
            <a:spLocks noGrp="1"/>
          </p:cNvSpPr>
          <p:nvPr>
            <p:ph type="body" sz="quarter" idx="20" hasCustomPrompt="1"/>
          </p:nvPr>
        </p:nvSpPr>
        <p:spPr>
          <a:xfrm>
            <a:off x="640079" y="2844800"/>
            <a:ext cx="8937553" cy="881137"/>
          </a:xfrm>
          <a:prstGeom prst="rect">
            <a:avLst/>
          </a:prstGeom>
        </p:spPr>
        <p:txBody>
          <a:bodyPr/>
          <a:lstStyle>
            <a:lvl1pPr marL="0" indent="0" algn="l">
              <a:lnSpc>
                <a:spcPct val="100000"/>
              </a:lnSpc>
              <a:spcBef>
                <a:spcPts val="0"/>
              </a:spcBef>
              <a:buNone/>
              <a:defRPr lang="en-US" sz="4000" b="1" kern="1200" dirty="0" smtClean="0">
                <a:solidFill>
                  <a:schemeClr val="bg1"/>
                </a:solidFill>
                <a:latin typeface="+mn-lt"/>
                <a:ea typeface="+mj-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Title Slide</a:t>
            </a:r>
          </a:p>
        </p:txBody>
      </p:sp>
      <p:sp>
        <p:nvSpPr>
          <p:cNvPr id="4" name="Text Placeholder 3">
            <a:extLst>
              <a:ext uri="{FF2B5EF4-FFF2-40B4-BE49-F238E27FC236}">
                <a16:creationId xmlns:a16="http://schemas.microsoft.com/office/drawing/2014/main" id="{BA5EF5A7-BB36-43A4-8EA2-049AFD800F0C}"/>
              </a:ext>
            </a:extLst>
          </p:cNvPr>
          <p:cNvSpPr>
            <a:spLocks noGrp="1"/>
          </p:cNvSpPr>
          <p:nvPr>
            <p:ph type="body" sz="quarter" idx="21" hasCustomPrompt="1"/>
          </p:nvPr>
        </p:nvSpPr>
        <p:spPr>
          <a:xfrm>
            <a:off x="639968" y="6425511"/>
            <a:ext cx="2212848" cy="206734"/>
          </a:xfrm>
          <a:prstGeom prst="rect">
            <a:avLst/>
          </a:prstGeom>
        </p:spPr>
        <p:txBody>
          <a:bodyPr/>
          <a:lstStyle>
            <a:lvl1pPr marL="0" indent="0">
              <a:buNone/>
              <a:defRPr sz="1000">
                <a:latin typeface="+mn-lt"/>
              </a:defRPr>
            </a:lvl1pPr>
            <a:lvl2pPr marL="457200" indent="0">
              <a:buNone/>
              <a:defRPr sz="1000">
                <a:latin typeface="Arial Narrow" panose="020B0606020202030204" pitchFamily="34" charset="0"/>
              </a:defRPr>
            </a:lvl2pPr>
            <a:lvl3pPr marL="914400" indent="0">
              <a:buNone/>
              <a:defRPr sz="1000">
                <a:latin typeface="Arial Narrow" panose="020B0606020202030204" pitchFamily="34" charset="0"/>
              </a:defRPr>
            </a:lvl3pPr>
            <a:lvl4pPr marL="1371600" indent="0">
              <a:buNone/>
              <a:defRPr sz="1000">
                <a:latin typeface="Arial Narrow" panose="020B0606020202030204" pitchFamily="34" charset="0"/>
              </a:defRPr>
            </a:lvl4pPr>
            <a:lvl5pPr marL="1828800" indent="0">
              <a:buNone/>
              <a:defRPr sz="1000">
                <a:latin typeface="Arial Narrow" panose="020B0606020202030204" pitchFamily="34" charset="0"/>
              </a:defRPr>
            </a:lvl5pPr>
          </a:lstStyle>
          <a:p>
            <a:pPr lvl="0"/>
            <a:r>
              <a:rPr lang="en-US" dirty="0"/>
              <a:t>Date</a:t>
            </a:r>
          </a:p>
        </p:txBody>
      </p:sp>
      <p:sp>
        <p:nvSpPr>
          <p:cNvPr id="13" name="Text Placeholder 3">
            <a:extLst>
              <a:ext uri="{FF2B5EF4-FFF2-40B4-BE49-F238E27FC236}">
                <a16:creationId xmlns:a16="http://schemas.microsoft.com/office/drawing/2014/main" id="{A231CBB2-D98E-4E4C-9999-6C2315CF61A0}"/>
              </a:ext>
            </a:extLst>
          </p:cNvPr>
          <p:cNvSpPr>
            <a:spLocks noGrp="1"/>
          </p:cNvSpPr>
          <p:nvPr>
            <p:ph type="body" sz="quarter" idx="22" hasCustomPrompt="1"/>
          </p:nvPr>
        </p:nvSpPr>
        <p:spPr>
          <a:xfrm>
            <a:off x="3844925" y="60474"/>
            <a:ext cx="4502150" cy="241938"/>
          </a:xfrm>
          <a:prstGeom prst="rect">
            <a:avLst/>
          </a:prstGeom>
        </p:spPr>
        <p:txBody>
          <a:bodyPr/>
          <a:lstStyle>
            <a:lvl1pPr marL="0" indent="0" algn="ctr">
              <a:spcBef>
                <a:spcPts val="0"/>
              </a:spcBef>
              <a:buNone/>
              <a:defRPr sz="1000" b="0" i="0" cap="all" baseline="0">
                <a:solidFill>
                  <a:schemeClr val="bg1"/>
                </a:solidFill>
                <a:latin typeface="Arial Black" panose="020B0A04020102020204" pitchFamily="34" charset="0"/>
              </a:defRPr>
            </a:lvl1pPr>
          </a:lstStyle>
          <a:p>
            <a:pPr lvl="0"/>
            <a:r>
              <a:rPr lang="en-US" dirty="0"/>
              <a:t>CLASSIFICATION</a:t>
            </a:r>
          </a:p>
        </p:txBody>
      </p:sp>
      <p:sp>
        <p:nvSpPr>
          <p:cNvPr id="12" name="Text Placeholder 24">
            <a:extLst>
              <a:ext uri="{FF2B5EF4-FFF2-40B4-BE49-F238E27FC236}">
                <a16:creationId xmlns:a16="http://schemas.microsoft.com/office/drawing/2014/main" id="{3D3A874E-4FB8-4EEB-B255-074C64202BA9}"/>
              </a:ext>
            </a:extLst>
          </p:cNvPr>
          <p:cNvSpPr>
            <a:spLocks noGrp="1"/>
          </p:cNvSpPr>
          <p:nvPr>
            <p:ph type="body" sz="quarter" idx="15" hasCustomPrompt="1"/>
          </p:nvPr>
        </p:nvSpPr>
        <p:spPr>
          <a:xfrm>
            <a:off x="4076701" y="6605842"/>
            <a:ext cx="4038600" cy="228421"/>
          </a:xfrm>
          <a:prstGeom prst="rect">
            <a:avLst/>
          </a:prstGeom>
        </p:spPr>
        <p:txBody>
          <a:bodyPr/>
          <a:lstStyle>
            <a:lvl1pPr marL="0" indent="0" algn="ctr">
              <a:spcBef>
                <a:spcPts val="100"/>
              </a:spcBef>
              <a:buNone/>
              <a:defRPr sz="1000" b="0" i="0" cap="all" baseline="0">
                <a:solidFill>
                  <a:schemeClr val="tx1"/>
                </a:solidFill>
                <a:latin typeface="Arial Black" panose="020B0A04020102020204" pitchFamily="34" charset="0"/>
                <a:cs typeface="Arial" panose="020B0604020202020204" pitchFamily="34" charset="0"/>
              </a:defRPr>
            </a:lvl1pPr>
          </a:lstStyle>
          <a:p>
            <a:pPr lvl="0"/>
            <a:r>
              <a:rPr lang="en-US" dirty="0"/>
              <a:t>CLASSIFICATION</a:t>
            </a:r>
          </a:p>
        </p:txBody>
      </p:sp>
      <p:sp>
        <p:nvSpPr>
          <p:cNvPr id="14" name="Text Placeholder 24">
            <a:extLst>
              <a:ext uri="{FF2B5EF4-FFF2-40B4-BE49-F238E27FC236}">
                <a16:creationId xmlns:a16="http://schemas.microsoft.com/office/drawing/2014/main" id="{D997F685-36E2-4C26-B52A-7CE0DB913247}"/>
              </a:ext>
            </a:extLst>
          </p:cNvPr>
          <p:cNvSpPr>
            <a:spLocks noGrp="1"/>
          </p:cNvSpPr>
          <p:nvPr>
            <p:ph type="body" sz="quarter" idx="17" hasCustomPrompt="1"/>
          </p:nvPr>
        </p:nvSpPr>
        <p:spPr>
          <a:xfrm>
            <a:off x="4076701" y="6416984"/>
            <a:ext cx="4038600" cy="167863"/>
          </a:xfrm>
          <a:prstGeom prst="rect">
            <a:avLst/>
          </a:prstGeom>
        </p:spPr>
        <p:txBody>
          <a:bodyPr lIns="0" tIns="0" rIns="0" bIns="0" anchor="ctr" anchorCtr="0"/>
          <a:lstStyle>
            <a:lvl1pPr marL="0" indent="0" algn="ctr">
              <a:spcBef>
                <a:spcPts val="100"/>
              </a:spcBef>
              <a:buNone/>
              <a:defRPr sz="800" b="0" baseline="0">
                <a:solidFill>
                  <a:schemeClr val="tx1"/>
                </a:solidFill>
                <a:latin typeface="Arial" panose="020B0604020202020204" pitchFamily="34" charset="0"/>
                <a:cs typeface="Arial" panose="020B0604020202020204" pitchFamily="34" charset="0"/>
              </a:defRPr>
            </a:lvl1pPr>
          </a:lstStyle>
          <a:p>
            <a:pPr lvl="0"/>
            <a:r>
              <a:rPr lang="en-US" dirty="0"/>
              <a:t>Other Markings</a:t>
            </a:r>
          </a:p>
        </p:txBody>
      </p:sp>
    </p:spTree>
    <p:extLst>
      <p:ext uri="{BB962C8B-B14F-4D97-AF65-F5344CB8AC3E}">
        <p14:creationId xmlns:p14="http://schemas.microsoft.com/office/powerpoint/2010/main" val="1773871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
          <p15:clr>
            <a:srgbClr val="FBAE40"/>
          </p15:clr>
        </p15:guide>
        <p15:guide id="2" pos="3840">
          <p15:clr>
            <a:srgbClr val="FBAE40"/>
          </p15:clr>
        </p15:guide>
        <p15:guide id="3" pos="2568">
          <p15:clr>
            <a:srgbClr val="FBAE40"/>
          </p15:clr>
        </p15:guide>
        <p15:guide id="4" pos="5112">
          <p15:clr>
            <a:srgbClr val="FBAE40"/>
          </p15:clr>
        </p15:guide>
        <p15:guide id="5" orient="horz" pos="2160">
          <p15:clr>
            <a:srgbClr val="FBAE40"/>
          </p15:clr>
        </p15:guide>
        <p15:guide id="6" orient="horz" pos="34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and call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04720C3-3808-4215-B0DC-3782872EA28F}"/>
              </a:ext>
            </a:extLst>
          </p:cNvPr>
          <p:cNvSpPr>
            <a:spLocks noGrp="1"/>
          </p:cNvSpPr>
          <p:nvPr>
            <p:ph type="body" sz="quarter" idx="26" hasCustomPrompt="1"/>
          </p:nvPr>
        </p:nvSpPr>
        <p:spPr>
          <a:xfrm>
            <a:off x="609600" y="1335024"/>
            <a:ext cx="10972800" cy="4319016"/>
          </a:xfrm>
          <a:prstGeom prst="rect">
            <a:avLst/>
          </a:prstGeom>
        </p:spPr>
        <p:txBody>
          <a:bodyPr/>
          <a:lstStyle>
            <a:lvl1pPr marL="112713" indent="-112713">
              <a:lnSpc>
                <a:spcPct val="85000"/>
              </a:lnSpc>
              <a:spcBef>
                <a:spcPts val="600"/>
              </a:spcBef>
              <a:spcAft>
                <a:spcPts val="600"/>
              </a:spcAft>
              <a:defRPr sz="1800" b="1"/>
            </a:lvl1pPr>
            <a:lvl2pPr marL="630238" indent="-173038">
              <a:lnSpc>
                <a:spcPct val="85000"/>
              </a:lnSpc>
              <a:spcBef>
                <a:spcPts val="600"/>
              </a:spcBef>
              <a:spcAft>
                <a:spcPts val="600"/>
              </a:spcAft>
              <a:buFont typeface="Symbol" panose="05050102010706020507" pitchFamily="18" charset="2"/>
              <a:buChar char="-"/>
              <a:defRPr sz="1600"/>
            </a:lvl2pPr>
            <a:lvl3pPr marL="1087438" indent="-173038">
              <a:lnSpc>
                <a:spcPct val="85000"/>
              </a:lnSpc>
              <a:spcBef>
                <a:spcPts val="600"/>
              </a:spcBef>
              <a:spcAft>
                <a:spcPts val="600"/>
              </a:spcAft>
              <a:defRPr sz="1400"/>
            </a:lvl3pPr>
            <a:lvl4pPr marL="1544638" indent="-173038">
              <a:lnSpc>
                <a:spcPct val="85000"/>
              </a:lnSpc>
              <a:spcBef>
                <a:spcPts val="600"/>
              </a:spcBef>
              <a:spcAft>
                <a:spcPts val="600"/>
              </a:spcAft>
              <a:buFont typeface="Symbol" panose="05050102010706020507" pitchFamily="18" charset="2"/>
              <a:buChar char="-"/>
              <a:defRPr sz="1200"/>
            </a:lvl4pPr>
            <a:lvl5pPr marL="2001838" indent="-173038">
              <a:lnSpc>
                <a:spcPct val="85000"/>
              </a:lnSpc>
              <a:spcBef>
                <a:spcPts val="600"/>
              </a:spcBef>
              <a:spcAft>
                <a:spcPts val="600"/>
              </a:spcAft>
              <a:defRPr sz="1200"/>
            </a:lvl5pPr>
            <a:lvl6pPr marL="2459038" indent="-173038">
              <a:lnSpc>
                <a:spcPct val="85000"/>
              </a:lnSpc>
              <a:spcBef>
                <a:spcPts val="600"/>
              </a:spcBef>
              <a:spcAft>
                <a:spcPts val="600"/>
              </a:spcAft>
              <a:buFont typeface="Symbol" panose="05050102010706020507" pitchFamily="18" charset="2"/>
              <a:buChar char="-"/>
              <a:defRPr sz="120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Title 1">
            <a:extLst>
              <a:ext uri="{FF2B5EF4-FFF2-40B4-BE49-F238E27FC236}">
                <a16:creationId xmlns:a16="http://schemas.microsoft.com/office/drawing/2014/main" id="{DC1A0D84-BBEA-4099-9778-A9363A2BADE2}"/>
              </a:ext>
            </a:extLst>
          </p:cNvPr>
          <p:cNvSpPr>
            <a:spLocks noGrp="1"/>
          </p:cNvSpPr>
          <p:nvPr>
            <p:ph type="title" hasCustomPrompt="1"/>
          </p:nvPr>
        </p:nvSpPr>
        <p:spPr>
          <a:xfrm>
            <a:off x="609599" y="504671"/>
            <a:ext cx="9829801" cy="684362"/>
          </a:xfrm>
          <a:prstGeom prst="rect">
            <a:avLst/>
          </a:prstGeom>
        </p:spPr>
        <p:txBody>
          <a:bodyPr/>
          <a:lstStyle>
            <a:lvl1pPr>
              <a:defRPr sz="2800" b="1" i="0">
                <a:solidFill>
                  <a:srgbClr val="002F6C"/>
                </a:solidFill>
                <a:latin typeface="+mn-lt"/>
                <a:cs typeface="Arial" panose="020B0604020202020204" pitchFamily="34" charset="0"/>
              </a:defRPr>
            </a:lvl1pPr>
          </a:lstStyle>
          <a:p>
            <a:r>
              <a:rPr lang="en-US" dirty="0"/>
              <a:t>Click to Edit Title Style</a:t>
            </a:r>
          </a:p>
        </p:txBody>
      </p:sp>
      <p:pic>
        <p:nvPicPr>
          <p:cNvPr id="11" name="Picture 10">
            <a:extLst>
              <a:ext uri="{FF2B5EF4-FFF2-40B4-BE49-F238E27FC236}">
                <a16:creationId xmlns:a16="http://schemas.microsoft.com/office/drawing/2014/main" id="{70E388E5-44DF-477F-9F15-B9828040078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33049" y="6372686"/>
            <a:ext cx="3058950" cy="485314"/>
          </a:xfrm>
          <a:prstGeom prst="rect">
            <a:avLst/>
          </a:prstGeom>
        </p:spPr>
      </p:pic>
      <p:sp>
        <p:nvSpPr>
          <p:cNvPr id="6" name="Slide Number Placeholder 5">
            <a:extLst>
              <a:ext uri="{FF2B5EF4-FFF2-40B4-BE49-F238E27FC236}">
                <a16:creationId xmlns:a16="http://schemas.microsoft.com/office/drawing/2014/main" id="{52873AD9-4A48-46E5-85D8-A4B42ED86FE1}"/>
              </a:ext>
            </a:extLst>
          </p:cNvPr>
          <p:cNvSpPr>
            <a:spLocks noGrp="1"/>
          </p:cNvSpPr>
          <p:nvPr>
            <p:ph type="sldNum" sz="quarter" idx="29"/>
          </p:nvPr>
        </p:nvSpPr>
        <p:spPr>
          <a:xfrm>
            <a:off x="0" y="6525635"/>
            <a:ext cx="609600" cy="267663"/>
          </a:xfrm>
        </p:spPr>
        <p:txBody>
          <a:bodyPr/>
          <a:lstStyle>
            <a:lvl1pPr algn="l">
              <a:defRPr>
                <a:solidFill>
                  <a:schemeClr val="tx1"/>
                </a:solidFill>
              </a:defRPr>
            </a:lvl1pPr>
          </a:lstStyle>
          <a:p>
            <a:fld id="{33B2698E-79BD-4F26-98AD-790E309CEBEA}" type="slidenum">
              <a:rPr lang="en-US" smtClean="0"/>
              <a:pPr/>
              <a:t>‹#›</a:t>
            </a:fld>
            <a:endParaRPr lang="en-US" dirty="0"/>
          </a:p>
        </p:txBody>
      </p:sp>
      <p:pic>
        <p:nvPicPr>
          <p:cNvPr id="9" name="Picture 8">
            <a:extLst>
              <a:ext uri="{FF2B5EF4-FFF2-40B4-BE49-F238E27FC236}">
                <a16:creationId xmlns:a16="http://schemas.microsoft.com/office/drawing/2014/main" id="{D87025F8-21F4-4E72-AB81-C0ADF0D7E09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883931" y="6410980"/>
            <a:ext cx="2022942" cy="360639"/>
          </a:xfrm>
          <a:prstGeom prst="rect">
            <a:avLst/>
          </a:prstGeom>
        </p:spPr>
      </p:pic>
      <p:sp>
        <p:nvSpPr>
          <p:cNvPr id="7" name="Text Placeholder 12">
            <a:extLst>
              <a:ext uri="{FF2B5EF4-FFF2-40B4-BE49-F238E27FC236}">
                <a16:creationId xmlns:a16="http://schemas.microsoft.com/office/drawing/2014/main" id="{598951DF-C7A7-4ED5-85E4-94E831372A25}"/>
              </a:ext>
            </a:extLst>
          </p:cNvPr>
          <p:cNvSpPr>
            <a:spLocks noGrp="1"/>
          </p:cNvSpPr>
          <p:nvPr>
            <p:ph type="body" sz="quarter" idx="11" hasCustomPrompt="1"/>
          </p:nvPr>
        </p:nvSpPr>
        <p:spPr>
          <a:xfrm>
            <a:off x="609599" y="5719303"/>
            <a:ext cx="10972800" cy="472518"/>
          </a:xfrm>
          <a:prstGeom prst="rect">
            <a:avLst/>
          </a:prstGeom>
          <a:solidFill>
            <a:srgbClr val="003478">
              <a:alpha val="10000"/>
            </a:srgbClr>
          </a:solidFill>
          <a:ln>
            <a:noFill/>
          </a:ln>
          <a:effectLst/>
          <a:scene3d>
            <a:camera prst="orthographicFront"/>
            <a:lightRig rig="brightRoom" dir="t">
              <a:rot lat="0" lon="0" rev="600000"/>
            </a:lightRig>
          </a:scene3d>
          <a:sp3d prstMaterial="metal"/>
        </p:spPr>
        <p:txBody>
          <a:bodyPr lIns="0" tIns="0" rIns="0" bIns="0" anchor="ctr">
            <a:noAutofit/>
          </a:bodyPr>
          <a:lstStyle>
            <a:lvl1pPr marL="0" indent="0" algn="ctr">
              <a:lnSpc>
                <a:spcPct val="90000"/>
              </a:lnSpc>
              <a:spcBef>
                <a:spcPts val="0"/>
              </a:spcBef>
              <a:buNone/>
              <a:defRPr lang="en-US" sz="2000" b="0" kern="1200" cap="none" spc="-10" baseline="0" dirty="0">
                <a:solidFill>
                  <a:srgbClr val="003478"/>
                </a:solidFill>
                <a:latin typeface="Arial" panose="020B0604020202020204" pitchFamily="34" charset="0"/>
                <a:ea typeface="+mn-ea"/>
                <a:cs typeface="Arial" panose="020B0604020202020204" pitchFamily="34" charset="0"/>
              </a:defRPr>
            </a:lvl1pPr>
          </a:lstStyle>
          <a:p>
            <a:pPr lvl="0"/>
            <a:r>
              <a:rPr lang="en-US" dirty="0"/>
              <a:t>Add message here.</a:t>
            </a:r>
          </a:p>
        </p:txBody>
      </p:sp>
      <p:sp>
        <p:nvSpPr>
          <p:cNvPr id="10" name="Text Placeholder 3">
            <a:extLst>
              <a:ext uri="{FF2B5EF4-FFF2-40B4-BE49-F238E27FC236}">
                <a16:creationId xmlns:a16="http://schemas.microsoft.com/office/drawing/2014/main" id="{563841D6-667B-4CC8-A0D0-FE907E6E97EB}"/>
              </a:ext>
            </a:extLst>
          </p:cNvPr>
          <p:cNvSpPr>
            <a:spLocks noGrp="1"/>
          </p:cNvSpPr>
          <p:nvPr>
            <p:ph type="body" sz="quarter" idx="22" hasCustomPrompt="1"/>
          </p:nvPr>
        </p:nvSpPr>
        <p:spPr>
          <a:xfrm>
            <a:off x="3844925" y="94978"/>
            <a:ext cx="4502150" cy="241938"/>
          </a:xfrm>
          <a:prstGeom prst="rect">
            <a:avLst/>
          </a:prstGeom>
        </p:spPr>
        <p:txBody>
          <a:bodyPr/>
          <a:lstStyle>
            <a:lvl1pPr marL="0" indent="0" algn="ctr">
              <a:spcBef>
                <a:spcPts val="0"/>
              </a:spcBef>
              <a:buNone/>
              <a:defRPr sz="800" b="0" i="0" cap="all" baseline="0">
                <a:solidFill>
                  <a:schemeClr val="tx1"/>
                </a:solidFill>
                <a:latin typeface="+mn-lt"/>
              </a:defRPr>
            </a:lvl1pPr>
          </a:lstStyle>
          <a:p>
            <a:pPr lvl="0"/>
            <a:r>
              <a:rPr lang="en-US" dirty="0"/>
              <a:t>CLASSIFICATION</a:t>
            </a:r>
          </a:p>
        </p:txBody>
      </p:sp>
      <p:sp>
        <p:nvSpPr>
          <p:cNvPr id="12" name="Text Placeholder 24">
            <a:extLst>
              <a:ext uri="{FF2B5EF4-FFF2-40B4-BE49-F238E27FC236}">
                <a16:creationId xmlns:a16="http://schemas.microsoft.com/office/drawing/2014/main" id="{AA6425CF-BBAB-41B4-88E6-4FCE70989560}"/>
              </a:ext>
            </a:extLst>
          </p:cNvPr>
          <p:cNvSpPr>
            <a:spLocks noGrp="1"/>
          </p:cNvSpPr>
          <p:nvPr>
            <p:ph type="body" sz="quarter" idx="30" hasCustomPrompt="1"/>
          </p:nvPr>
        </p:nvSpPr>
        <p:spPr>
          <a:xfrm>
            <a:off x="3844925" y="6588590"/>
            <a:ext cx="4502150" cy="228421"/>
          </a:xfrm>
          <a:prstGeom prst="rect">
            <a:avLst/>
          </a:prstGeom>
        </p:spPr>
        <p:txBody>
          <a:bodyPr/>
          <a:lstStyle>
            <a:lvl1pPr marL="0" indent="0" algn="ctr">
              <a:spcBef>
                <a:spcPts val="100"/>
              </a:spcBef>
              <a:buNone/>
              <a:defRPr sz="800" b="0" i="0" cap="all" baseline="0">
                <a:solidFill>
                  <a:schemeClr val="tx1"/>
                </a:solidFill>
                <a:latin typeface="+mn-lt"/>
                <a:cs typeface="Arial" panose="020B0604020202020204" pitchFamily="34" charset="0"/>
              </a:defRPr>
            </a:lvl1pPr>
          </a:lstStyle>
          <a:p>
            <a:pPr lvl="0"/>
            <a:r>
              <a:rPr lang="en-US" dirty="0"/>
              <a:t>CLASSIFICATION</a:t>
            </a:r>
          </a:p>
        </p:txBody>
      </p:sp>
    </p:spTree>
    <p:extLst>
      <p:ext uri="{BB962C8B-B14F-4D97-AF65-F5344CB8AC3E}">
        <p14:creationId xmlns:p14="http://schemas.microsoft.com/office/powerpoint/2010/main" val="2782382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Full Page ">
    <p:spTree>
      <p:nvGrpSpPr>
        <p:cNvPr id="1" name=""/>
        <p:cNvGrpSpPr/>
        <p:nvPr/>
      </p:nvGrpSpPr>
      <p:grpSpPr>
        <a:xfrm>
          <a:off x="0" y="0"/>
          <a:ext cx="0" cy="0"/>
          <a:chOff x="0" y="0"/>
          <a:chExt cx="0" cy="0"/>
        </a:xfrm>
      </p:grpSpPr>
      <p:sp>
        <p:nvSpPr>
          <p:cNvPr id="5" name="Content Placeholder 12">
            <a:extLst>
              <a:ext uri="{FF2B5EF4-FFF2-40B4-BE49-F238E27FC236}">
                <a16:creationId xmlns:a16="http://schemas.microsoft.com/office/drawing/2014/main" id="{673C045F-876A-487E-9097-CF25663536C5}"/>
              </a:ext>
            </a:extLst>
          </p:cNvPr>
          <p:cNvSpPr>
            <a:spLocks noGrp="1"/>
          </p:cNvSpPr>
          <p:nvPr>
            <p:ph sz="quarter" idx="12" hasCustomPrompt="1"/>
          </p:nvPr>
        </p:nvSpPr>
        <p:spPr>
          <a:xfrm>
            <a:off x="612648" y="1331304"/>
            <a:ext cx="10962862" cy="3707836"/>
          </a:xfrm>
          <a:prstGeom prst="rect">
            <a:avLst/>
          </a:prstGeom>
        </p:spPr>
        <p:txBody>
          <a:bodyPr/>
          <a:lstStyle>
            <a:lvl1pPr marL="0" indent="0">
              <a:buFontTx/>
              <a:buNone/>
              <a:defRPr sz="1800" baseline="0">
                <a:solidFill>
                  <a:schemeClr val="tx1"/>
                </a:solidFill>
                <a:latin typeface="Arial" panose="020B0604020202020204" pitchFamily="34" charset="0"/>
                <a:cs typeface="Arial" panose="020B0604020202020204" pitchFamily="34" charset="0"/>
              </a:defRPr>
            </a:lvl1pPr>
            <a:lvl2pPr>
              <a:defRPr sz="1600">
                <a:solidFill>
                  <a:schemeClr val="tx1"/>
                </a:solidFill>
              </a:defRPr>
            </a:lvl2pPr>
            <a:lvl3pPr>
              <a:defRPr sz="1400"/>
            </a:lvl3pPr>
            <a:lvl4pPr>
              <a:defRPr sz="1400"/>
            </a:lvl4pPr>
            <a:lvl5pPr>
              <a:defRPr sz="1400"/>
            </a:lvl5pPr>
            <a:lvl6pPr>
              <a:defRPr sz="1400"/>
            </a:lvl6pPr>
            <a:lvl7pPr>
              <a:defRPr sz="1400"/>
            </a:lvl7pPr>
            <a:lvl8pPr>
              <a:defRPr sz="1400"/>
            </a:lvl8pPr>
            <a:lvl9pPr marL="3657600" indent="0">
              <a:buNone/>
              <a:defRPr/>
            </a:lvl9pPr>
          </a:lstStyle>
          <a:p>
            <a:pPr lvl="0"/>
            <a:r>
              <a:rPr lang="en-US" dirty="0"/>
              <a:t>Click to edit text</a:t>
            </a:r>
          </a:p>
        </p:txBody>
      </p:sp>
      <p:sp>
        <p:nvSpPr>
          <p:cNvPr id="6" name="Title 1">
            <a:extLst>
              <a:ext uri="{FF2B5EF4-FFF2-40B4-BE49-F238E27FC236}">
                <a16:creationId xmlns:a16="http://schemas.microsoft.com/office/drawing/2014/main" id="{DE6E007D-4A49-4350-A5D2-296D7DED613E}"/>
              </a:ext>
            </a:extLst>
          </p:cNvPr>
          <p:cNvSpPr>
            <a:spLocks noGrp="1"/>
          </p:cNvSpPr>
          <p:nvPr>
            <p:ph type="title" hasCustomPrompt="1"/>
          </p:nvPr>
        </p:nvSpPr>
        <p:spPr>
          <a:xfrm>
            <a:off x="612648" y="504671"/>
            <a:ext cx="10984633" cy="684362"/>
          </a:xfrm>
          <a:prstGeom prst="rect">
            <a:avLst/>
          </a:prstGeom>
        </p:spPr>
        <p:txBody>
          <a:bodyPr/>
          <a:lstStyle>
            <a:lvl1pPr>
              <a:defRPr sz="2800" b="1" i="0">
                <a:solidFill>
                  <a:srgbClr val="003478"/>
                </a:solidFill>
                <a:latin typeface="Arial" panose="020B0604020202020204" pitchFamily="34" charset="0"/>
                <a:cs typeface="Arial" panose="020B0604020202020204" pitchFamily="34" charset="0"/>
              </a:defRPr>
            </a:lvl1pPr>
          </a:lstStyle>
          <a:p>
            <a:r>
              <a:rPr lang="en-US" dirty="0"/>
              <a:t>Click to Edit Title Style</a:t>
            </a:r>
          </a:p>
        </p:txBody>
      </p:sp>
      <p:sp>
        <p:nvSpPr>
          <p:cNvPr id="7" name="Text Placeholder 2">
            <a:extLst>
              <a:ext uri="{FF2B5EF4-FFF2-40B4-BE49-F238E27FC236}">
                <a16:creationId xmlns:a16="http://schemas.microsoft.com/office/drawing/2014/main" id="{A8CA206A-CB1D-4E4E-8256-938ED74FCA69}"/>
              </a:ext>
            </a:extLst>
          </p:cNvPr>
          <p:cNvSpPr>
            <a:spLocks noGrp="1"/>
          </p:cNvSpPr>
          <p:nvPr>
            <p:ph type="body" sz="quarter" idx="14" hasCustomPrompt="1"/>
          </p:nvPr>
        </p:nvSpPr>
        <p:spPr>
          <a:xfrm>
            <a:off x="612910" y="5206735"/>
            <a:ext cx="5108023" cy="238125"/>
          </a:xfrm>
          <a:prstGeom prst="rect">
            <a:avLst/>
          </a:prstGeom>
        </p:spPr>
        <p:txBody>
          <a:bodyPr/>
          <a:lstStyle>
            <a:lvl1pPr marL="0" indent="0">
              <a:buNone/>
              <a:defRPr sz="1000">
                <a:latin typeface="Arial" panose="020B0604020202020204" pitchFamily="34" charset="0"/>
              </a:defRPr>
            </a:lvl1pPr>
            <a:lvl2pPr marL="457200" indent="0">
              <a:buNone/>
              <a:defRPr sz="1000">
                <a:latin typeface="Arial Nova Cond" panose="020B0604020202020204" pitchFamily="34" charset="0"/>
              </a:defRPr>
            </a:lvl2pPr>
            <a:lvl3pPr marL="914400" indent="0">
              <a:buNone/>
              <a:defRPr sz="1000">
                <a:latin typeface="Arial Nova Cond" panose="020B0604020202020204" pitchFamily="34" charset="0"/>
              </a:defRPr>
            </a:lvl3pPr>
            <a:lvl4pPr marL="1371600" indent="0">
              <a:buNone/>
              <a:defRPr sz="1000">
                <a:latin typeface="Arial Nova Cond" panose="020B0604020202020204" pitchFamily="34" charset="0"/>
              </a:defRPr>
            </a:lvl4pPr>
            <a:lvl5pPr marL="1828800" indent="0">
              <a:buNone/>
              <a:defRPr sz="1000">
                <a:latin typeface="Arial Nova Cond" panose="020B0604020202020204" pitchFamily="34" charset="0"/>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Footnote</a:t>
            </a:r>
          </a:p>
        </p:txBody>
      </p:sp>
      <p:sp>
        <p:nvSpPr>
          <p:cNvPr id="8" name="Text Placeholder 12">
            <a:extLst>
              <a:ext uri="{FF2B5EF4-FFF2-40B4-BE49-F238E27FC236}">
                <a16:creationId xmlns:a16="http://schemas.microsoft.com/office/drawing/2014/main" id="{E04CEAC4-5E47-14AB-3A81-6C2468206472}"/>
              </a:ext>
            </a:extLst>
          </p:cNvPr>
          <p:cNvSpPr>
            <a:spLocks noGrp="1"/>
          </p:cNvSpPr>
          <p:nvPr>
            <p:ph type="body" sz="quarter" idx="11" hasCustomPrompt="1"/>
          </p:nvPr>
        </p:nvSpPr>
        <p:spPr>
          <a:xfrm>
            <a:off x="609599" y="5719303"/>
            <a:ext cx="10972800" cy="472518"/>
          </a:xfrm>
          <a:prstGeom prst="rect">
            <a:avLst/>
          </a:prstGeom>
          <a:solidFill>
            <a:srgbClr val="003478">
              <a:alpha val="10000"/>
            </a:srgbClr>
          </a:solidFill>
          <a:ln>
            <a:noFill/>
          </a:ln>
          <a:effectLst/>
          <a:scene3d>
            <a:camera prst="orthographicFront"/>
            <a:lightRig rig="brightRoom" dir="t">
              <a:rot lat="0" lon="0" rev="600000"/>
            </a:lightRig>
          </a:scene3d>
          <a:sp3d prstMaterial="metal"/>
        </p:spPr>
        <p:txBody>
          <a:bodyPr lIns="0" tIns="0" rIns="0" bIns="0" anchor="ctr">
            <a:noAutofit/>
          </a:bodyPr>
          <a:lstStyle>
            <a:lvl1pPr marL="0" indent="0" algn="ctr">
              <a:lnSpc>
                <a:spcPct val="90000"/>
              </a:lnSpc>
              <a:spcBef>
                <a:spcPts val="0"/>
              </a:spcBef>
              <a:buNone/>
              <a:defRPr lang="en-US" sz="2000" b="0" kern="1200" cap="none" spc="-10" baseline="0" dirty="0">
                <a:solidFill>
                  <a:srgbClr val="003478"/>
                </a:solidFill>
                <a:latin typeface="Arial" panose="020B0604020202020204" pitchFamily="34" charset="0"/>
                <a:ea typeface="+mn-ea"/>
                <a:cs typeface="Arial" panose="020B0604020202020204" pitchFamily="34" charset="0"/>
              </a:defRPr>
            </a:lvl1pPr>
          </a:lstStyle>
          <a:p>
            <a:pPr lvl="0"/>
            <a:r>
              <a:rPr lang="en-US" dirty="0"/>
              <a:t>Add message here.</a:t>
            </a:r>
          </a:p>
        </p:txBody>
      </p:sp>
      <p:sp>
        <p:nvSpPr>
          <p:cNvPr id="4" name="TextBox 3">
            <a:extLst>
              <a:ext uri="{FF2B5EF4-FFF2-40B4-BE49-F238E27FC236}">
                <a16:creationId xmlns:a16="http://schemas.microsoft.com/office/drawing/2014/main" id="{DB253AF9-EF5E-6A8C-1936-5C5C44F3A041}"/>
              </a:ext>
            </a:extLst>
          </p:cNvPr>
          <p:cNvSpPr txBox="1"/>
          <p:nvPr userDrawn="1"/>
        </p:nvSpPr>
        <p:spPr>
          <a:xfrm>
            <a:off x="71253" y="6547104"/>
            <a:ext cx="399801" cy="215444"/>
          </a:xfrm>
          <a:prstGeom prst="rect">
            <a:avLst/>
          </a:prstGeom>
          <a:noFill/>
        </p:spPr>
        <p:txBody>
          <a:bodyPr wrap="square" rtlCol="0">
            <a:spAutoFit/>
          </a:bodyPr>
          <a:lstStyle/>
          <a:p>
            <a:pPr algn="ctr"/>
            <a:fld id="{E5264778-C0F2-4A1D-870D-8751F1230773}" type="slidenum">
              <a:rPr lang="en-US" sz="800" smtClean="0">
                <a:solidFill>
                  <a:srgbClr val="003478"/>
                </a:solidFill>
              </a:rPr>
              <a:pPr algn="ctr"/>
              <a:t>‹#›</a:t>
            </a:fld>
            <a:endParaRPr lang="en-US" sz="800" dirty="0">
              <a:solidFill>
                <a:srgbClr val="003478"/>
              </a:solidFill>
            </a:endParaRPr>
          </a:p>
        </p:txBody>
      </p:sp>
      <p:grpSp>
        <p:nvGrpSpPr>
          <p:cNvPr id="10" name="Group 9">
            <a:extLst>
              <a:ext uri="{FF2B5EF4-FFF2-40B4-BE49-F238E27FC236}">
                <a16:creationId xmlns:a16="http://schemas.microsoft.com/office/drawing/2014/main" id="{E83D7B4C-A8BD-CA0A-39C7-70654FA9A900}"/>
              </a:ext>
            </a:extLst>
          </p:cNvPr>
          <p:cNvGrpSpPr/>
          <p:nvPr userDrawn="1"/>
        </p:nvGrpSpPr>
        <p:grpSpPr>
          <a:xfrm>
            <a:off x="9133049" y="6372686"/>
            <a:ext cx="3058950" cy="485314"/>
            <a:chOff x="9133049" y="6372686"/>
            <a:chExt cx="3058950" cy="485314"/>
          </a:xfrm>
        </p:grpSpPr>
        <p:pic>
          <p:nvPicPr>
            <p:cNvPr id="11" name="Picture 10">
              <a:extLst>
                <a:ext uri="{FF2B5EF4-FFF2-40B4-BE49-F238E27FC236}">
                  <a16:creationId xmlns:a16="http://schemas.microsoft.com/office/drawing/2014/main" id="{B93327F8-CE74-766B-34BA-3C89A376733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33049" y="6372686"/>
              <a:ext cx="3058950" cy="485314"/>
            </a:xfrm>
            <a:prstGeom prst="rect">
              <a:avLst/>
            </a:prstGeom>
          </p:spPr>
        </p:pic>
        <p:pic>
          <p:nvPicPr>
            <p:cNvPr id="12" name="Picture 11">
              <a:extLst>
                <a:ext uri="{FF2B5EF4-FFF2-40B4-BE49-F238E27FC236}">
                  <a16:creationId xmlns:a16="http://schemas.microsoft.com/office/drawing/2014/main" id="{155EA6B2-31CC-7173-E4C0-1699369D1F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32126" y="6439118"/>
              <a:ext cx="2039112" cy="307971"/>
            </a:xfrm>
            <a:prstGeom prst="rect">
              <a:avLst/>
            </a:prstGeom>
          </p:spPr>
        </p:pic>
      </p:grpSp>
    </p:spTree>
    <p:extLst>
      <p:ext uri="{BB962C8B-B14F-4D97-AF65-F5344CB8AC3E}">
        <p14:creationId xmlns:p14="http://schemas.microsoft.com/office/powerpoint/2010/main" val="939691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CCA2-4E6A-3D3F-E498-3D6C0AB7A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DE585-76E3-E799-1F57-88489671E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4CEED-249B-A52D-34DB-B2E434D5D00F}"/>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5" name="Footer Placeholder 4">
            <a:extLst>
              <a:ext uri="{FF2B5EF4-FFF2-40B4-BE49-F238E27FC236}">
                <a16:creationId xmlns:a16="http://schemas.microsoft.com/office/drawing/2014/main" id="{F883FFB6-2A79-21DA-CF12-1F36C8CE9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6CE36-2022-59BF-6139-8B2DC1618541}"/>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53569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81AC-8F3C-230D-A9C1-41D872228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465013-0111-2214-0278-FDD3815D4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B780F-A926-3906-7F1E-8F7EBA8669A8}"/>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5" name="Footer Placeholder 4">
            <a:extLst>
              <a:ext uri="{FF2B5EF4-FFF2-40B4-BE49-F238E27FC236}">
                <a16:creationId xmlns:a16="http://schemas.microsoft.com/office/drawing/2014/main" id="{2F51CCF0-6ADC-BAC9-2D8B-2CFDAE2FC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EBFA4-BA67-E08A-7008-CF8EFFF27C78}"/>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2622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31B2-D9E5-F595-0E55-243DE9CD6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1CE82-7B0F-DF92-C9B9-6BF33ABCD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BE972A-E19A-9BBE-5E20-07BE079DC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0F620-13CF-BF24-0B46-1830B1891903}"/>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6" name="Footer Placeholder 5">
            <a:extLst>
              <a:ext uri="{FF2B5EF4-FFF2-40B4-BE49-F238E27FC236}">
                <a16:creationId xmlns:a16="http://schemas.microsoft.com/office/drawing/2014/main" id="{EF5672AB-2BCE-BD9A-0514-6512CB919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592FC-C1EE-3665-C1D5-79D377F9F8F6}"/>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29371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444E-A684-D5F2-070C-9111C97B6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FCFAE4-40D5-0AAE-98B5-27FDBA7C3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398E3-69A5-6C31-458E-0524AD0DA4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79BF3C-2BB6-9D11-31C1-4C9F6F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0ADBD-4DF8-BBA9-C624-40FF39C3E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4414D-F9C1-A76A-E14D-A797B8E740D5}"/>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8" name="Footer Placeholder 7">
            <a:extLst>
              <a:ext uri="{FF2B5EF4-FFF2-40B4-BE49-F238E27FC236}">
                <a16:creationId xmlns:a16="http://schemas.microsoft.com/office/drawing/2014/main" id="{B3C90EEA-8D1A-44BD-51FD-DFE94DA36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D7E71-62CD-48FD-64C4-3CBB68B92929}"/>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404983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8C29-C88C-84AD-6C88-DD2DD77153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2AA367-7655-8E3C-FCE3-8E8AD99E40B5}"/>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4" name="Footer Placeholder 3">
            <a:extLst>
              <a:ext uri="{FF2B5EF4-FFF2-40B4-BE49-F238E27FC236}">
                <a16:creationId xmlns:a16="http://schemas.microsoft.com/office/drawing/2014/main" id="{D147B8CF-75BD-42B0-C7F1-7813BCDE3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D1770-CE3C-E9B3-092E-EA56D58BD383}"/>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35712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90B88-9229-9738-F326-5897E52744FE}"/>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3" name="Footer Placeholder 2">
            <a:extLst>
              <a:ext uri="{FF2B5EF4-FFF2-40B4-BE49-F238E27FC236}">
                <a16:creationId xmlns:a16="http://schemas.microsoft.com/office/drawing/2014/main" id="{51C55325-487E-8684-4FEC-28237650F7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97891-16F7-69E7-A739-44CF4ADF83AC}"/>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414592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D8CF-35DE-E72A-4BC5-5F0444932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F45C7-E4B9-893F-3589-0231E6672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65EB52-893C-CFF6-2919-AB57A61C1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6A1F2-3B97-24BA-98BE-374EE22F6482}"/>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6" name="Footer Placeholder 5">
            <a:extLst>
              <a:ext uri="{FF2B5EF4-FFF2-40B4-BE49-F238E27FC236}">
                <a16:creationId xmlns:a16="http://schemas.microsoft.com/office/drawing/2014/main" id="{1B918D7B-2528-D07A-1AC4-54C2BE3C6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DE045-7A68-C1EB-333C-D612DCF73216}"/>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100540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6BF1-C8E2-99F5-2E80-B6F659398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4AD582-0DD0-2165-4D59-DA714D618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B61AD-C274-D854-B666-CA4734D16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873D6-9017-43F8-2F2E-F74EDF44D3D8}"/>
              </a:ext>
            </a:extLst>
          </p:cNvPr>
          <p:cNvSpPr>
            <a:spLocks noGrp="1"/>
          </p:cNvSpPr>
          <p:nvPr>
            <p:ph type="dt" sz="half" idx="10"/>
          </p:nvPr>
        </p:nvSpPr>
        <p:spPr/>
        <p:txBody>
          <a:bodyPr/>
          <a:lstStyle/>
          <a:p>
            <a:fld id="{C4BE772D-4255-49D2-813D-5F0EEF30E730}" type="datetimeFigureOut">
              <a:rPr lang="en-US" smtClean="0"/>
              <a:t>9/3/2024</a:t>
            </a:fld>
            <a:endParaRPr lang="en-US"/>
          </a:p>
        </p:txBody>
      </p:sp>
      <p:sp>
        <p:nvSpPr>
          <p:cNvPr id="6" name="Footer Placeholder 5">
            <a:extLst>
              <a:ext uri="{FF2B5EF4-FFF2-40B4-BE49-F238E27FC236}">
                <a16:creationId xmlns:a16="http://schemas.microsoft.com/office/drawing/2014/main" id="{C4ECC8F2-070B-9658-210E-B7FFF3E09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B878E-E34D-36ED-8FA4-87ED06181EC9}"/>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374001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AC992-E5BD-B039-FCCF-BCD13D11F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88F58F-39D7-8357-962E-C7E89DAAE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53CA6-1D83-E814-5A5F-8570A9EBB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E772D-4255-49D2-813D-5F0EEF30E730}" type="datetimeFigureOut">
              <a:rPr lang="en-US" smtClean="0"/>
              <a:t>9/3/2024</a:t>
            </a:fld>
            <a:endParaRPr lang="en-US"/>
          </a:p>
        </p:txBody>
      </p:sp>
      <p:sp>
        <p:nvSpPr>
          <p:cNvPr id="5" name="Footer Placeholder 4">
            <a:extLst>
              <a:ext uri="{FF2B5EF4-FFF2-40B4-BE49-F238E27FC236}">
                <a16:creationId xmlns:a16="http://schemas.microsoft.com/office/drawing/2014/main" id="{4E16E13C-4187-9B2B-17C1-7AF925B60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386FF-9C3B-5313-2902-4556A7BD2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096EB-141D-454D-8BF8-38A261727B34}" type="slidenum">
              <a:rPr lang="en-US" smtClean="0"/>
              <a:t>‹#›</a:t>
            </a:fld>
            <a:endParaRPr lang="en-US"/>
          </a:p>
        </p:txBody>
      </p:sp>
      <p:sp>
        <p:nvSpPr>
          <p:cNvPr id="9" name="TextBox 8">
            <a:extLst>
              <a:ext uri="{FF2B5EF4-FFF2-40B4-BE49-F238E27FC236}">
                <a16:creationId xmlns:a16="http://schemas.microsoft.com/office/drawing/2014/main" id="{B232B153-2C3C-17DF-BD60-0ED672126C93}"/>
              </a:ext>
            </a:extLst>
          </p:cNvPr>
          <p:cNvSpPr txBox="1"/>
          <p:nvPr>
            <p:extLst>
              <p:ext uri="{1162E1C5-73C7-4A58-AE30-91384D911F3F}">
                <p184:classification xmlns:p184="http://schemas.microsoft.com/office/powerpoint/2018/4/main" val="hdr"/>
              </p:ext>
            </p:extLst>
          </p:nvPr>
        </p:nvSpPr>
        <p:spPr>
          <a:xfrm>
            <a:off x="5032375" y="6350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Lockheed Martin Proprietary Information</a:t>
            </a:r>
          </a:p>
        </p:txBody>
      </p:sp>
      <p:sp>
        <p:nvSpPr>
          <p:cNvPr id="10" name="TextBox 9">
            <a:extLst>
              <a:ext uri="{FF2B5EF4-FFF2-40B4-BE49-F238E27FC236}">
                <a16:creationId xmlns:a16="http://schemas.microsoft.com/office/drawing/2014/main" id="{F559D70E-435A-2346-CC30-72F844489304}"/>
              </a:ext>
            </a:extLst>
          </p:cNvPr>
          <p:cNvSpPr txBox="1"/>
          <p:nvPr>
            <p:extLst>
              <p:ext uri="{1162E1C5-73C7-4A58-AE30-91384D911F3F}">
                <p184:classification xmlns:p184="http://schemas.microsoft.com/office/powerpoint/2018/4/main" val="ftr"/>
              </p:ext>
            </p:extLst>
          </p:nvPr>
        </p:nvSpPr>
        <p:spPr>
          <a:xfrm>
            <a:off x="5032375" y="664210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Lockheed Martin Proprietary Information</a:t>
            </a:r>
          </a:p>
        </p:txBody>
      </p:sp>
    </p:spTree>
    <p:extLst>
      <p:ext uri="{BB962C8B-B14F-4D97-AF65-F5344CB8AC3E}">
        <p14:creationId xmlns:p14="http://schemas.microsoft.com/office/powerpoint/2010/main" val="202548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03B34-0BA4-C86C-F754-C5EFE2C89491}"/>
              </a:ext>
            </a:extLst>
          </p:cNvPr>
          <p:cNvSpPr>
            <a:spLocks noGrp="1"/>
          </p:cNvSpPr>
          <p:nvPr>
            <p:ph type="body" sz="quarter" idx="16"/>
          </p:nvPr>
        </p:nvSpPr>
        <p:spPr/>
        <p:txBody>
          <a:bodyPr/>
          <a:lstStyle/>
          <a:p>
            <a:r>
              <a:rPr lang="en-US" dirty="0"/>
              <a:t>Milestone 1: Platform Distributed Services </a:t>
            </a:r>
          </a:p>
        </p:txBody>
      </p:sp>
      <p:sp>
        <p:nvSpPr>
          <p:cNvPr id="3" name="Text Placeholder 2">
            <a:extLst>
              <a:ext uri="{FF2B5EF4-FFF2-40B4-BE49-F238E27FC236}">
                <a16:creationId xmlns:a16="http://schemas.microsoft.com/office/drawing/2014/main" id="{C059142E-DB2E-7B3B-A83F-832D14012683}"/>
              </a:ext>
            </a:extLst>
          </p:cNvPr>
          <p:cNvSpPr>
            <a:spLocks noGrp="1"/>
          </p:cNvSpPr>
          <p:nvPr>
            <p:ph type="body" sz="quarter" idx="19"/>
          </p:nvPr>
        </p:nvSpPr>
        <p:spPr/>
        <p:txBody>
          <a:bodyPr/>
          <a:lstStyle/>
          <a:p>
            <a:r>
              <a:rPr lang="en-US" dirty="0"/>
              <a:t>Eric Sowell, Joe Zaleski, Sydney Igbokwe</a:t>
            </a:r>
          </a:p>
        </p:txBody>
      </p:sp>
      <p:sp>
        <p:nvSpPr>
          <p:cNvPr id="4" name="Text Placeholder 3">
            <a:extLst>
              <a:ext uri="{FF2B5EF4-FFF2-40B4-BE49-F238E27FC236}">
                <a16:creationId xmlns:a16="http://schemas.microsoft.com/office/drawing/2014/main" id="{E92917E3-F243-24AA-B672-657816BAA39D}"/>
              </a:ext>
            </a:extLst>
          </p:cNvPr>
          <p:cNvSpPr>
            <a:spLocks noGrp="1"/>
          </p:cNvSpPr>
          <p:nvPr>
            <p:ph type="body" sz="quarter" idx="20"/>
          </p:nvPr>
        </p:nvSpPr>
        <p:spPr/>
        <p:txBody>
          <a:bodyPr>
            <a:normAutofit fontScale="77500" lnSpcReduction="20000"/>
          </a:bodyPr>
          <a:lstStyle/>
          <a:p>
            <a:r>
              <a:rPr lang="en-US" dirty="0"/>
              <a:t>Platform Distributed </a:t>
            </a:r>
            <a:r>
              <a:rPr lang="en-US"/>
              <a:t>Services Milestone </a:t>
            </a:r>
            <a:r>
              <a:rPr lang="en-US" dirty="0"/>
              <a:t>1 Architecture</a:t>
            </a:r>
          </a:p>
        </p:txBody>
      </p:sp>
      <p:sp>
        <p:nvSpPr>
          <p:cNvPr id="5" name="Text Placeholder 4">
            <a:extLst>
              <a:ext uri="{FF2B5EF4-FFF2-40B4-BE49-F238E27FC236}">
                <a16:creationId xmlns:a16="http://schemas.microsoft.com/office/drawing/2014/main" id="{992B427C-67E1-5405-35BF-5947F7936E54}"/>
              </a:ext>
            </a:extLst>
          </p:cNvPr>
          <p:cNvSpPr>
            <a:spLocks noGrp="1"/>
          </p:cNvSpPr>
          <p:nvPr>
            <p:ph type="body" sz="quarter" idx="21"/>
          </p:nvPr>
        </p:nvSpPr>
        <p:spPr/>
        <p:txBody>
          <a:bodyPr>
            <a:normAutofit fontScale="92500" lnSpcReduction="10000"/>
          </a:bodyPr>
          <a:lstStyle/>
          <a:p>
            <a:r>
              <a:rPr lang="en-US"/>
              <a:t>08/16/2024</a:t>
            </a:r>
            <a:endParaRPr lang="en-US" dirty="0"/>
          </a:p>
        </p:txBody>
      </p:sp>
      <p:sp>
        <p:nvSpPr>
          <p:cNvPr id="6" name="Text Placeholder 5">
            <a:extLst>
              <a:ext uri="{FF2B5EF4-FFF2-40B4-BE49-F238E27FC236}">
                <a16:creationId xmlns:a16="http://schemas.microsoft.com/office/drawing/2014/main" id="{F77C87AA-DA04-4C66-113E-7CD101B85BDA}"/>
              </a:ext>
            </a:extLst>
          </p:cNvPr>
          <p:cNvSpPr>
            <a:spLocks noGrp="1"/>
          </p:cNvSpPr>
          <p:nvPr>
            <p:ph type="body" sz="quarter" idx="22"/>
          </p:nvPr>
        </p:nvSpPr>
        <p:spPr/>
        <p:txBody>
          <a:bodyPr/>
          <a:lstStyle/>
          <a:p>
            <a:r>
              <a:rPr lang="en-US" dirty="0"/>
              <a:t>Unclassified</a:t>
            </a:r>
          </a:p>
        </p:txBody>
      </p:sp>
      <p:sp>
        <p:nvSpPr>
          <p:cNvPr id="7" name="Text Placeholder 6">
            <a:extLst>
              <a:ext uri="{FF2B5EF4-FFF2-40B4-BE49-F238E27FC236}">
                <a16:creationId xmlns:a16="http://schemas.microsoft.com/office/drawing/2014/main" id="{E352F115-D29D-29BA-7846-2AB12CB77CCF}"/>
              </a:ext>
            </a:extLst>
          </p:cNvPr>
          <p:cNvSpPr>
            <a:spLocks noGrp="1"/>
          </p:cNvSpPr>
          <p:nvPr>
            <p:ph type="body" sz="quarter" idx="15"/>
          </p:nvPr>
        </p:nvSpPr>
        <p:spPr/>
        <p:txBody>
          <a:bodyPr>
            <a:normAutofit lnSpcReduction="10000"/>
          </a:bodyPr>
          <a:lstStyle/>
          <a:p>
            <a:r>
              <a:rPr lang="en-US" dirty="0"/>
              <a:t>Unclassified</a:t>
            </a:r>
          </a:p>
        </p:txBody>
      </p:sp>
      <p:sp>
        <p:nvSpPr>
          <p:cNvPr id="8" name="Text Placeholder 7">
            <a:extLst>
              <a:ext uri="{FF2B5EF4-FFF2-40B4-BE49-F238E27FC236}">
                <a16:creationId xmlns:a16="http://schemas.microsoft.com/office/drawing/2014/main" id="{26813148-F9D3-A372-144F-7EB9639A580D}"/>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514689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804332" y="4383651"/>
            <a:ext cx="10972800" cy="3245421"/>
          </a:xfrm>
        </p:spPr>
        <p:txBody>
          <a:bodyPr>
            <a:normAutofit/>
          </a:bodyPr>
          <a:lstStyle/>
          <a:p>
            <a:endParaRPr lang="en-US" sz="1900" b="0" dirty="0">
              <a:latin typeface="Arial" panose="020B0604020202020204" pitchFamily="34" charset="0"/>
              <a:cs typeface="Arial" panose="020B0604020202020204" pitchFamily="34" charset="0"/>
            </a:endParaRPr>
          </a:p>
          <a:p>
            <a:pPr marL="628650" lvl="1" indent="-171450">
              <a:lnSpc>
                <a:spcPct val="120000"/>
              </a:lnSpc>
              <a:buFont typeface="Arial" panose="020B0604020202020204" pitchFamily="34" charset="0"/>
              <a:buChar char="•"/>
            </a:pPr>
            <a:endParaRPr lang="en-US" sz="10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126198" y="-133514"/>
            <a:ext cx="9829801" cy="684362"/>
          </a:xfrm>
        </p:spPr>
        <p:txBody>
          <a:bodyPr>
            <a:normAutofit/>
          </a:bodyPr>
          <a:lstStyle/>
          <a:p>
            <a:r>
              <a:rPr lang="en-US" sz="1500" dirty="0"/>
              <a:t>Milestone 1 Platform Services Architecture</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sp>
        <p:nvSpPr>
          <p:cNvPr id="14" name="TextBox 13">
            <a:extLst>
              <a:ext uri="{FF2B5EF4-FFF2-40B4-BE49-F238E27FC236}">
                <a16:creationId xmlns:a16="http://schemas.microsoft.com/office/drawing/2014/main" id="{3FFEF4F5-311C-7D0B-F349-B723643A240D}"/>
              </a:ext>
            </a:extLst>
          </p:cNvPr>
          <p:cNvSpPr txBox="1"/>
          <p:nvPr/>
        </p:nvSpPr>
        <p:spPr>
          <a:xfrm>
            <a:off x="188676" y="640010"/>
            <a:ext cx="3369874" cy="5924699"/>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1: DC specifies ID of sensor to be commanded.  DC selects set of ID’s from library of element commands, beam commands, </a:t>
            </a:r>
            <a:r>
              <a:rPr lang="en-US" sz="900" dirty="0" err="1">
                <a:latin typeface="Arial" panose="020B0604020202020204" pitchFamily="34" charset="0"/>
                <a:cs typeface="Arial" panose="020B0604020202020204" pitchFamily="34" charset="0"/>
              </a:rPr>
              <a:t>tx-rx</a:t>
            </a:r>
            <a:r>
              <a:rPr lang="en-US" sz="900" dirty="0">
                <a:latin typeface="Arial" panose="020B0604020202020204" pitchFamily="34" charset="0"/>
                <a:cs typeface="Arial" panose="020B0604020202020204" pitchFamily="34" charset="0"/>
              </a:rPr>
              <a:t> commands and signal processing commands for canned scheduling request with canned windows of opportunity.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2-5: Platform Scheduling service translates scheduling request into a series of radar action control messages, labeled by ID.  Execution times are set to be the time requested by the DC; signal/data processing commands for associated radar action messages are attached.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6-7: Platform Translation Layer translates radar action control message and signal processing message into sensor command (e.g. STIM) using a stored dictionary.  Platform Translation Layer stores relevant data processing commands for future data processing to be sent to Platform Data Services with the sensor’s return data in step 15.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8-9: Sensor reports back status, antenna data and execution time of sensor command (if accepted) or updates status (if denied).</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10-12: Platform Translation Layer reports status, execution time and ID of RAC message back to platform scheduling service. Platform scheduler reports status of original scheduling request ID to distributed coordinator.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13-14: Sensor platform outputs I/Q data and host computer performs signal processing (TBD).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15-17: Platform Translation Layer extracts sensor data and packages with RAC/data processing message ID within the translation layer and sends to platform data services.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18-19: Platform data services receives and formats data according to the instruction from the platform translation layer and sends sensor data report to data recorder.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20-21: If the sensor command was denied, report of denial is sent to the distributed tracker. </a:t>
            </a:r>
          </a:p>
          <a:p>
            <a:endParaRPr lang="en-US" sz="1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5B43E18-A155-E5B6-9F06-33C7D0BE2508}"/>
              </a:ext>
            </a:extLst>
          </p:cNvPr>
          <p:cNvPicPr>
            <a:picLocks noChangeAspect="1"/>
          </p:cNvPicPr>
          <p:nvPr/>
        </p:nvPicPr>
        <p:blipFill>
          <a:blip r:embed="rId2"/>
          <a:stretch>
            <a:fillRect/>
          </a:stretch>
        </p:blipFill>
        <p:spPr>
          <a:xfrm>
            <a:off x="3640847" y="734180"/>
            <a:ext cx="9412455" cy="5173972"/>
          </a:xfrm>
          <a:prstGeom prst="rect">
            <a:avLst/>
          </a:prstGeom>
        </p:spPr>
      </p:pic>
    </p:spTree>
    <p:extLst>
      <p:ext uri="{BB962C8B-B14F-4D97-AF65-F5344CB8AC3E}">
        <p14:creationId xmlns:p14="http://schemas.microsoft.com/office/powerpoint/2010/main" val="3117182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609599" y="666179"/>
            <a:ext cx="10972800" cy="4319016"/>
          </a:xfrm>
        </p:spPr>
        <p:txBody>
          <a:bodyPr>
            <a:normAutofit/>
          </a:bodyPr>
          <a:lstStyle/>
          <a:p>
            <a:r>
              <a:rPr lang="en-US" sz="1200" b="0" dirty="0">
                <a:latin typeface="Arial" panose="020B0604020202020204" pitchFamily="34" charset="0"/>
                <a:cs typeface="Arial" panose="020B0604020202020204" pitchFamily="34" charset="0"/>
              </a:rPr>
              <a:t>The DC and Platform Scheduler Services shall each have access to a common set of pre-defined system waveform (s). </a:t>
            </a:r>
          </a:p>
          <a:p>
            <a:r>
              <a:rPr lang="en-US" sz="1200" b="0" dirty="0">
                <a:latin typeface="Arial" panose="020B0604020202020204" pitchFamily="34" charset="0"/>
                <a:cs typeface="Arial" panose="020B0604020202020204" pitchFamily="34" charset="0"/>
              </a:rPr>
              <a:t>The DC and Platform Scheduler Services shall each have access to set of sensor IDs. </a:t>
            </a:r>
          </a:p>
          <a:p>
            <a:r>
              <a:rPr lang="en-US" sz="1200" b="0" dirty="0">
                <a:latin typeface="Arial" panose="020B0604020202020204" pitchFamily="34" charset="0"/>
                <a:cs typeface="Arial" panose="020B0604020202020204" pitchFamily="34" charset="0"/>
              </a:rPr>
              <a:t>The DC shall select a pre-defined waveform per scheduled event request and the Platform Scheduler Services shall interpret the message and load the correct waveform information.</a:t>
            </a:r>
          </a:p>
          <a:p>
            <a:r>
              <a:rPr lang="en-US" sz="1200" b="0" dirty="0">
                <a:latin typeface="Arial" panose="020B0604020202020204" pitchFamily="34" charset="0"/>
                <a:cs typeface="Arial" panose="020B0604020202020204" pitchFamily="34" charset="0"/>
              </a:rPr>
              <a:t>The DC and Platform Scheduler Services shall each have access to a common indexed set of beam commands. </a:t>
            </a:r>
          </a:p>
          <a:p>
            <a:r>
              <a:rPr lang="en-US" sz="1200" b="0" dirty="0">
                <a:latin typeface="Arial" panose="020B0604020202020204" pitchFamily="34" charset="0"/>
                <a:cs typeface="Arial" panose="020B0604020202020204" pitchFamily="34" charset="0"/>
              </a:rPr>
              <a:t>The DC and Platform Scheduler Services shall have access to common movement commands to set antenna orientation (i.e. boresight angle). </a:t>
            </a:r>
          </a:p>
          <a:p>
            <a:r>
              <a:rPr lang="en-US" sz="1200" b="0" dirty="0">
                <a:latin typeface="Arial" panose="020B0604020202020204" pitchFamily="34" charset="0"/>
                <a:cs typeface="Arial" panose="020B0604020202020204" pitchFamily="34" charset="0"/>
              </a:rPr>
              <a:t>The DC and Platform Scheduler Services shall each have access to a common indexed set of signal processing commands. </a:t>
            </a:r>
          </a:p>
          <a:p>
            <a:r>
              <a:rPr lang="en-US" sz="1200" b="0" dirty="0">
                <a:latin typeface="Arial" panose="020B0604020202020204" pitchFamily="34" charset="0"/>
                <a:cs typeface="Arial" panose="020B0604020202020204" pitchFamily="34" charset="0"/>
              </a:rPr>
              <a:t>The DC and Platform Scheduler Services shall have access to common set of time and repetition plans defining Rx-Tx windows.  Canned time plans with specified duration/execution shall be selected at the DC level.</a:t>
            </a:r>
          </a:p>
          <a:p>
            <a:r>
              <a:rPr lang="en-US" sz="1200" b="0" dirty="0">
                <a:latin typeface="Arial" panose="020B0604020202020204" pitchFamily="34" charset="0"/>
                <a:cs typeface="Arial" panose="020B0604020202020204" pitchFamily="34" charset="0"/>
              </a:rPr>
              <a:t>The DC shall contain canned sequences of plan IDs to coordinate a series of multiple sensor event requests.</a:t>
            </a:r>
          </a:p>
          <a:p>
            <a:r>
              <a:rPr lang="en-US" sz="1200" b="0" dirty="0">
                <a:latin typeface="Arial" panose="020B0604020202020204" pitchFamily="34" charset="0"/>
                <a:cs typeface="Arial" panose="020B0604020202020204" pitchFamily="34" charset="0"/>
              </a:rPr>
              <a:t>The DC shall assign a WOO and priority for a given scheduling request. </a:t>
            </a:r>
          </a:p>
          <a:p>
            <a:r>
              <a:rPr lang="en-US" sz="1200" b="0" dirty="0">
                <a:latin typeface="Arial" panose="020B0604020202020204" pitchFamily="34" charset="0"/>
                <a:cs typeface="Arial" panose="020B0604020202020204" pitchFamily="34" charset="0"/>
              </a:rPr>
              <a:t>The DC shall have access to front end (FE) specific parameters documented within a central file. </a:t>
            </a:r>
          </a:p>
          <a:p>
            <a:r>
              <a:rPr lang="en-US" sz="1200" b="0" dirty="0">
                <a:latin typeface="Arial" panose="020B0604020202020204" pitchFamily="34" charset="0"/>
                <a:cs typeface="Arial" panose="020B0604020202020204" pitchFamily="34" charset="0"/>
              </a:rPr>
              <a:t>The DC shall contain a GUI displaying list of sensor IDs and status of connectivity to each sensor.</a:t>
            </a:r>
          </a:p>
          <a:p>
            <a:endParaRPr lang="en-US" sz="1200" b="0" dirty="0">
              <a:latin typeface="Arial" panose="020B0604020202020204" pitchFamily="34" charset="0"/>
              <a:cs typeface="Arial" panose="020B0604020202020204" pitchFamily="34" charset="0"/>
            </a:endParaRPr>
          </a:p>
          <a:p>
            <a:endParaRPr lang="en-US" sz="12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448732" y="159367"/>
            <a:ext cx="9829801" cy="472518"/>
          </a:xfrm>
        </p:spPr>
        <p:txBody>
          <a:bodyPr>
            <a:normAutofit/>
          </a:bodyPr>
          <a:lstStyle/>
          <a:p>
            <a:r>
              <a:rPr lang="en-US" sz="1600" dirty="0"/>
              <a:t>Distributed Coordinator Milestone 1 Requirements </a:t>
            </a:r>
            <a:endParaRPr lang="en-US" sz="1500" dirty="0">
              <a:solidFill>
                <a:schemeClr val="tx2"/>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57FD91BB-1DBF-3F7F-2D53-8C1D09F60AE2}"/>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334590"/>
            <a:ext cx="4502150" cy="228421"/>
          </a:xfrm>
        </p:spPr>
        <p:txBody>
          <a:bodyPr/>
          <a:lstStyle/>
          <a:p>
            <a:r>
              <a:rPr lang="en-US" dirty="0"/>
              <a:t>unclassified</a:t>
            </a:r>
          </a:p>
        </p:txBody>
      </p:sp>
    </p:spTree>
    <p:extLst>
      <p:ext uri="{BB962C8B-B14F-4D97-AF65-F5344CB8AC3E}">
        <p14:creationId xmlns:p14="http://schemas.microsoft.com/office/powerpoint/2010/main" val="31117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533400" y="551967"/>
            <a:ext cx="10972800" cy="5896833"/>
          </a:xfrm>
        </p:spPr>
        <p:txBody>
          <a:bodyPr>
            <a:normAutofit fontScale="92500" lnSpcReduction="20000"/>
          </a:bodyPr>
          <a:lstStyle/>
          <a:p>
            <a:pPr marL="628650" lvl="1" indent="-171450">
              <a:lnSpc>
                <a:spcPct val="120000"/>
              </a:lnSpc>
            </a:pPr>
            <a:r>
              <a:rPr lang="en-US" sz="1200" b="0" dirty="0">
                <a:latin typeface="Arial" panose="020B0604020202020204" pitchFamily="34" charset="0"/>
                <a:cs typeface="Arial" panose="020B0604020202020204" pitchFamily="34" charset="0"/>
              </a:rPr>
              <a:t>Platform Scheduling Services shall communicate sequence of plans and desired execution time for the sensor event to the platform translation layer within a standard messaging structure. </a:t>
            </a:r>
          </a:p>
          <a:p>
            <a:pPr marL="628650" lvl="1" indent="-171450">
              <a:lnSpc>
                <a:spcPct val="120000"/>
              </a:lnSpc>
            </a:pPr>
            <a:r>
              <a:rPr lang="en-US" sz="1200" dirty="0">
                <a:latin typeface="Arial" panose="020B0604020202020204" pitchFamily="34" charset="0"/>
                <a:cs typeface="Arial" panose="020B0604020202020204" pitchFamily="34" charset="0"/>
              </a:rPr>
              <a:t>Milestone 1: Platform Scheduling Services will use execution times set by the DC. </a:t>
            </a:r>
            <a:endParaRPr lang="en-US" sz="1200" b="0" dirty="0">
              <a:latin typeface="Arial" panose="020B0604020202020204" pitchFamily="34" charset="0"/>
              <a:cs typeface="Arial" panose="020B0604020202020204" pitchFamily="34" charset="0"/>
            </a:endParaRPr>
          </a:p>
          <a:p>
            <a:pPr marL="628650" lvl="1" indent="-171450">
              <a:lnSpc>
                <a:spcPct val="120000"/>
              </a:lnSpc>
            </a:pPr>
            <a:r>
              <a:rPr lang="en-US" sz="1200" b="0" dirty="0">
                <a:latin typeface="Arial" panose="020B0604020202020204" pitchFamily="34" charset="0"/>
                <a:cs typeface="Arial" panose="020B0604020202020204" pitchFamily="34" charset="0"/>
              </a:rPr>
              <a:t>Platform Scheduling Services shall receive the status of event execution (accepted or denied, execution time at platform level) from the platform translation layer. </a:t>
            </a:r>
          </a:p>
          <a:p>
            <a:pPr marL="628650" lvl="1" indent="-171450">
              <a:lnSpc>
                <a:spcPct val="120000"/>
              </a:lnSpc>
            </a:pPr>
            <a:r>
              <a:rPr lang="en-US" sz="1200" b="0" dirty="0">
                <a:latin typeface="Arial" panose="020B0604020202020204" pitchFamily="34" charset="0"/>
                <a:cs typeface="Arial" panose="020B0604020202020204" pitchFamily="34" charset="0"/>
              </a:rPr>
              <a:t>Platform Scheduling Services shall send signal processing commands and data processing commands associated with scheduled windows to </a:t>
            </a:r>
            <a:r>
              <a:rPr lang="en-US" sz="1200" dirty="0">
                <a:latin typeface="Arial" panose="020B0604020202020204" pitchFamily="34" charset="0"/>
                <a:cs typeface="Arial" panose="020B0604020202020204" pitchFamily="34" charset="0"/>
              </a:rPr>
              <a:t>the platform translation layer. </a:t>
            </a:r>
          </a:p>
          <a:p>
            <a:pPr marL="1085850" lvl="2" indent="-171450">
              <a:lnSpc>
                <a:spcPct val="120000"/>
              </a:lnSpc>
            </a:pPr>
            <a:r>
              <a:rPr lang="en-US" sz="1200" b="0" dirty="0">
                <a:latin typeface="Arial" panose="020B0604020202020204" pitchFamily="34" charset="0"/>
                <a:cs typeface="Arial" panose="020B0604020202020204" pitchFamily="34" charset="0"/>
              </a:rPr>
              <a:t>Platform Scheduling Services </a:t>
            </a:r>
            <a:r>
              <a:rPr lang="en-US" sz="1200" dirty="0">
                <a:latin typeface="Arial" panose="020B0604020202020204" pitchFamily="34" charset="0"/>
                <a:cs typeface="Arial" panose="020B0604020202020204" pitchFamily="34" charset="0"/>
              </a:rPr>
              <a:t>will send beam commands, within the local coordinate frame (RAE) that the sensor reports in, to the Platform Translation Layer.</a:t>
            </a:r>
          </a:p>
          <a:p>
            <a:pPr marL="1085850" lvl="2" indent="-171450">
              <a:lnSpc>
                <a:spcPct val="120000"/>
              </a:lnSpc>
            </a:pPr>
            <a:r>
              <a:rPr lang="en-US" sz="1200" dirty="0">
                <a:latin typeface="Arial" panose="020B0604020202020204" pitchFamily="34" charset="0"/>
                <a:cs typeface="Arial" panose="020B0604020202020204" pitchFamily="34" charset="0"/>
              </a:rPr>
              <a:t>Platform Scheduling Services will send Signal Processing Commands associated with a given Rx window command to the Platform Translation Layer; Platform Translation Layer shall package commands as sensor input. </a:t>
            </a:r>
          </a:p>
          <a:p>
            <a:pPr marL="1085850" lvl="2" indent="-171450">
              <a:lnSpc>
                <a:spcPct val="120000"/>
              </a:lnSpc>
            </a:pPr>
            <a:r>
              <a:rPr lang="en-US" sz="1200" dirty="0">
                <a:latin typeface="Arial" panose="020B0604020202020204" pitchFamily="34" charset="0"/>
                <a:cs typeface="Arial" panose="020B0604020202020204" pitchFamily="34" charset="0"/>
              </a:rPr>
              <a:t>Platform Scheduling Services shall send data processing commands to the Platform Translation Layer to be packaged with incoming detection report and sent to Platform Data Services for further unit/coordinate changes. </a:t>
            </a:r>
          </a:p>
          <a:p>
            <a:pPr marL="1085850" lvl="2" indent="-171450">
              <a:lnSpc>
                <a:spcPct val="120000"/>
              </a:lnSpc>
            </a:pPr>
            <a:r>
              <a:rPr lang="en-US" sz="1200" dirty="0">
                <a:latin typeface="Arial" panose="020B0604020202020204" pitchFamily="34" charset="0"/>
                <a:cs typeface="Arial" panose="020B0604020202020204" pitchFamily="34" charset="0"/>
              </a:rPr>
              <a:t>Detection report (containing detection positions in RAE, accuracy measurements, detection times) will be formed using associated signal processing commands on the sensor platform. </a:t>
            </a:r>
          </a:p>
          <a:p>
            <a:pPr marL="1085850" lvl="2" indent="-171450">
              <a:lnSpc>
                <a:spcPct val="120000"/>
              </a:lnSpc>
            </a:pPr>
            <a:r>
              <a:rPr lang="en-US" sz="1200" dirty="0">
                <a:latin typeface="Arial" panose="020B0604020202020204" pitchFamily="34" charset="0"/>
                <a:cs typeface="Arial" panose="020B0604020202020204" pitchFamily="34" charset="0"/>
              </a:rPr>
              <a:t>Platform Translation Layer shall tag incoming detection reports from the sensor platform with the units the measurements are reported in, ID of associated RAC message, and with the data processing commands from Platform Scheduling Services to be sent to Platform Data Services.</a:t>
            </a:r>
          </a:p>
          <a:p>
            <a:pPr marL="1085850" lvl="2" indent="-171450">
              <a:lnSpc>
                <a:spcPct val="120000"/>
              </a:lnSpc>
            </a:pPr>
            <a:r>
              <a:rPr lang="en-US" sz="1200" dirty="0">
                <a:solidFill>
                  <a:srgbClr val="FF0000"/>
                </a:solidFill>
                <a:latin typeface="Arial" panose="020B0604020202020204" pitchFamily="34" charset="0"/>
                <a:cs typeface="Arial" panose="020B0604020202020204" pitchFamily="34" charset="0"/>
              </a:rPr>
              <a:t>Data Processing Commands shall include instruction for Platform Data Services to perform coordinate conversion (not required for ms-1) on all measurements within the detection report to the RAE coordinate frame.</a:t>
            </a:r>
          </a:p>
          <a:p>
            <a:pPr marL="628650" lvl="1" indent="-171450">
              <a:lnSpc>
                <a:spcPct val="120000"/>
              </a:lnSpc>
            </a:pPr>
            <a:r>
              <a:rPr lang="en-US" sz="1200" dirty="0">
                <a:effectLst/>
                <a:latin typeface="Arial" panose="020B0604020202020204" pitchFamily="34" charset="0"/>
                <a:cs typeface="Arial" panose="020B0604020202020204" pitchFamily="34" charset="0"/>
              </a:rPr>
              <a:t>Platform Scheduling Services will send a sensor command prior to the beginning of the scheduling periodic in which that command (e.g. STIM) would be processed.</a:t>
            </a:r>
            <a:endParaRPr lang="en-US" sz="1200" b="0" dirty="0">
              <a:latin typeface="Arial" panose="020B0604020202020204" pitchFamily="34" charset="0"/>
              <a:cs typeface="Arial" panose="020B0604020202020204" pitchFamily="34" charset="0"/>
            </a:endParaRPr>
          </a:p>
          <a:p>
            <a:pPr marL="628650" lvl="1" indent="-171450">
              <a:lnSpc>
                <a:spcPct val="120000"/>
              </a:lnSpc>
            </a:pPr>
            <a:r>
              <a:rPr lang="en-US" sz="1200" b="0" dirty="0">
                <a:latin typeface="Arial" panose="020B0604020202020204" pitchFamily="34" charset="0"/>
                <a:cs typeface="Arial" panose="020B0604020202020204" pitchFamily="34" charset="0"/>
              </a:rPr>
              <a:t>Platform Scheduling Services shall receive tasks/commands, window of opportunity (WOO) and event priority</a:t>
            </a:r>
            <a:r>
              <a:rPr lang="en-US" sz="1200" dirty="0">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from the DC.  </a:t>
            </a:r>
          </a:p>
          <a:p>
            <a:pPr marL="628650" lvl="1" indent="-171450">
              <a:lnSpc>
                <a:spcPct val="120000"/>
              </a:lnSpc>
            </a:pPr>
            <a:r>
              <a:rPr lang="en-US" sz="1200" dirty="0">
                <a:solidFill>
                  <a:srgbClr val="FF0000"/>
                </a:solidFill>
                <a:latin typeface="Arial" panose="020B0604020202020204" pitchFamily="34" charset="0"/>
                <a:cs typeface="Arial" panose="020B0604020202020204" pitchFamily="34" charset="0"/>
              </a:rPr>
              <a:t>Platform Scheduling Services </a:t>
            </a:r>
            <a:r>
              <a:rPr lang="en-US" sz="1200" b="0" dirty="0">
                <a:solidFill>
                  <a:srgbClr val="FF0000"/>
                </a:solidFill>
                <a:latin typeface="Arial" panose="020B0604020202020204" pitchFamily="34" charset="0"/>
                <a:cs typeface="Arial" panose="020B0604020202020204" pitchFamily="34" charset="0"/>
              </a:rPr>
              <a:t>shall report acceptance or denial of tasks to DC based on sensor status, resource availability and priorities within the scheduling request. (milestone 1 stretch goal)</a:t>
            </a:r>
          </a:p>
          <a:p>
            <a:endParaRPr lang="en-US" sz="1200" b="0"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a:p>
            <a:endParaRPr lang="en-US" sz="12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448732" y="159367"/>
            <a:ext cx="9829801" cy="472518"/>
          </a:xfrm>
        </p:spPr>
        <p:txBody>
          <a:bodyPr>
            <a:normAutofit/>
          </a:bodyPr>
          <a:lstStyle/>
          <a:p>
            <a:r>
              <a:rPr lang="en-US" sz="1500" dirty="0"/>
              <a:t>Platform Scheduling Service Milestone 1 Requirements</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334590"/>
            <a:ext cx="4502150" cy="228421"/>
          </a:xfrm>
        </p:spPr>
        <p:txBody>
          <a:bodyPr/>
          <a:lstStyle/>
          <a:p>
            <a:r>
              <a:rPr lang="en-US" dirty="0"/>
              <a:t>unclassified</a:t>
            </a:r>
          </a:p>
        </p:txBody>
      </p:sp>
    </p:spTree>
    <p:extLst>
      <p:ext uri="{BB962C8B-B14F-4D97-AF65-F5344CB8AC3E}">
        <p14:creationId xmlns:p14="http://schemas.microsoft.com/office/powerpoint/2010/main" val="316039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609599" y="666179"/>
            <a:ext cx="10972800" cy="4319016"/>
          </a:xfrm>
        </p:spPr>
        <p:txBody>
          <a:bodyPr>
            <a:normAutofit/>
          </a:bodyPr>
          <a:lstStyle/>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receive radar action control messages/signal processing commands/data processing commands from the platform scheduler within a standard messaging format.  </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translate radar action control messages/signal processing commands and execution time into an appropriate sensor execution command (e.g. a STIM) within the framework of the front end software/hardware (e.g. GNU radio, UHD-USRP or similar software for milestone 1).  The platform translation layer shall communicate the sensor execution command to the appropriate sensor identified in the in the request. </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store the ID’s of incoming radar action control message, signal and data processing commands for labeling corresponding return data from the sensor platform.</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receive status updates of the sensor platform executing or denying a sensor event, along with the time of execution. The platform translation layer shall package status update with original radar action control message ID and send to the platform scheduler. </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extract sensor measurement report and package with original radar action control message ID and data processing commands (e.g. instructions for unit conversion, coordinate transformation, resampling) to be sent to platform data services for further formatting. </a:t>
            </a:r>
          </a:p>
          <a:p>
            <a:pPr marL="0" indent="0">
              <a:lnSpc>
                <a:spcPct val="120000"/>
              </a:lnSpc>
              <a:buNone/>
            </a:pPr>
            <a:endParaRPr lang="en-US" sz="1300" b="0"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a:p>
            <a:endParaRPr lang="en-US" sz="12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448732" y="159367"/>
            <a:ext cx="9829801" cy="472518"/>
          </a:xfrm>
        </p:spPr>
        <p:txBody>
          <a:bodyPr>
            <a:normAutofit/>
          </a:bodyPr>
          <a:lstStyle/>
          <a:p>
            <a:r>
              <a:rPr lang="en-US" sz="1500" dirty="0"/>
              <a:t>Platform Translation Layer Milestone 1 Requirements </a:t>
            </a:r>
          </a:p>
        </p:txBody>
      </p:sp>
      <p:sp>
        <p:nvSpPr>
          <p:cNvPr id="4" name="Text Placeholder 3">
            <a:extLst>
              <a:ext uri="{FF2B5EF4-FFF2-40B4-BE49-F238E27FC236}">
                <a16:creationId xmlns:a16="http://schemas.microsoft.com/office/drawing/2014/main" id="{57FD91BB-1DBF-3F7F-2D53-8C1D09F60AE2}"/>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334590"/>
            <a:ext cx="4502150" cy="228421"/>
          </a:xfrm>
        </p:spPr>
        <p:txBody>
          <a:bodyPr/>
          <a:lstStyle/>
          <a:p>
            <a:r>
              <a:rPr lang="en-US" dirty="0"/>
              <a:t>unclassified</a:t>
            </a:r>
          </a:p>
        </p:txBody>
      </p:sp>
    </p:spTree>
    <p:extLst>
      <p:ext uri="{BB962C8B-B14F-4D97-AF65-F5344CB8AC3E}">
        <p14:creationId xmlns:p14="http://schemas.microsoft.com/office/powerpoint/2010/main" val="4036775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533400" y="551967"/>
            <a:ext cx="10972800" cy="5896833"/>
          </a:xfrm>
        </p:spPr>
        <p:txBody>
          <a:bodyPr>
            <a:normAutofit/>
          </a:bodyPr>
          <a:lstStyle/>
          <a:p>
            <a:pPr marL="628650" lvl="1" indent="-171450">
              <a:lnSpc>
                <a:spcPct val="120000"/>
              </a:lnSpc>
            </a:pPr>
            <a:r>
              <a:rPr lang="en-US" sz="1200" dirty="0">
                <a:latin typeface="Arial" panose="020B0604020202020204" pitchFamily="34" charset="0"/>
                <a:cs typeface="Arial" panose="020B0604020202020204" pitchFamily="34" charset="0"/>
              </a:rPr>
              <a:t>Platform Data Services shall have an interface to extract packaged measurement reports from the platform translation layer.</a:t>
            </a:r>
          </a:p>
          <a:p>
            <a:pPr marL="628650" lvl="1" indent="-171450">
              <a:lnSpc>
                <a:spcPct val="120000"/>
              </a:lnSpc>
            </a:pPr>
            <a:r>
              <a:rPr lang="en-US" sz="1200" b="0" dirty="0">
                <a:latin typeface="Arial" panose="020B0604020202020204" pitchFamily="34" charset="0"/>
                <a:cs typeface="Arial" panose="020B0604020202020204" pitchFamily="34" charset="0"/>
              </a:rPr>
              <a:t>Platform Data Services shall perform data processing commands (unit conversion, resampling tasks, coordinate change)  as instructed by the platform scheduler/platform translation layer for the specific sensor event in question.</a:t>
            </a:r>
          </a:p>
          <a:p>
            <a:pPr marL="628650" lvl="1" indent="-171450">
              <a:lnSpc>
                <a:spcPct val="120000"/>
              </a:lnSpc>
            </a:pPr>
            <a:r>
              <a:rPr lang="en-US" sz="1200" b="0" dirty="0">
                <a:latin typeface="Arial" panose="020B0604020202020204" pitchFamily="34" charset="0"/>
                <a:cs typeface="Arial" panose="020B0604020202020204" pitchFamily="34" charset="0"/>
              </a:rPr>
              <a:t>Platform Data Services shall</a:t>
            </a:r>
            <a:r>
              <a:rPr lang="en-US" sz="1200" dirty="0">
                <a:latin typeface="Arial" panose="020B0604020202020204" pitchFamily="34" charset="0"/>
                <a:cs typeface="Arial" panose="020B0604020202020204" pitchFamily="34" charset="0"/>
              </a:rPr>
              <a:t> package processed measurement report from the platform translation layer with the ID of the original scheduling request and front end values associated with the specific sensor event.</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The measurement report from data services shall include the Latitude, Longitude and Altitude of the sensor position at the time of measurement.</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The measurement report from data services shall include the commanded beam position in an RAE coordinate frame.</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The measurement report from data services shall include the measurement position in the RAE coordinate frame from all reported detections.</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The measurement report from data services shall include the measurement accuracy from all reported detections.</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 </a:t>
            </a:r>
          </a:p>
          <a:p>
            <a:pPr marL="974725" lvl="2">
              <a:spcBef>
                <a:spcPts val="0"/>
              </a:spcBef>
              <a:spcAft>
                <a:spcPts val="0"/>
              </a:spcAft>
            </a:pPr>
            <a:r>
              <a:rPr lang="en-US" sz="1200" dirty="0">
                <a:effectLst/>
                <a:latin typeface="Arial" panose="020B0604020202020204" pitchFamily="34" charset="0"/>
                <a:ea typeface="Calibri" panose="020F0502020204030204" pitchFamily="34" charset="0"/>
                <a:cs typeface="Arial" panose="020B0604020202020204" pitchFamily="34" charset="0"/>
              </a:rPr>
              <a:t>The measurement report will include the time of the event and the event ID.</a:t>
            </a:r>
          </a:p>
          <a:p>
            <a:pPr marL="628650" lvl="1" indent="-171450">
              <a:lnSpc>
                <a:spcPct val="120000"/>
              </a:lnSpc>
            </a:pPr>
            <a:r>
              <a:rPr lang="en-US" sz="1200" b="0" dirty="0">
                <a:latin typeface="Arial" panose="020B0604020202020204" pitchFamily="34" charset="0"/>
                <a:cs typeface="Arial" panose="020B0604020202020204" pitchFamily="34" charset="0"/>
              </a:rPr>
              <a:t>Platform Data Services shall send </a:t>
            </a:r>
            <a:r>
              <a:rPr lang="en-US" sz="1200" dirty="0">
                <a:latin typeface="Arial" panose="020B0604020202020204" pitchFamily="34" charset="0"/>
                <a:cs typeface="Arial" panose="020B0604020202020204" pitchFamily="34" charset="0"/>
              </a:rPr>
              <a:t>formatted and packaged</a:t>
            </a:r>
            <a:r>
              <a:rPr lang="en-US" sz="1200" b="0" dirty="0">
                <a:latin typeface="Arial" panose="020B0604020202020204" pitchFamily="34" charset="0"/>
                <a:cs typeface="Arial" panose="020B0604020202020204" pitchFamily="34" charset="0"/>
              </a:rPr>
              <a:t> measurement report to the distributed tracker. </a:t>
            </a:r>
          </a:p>
          <a:p>
            <a:endParaRPr lang="en-US" sz="1200" b="0" dirty="0">
              <a:latin typeface="Arial" panose="020B0604020202020204" pitchFamily="34" charset="0"/>
              <a:cs typeface="Arial" panose="020B0604020202020204" pitchFamily="34" charset="0"/>
            </a:endParaRPr>
          </a:p>
          <a:p>
            <a:endParaRPr lang="en-US" sz="3000" b="0" dirty="0">
              <a:latin typeface="Arial" panose="020B0604020202020204" pitchFamily="34" charset="0"/>
              <a:cs typeface="Arial" panose="020B0604020202020204" pitchFamily="34" charset="0"/>
            </a:endParaRPr>
          </a:p>
          <a:p>
            <a:endParaRPr lang="en-US" sz="30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448732" y="159367"/>
            <a:ext cx="9829801" cy="472518"/>
          </a:xfrm>
        </p:spPr>
        <p:txBody>
          <a:bodyPr>
            <a:normAutofit/>
          </a:bodyPr>
          <a:lstStyle/>
          <a:p>
            <a:r>
              <a:rPr lang="en-US" sz="1500" dirty="0"/>
              <a:t>Platform Data Services Milestone 1 Requirements</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334590"/>
            <a:ext cx="4502150" cy="228421"/>
          </a:xfrm>
        </p:spPr>
        <p:txBody>
          <a:bodyPr/>
          <a:lstStyle/>
          <a:p>
            <a:r>
              <a:rPr lang="en-US" dirty="0"/>
              <a:t>unclassified</a:t>
            </a:r>
          </a:p>
        </p:txBody>
      </p:sp>
    </p:spTree>
    <p:extLst>
      <p:ext uri="{BB962C8B-B14F-4D97-AF65-F5344CB8AC3E}">
        <p14:creationId xmlns:p14="http://schemas.microsoft.com/office/powerpoint/2010/main" val="3342421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1290EEE-8468-231C-830F-1355AEB1665E}"/>
              </a:ext>
            </a:extLst>
          </p:cNvPr>
          <p:cNvSpPr>
            <a:spLocks noGrp="1"/>
          </p:cNvSpPr>
          <p:nvPr>
            <p:ph type="body" sz="quarter" idx="20"/>
          </p:nvPr>
        </p:nvSpPr>
        <p:spPr>
          <a:xfrm>
            <a:off x="4964610" y="480632"/>
            <a:ext cx="2394133" cy="625358"/>
          </a:xfrm>
        </p:spPr>
        <p:txBody>
          <a:bodyPr>
            <a:normAutofit/>
          </a:bodyPr>
          <a:lstStyle/>
          <a:p>
            <a:r>
              <a:rPr lang="en-US" sz="2500" dirty="0"/>
              <a:t>Backup Slides</a:t>
            </a:r>
          </a:p>
        </p:txBody>
      </p:sp>
      <p:sp>
        <p:nvSpPr>
          <p:cNvPr id="6" name="Text Placeholder 5">
            <a:extLst>
              <a:ext uri="{FF2B5EF4-FFF2-40B4-BE49-F238E27FC236}">
                <a16:creationId xmlns:a16="http://schemas.microsoft.com/office/drawing/2014/main" id="{B6ECB379-DEB6-D751-7413-0609C1AC9AD1}"/>
              </a:ext>
            </a:extLst>
          </p:cNvPr>
          <p:cNvSpPr>
            <a:spLocks noGrp="1"/>
          </p:cNvSpPr>
          <p:nvPr>
            <p:ph type="body" sz="quarter" idx="22"/>
          </p:nvPr>
        </p:nvSpPr>
        <p:spPr/>
        <p:txBody>
          <a:bodyPr/>
          <a:lstStyle/>
          <a:p>
            <a:r>
              <a:rPr lang="en-US" dirty="0"/>
              <a:t>UNCLASSIFIED</a:t>
            </a:r>
          </a:p>
        </p:txBody>
      </p:sp>
      <p:sp>
        <p:nvSpPr>
          <p:cNvPr id="7" name="Text Placeholder 6">
            <a:extLst>
              <a:ext uri="{FF2B5EF4-FFF2-40B4-BE49-F238E27FC236}">
                <a16:creationId xmlns:a16="http://schemas.microsoft.com/office/drawing/2014/main" id="{BCFE6E1B-DBAC-906A-F64B-83284C78DE6E}"/>
              </a:ext>
            </a:extLst>
          </p:cNvPr>
          <p:cNvSpPr>
            <a:spLocks noGrp="1"/>
          </p:cNvSpPr>
          <p:nvPr>
            <p:ph type="body" sz="quarter" idx="15"/>
          </p:nvPr>
        </p:nvSpPr>
        <p:spPr/>
        <p:txBody>
          <a:bodyPr>
            <a:normAutofit lnSpcReduction="10000"/>
          </a:bodyPr>
          <a:lstStyle/>
          <a:p>
            <a:r>
              <a:rPr lang="en-US" dirty="0"/>
              <a:t>UNCLASSIFIED</a:t>
            </a:r>
          </a:p>
        </p:txBody>
      </p:sp>
      <p:sp>
        <p:nvSpPr>
          <p:cNvPr id="8" name="Text Placeholder 7">
            <a:extLst>
              <a:ext uri="{FF2B5EF4-FFF2-40B4-BE49-F238E27FC236}">
                <a16:creationId xmlns:a16="http://schemas.microsoft.com/office/drawing/2014/main" id="{78120094-3002-8A06-2593-5808E4DDD6CE}"/>
              </a:ext>
            </a:extLst>
          </p:cNvPr>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386964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CD521E-5E43-32F6-0EC3-FF774C50C62F}"/>
              </a:ext>
            </a:extLst>
          </p:cNvPr>
          <p:cNvSpPr txBox="1"/>
          <p:nvPr/>
        </p:nvSpPr>
        <p:spPr>
          <a:xfrm>
            <a:off x="483124" y="305528"/>
            <a:ext cx="6094428" cy="369332"/>
          </a:xfrm>
          <a:prstGeom prst="rect">
            <a:avLst/>
          </a:prstGeom>
          <a:noFill/>
        </p:spPr>
        <p:txBody>
          <a:bodyPr wrap="square">
            <a:spAutoFit/>
          </a:bodyPr>
          <a:lstStyle/>
          <a:p>
            <a:r>
              <a:rPr lang="en-US" sz="1800" b="1" dirty="0">
                <a:solidFill>
                  <a:schemeClr val="accent1">
                    <a:lumMod val="50000"/>
                  </a:schemeClr>
                </a:solidFill>
                <a:latin typeface="+mn-lt"/>
              </a:rPr>
              <a:t>Scheduling Request Structure: Indexed Commands</a:t>
            </a:r>
          </a:p>
        </p:txBody>
      </p:sp>
      <p:sp>
        <p:nvSpPr>
          <p:cNvPr id="6" name="TextBox 5">
            <a:extLst>
              <a:ext uri="{FF2B5EF4-FFF2-40B4-BE49-F238E27FC236}">
                <a16:creationId xmlns:a16="http://schemas.microsoft.com/office/drawing/2014/main" id="{7797E491-A51A-1DBA-701B-C623EFD22FBC}"/>
              </a:ext>
            </a:extLst>
          </p:cNvPr>
          <p:cNvSpPr txBox="1"/>
          <p:nvPr/>
        </p:nvSpPr>
        <p:spPr>
          <a:xfrm>
            <a:off x="711200" y="809830"/>
            <a:ext cx="10769600" cy="1169551"/>
          </a:xfrm>
          <a:prstGeom prst="rect">
            <a:avLst/>
          </a:prstGeom>
          <a:noFill/>
        </p:spPr>
        <p:txBody>
          <a:bodyPr wrap="square">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 specific sensor scheduling request can be organized as a collection of at least one of the following Rx, Tx, beam, element and signal processing commands, along with a window of opportunity (WOO) and list of priorities of events within scheduling request.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Commands are referenced by ID number and are stored in separate libraries within the distributed coordinator and platform distributed services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Specific commands are formed by selecting from an indexed library of time, repetition, window and beam plans (back up slides)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Plans and commands are assumed to be stored within or linked through the DC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Platform Services Scheduler/Translation Layer are assumed to have access to same indexed library of plans as the DC </a:t>
            </a:r>
          </a:p>
          <a:p>
            <a:pPr marL="171450" indent="-17145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Red</a:t>
            </a:r>
            <a:r>
              <a:rPr lang="en-US" sz="1000" dirty="0">
                <a:latin typeface="Arial" panose="020B0604020202020204" pitchFamily="34" charset="0"/>
                <a:cs typeface="Arial" panose="020B0604020202020204" pitchFamily="34" charset="0"/>
              </a:rPr>
              <a:t> components beyond scope of milestone 1; to be developed in future milestones </a:t>
            </a:r>
          </a:p>
        </p:txBody>
      </p:sp>
      <p:sp>
        <p:nvSpPr>
          <p:cNvPr id="9" name="TextBox 8">
            <a:extLst>
              <a:ext uri="{FF2B5EF4-FFF2-40B4-BE49-F238E27FC236}">
                <a16:creationId xmlns:a16="http://schemas.microsoft.com/office/drawing/2014/main" id="{3B762BE6-0CDE-7964-3BE4-3B1DB0039E83}"/>
              </a:ext>
            </a:extLst>
          </p:cNvPr>
          <p:cNvSpPr txBox="1"/>
          <p:nvPr/>
        </p:nvSpPr>
        <p:spPr>
          <a:xfrm>
            <a:off x="5723465" y="170558"/>
            <a:ext cx="3412067" cy="215444"/>
          </a:xfrm>
          <a:prstGeom prst="rect">
            <a:avLst/>
          </a:prstGeom>
          <a:noFill/>
        </p:spPr>
        <p:txBody>
          <a:bodyPr wrap="square" rtlCol="0">
            <a:spAutoFit/>
          </a:bodyPr>
          <a:lstStyle/>
          <a:p>
            <a:r>
              <a:rPr lang="en-US" sz="800" dirty="0"/>
              <a:t>UNCLASSIFIED</a:t>
            </a:r>
          </a:p>
        </p:txBody>
      </p:sp>
      <p:sp>
        <p:nvSpPr>
          <p:cNvPr id="10" name="TextBox 9">
            <a:extLst>
              <a:ext uri="{FF2B5EF4-FFF2-40B4-BE49-F238E27FC236}">
                <a16:creationId xmlns:a16="http://schemas.microsoft.com/office/drawing/2014/main" id="{4F3C9338-A402-BD69-8A96-6279B60EF344}"/>
              </a:ext>
            </a:extLst>
          </p:cNvPr>
          <p:cNvSpPr txBox="1"/>
          <p:nvPr/>
        </p:nvSpPr>
        <p:spPr>
          <a:xfrm>
            <a:off x="5562599" y="6521678"/>
            <a:ext cx="3412067" cy="215444"/>
          </a:xfrm>
          <a:prstGeom prst="rect">
            <a:avLst/>
          </a:prstGeom>
          <a:noFill/>
        </p:spPr>
        <p:txBody>
          <a:bodyPr wrap="square" rtlCol="0">
            <a:spAutoFit/>
          </a:bodyPr>
          <a:lstStyle/>
          <a:p>
            <a:r>
              <a:rPr lang="en-US" sz="800" dirty="0"/>
              <a:t>UNCLASSIFIED</a:t>
            </a:r>
          </a:p>
        </p:txBody>
      </p:sp>
      <p:pic>
        <p:nvPicPr>
          <p:cNvPr id="4" name="Picture 3">
            <a:extLst>
              <a:ext uri="{FF2B5EF4-FFF2-40B4-BE49-F238E27FC236}">
                <a16:creationId xmlns:a16="http://schemas.microsoft.com/office/drawing/2014/main" id="{3440E48E-EB7B-B236-56C4-98DC62DA7EE5}"/>
              </a:ext>
            </a:extLst>
          </p:cNvPr>
          <p:cNvPicPr>
            <a:picLocks noChangeAspect="1"/>
          </p:cNvPicPr>
          <p:nvPr/>
        </p:nvPicPr>
        <p:blipFill>
          <a:blip r:embed="rId2"/>
          <a:stretch>
            <a:fillRect/>
          </a:stretch>
        </p:blipFill>
        <p:spPr>
          <a:xfrm>
            <a:off x="189675" y="2074935"/>
            <a:ext cx="11812649" cy="3296110"/>
          </a:xfrm>
          <a:prstGeom prst="rect">
            <a:avLst/>
          </a:prstGeom>
        </p:spPr>
      </p:pic>
      <p:sp>
        <p:nvSpPr>
          <p:cNvPr id="2" name="Rectangle 1">
            <a:extLst>
              <a:ext uri="{FF2B5EF4-FFF2-40B4-BE49-F238E27FC236}">
                <a16:creationId xmlns:a16="http://schemas.microsoft.com/office/drawing/2014/main" id="{04A9A20C-C059-4182-51C4-28C961C8E9BC}"/>
              </a:ext>
            </a:extLst>
          </p:cNvPr>
          <p:cNvSpPr/>
          <p:nvPr/>
        </p:nvSpPr>
        <p:spPr>
          <a:xfrm>
            <a:off x="5215157" y="4198776"/>
            <a:ext cx="1512215" cy="1032310"/>
          </a:xfrm>
          <a:prstGeom prst="rect">
            <a:avLst/>
          </a:prstGeom>
          <a:solidFill>
            <a:srgbClr val="FF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0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C8BFC8C8-8533-FD78-2AD5-CACD38978C93}"/>
              </a:ext>
            </a:extLst>
          </p:cNvPr>
          <p:cNvPicPr>
            <a:picLocks noChangeAspect="1"/>
          </p:cNvPicPr>
          <p:nvPr/>
        </p:nvPicPr>
        <p:blipFill>
          <a:blip r:embed="rId2"/>
          <a:stretch>
            <a:fillRect/>
          </a:stretch>
        </p:blipFill>
        <p:spPr>
          <a:xfrm>
            <a:off x="-99061" y="2122438"/>
            <a:ext cx="12192000" cy="4308451"/>
          </a:xfrm>
          <a:prstGeom prst="rect">
            <a:avLst/>
          </a:prstGeom>
        </p:spPr>
      </p:pic>
      <p:sp>
        <p:nvSpPr>
          <p:cNvPr id="5" name="TextBox 4">
            <a:extLst>
              <a:ext uri="{FF2B5EF4-FFF2-40B4-BE49-F238E27FC236}">
                <a16:creationId xmlns:a16="http://schemas.microsoft.com/office/drawing/2014/main" id="{34CD521E-5E43-32F6-0EC3-FF774C50C62F}"/>
              </a:ext>
            </a:extLst>
          </p:cNvPr>
          <p:cNvSpPr txBox="1"/>
          <p:nvPr/>
        </p:nvSpPr>
        <p:spPr>
          <a:xfrm>
            <a:off x="483124" y="305528"/>
            <a:ext cx="6094428" cy="369332"/>
          </a:xfrm>
          <a:prstGeom prst="rect">
            <a:avLst/>
          </a:prstGeom>
          <a:noFill/>
        </p:spPr>
        <p:txBody>
          <a:bodyPr wrap="square">
            <a:spAutoFit/>
          </a:bodyPr>
          <a:lstStyle/>
          <a:p>
            <a:r>
              <a:rPr lang="en-US" sz="1800" b="1" dirty="0">
                <a:solidFill>
                  <a:schemeClr val="accent1">
                    <a:lumMod val="50000"/>
                  </a:schemeClr>
                </a:solidFill>
                <a:latin typeface="+mn-lt"/>
              </a:rPr>
              <a:t>Scheduling Request Structure: Indexed Plans</a:t>
            </a:r>
          </a:p>
        </p:txBody>
      </p:sp>
      <p:sp>
        <p:nvSpPr>
          <p:cNvPr id="6" name="TextBox 5">
            <a:extLst>
              <a:ext uri="{FF2B5EF4-FFF2-40B4-BE49-F238E27FC236}">
                <a16:creationId xmlns:a16="http://schemas.microsoft.com/office/drawing/2014/main" id="{7797E491-A51A-1DBA-701B-C623EFD22FBC}"/>
              </a:ext>
            </a:extLst>
          </p:cNvPr>
          <p:cNvSpPr txBox="1"/>
          <p:nvPr/>
        </p:nvSpPr>
        <p:spPr>
          <a:xfrm>
            <a:off x="711200" y="809830"/>
            <a:ext cx="10769600" cy="861774"/>
          </a:xfrm>
          <a:prstGeom prst="rect">
            <a:avLst/>
          </a:prstGeom>
          <a:noFill/>
        </p:spPr>
        <p:txBody>
          <a:bodyPr wrap="square">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Plans dictating various time, waveform, channel and beam scenarios are stored within indexed libraries on the distributed coordinator and platform distributed services </a:t>
            </a:r>
          </a:p>
          <a:p>
            <a:endParaRPr lang="en-US" sz="10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Specific Rx-Tx commands (previous slide) are formed by selecting ID’s of time, waveform, repetition, sensitivity time control, channel, beam and signal processing plans</a:t>
            </a:r>
          </a:p>
          <a:p>
            <a:pPr marL="171450" indent="-171450">
              <a:buFont typeface="Arial" panose="020B0604020202020204" pitchFamily="34" charset="0"/>
              <a:buChar char="•"/>
            </a:pPr>
            <a:r>
              <a:rPr lang="en-US" sz="1000" dirty="0">
                <a:solidFill>
                  <a:srgbClr val="FF0000"/>
                </a:solidFill>
                <a:latin typeface="Arial" panose="020B0604020202020204" pitchFamily="34" charset="0"/>
                <a:cs typeface="Arial" panose="020B0604020202020204" pitchFamily="34" charset="0"/>
              </a:rPr>
              <a:t>Red components beyond scope of milestone 1</a:t>
            </a:r>
            <a:r>
              <a:rPr lang="en-US" sz="1000" dirty="0">
                <a:latin typeface="Arial" panose="020B0604020202020204" pitchFamily="34" charset="0"/>
                <a:cs typeface="Arial" panose="020B0604020202020204" pitchFamily="34" charset="0"/>
              </a:rPr>
              <a:t>; milestone 1 will default to a preconfigured value for block if relevant (or empty value if irrelevant) </a:t>
            </a:r>
          </a:p>
          <a:p>
            <a:endParaRPr lang="en-US" sz="10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D878746-3043-0008-2821-DE401FAEE74E}"/>
              </a:ext>
            </a:extLst>
          </p:cNvPr>
          <p:cNvSpPr txBox="1"/>
          <p:nvPr/>
        </p:nvSpPr>
        <p:spPr>
          <a:xfrm>
            <a:off x="5714998" y="170558"/>
            <a:ext cx="3412067" cy="215444"/>
          </a:xfrm>
          <a:prstGeom prst="rect">
            <a:avLst/>
          </a:prstGeom>
          <a:noFill/>
        </p:spPr>
        <p:txBody>
          <a:bodyPr wrap="square" rtlCol="0">
            <a:spAutoFit/>
          </a:bodyPr>
          <a:lstStyle/>
          <a:p>
            <a:r>
              <a:rPr lang="en-US" sz="800" dirty="0"/>
              <a:t>UNCLASSIFIED</a:t>
            </a:r>
          </a:p>
        </p:txBody>
      </p:sp>
      <p:sp>
        <p:nvSpPr>
          <p:cNvPr id="7" name="TextBox 6">
            <a:extLst>
              <a:ext uri="{FF2B5EF4-FFF2-40B4-BE49-F238E27FC236}">
                <a16:creationId xmlns:a16="http://schemas.microsoft.com/office/drawing/2014/main" id="{AC735508-FE1F-0AEE-7F4D-1DB093872103}"/>
              </a:ext>
            </a:extLst>
          </p:cNvPr>
          <p:cNvSpPr txBox="1"/>
          <p:nvPr/>
        </p:nvSpPr>
        <p:spPr>
          <a:xfrm>
            <a:off x="5604932" y="6430889"/>
            <a:ext cx="3412067" cy="215444"/>
          </a:xfrm>
          <a:prstGeom prst="rect">
            <a:avLst/>
          </a:prstGeom>
          <a:noFill/>
        </p:spPr>
        <p:txBody>
          <a:bodyPr wrap="square" rtlCol="0">
            <a:spAutoFit/>
          </a:bodyPr>
          <a:lstStyle/>
          <a:p>
            <a:r>
              <a:rPr lang="en-US" sz="800" dirty="0"/>
              <a:t>UNCLASSIFIED</a:t>
            </a:r>
          </a:p>
        </p:txBody>
      </p:sp>
      <p:sp>
        <p:nvSpPr>
          <p:cNvPr id="9" name="Rectangle 8">
            <a:extLst>
              <a:ext uri="{FF2B5EF4-FFF2-40B4-BE49-F238E27FC236}">
                <a16:creationId xmlns:a16="http://schemas.microsoft.com/office/drawing/2014/main" id="{7FEA99AF-6DBD-7EF0-54E4-C90C055C53E2}"/>
              </a:ext>
            </a:extLst>
          </p:cNvPr>
          <p:cNvSpPr/>
          <p:nvPr/>
        </p:nvSpPr>
        <p:spPr>
          <a:xfrm>
            <a:off x="8216998" y="5290166"/>
            <a:ext cx="1669385" cy="310534"/>
          </a:xfrm>
          <a:prstGeom prst="rect">
            <a:avLst/>
          </a:prstGeom>
          <a:solidFill>
            <a:srgbClr val="FF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55C6448-AD34-53CA-E675-76F563A267E7}"/>
              </a:ext>
            </a:extLst>
          </p:cNvPr>
          <p:cNvSpPr/>
          <p:nvPr/>
        </p:nvSpPr>
        <p:spPr>
          <a:xfrm>
            <a:off x="9017000" y="2271741"/>
            <a:ext cx="2082550" cy="969181"/>
          </a:xfrm>
          <a:prstGeom prst="rect">
            <a:avLst/>
          </a:prstGeom>
          <a:solidFill>
            <a:srgbClr val="FF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D3CFAD2-217B-1EE9-7D9A-0070A28E8D50}"/>
              </a:ext>
            </a:extLst>
          </p:cNvPr>
          <p:cNvSpPr/>
          <p:nvPr/>
        </p:nvSpPr>
        <p:spPr>
          <a:xfrm>
            <a:off x="99061" y="4658868"/>
            <a:ext cx="2009041" cy="941832"/>
          </a:xfrm>
          <a:prstGeom prst="rect">
            <a:avLst/>
          </a:prstGeom>
          <a:solidFill>
            <a:srgbClr val="FF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B7DFB8-CF37-2963-F1C2-7E79B97B508F}"/>
              </a:ext>
            </a:extLst>
          </p:cNvPr>
          <p:cNvSpPr/>
          <p:nvPr/>
        </p:nvSpPr>
        <p:spPr>
          <a:xfrm>
            <a:off x="2207163" y="4581144"/>
            <a:ext cx="4655364" cy="941832"/>
          </a:xfrm>
          <a:prstGeom prst="rect">
            <a:avLst/>
          </a:prstGeom>
          <a:solidFill>
            <a:srgbClr val="FF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F61779F-7B24-A107-2931-C03C5FABB7C7}"/>
              </a:ext>
            </a:extLst>
          </p:cNvPr>
          <p:cNvSpPr/>
          <p:nvPr/>
        </p:nvSpPr>
        <p:spPr>
          <a:xfrm>
            <a:off x="4535786" y="2122438"/>
            <a:ext cx="1430448" cy="1118485"/>
          </a:xfrm>
          <a:prstGeom prst="rect">
            <a:avLst/>
          </a:prstGeom>
          <a:solidFill>
            <a:srgbClr val="FF0000">
              <a:alpha val="1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75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FEA72-F287-8201-B959-8AE9302236A8}"/>
              </a:ext>
            </a:extLst>
          </p:cNvPr>
          <p:cNvSpPr txBox="1">
            <a:spLocks/>
          </p:cNvSpPr>
          <p:nvPr/>
        </p:nvSpPr>
        <p:spPr>
          <a:xfrm>
            <a:off x="548640" y="522189"/>
            <a:ext cx="10972800" cy="4319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latin typeface="Arial" panose="020B0604020202020204" pitchFamily="34" charset="0"/>
                <a:cs typeface="Arial" panose="020B0604020202020204" pitchFamily="34" charset="0"/>
              </a:rPr>
              <a:t>A sensor scheduling request can be organized as a collection of at least one of the following plans and commands.  Plans and commands are assumed to be stored or linked within the cloud/DC; libraries of plans and commands are indexed by specific plan ID number. </a:t>
            </a:r>
            <a:endParaRPr lang="en-US" sz="4800" dirty="0"/>
          </a:p>
          <a:p>
            <a:endParaRPr lang="en-US" dirty="0"/>
          </a:p>
        </p:txBody>
      </p:sp>
      <p:graphicFrame>
        <p:nvGraphicFramePr>
          <p:cNvPr id="6" name="Table 5">
            <a:extLst>
              <a:ext uri="{FF2B5EF4-FFF2-40B4-BE49-F238E27FC236}">
                <a16:creationId xmlns:a16="http://schemas.microsoft.com/office/drawing/2014/main" id="{F84BF55C-441D-0FE0-6829-A43D04DF68CE}"/>
              </a:ext>
            </a:extLst>
          </p:cNvPr>
          <p:cNvGraphicFramePr>
            <a:graphicFrameLocks noGrp="1"/>
          </p:cNvGraphicFramePr>
          <p:nvPr>
            <p:extLst>
              <p:ext uri="{D42A27DB-BD31-4B8C-83A1-F6EECF244321}">
                <p14:modId xmlns:p14="http://schemas.microsoft.com/office/powerpoint/2010/main" val="1890318444"/>
              </p:ext>
            </p:extLst>
          </p:nvPr>
        </p:nvGraphicFramePr>
        <p:xfrm>
          <a:off x="548640" y="1119942"/>
          <a:ext cx="11424512" cy="2923064"/>
        </p:xfrm>
        <a:graphic>
          <a:graphicData uri="http://schemas.openxmlformats.org/drawingml/2006/table">
            <a:tbl>
              <a:tblPr firstRow="1" bandRow="1">
                <a:tableStyleId>{5C22544A-7EE6-4342-B048-85BDC9FD1C3A}</a:tableStyleId>
              </a:tblPr>
              <a:tblGrid>
                <a:gridCol w="2856128">
                  <a:extLst>
                    <a:ext uri="{9D8B030D-6E8A-4147-A177-3AD203B41FA5}">
                      <a16:colId xmlns:a16="http://schemas.microsoft.com/office/drawing/2014/main" val="569450402"/>
                    </a:ext>
                  </a:extLst>
                </a:gridCol>
                <a:gridCol w="2856128">
                  <a:extLst>
                    <a:ext uri="{9D8B030D-6E8A-4147-A177-3AD203B41FA5}">
                      <a16:colId xmlns:a16="http://schemas.microsoft.com/office/drawing/2014/main" val="1422157298"/>
                    </a:ext>
                  </a:extLst>
                </a:gridCol>
                <a:gridCol w="2856128">
                  <a:extLst>
                    <a:ext uri="{9D8B030D-6E8A-4147-A177-3AD203B41FA5}">
                      <a16:colId xmlns:a16="http://schemas.microsoft.com/office/drawing/2014/main" val="3343646758"/>
                    </a:ext>
                  </a:extLst>
                </a:gridCol>
                <a:gridCol w="2856128">
                  <a:extLst>
                    <a:ext uri="{9D8B030D-6E8A-4147-A177-3AD203B41FA5}">
                      <a16:colId xmlns:a16="http://schemas.microsoft.com/office/drawing/2014/main" val="1488477371"/>
                    </a:ext>
                  </a:extLst>
                </a:gridCol>
              </a:tblGrid>
              <a:tr h="428420">
                <a:tc>
                  <a:txBody>
                    <a:bodyPr/>
                    <a:lstStyle/>
                    <a:p>
                      <a:r>
                        <a:rPr lang="en-US" sz="900" dirty="0"/>
                        <a:t>Plan</a:t>
                      </a:r>
                    </a:p>
                  </a:txBody>
                  <a:tcPr marL="60173" marR="60173" marT="30087" marB="30087"/>
                </a:tc>
                <a:tc>
                  <a:txBody>
                    <a:bodyPr/>
                    <a:lstStyle/>
                    <a:p>
                      <a:r>
                        <a:rPr lang="en-US" sz="900" dirty="0"/>
                        <a:t>Minimum information required to define</a:t>
                      </a:r>
                    </a:p>
                  </a:txBody>
                  <a:tcPr marL="60173" marR="60173" marT="30087" marB="30087"/>
                </a:tc>
                <a:tc>
                  <a:txBody>
                    <a:bodyPr/>
                    <a:lstStyle/>
                    <a:p>
                      <a:r>
                        <a:rPr lang="en-US" sz="900" dirty="0"/>
                        <a:t>Description</a:t>
                      </a:r>
                    </a:p>
                  </a:txBody>
                  <a:tcPr marL="60173" marR="60173" marT="30087" marB="30087"/>
                </a:tc>
                <a:tc>
                  <a:txBody>
                    <a:bodyPr/>
                    <a:lstStyle/>
                    <a:p>
                      <a:r>
                        <a:rPr lang="en-US" sz="900" dirty="0"/>
                        <a:t>FROST Context</a:t>
                      </a:r>
                    </a:p>
                  </a:txBody>
                  <a:tcPr marL="60173" marR="60173" marT="30087" marB="30087"/>
                </a:tc>
                <a:extLst>
                  <a:ext uri="{0D108BD9-81ED-4DB2-BD59-A6C34878D82A}">
                    <a16:rowId xmlns:a16="http://schemas.microsoft.com/office/drawing/2014/main" val="1393365018"/>
                  </a:ext>
                </a:extLst>
              </a:tr>
              <a:tr h="245564">
                <a:tc>
                  <a:txBody>
                    <a:bodyPr/>
                    <a:lstStyle/>
                    <a:p>
                      <a:r>
                        <a:rPr lang="en-US" sz="900" dirty="0"/>
                        <a:t>Time Plans</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Plan ID, start time offset relative to reference time (populated at Platform Scheduler Services level),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duration </a:t>
                      </a:r>
                    </a:p>
                    <a:p>
                      <a:endParaRPr lang="en-US" sz="900" dirty="0"/>
                    </a:p>
                  </a:txBody>
                  <a:tcPr marL="60173" marR="60173" marT="30087" marB="30087"/>
                </a:tc>
                <a:tc>
                  <a:txBody>
                    <a:bodyPr/>
                    <a:lstStyle/>
                    <a:p>
                      <a:r>
                        <a:rPr lang="en-US" sz="900" dirty="0"/>
                        <a:t>Defines timeline of request</a:t>
                      </a:r>
                    </a:p>
                  </a:txBody>
                  <a:tcPr marL="60173" marR="60173" marT="30087" marB="30087"/>
                </a:tc>
                <a:tc>
                  <a:txBody>
                    <a:bodyPr/>
                    <a:lstStyle/>
                    <a:p>
                      <a:r>
                        <a:rPr lang="en-US" sz="800" dirty="0"/>
                        <a:t>Fundamental Plans, Mission Data File</a:t>
                      </a:r>
                    </a:p>
                  </a:txBody>
                  <a:tcPr marL="60173" marR="60173" marT="30087" marB="30087"/>
                </a:tc>
                <a:extLst>
                  <a:ext uri="{0D108BD9-81ED-4DB2-BD59-A6C34878D82A}">
                    <a16:rowId xmlns:a16="http://schemas.microsoft.com/office/drawing/2014/main" val="1041835161"/>
                  </a:ext>
                </a:extLst>
              </a:tr>
              <a:tr h="245564">
                <a:tc>
                  <a:txBody>
                    <a:bodyPr/>
                    <a:lstStyle/>
                    <a:p>
                      <a:r>
                        <a:rPr lang="en-US" sz="900" dirty="0"/>
                        <a:t>Repetition Plans</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Plan ID, repetition interval, number of repetitions, array of weights to support modulation </a:t>
                      </a:r>
                    </a:p>
                  </a:txBody>
                  <a:tcPr marL="60173" marR="60173" marT="30087" marB="30087"/>
                </a:tc>
                <a:tc>
                  <a:txBody>
                    <a:bodyPr/>
                    <a:lstStyle/>
                    <a:p>
                      <a:r>
                        <a:rPr lang="en-US" sz="900" dirty="0"/>
                        <a:t>Defines repetition window of request</a:t>
                      </a:r>
                    </a:p>
                  </a:txBody>
                  <a:tcPr marL="60173" marR="60173" marT="30087" marB="30087"/>
                </a:tc>
                <a:tc>
                  <a:txBody>
                    <a:bodyPr/>
                    <a:lstStyle/>
                    <a:p>
                      <a:r>
                        <a:rPr lang="en-US" sz="800" dirty="0"/>
                        <a:t>Fundamental Plans, Mission Data File</a:t>
                      </a:r>
                    </a:p>
                  </a:txBody>
                  <a:tcPr marL="60173" marR="60173" marT="30087" marB="30087"/>
                </a:tc>
                <a:extLst>
                  <a:ext uri="{0D108BD9-81ED-4DB2-BD59-A6C34878D82A}">
                    <a16:rowId xmlns:a16="http://schemas.microsoft.com/office/drawing/2014/main" val="3958884462"/>
                  </a:ext>
                </a:extLst>
              </a:tr>
              <a:tr h="245564">
                <a:tc>
                  <a:txBody>
                    <a:bodyPr/>
                    <a:lstStyle/>
                    <a:p>
                      <a:r>
                        <a:rPr lang="en-US" sz="900" dirty="0"/>
                        <a:t>Waveform Plans</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Plan ID, repetition plan ID, waveform ID</a:t>
                      </a:r>
                    </a:p>
                    <a:p>
                      <a:endParaRPr lang="en-US" sz="900" dirty="0"/>
                    </a:p>
                  </a:txBody>
                  <a:tcPr marL="60173" marR="60173" marT="30087" marB="30087"/>
                </a:tc>
                <a:tc>
                  <a:txBody>
                    <a:bodyPr/>
                    <a:lstStyle/>
                    <a:p>
                      <a:r>
                        <a:rPr lang="en-US" sz="900" dirty="0"/>
                        <a:t>Assumed that DC, platform services have access to same library of waveforms</a:t>
                      </a:r>
                    </a:p>
                  </a:txBody>
                  <a:tcPr marL="60173" marR="60173" marT="30087" marB="30087"/>
                </a:tc>
                <a:tc>
                  <a:txBody>
                    <a:bodyPr/>
                    <a:lstStyle/>
                    <a:p>
                      <a:r>
                        <a:rPr lang="en-US" sz="800" dirty="0"/>
                        <a:t>Combination of Pulse and Frequency Plans to form waveforms, Mission Data File </a:t>
                      </a:r>
                    </a:p>
                  </a:txBody>
                  <a:tcPr marL="60173" marR="60173" marT="30087" marB="30087"/>
                </a:tc>
                <a:extLst>
                  <a:ext uri="{0D108BD9-81ED-4DB2-BD59-A6C34878D82A}">
                    <a16:rowId xmlns:a16="http://schemas.microsoft.com/office/drawing/2014/main" val="351356250"/>
                  </a:ext>
                </a:extLst>
              </a:tr>
              <a:tr h="245564">
                <a:tc>
                  <a:txBody>
                    <a:bodyPr/>
                    <a:lstStyle/>
                    <a:p>
                      <a:r>
                        <a:rPr lang="en-US" sz="900" dirty="0"/>
                        <a:t>Channel Plans</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Plan ID, vector of channels containing IDs of digitized channels to be grouped together, vector of aggregation weights</a:t>
                      </a:r>
                    </a:p>
                    <a:p>
                      <a:endParaRPr lang="en-US" sz="900" dirty="0"/>
                    </a:p>
                  </a:txBody>
                  <a:tcPr marL="60173" marR="60173" marT="30087" marB="30087"/>
                </a:tc>
                <a:tc>
                  <a:txBody>
                    <a:bodyPr/>
                    <a:lstStyle/>
                    <a:p>
                      <a:r>
                        <a:rPr lang="en-US" sz="900" dirty="0"/>
                        <a:t>Defines digital channels of request</a:t>
                      </a:r>
                    </a:p>
                  </a:txBody>
                  <a:tcPr marL="60173" marR="60173" marT="30087" marB="30087"/>
                </a:tc>
                <a:tc>
                  <a:txBody>
                    <a:bodyPr/>
                    <a:lstStyle/>
                    <a:p>
                      <a:r>
                        <a:rPr lang="en-US" sz="800" dirty="0"/>
                        <a:t>RAC message, channel plans </a:t>
                      </a:r>
                    </a:p>
                  </a:txBody>
                  <a:tcPr marL="60173" marR="60173" marT="30087" marB="30087"/>
                </a:tc>
                <a:extLst>
                  <a:ext uri="{0D108BD9-81ED-4DB2-BD59-A6C34878D82A}">
                    <a16:rowId xmlns:a16="http://schemas.microsoft.com/office/drawing/2014/main" val="1150273950"/>
                  </a:ext>
                </a:extLst>
              </a:tr>
              <a:tr h="278416">
                <a:tc>
                  <a:txBody>
                    <a:bodyPr/>
                    <a:lstStyle/>
                    <a:p>
                      <a:r>
                        <a:rPr lang="en-US" sz="900" dirty="0"/>
                        <a:t>Rx Window Plans</a:t>
                      </a:r>
                    </a:p>
                  </a:txBody>
                  <a:tcPr marL="60173" marR="60173" marT="30087" marB="30087"/>
                </a:tc>
                <a:tc>
                  <a:txBody>
                    <a:bodyPr/>
                    <a:lstStyle/>
                    <a:p>
                      <a:r>
                        <a:rPr lang="en-US" sz="800" dirty="0"/>
                        <a:t>Plan ID, time plan ID, waveform plan ID, repetition plan ID, number of repetitions to be discarded before processing, STC plans</a:t>
                      </a:r>
                    </a:p>
                  </a:txBody>
                  <a:tcPr marL="60173" marR="60173" marT="30087" marB="30087"/>
                </a:tc>
                <a:tc>
                  <a:txBody>
                    <a:bodyPr/>
                    <a:lstStyle/>
                    <a:p>
                      <a:r>
                        <a:rPr lang="en-US" sz="900" dirty="0"/>
                        <a:t>Defines breakdown of timeline into receive windows</a:t>
                      </a:r>
                    </a:p>
                  </a:txBody>
                  <a:tcPr marL="60173" marR="60173" marT="30087" marB="30087"/>
                </a:tc>
                <a:tc>
                  <a:txBody>
                    <a:bodyPr/>
                    <a:lstStyle/>
                    <a:p>
                      <a:r>
                        <a:rPr lang="en-US" sz="800" dirty="0"/>
                        <a:t>RAC message, Rx window plans </a:t>
                      </a:r>
                    </a:p>
                  </a:txBody>
                  <a:tcPr marL="60173" marR="60173" marT="30087" marB="30087"/>
                </a:tc>
                <a:extLst>
                  <a:ext uri="{0D108BD9-81ED-4DB2-BD59-A6C34878D82A}">
                    <a16:rowId xmlns:a16="http://schemas.microsoft.com/office/drawing/2014/main" val="1929962307"/>
                  </a:ext>
                </a:extLst>
              </a:tr>
              <a:tr h="245564">
                <a:tc>
                  <a:txBody>
                    <a:bodyPr/>
                    <a:lstStyle/>
                    <a:p>
                      <a:r>
                        <a:rPr lang="en-US" sz="900" dirty="0"/>
                        <a:t>Sensitivity Time Control Plans</a:t>
                      </a:r>
                    </a:p>
                  </a:txBody>
                  <a:tcPr marL="60173" marR="60173" marT="30087" marB="30087"/>
                </a:tc>
                <a:tc>
                  <a:txBody>
                    <a:bodyPr/>
                    <a:lstStyle/>
                    <a:p>
                      <a:r>
                        <a:rPr lang="en-US" sz="800" dirty="0"/>
                        <a:t>Plan ID, time vector specifying one or more times relative to start of the associated Rx window at which gain needs to be adjusted , gain vector specifying desired gain</a:t>
                      </a:r>
                    </a:p>
                  </a:txBody>
                  <a:tcPr marL="60173" marR="60173" marT="30087" marB="30087"/>
                </a:tc>
                <a:tc>
                  <a:txBody>
                    <a:bodyPr/>
                    <a:lstStyle/>
                    <a:p>
                      <a:r>
                        <a:rPr lang="en-US" sz="800" dirty="0"/>
                        <a:t>Default STC plan ID zero, time of zero, gain of one to ignore attenuation </a:t>
                      </a:r>
                    </a:p>
                  </a:txBody>
                  <a:tcPr marL="60173" marR="60173" marT="30087" marB="30087"/>
                </a:tc>
                <a:tc>
                  <a:txBody>
                    <a:bodyPr/>
                    <a:lstStyle/>
                    <a:p>
                      <a:r>
                        <a:rPr lang="en-US" sz="800" dirty="0"/>
                        <a:t>RAC message, STC plans</a:t>
                      </a:r>
                    </a:p>
                  </a:txBody>
                  <a:tcPr marL="60173" marR="60173" marT="30087" marB="30087"/>
                </a:tc>
                <a:extLst>
                  <a:ext uri="{0D108BD9-81ED-4DB2-BD59-A6C34878D82A}">
                    <a16:rowId xmlns:a16="http://schemas.microsoft.com/office/drawing/2014/main" val="1581726342"/>
                  </a:ext>
                </a:extLst>
              </a:tr>
            </a:tbl>
          </a:graphicData>
        </a:graphic>
      </p:graphicFrame>
      <p:graphicFrame>
        <p:nvGraphicFramePr>
          <p:cNvPr id="7" name="Table 6">
            <a:extLst>
              <a:ext uri="{FF2B5EF4-FFF2-40B4-BE49-F238E27FC236}">
                <a16:creationId xmlns:a16="http://schemas.microsoft.com/office/drawing/2014/main" id="{9DE1BE65-0479-58E7-0071-6E44AA41B481}"/>
              </a:ext>
            </a:extLst>
          </p:cNvPr>
          <p:cNvGraphicFramePr>
            <a:graphicFrameLocks noGrp="1"/>
          </p:cNvGraphicFramePr>
          <p:nvPr>
            <p:extLst>
              <p:ext uri="{D42A27DB-BD31-4B8C-83A1-F6EECF244321}">
                <p14:modId xmlns:p14="http://schemas.microsoft.com/office/powerpoint/2010/main" val="2014635757"/>
              </p:ext>
            </p:extLst>
          </p:nvPr>
        </p:nvGraphicFramePr>
        <p:xfrm>
          <a:off x="548640" y="3905093"/>
          <a:ext cx="11424512" cy="2709744"/>
        </p:xfrm>
        <a:graphic>
          <a:graphicData uri="http://schemas.openxmlformats.org/drawingml/2006/table">
            <a:tbl>
              <a:tblPr firstRow="1" bandRow="1">
                <a:tableStyleId>{5C22544A-7EE6-4342-B048-85BDC9FD1C3A}</a:tableStyleId>
              </a:tblPr>
              <a:tblGrid>
                <a:gridCol w="2856128">
                  <a:extLst>
                    <a:ext uri="{9D8B030D-6E8A-4147-A177-3AD203B41FA5}">
                      <a16:colId xmlns:a16="http://schemas.microsoft.com/office/drawing/2014/main" val="3847541111"/>
                    </a:ext>
                  </a:extLst>
                </a:gridCol>
                <a:gridCol w="2856128">
                  <a:extLst>
                    <a:ext uri="{9D8B030D-6E8A-4147-A177-3AD203B41FA5}">
                      <a16:colId xmlns:a16="http://schemas.microsoft.com/office/drawing/2014/main" val="2725303510"/>
                    </a:ext>
                  </a:extLst>
                </a:gridCol>
                <a:gridCol w="2856128">
                  <a:extLst>
                    <a:ext uri="{9D8B030D-6E8A-4147-A177-3AD203B41FA5}">
                      <a16:colId xmlns:a16="http://schemas.microsoft.com/office/drawing/2014/main" val="4202772891"/>
                    </a:ext>
                  </a:extLst>
                </a:gridCol>
                <a:gridCol w="2856128">
                  <a:extLst>
                    <a:ext uri="{9D8B030D-6E8A-4147-A177-3AD203B41FA5}">
                      <a16:colId xmlns:a16="http://schemas.microsoft.com/office/drawing/2014/main" val="2060202782"/>
                    </a:ext>
                  </a:extLst>
                </a:gridCol>
              </a:tblGrid>
              <a:tr h="658101">
                <a:tc>
                  <a:txBody>
                    <a:bodyPr/>
                    <a:lstStyle/>
                    <a:p>
                      <a:r>
                        <a:rPr lang="en-US" sz="900" b="0" dirty="0">
                          <a:solidFill>
                            <a:schemeClr val="tx1"/>
                          </a:solidFill>
                        </a:rPr>
                        <a:t>Angle Command</a:t>
                      </a:r>
                    </a:p>
                  </a:txBody>
                  <a:tcPr marL="15339" marR="15339" marT="7669" marB="7669">
                    <a:solidFill>
                      <a:schemeClr val="accent1">
                        <a:lumMod val="20000"/>
                        <a:lumOff val="80000"/>
                      </a:schemeClr>
                    </a:solidFill>
                  </a:tcPr>
                </a:tc>
                <a:tc>
                  <a:txBody>
                    <a:bodyPr/>
                    <a:lstStyle/>
                    <a:p>
                      <a:r>
                        <a:rPr lang="en-US" sz="800" b="0" dirty="0">
                          <a:solidFill>
                            <a:schemeClr val="tx1"/>
                          </a:solidFill>
                        </a:rPr>
                        <a:t>Channel plan ID to be commanded, azimuth steer angle, elevation steer angle, azimuth spoil factor, elevation spoil factor, polarization </a:t>
                      </a:r>
                    </a:p>
                  </a:txBody>
                  <a:tcPr marL="15339" marR="15339" marT="7669" marB="7669">
                    <a:solidFill>
                      <a:schemeClr val="accent1">
                        <a:lumMod val="20000"/>
                        <a:lumOff val="80000"/>
                      </a:schemeClr>
                    </a:solidFill>
                  </a:tcPr>
                </a:tc>
                <a:tc>
                  <a:txBody>
                    <a:bodyPr/>
                    <a:lstStyle/>
                    <a:p>
                      <a:r>
                        <a:rPr lang="en-US" sz="800" b="0" dirty="0">
                          <a:solidFill>
                            <a:schemeClr val="tx1"/>
                          </a:solidFill>
                        </a:rPr>
                        <a:t>Defines beam angle of request. The FE will convert these steering angles and spoil factors into per-element delays and amplitudes</a:t>
                      </a:r>
                    </a:p>
                  </a:txBody>
                  <a:tcPr marL="15339" marR="15339" marT="7669" marB="7669">
                    <a:solidFill>
                      <a:schemeClr val="accent1">
                        <a:lumMod val="20000"/>
                        <a:lumOff val="80000"/>
                      </a:schemeClr>
                    </a:solidFill>
                  </a:tcPr>
                </a:tc>
                <a:tc>
                  <a:txBody>
                    <a:bodyPr/>
                    <a:lstStyle/>
                    <a:p>
                      <a:r>
                        <a:rPr lang="en-US" sz="800" b="0" dirty="0">
                          <a:solidFill>
                            <a:schemeClr val="tx1"/>
                          </a:solidFill>
                        </a:rPr>
                        <a:t>RAC message, angle command </a:t>
                      </a:r>
                    </a:p>
                  </a:txBody>
                  <a:tcPr marL="15339" marR="15339" marT="7669" marB="7669">
                    <a:solidFill>
                      <a:schemeClr val="accent1">
                        <a:lumMod val="20000"/>
                        <a:lumOff val="80000"/>
                      </a:schemeClr>
                    </a:solidFill>
                  </a:tcPr>
                </a:tc>
                <a:extLst>
                  <a:ext uri="{0D108BD9-81ED-4DB2-BD59-A6C34878D82A}">
                    <a16:rowId xmlns:a16="http://schemas.microsoft.com/office/drawing/2014/main" val="1822480046"/>
                  </a:ext>
                </a:extLst>
              </a:tr>
              <a:tr h="443261">
                <a:tc>
                  <a:txBody>
                    <a:bodyPr/>
                    <a:lstStyle/>
                    <a:p>
                      <a:r>
                        <a:rPr lang="en-US" sz="900" dirty="0"/>
                        <a:t>Element Command </a:t>
                      </a:r>
                    </a:p>
                  </a:txBody>
                  <a:tcPr marL="15339" marR="15339" marT="7669" marB="7669"/>
                </a:tc>
                <a:tc>
                  <a:txBody>
                    <a:bodyPr/>
                    <a:lstStyle/>
                    <a:p>
                      <a:r>
                        <a:rPr lang="en-US" sz="800" dirty="0"/>
                        <a:t>Element ID to be commanded, delay in seconds, amplitude between zero and one</a:t>
                      </a:r>
                    </a:p>
                  </a:txBody>
                  <a:tcPr marL="15339" marR="15339" marT="7669" marB="7669"/>
                </a:tc>
                <a:tc>
                  <a:txBody>
                    <a:bodyPr/>
                    <a:lstStyle/>
                    <a:p>
                      <a:r>
                        <a:rPr lang="en-US" sz="800" dirty="0"/>
                        <a:t>Specifies antenna elements</a:t>
                      </a:r>
                    </a:p>
                  </a:txBody>
                  <a:tcPr marL="15339" marR="15339" marT="7669" marB="7669"/>
                </a:tc>
                <a:tc>
                  <a:txBody>
                    <a:bodyPr/>
                    <a:lstStyle/>
                    <a:p>
                      <a:r>
                        <a:rPr lang="en-US" sz="800" dirty="0"/>
                        <a:t>RAC message, element command</a:t>
                      </a:r>
                    </a:p>
                  </a:txBody>
                  <a:tcPr marL="15339" marR="15339" marT="7669" marB="7669"/>
                </a:tc>
                <a:extLst>
                  <a:ext uri="{0D108BD9-81ED-4DB2-BD59-A6C34878D82A}">
                    <a16:rowId xmlns:a16="http://schemas.microsoft.com/office/drawing/2014/main" val="2817198750"/>
                  </a:ext>
                </a:extLst>
              </a:tr>
              <a:tr h="228420">
                <a:tc>
                  <a:txBody>
                    <a:bodyPr/>
                    <a:lstStyle/>
                    <a:p>
                      <a:r>
                        <a:rPr lang="en-US" sz="900" dirty="0"/>
                        <a:t>Beam Plans</a:t>
                      </a:r>
                    </a:p>
                  </a:txBody>
                  <a:tcPr marL="15339" marR="15339" marT="7669" marB="7669"/>
                </a:tc>
                <a:tc>
                  <a:txBody>
                    <a:bodyPr/>
                    <a:lstStyle/>
                    <a:p>
                      <a:r>
                        <a:rPr lang="en-US" sz="800" dirty="0"/>
                        <a:t>Plan ID, array of angle commanded beams</a:t>
                      </a:r>
                    </a:p>
                  </a:txBody>
                  <a:tcPr marL="15339" marR="15339" marT="7669" marB="7669"/>
                </a:tc>
                <a:tc>
                  <a:txBody>
                    <a:bodyPr/>
                    <a:lstStyle/>
                    <a:p>
                      <a:r>
                        <a:rPr lang="en-US" sz="800" dirty="0"/>
                        <a:t>Command to assign specific sequence of beam commands for execution</a:t>
                      </a:r>
                    </a:p>
                  </a:txBody>
                  <a:tcPr marL="15339" marR="15339" marT="7669" marB="7669"/>
                </a:tc>
                <a:tc>
                  <a:txBody>
                    <a:bodyPr/>
                    <a:lstStyle/>
                    <a:p>
                      <a:r>
                        <a:rPr lang="en-US" sz="800" dirty="0"/>
                        <a:t>RAC message, beam plans</a:t>
                      </a:r>
                    </a:p>
                  </a:txBody>
                  <a:tcPr marL="15339" marR="15339" marT="7669" marB="7669"/>
                </a:tc>
                <a:extLst>
                  <a:ext uri="{0D108BD9-81ED-4DB2-BD59-A6C34878D82A}">
                    <a16:rowId xmlns:a16="http://schemas.microsoft.com/office/drawing/2014/main" val="3427705970"/>
                  </a:ext>
                </a:extLst>
              </a:tr>
              <a:tr h="335840">
                <a:tc>
                  <a:txBody>
                    <a:bodyPr/>
                    <a:lstStyle/>
                    <a:p>
                      <a:r>
                        <a:rPr lang="en-US" sz="900" dirty="0"/>
                        <a:t>Beam Command</a:t>
                      </a:r>
                    </a:p>
                  </a:txBody>
                  <a:tcPr marL="15339" marR="15339" marT="7669" marB="7669"/>
                </a:tc>
                <a:tc>
                  <a:txBody>
                    <a:bodyPr/>
                    <a:lstStyle/>
                    <a:p>
                      <a:r>
                        <a:rPr lang="en-US" sz="800" dirty="0"/>
                        <a:t>Command ID, time plan ID, repetition plan ID, vector of beam plan IDs</a:t>
                      </a:r>
                    </a:p>
                  </a:txBody>
                  <a:tcPr marL="15339" marR="15339" marT="7669" marB="7669"/>
                </a:tc>
                <a:tc>
                  <a:txBody>
                    <a:bodyPr/>
                    <a:lstStyle/>
                    <a:p>
                      <a:r>
                        <a:rPr lang="en-US" sz="800" dirty="0"/>
                        <a:t>Defines sequence of beams within a time duration </a:t>
                      </a:r>
                    </a:p>
                  </a:txBody>
                  <a:tcPr marL="15339" marR="15339" marT="7669" marB="7669"/>
                </a:tc>
                <a:tc>
                  <a:txBody>
                    <a:bodyPr/>
                    <a:lstStyle/>
                    <a:p>
                      <a:r>
                        <a:rPr lang="en-US" sz="800" dirty="0"/>
                        <a:t>RAC message, beam command</a:t>
                      </a:r>
                    </a:p>
                  </a:txBody>
                  <a:tcPr marL="15339" marR="15339" marT="7669" marB="7669"/>
                </a:tc>
                <a:extLst>
                  <a:ext uri="{0D108BD9-81ED-4DB2-BD59-A6C34878D82A}">
                    <a16:rowId xmlns:a16="http://schemas.microsoft.com/office/drawing/2014/main" val="3578617967"/>
                  </a:ext>
                </a:extLst>
              </a:tr>
              <a:tr h="443261">
                <a:tc>
                  <a:txBody>
                    <a:bodyPr/>
                    <a:lstStyle/>
                    <a:p>
                      <a:r>
                        <a:rPr lang="en-US" sz="900" dirty="0"/>
                        <a:t>Tx Command</a:t>
                      </a:r>
                    </a:p>
                  </a:txBody>
                  <a:tcPr marL="15339" marR="15339" marT="7669" marB="7669"/>
                </a:tc>
                <a:tc>
                  <a:txBody>
                    <a:bodyPr/>
                    <a:lstStyle/>
                    <a:p>
                      <a:r>
                        <a:rPr lang="en-US" sz="800" dirty="0"/>
                        <a:t>Command ID, channel plan ID whose elements are to Tx, waveform plan ID</a:t>
                      </a:r>
                    </a:p>
                  </a:txBody>
                  <a:tcPr marL="15339" marR="15339" marT="7669" marB="7669"/>
                </a:tc>
                <a:tc>
                  <a:txBody>
                    <a:bodyPr/>
                    <a:lstStyle/>
                    <a:p>
                      <a:r>
                        <a:rPr lang="en-US" sz="800" dirty="0"/>
                        <a:t>Defines a transmit command (to be synchronized with given time plan)</a:t>
                      </a:r>
                    </a:p>
                  </a:txBody>
                  <a:tcPr marL="15339" marR="15339" marT="7669" marB="7669"/>
                </a:tc>
                <a:tc>
                  <a:txBody>
                    <a:bodyPr/>
                    <a:lstStyle/>
                    <a:p>
                      <a:r>
                        <a:rPr lang="en-US" sz="800" dirty="0"/>
                        <a:t>RAC message, Tx command</a:t>
                      </a:r>
                    </a:p>
                  </a:txBody>
                  <a:tcPr marL="15339" marR="15339" marT="7669" marB="7669"/>
                </a:tc>
                <a:extLst>
                  <a:ext uri="{0D108BD9-81ED-4DB2-BD59-A6C34878D82A}">
                    <a16:rowId xmlns:a16="http://schemas.microsoft.com/office/drawing/2014/main" val="4197675789"/>
                  </a:ext>
                </a:extLst>
              </a:tr>
              <a:tr h="570103">
                <a:tc>
                  <a:txBody>
                    <a:bodyPr/>
                    <a:lstStyle/>
                    <a:p>
                      <a:r>
                        <a:rPr lang="en-US" sz="900" dirty="0"/>
                        <a:t>Rx Command</a:t>
                      </a:r>
                    </a:p>
                  </a:txBody>
                  <a:tcPr marL="15339" marR="15339" marT="7669" marB="7669"/>
                </a:tc>
                <a:tc>
                  <a:txBody>
                    <a:bodyPr/>
                    <a:lstStyle/>
                    <a:p>
                      <a:r>
                        <a:rPr lang="en-US" sz="800" dirty="0"/>
                        <a:t>Command ID, channel plan ID whose elements are to Rx, vector of Rx window plan IDs identifying receive windows</a:t>
                      </a:r>
                    </a:p>
                  </a:txBody>
                  <a:tcPr marL="15339" marR="15339" marT="7669" marB="7669"/>
                </a:tc>
                <a:tc>
                  <a:txBody>
                    <a:bodyPr/>
                    <a:lstStyle/>
                    <a:p>
                      <a:r>
                        <a:rPr lang="en-US" sz="800" dirty="0"/>
                        <a:t>Loads antenna channels and sequence of time windows for execution of a specific receive event </a:t>
                      </a:r>
                    </a:p>
                  </a:txBody>
                  <a:tcPr marL="15339" marR="15339" marT="7669" marB="7669"/>
                </a:tc>
                <a:tc>
                  <a:txBody>
                    <a:bodyPr/>
                    <a:lstStyle/>
                    <a:p>
                      <a:r>
                        <a:rPr lang="en-US" sz="800" dirty="0"/>
                        <a:t>RAC message, Rx command</a:t>
                      </a:r>
                    </a:p>
                  </a:txBody>
                  <a:tcPr marL="15339" marR="15339" marT="7669" marB="7669"/>
                </a:tc>
                <a:extLst>
                  <a:ext uri="{0D108BD9-81ED-4DB2-BD59-A6C34878D82A}">
                    <a16:rowId xmlns:a16="http://schemas.microsoft.com/office/drawing/2014/main" val="3922409835"/>
                  </a:ext>
                </a:extLst>
              </a:tr>
            </a:tbl>
          </a:graphicData>
        </a:graphic>
      </p:graphicFrame>
      <p:sp>
        <p:nvSpPr>
          <p:cNvPr id="8" name="Text Placeholder 4">
            <a:extLst>
              <a:ext uri="{FF2B5EF4-FFF2-40B4-BE49-F238E27FC236}">
                <a16:creationId xmlns:a16="http://schemas.microsoft.com/office/drawing/2014/main" id="{A57366D5-31F9-67F5-09A2-3B89A0AF2BD5}"/>
              </a:ext>
            </a:extLst>
          </p:cNvPr>
          <p:cNvSpPr txBox="1">
            <a:spLocks/>
          </p:cNvSpPr>
          <p:nvPr/>
        </p:nvSpPr>
        <p:spPr>
          <a:xfrm>
            <a:off x="5612765" y="202326"/>
            <a:ext cx="943822" cy="88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dirty="0"/>
              <a:t>UNCLASSIFIED</a:t>
            </a:r>
          </a:p>
        </p:txBody>
      </p:sp>
      <p:sp>
        <p:nvSpPr>
          <p:cNvPr id="9" name="Text Placeholder 4">
            <a:extLst>
              <a:ext uri="{FF2B5EF4-FFF2-40B4-BE49-F238E27FC236}">
                <a16:creationId xmlns:a16="http://schemas.microsoft.com/office/drawing/2014/main" id="{FACF7423-B41A-152E-D053-98AED66189B2}"/>
              </a:ext>
            </a:extLst>
          </p:cNvPr>
          <p:cNvSpPr txBox="1">
            <a:spLocks/>
          </p:cNvSpPr>
          <p:nvPr/>
        </p:nvSpPr>
        <p:spPr>
          <a:xfrm>
            <a:off x="5725568" y="6515672"/>
            <a:ext cx="943822" cy="88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dirty="0"/>
              <a:t>UNCLASSIFIED</a:t>
            </a:r>
          </a:p>
        </p:txBody>
      </p:sp>
      <p:sp>
        <p:nvSpPr>
          <p:cNvPr id="11" name="Title 2">
            <a:extLst>
              <a:ext uri="{FF2B5EF4-FFF2-40B4-BE49-F238E27FC236}">
                <a16:creationId xmlns:a16="http://schemas.microsoft.com/office/drawing/2014/main" id="{81948DF5-FFE7-1721-883E-1AE679D36391}"/>
              </a:ext>
            </a:extLst>
          </p:cNvPr>
          <p:cNvSpPr txBox="1">
            <a:spLocks/>
          </p:cNvSpPr>
          <p:nvPr/>
        </p:nvSpPr>
        <p:spPr>
          <a:xfrm>
            <a:off x="448732" y="159367"/>
            <a:ext cx="9829801" cy="6843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lumMod val="50000"/>
                  </a:schemeClr>
                </a:solidFill>
                <a:latin typeface="+mn-lt"/>
              </a:rPr>
              <a:t>Sensor Scheduling Request Structure</a:t>
            </a:r>
          </a:p>
        </p:txBody>
      </p:sp>
    </p:spTree>
    <p:extLst>
      <p:ext uri="{BB962C8B-B14F-4D97-AF65-F5344CB8AC3E}">
        <p14:creationId xmlns:p14="http://schemas.microsoft.com/office/powerpoint/2010/main" val="42093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1FEA72-F287-8201-B959-8AE9302236A8}"/>
              </a:ext>
            </a:extLst>
          </p:cNvPr>
          <p:cNvSpPr txBox="1">
            <a:spLocks/>
          </p:cNvSpPr>
          <p:nvPr/>
        </p:nvSpPr>
        <p:spPr>
          <a:xfrm>
            <a:off x="485223" y="480032"/>
            <a:ext cx="11036217" cy="431901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000" dirty="0">
              <a:latin typeface="Arial" panose="020B0604020202020204" pitchFamily="34" charset="0"/>
              <a:cs typeface="Arial" panose="020B0604020202020204" pitchFamily="34" charset="0"/>
            </a:endParaRPr>
          </a:p>
          <a:p>
            <a:pPr marL="0" indent="0">
              <a:buNone/>
            </a:pPr>
            <a:r>
              <a:rPr lang="en-US" sz="1200" dirty="0">
                <a:latin typeface="Arial" panose="020B0604020202020204" pitchFamily="34" charset="0"/>
                <a:cs typeface="Arial" panose="020B0604020202020204" pitchFamily="34" charset="0"/>
              </a:rPr>
              <a:t>For scheduling requests requiring signal processing, the platform scheduler sends an associated signal processing plan/command listing the Rx windows associated with the relevant data to be processed. </a:t>
            </a:r>
            <a:endParaRPr lang="en-US" sz="4800" dirty="0"/>
          </a:p>
          <a:p>
            <a:endParaRPr lang="en-US" dirty="0"/>
          </a:p>
        </p:txBody>
      </p:sp>
      <p:graphicFrame>
        <p:nvGraphicFramePr>
          <p:cNvPr id="6" name="Table 5">
            <a:extLst>
              <a:ext uri="{FF2B5EF4-FFF2-40B4-BE49-F238E27FC236}">
                <a16:creationId xmlns:a16="http://schemas.microsoft.com/office/drawing/2014/main" id="{F84BF55C-441D-0FE0-6829-A43D04DF68CE}"/>
              </a:ext>
            </a:extLst>
          </p:cNvPr>
          <p:cNvGraphicFramePr>
            <a:graphicFrameLocks noGrp="1"/>
          </p:cNvGraphicFramePr>
          <p:nvPr>
            <p:extLst>
              <p:ext uri="{D42A27DB-BD31-4B8C-83A1-F6EECF244321}">
                <p14:modId xmlns:p14="http://schemas.microsoft.com/office/powerpoint/2010/main" val="2293178577"/>
              </p:ext>
            </p:extLst>
          </p:nvPr>
        </p:nvGraphicFramePr>
        <p:xfrm>
          <a:off x="485223" y="1409841"/>
          <a:ext cx="11424512" cy="1813688"/>
        </p:xfrm>
        <a:graphic>
          <a:graphicData uri="http://schemas.openxmlformats.org/drawingml/2006/table">
            <a:tbl>
              <a:tblPr firstRow="1" bandRow="1">
                <a:tableStyleId>{5C22544A-7EE6-4342-B048-85BDC9FD1C3A}</a:tableStyleId>
              </a:tblPr>
              <a:tblGrid>
                <a:gridCol w="2856128">
                  <a:extLst>
                    <a:ext uri="{9D8B030D-6E8A-4147-A177-3AD203B41FA5}">
                      <a16:colId xmlns:a16="http://schemas.microsoft.com/office/drawing/2014/main" val="569450402"/>
                    </a:ext>
                  </a:extLst>
                </a:gridCol>
                <a:gridCol w="2856128">
                  <a:extLst>
                    <a:ext uri="{9D8B030D-6E8A-4147-A177-3AD203B41FA5}">
                      <a16:colId xmlns:a16="http://schemas.microsoft.com/office/drawing/2014/main" val="1422157298"/>
                    </a:ext>
                  </a:extLst>
                </a:gridCol>
                <a:gridCol w="2856128">
                  <a:extLst>
                    <a:ext uri="{9D8B030D-6E8A-4147-A177-3AD203B41FA5}">
                      <a16:colId xmlns:a16="http://schemas.microsoft.com/office/drawing/2014/main" val="3343646758"/>
                    </a:ext>
                  </a:extLst>
                </a:gridCol>
                <a:gridCol w="2856128">
                  <a:extLst>
                    <a:ext uri="{9D8B030D-6E8A-4147-A177-3AD203B41FA5}">
                      <a16:colId xmlns:a16="http://schemas.microsoft.com/office/drawing/2014/main" val="1488477371"/>
                    </a:ext>
                  </a:extLst>
                </a:gridCol>
              </a:tblGrid>
              <a:tr h="428420">
                <a:tc>
                  <a:txBody>
                    <a:bodyPr/>
                    <a:lstStyle/>
                    <a:p>
                      <a:r>
                        <a:rPr lang="en-US" sz="900" dirty="0"/>
                        <a:t>Plan</a:t>
                      </a:r>
                    </a:p>
                  </a:txBody>
                  <a:tcPr marL="60173" marR="60173" marT="30087" marB="30087"/>
                </a:tc>
                <a:tc>
                  <a:txBody>
                    <a:bodyPr/>
                    <a:lstStyle/>
                    <a:p>
                      <a:r>
                        <a:rPr lang="en-US" sz="900" dirty="0"/>
                        <a:t>Minimum information required to define</a:t>
                      </a:r>
                    </a:p>
                  </a:txBody>
                  <a:tcPr marL="60173" marR="60173" marT="30087" marB="30087"/>
                </a:tc>
                <a:tc>
                  <a:txBody>
                    <a:bodyPr/>
                    <a:lstStyle/>
                    <a:p>
                      <a:r>
                        <a:rPr lang="en-US" sz="900" dirty="0"/>
                        <a:t>Description</a:t>
                      </a:r>
                    </a:p>
                  </a:txBody>
                  <a:tcPr marL="60173" marR="60173" marT="30087" marB="30087"/>
                </a:tc>
                <a:tc>
                  <a:txBody>
                    <a:bodyPr/>
                    <a:lstStyle/>
                    <a:p>
                      <a:r>
                        <a:rPr lang="en-US" sz="900" dirty="0"/>
                        <a:t>FROST Context</a:t>
                      </a:r>
                    </a:p>
                  </a:txBody>
                  <a:tcPr marL="60173" marR="60173" marT="30087" marB="30087"/>
                </a:tc>
                <a:extLst>
                  <a:ext uri="{0D108BD9-81ED-4DB2-BD59-A6C34878D82A}">
                    <a16:rowId xmlns:a16="http://schemas.microsoft.com/office/drawing/2014/main" val="1393365018"/>
                  </a:ext>
                </a:extLst>
              </a:tr>
              <a:tr h="245564">
                <a:tc>
                  <a:txBody>
                    <a:bodyPr/>
                    <a:lstStyle/>
                    <a:p>
                      <a:r>
                        <a:rPr lang="en-US" sz="900" dirty="0"/>
                        <a:t>Signal Processing Plan</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Plan ID, Data descriptor (identifies data to be processed, contains radar action ID, Rx window plan ID of window associated with the radar action, channel ID associated with radar action, electronic boresight), process detections Boolean, process mode enumeration (e.g. SEARCH, TRACK)</a:t>
                      </a:r>
                    </a:p>
                    <a:p>
                      <a:endParaRPr lang="en-US" sz="900" dirty="0"/>
                    </a:p>
                  </a:txBody>
                  <a:tcPr marL="60173" marR="60173" marT="30087" marB="30087"/>
                </a:tc>
                <a:tc>
                  <a:txBody>
                    <a:bodyPr/>
                    <a:lstStyle/>
                    <a:p>
                      <a:r>
                        <a:rPr lang="en-US" sz="900" dirty="0"/>
                        <a:t>Structure to indicate to data extractor module how data will be processed, and store Rx window requiring processing </a:t>
                      </a:r>
                    </a:p>
                  </a:txBody>
                  <a:tcPr marL="60173" marR="60173" marT="30087" marB="30087"/>
                </a:tc>
                <a:tc>
                  <a:txBody>
                    <a:bodyPr/>
                    <a:lstStyle/>
                    <a:p>
                      <a:r>
                        <a:rPr lang="en-US" sz="800" dirty="0"/>
                        <a:t>SPC message</a:t>
                      </a:r>
                    </a:p>
                  </a:txBody>
                  <a:tcPr marL="60173" marR="60173" marT="30087" marB="30087"/>
                </a:tc>
                <a:extLst>
                  <a:ext uri="{0D108BD9-81ED-4DB2-BD59-A6C34878D82A}">
                    <a16:rowId xmlns:a16="http://schemas.microsoft.com/office/drawing/2014/main" val="1041835161"/>
                  </a:ext>
                </a:extLst>
              </a:tr>
              <a:tr h="245564">
                <a:tc>
                  <a:txBody>
                    <a:bodyPr/>
                    <a:lstStyle/>
                    <a:p>
                      <a:r>
                        <a:rPr lang="en-US" sz="900" dirty="0"/>
                        <a:t>Signal Processing Command</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t>ID of associated Signal Processing Plan, accumulation command (e.g. NCI, CI) </a:t>
                      </a:r>
                    </a:p>
                  </a:txBody>
                  <a:tcPr marL="60173" marR="60173" marT="30087" marB="30087"/>
                </a:tc>
                <a:tc>
                  <a:txBody>
                    <a:bodyPr/>
                    <a:lstStyle/>
                    <a:p>
                      <a:r>
                        <a:rPr lang="en-US" sz="900" dirty="0"/>
                        <a:t>Command to assign specific signal processing plan for execution</a:t>
                      </a:r>
                    </a:p>
                  </a:txBody>
                  <a:tcPr marL="60173" marR="60173" marT="30087" marB="30087"/>
                </a:tc>
                <a:tc>
                  <a:txBody>
                    <a:bodyPr/>
                    <a:lstStyle/>
                    <a:p>
                      <a:r>
                        <a:rPr lang="en-US" sz="800" dirty="0"/>
                        <a:t>SPC message</a:t>
                      </a:r>
                    </a:p>
                  </a:txBody>
                  <a:tcPr marL="60173" marR="60173" marT="30087" marB="30087"/>
                </a:tc>
                <a:extLst>
                  <a:ext uri="{0D108BD9-81ED-4DB2-BD59-A6C34878D82A}">
                    <a16:rowId xmlns:a16="http://schemas.microsoft.com/office/drawing/2014/main" val="3958884462"/>
                  </a:ext>
                </a:extLst>
              </a:tr>
            </a:tbl>
          </a:graphicData>
        </a:graphic>
      </p:graphicFrame>
      <p:sp>
        <p:nvSpPr>
          <p:cNvPr id="8" name="Text Placeholder 4">
            <a:extLst>
              <a:ext uri="{FF2B5EF4-FFF2-40B4-BE49-F238E27FC236}">
                <a16:creationId xmlns:a16="http://schemas.microsoft.com/office/drawing/2014/main" id="{A57366D5-31F9-67F5-09A2-3B89A0AF2BD5}"/>
              </a:ext>
            </a:extLst>
          </p:cNvPr>
          <p:cNvSpPr txBox="1">
            <a:spLocks/>
          </p:cNvSpPr>
          <p:nvPr/>
        </p:nvSpPr>
        <p:spPr>
          <a:xfrm>
            <a:off x="5612765" y="202326"/>
            <a:ext cx="943822" cy="88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dirty="0"/>
              <a:t>UNCLASSIFIED</a:t>
            </a:r>
          </a:p>
        </p:txBody>
      </p:sp>
      <p:sp>
        <p:nvSpPr>
          <p:cNvPr id="9" name="Text Placeholder 4">
            <a:extLst>
              <a:ext uri="{FF2B5EF4-FFF2-40B4-BE49-F238E27FC236}">
                <a16:creationId xmlns:a16="http://schemas.microsoft.com/office/drawing/2014/main" id="{FACF7423-B41A-152E-D053-98AED66189B2}"/>
              </a:ext>
            </a:extLst>
          </p:cNvPr>
          <p:cNvSpPr txBox="1">
            <a:spLocks/>
          </p:cNvSpPr>
          <p:nvPr/>
        </p:nvSpPr>
        <p:spPr>
          <a:xfrm>
            <a:off x="5725568" y="6515672"/>
            <a:ext cx="943822" cy="889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800" dirty="0"/>
              <a:t>UNCLASSIFIED</a:t>
            </a:r>
          </a:p>
        </p:txBody>
      </p:sp>
      <p:sp>
        <p:nvSpPr>
          <p:cNvPr id="11" name="Title 2">
            <a:extLst>
              <a:ext uri="{FF2B5EF4-FFF2-40B4-BE49-F238E27FC236}">
                <a16:creationId xmlns:a16="http://schemas.microsoft.com/office/drawing/2014/main" id="{81948DF5-FFE7-1721-883E-1AE679D36391}"/>
              </a:ext>
            </a:extLst>
          </p:cNvPr>
          <p:cNvSpPr txBox="1">
            <a:spLocks/>
          </p:cNvSpPr>
          <p:nvPr/>
        </p:nvSpPr>
        <p:spPr>
          <a:xfrm>
            <a:off x="448732" y="159367"/>
            <a:ext cx="9829801" cy="6843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lumMod val="50000"/>
                  </a:schemeClr>
                </a:solidFill>
                <a:latin typeface="+mn-lt"/>
              </a:rPr>
              <a:t>Signal Processing Commands </a:t>
            </a:r>
          </a:p>
        </p:txBody>
      </p:sp>
      <p:sp>
        <p:nvSpPr>
          <p:cNvPr id="3" name="Title 2">
            <a:extLst>
              <a:ext uri="{FF2B5EF4-FFF2-40B4-BE49-F238E27FC236}">
                <a16:creationId xmlns:a16="http://schemas.microsoft.com/office/drawing/2014/main" id="{B03E45C1-90F4-92DF-6966-E55F9DB18E57}"/>
              </a:ext>
            </a:extLst>
          </p:cNvPr>
          <p:cNvSpPr txBox="1">
            <a:spLocks/>
          </p:cNvSpPr>
          <p:nvPr/>
        </p:nvSpPr>
        <p:spPr>
          <a:xfrm>
            <a:off x="448731" y="3789641"/>
            <a:ext cx="9829801" cy="6843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accent1">
                    <a:lumMod val="50000"/>
                  </a:schemeClr>
                </a:solidFill>
                <a:latin typeface="+mn-lt"/>
              </a:rPr>
              <a:t>Data Processing</a:t>
            </a:r>
          </a:p>
        </p:txBody>
      </p:sp>
      <p:graphicFrame>
        <p:nvGraphicFramePr>
          <p:cNvPr id="4" name="Table 3">
            <a:extLst>
              <a:ext uri="{FF2B5EF4-FFF2-40B4-BE49-F238E27FC236}">
                <a16:creationId xmlns:a16="http://schemas.microsoft.com/office/drawing/2014/main" id="{31FD562A-61E6-7548-2260-C7A8430BAADB}"/>
              </a:ext>
            </a:extLst>
          </p:cNvPr>
          <p:cNvGraphicFramePr>
            <a:graphicFrameLocks noGrp="1"/>
          </p:cNvGraphicFramePr>
          <p:nvPr>
            <p:extLst>
              <p:ext uri="{D42A27DB-BD31-4B8C-83A1-F6EECF244321}">
                <p14:modId xmlns:p14="http://schemas.microsoft.com/office/powerpoint/2010/main" val="1533214844"/>
              </p:ext>
            </p:extLst>
          </p:nvPr>
        </p:nvGraphicFramePr>
        <p:xfrm>
          <a:off x="485223" y="4355753"/>
          <a:ext cx="11424512" cy="1844954"/>
        </p:xfrm>
        <a:graphic>
          <a:graphicData uri="http://schemas.openxmlformats.org/drawingml/2006/table">
            <a:tbl>
              <a:tblPr firstRow="1" bandRow="1">
                <a:tableStyleId>{5C22544A-7EE6-4342-B048-85BDC9FD1C3A}</a:tableStyleId>
              </a:tblPr>
              <a:tblGrid>
                <a:gridCol w="2856128">
                  <a:extLst>
                    <a:ext uri="{9D8B030D-6E8A-4147-A177-3AD203B41FA5}">
                      <a16:colId xmlns:a16="http://schemas.microsoft.com/office/drawing/2014/main" val="569450402"/>
                    </a:ext>
                  </a:extLst>
                </a:gridCol>
                <a:gridCol w="2856128">
                  <a:extLst>
                    <a:ext uri="{9D8B030D-6E8A-4147-A177-3AD203B41FA5}">
                      <a16:colId xmlns:a16="http://schemas.microsoft.com/office/drawing/2014/main" val="1422157298"/>
                    </a:ext>
                  </a:extLst>
                </a:gridCol>
                <a:gridCol w="2856128">
                  <a:extLst>
                    <a:ext uri="{9D8B030D-6E8A-4147-A177-3AD203B41FA5}">
                      <a16:colId xmlns:a16="http://schemas.microsoft.com/office/drawing/2014/main" val="3343646758"/>
                    </a:ext>
                  </a:extLst>
                </a:gridCol>
                <a:gridCol w="2856128">
                  <a:extLst>
                    <a:ext uri="{9D8B030D-6E8A-4147-A177-3AD203B41FA5}">
                      <a16:colId xmlns:a16="http://schemas.microsoft.com/office/drawing/2014/main" val="1488477371"/>
                    </a:ext>
                  </a:extLst>
                </a:gridCol>
              </a:tblGrid>
              <a:tr h="428420">
                <a:tc>
                  <a:txBody>
                    <a:bodyPr/>
                    <a:lstStyle/>
                    <a:p>
                      <a:r>
                        <a:rPr lang="en-US" sz="900" dirty="0"/>
                        <a:t>Message</a:t>
                      </a:r>
                    </a:p>
                  </a:txBody>
                  <a:tcPr marL="60173" marR="60173" marT="30087" marB="30087"/>
                </a:tc>
                <a:tc>
                  <a:txBody>
                    <a:bodyPr/>
                    <a:lstStyle/>
                    <a:p>
                      <a:r>
                        <a:rPr lang="en-US" sz="900" dirty="0"/>
                        <a:t>Minimum information required to define</a:t>
                      </a:r>
                    </a:p>
                  </a:txBody>
                  <a:tcPr marL="60173" marR="60173" marT="30087" marB="30087"/>
                </a:tc>
                <a:tc>
                  <a:txBody>
                    <a:bodyPr/>
                    <a:lstStyle/>
                    <a:p>
                      <a:r>
                        <a:rPr lang="en-US" sz="900" dirty="0"/>
                        <a:t>Description</a:t>
                      </a:r>
                    </a:p>
                  </a:txBody>
                  <a:tcPr marL="60173" marR="60173" marT="30087" marB="30087"/>
                </a:tc>
                <a:tc>
                  <a:txBody>
                    <a:bodyPr/>
                    <a:lstStyle/>
                    <a:p>
                      <a:r>
                        <a:rPr lang="en-US" sz="900" dirty="0"/>
                        <a:t>FROST Context</a:t>
                      </a:r>
                    </a:p>
                  </a:txBody>
                  <a:tcPr marL="60173" marR="60173" marT="30087" marB="30087"/>
                </a:tc>
                <a:extLst>
                  <a:ext uri="{0D108BD9-81ED-4DB2-BD59-A6C34878D82A}">
                    <a16:rowId xmlns:a16="http://schemas.microsoft.com/office/drawing/2014/main" val="1393365018"/>
                  </a:ext>
                </a:extLst>
              </a:tr>
              <a:tr h="245564">
                <a:tc>
                  <a:txBody>
                    <a:bodyPr/>
                    <a:lstStyle/>
                    <a:p>
                      <a:r>
                        <a:rPr lang="en-US" sz="900" dirty="0"/>
                        <a:t>Measurement Report Notify Message</a:t>
                      </a:r>
                    </a:p>
                  </a:txBody>
                  <a:tcPr marL="60173" marR="60173" marT="30087" marB="30087"/>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latin typeface="Arial" panose="020B0604020202020204" pitchFamily="34" charset="0"/>
                          <a:cs typeface="Arial" panose="020B0604020202020204" pitchFamily="34" charset="0"/>
                        </a:rPr>
                        <a:t>Local track ID, Detection report ID, ambiguity type (ambiguity dimension, specifies where the measurements are valid in the state space), detection type (contains set of detections), reference frame type (defines a reference frame for detection kinematic states. Can be any frame that is specified within an ECEF frame), ID of associated signal processing plan, accumulation command ID, time associated with the detections in the report, list of local track IDs that were cued in detection report </a:t>
                      </a:r>
                    </a:p>
                    <a:p>
                      <a:endParaRPr lang="en-US" sz="900" dirty="0"/>
                    </a:p>
                  </a:txBody>
                  <a:tcPr marL="60173" marR="60173" marT="30087" marB="30087"/>
                </a:tc>
                <a:tc>
                  <a:txBody>
                    <a:bodyPr/>
                    <a:lstStyle/>
                    <a:p>
                      <a:r>
                        <a:rPr lang="en-US" sz="900" dirty="0"/>
                        <a:t>Message to notify modules of a detection and the measurements of the detected object. </a:t>
                      </a:r>
                    </a:p>
                  </a:txBody>
                  <a:tcPr marL="60173" marR="60173" marT="30087" marB="30087"/>
                </a:tc>
                <a:tc>
                  <a:txBody>
                    <a:bodyPr/>
                    <a:lstStyle/>
                    <a:p>
                      <a:r>
                        <a:rPr lang="en-US" sz="800" dirty="0" err="1"/>
                        <a:t>DetectionReportNotify</a:t>
                      </a:r>
                      <a:r>
                        <a:rPr lang="en-US" sz="800" dirty="0"/>
                        <a:t>, </a:t>
                      </a:r>
                      <a:r>
                        <a:rPr lang="en-US" sz="800" dirty="0" err="1"/>
                        <a:t>MeasurementReportNotify</a:t>
                      </a:r>
                      <a:endParaRPr lang="en-US" sz="800" dirty="0"/>
                    </a:p>
                  </a:txBody>
                  <a:tcPr marL="60173" marR="60173" marT="30087" marB="30087"/>
                </a:tc>
                <a:extLst>
                  <a:ext uri="{0D108BD9-81ED-4DB2-BD59-A6C34878D82A}">
                    <a16:rowId xmlns:a16="http://schemas.microsoft.com/office/drawing/2014/main" val="1041835161"/>
                  </a:ext>
                </a:extLst>
              </a:tr>
            </a:tbl>
          </a:graphicData>
        </a:graphic>
      </p:graphicFrame>
    </p:spTree>
    <p:extLst>
      <p:ext uri="{BB962C8B-B14F-4D97-AF65-F5344CB8AC3E}">
        <p14:creationId xmlns:p14="http://schemas.microsoft.com/office/powerpoint/2010/main" val="3164392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A0F31F-F1B8-52B1-F8AA-7D049EC65D55}"/>
              </a:ext>
            </a:extLst>
          </p:cNvPr>
          <p:cNvSpPr>
            <a:spLocks noGrp="1"/>
          </p:cNvSpPr>
          <p:nvPr>
            <p:ph type="title"/>
          </p:nvPr>
        </p:nvSpPr>
        <p:spPr>
          <a:xfrm>
            <a:off x="392515" y="286017"/>
            <a:ext cx="10984633" cy="684362"/>
          </a:xfrm>
        </p:spPr>
        <p:txBody>
          <a:bodyPr>
            <a:normAutofit/>
          </a:bodyPr>
          <a:lstStyle/>
          <a:p>
            <a:r>
              <a:rPr lang="en-US" sz="1400" dirty="0"/>
              <a:t>DSC Architecture Long Term Vision</a:t>
            </a:r>
          </a:p>
        </p:txBody>
      </p:sp>
      <p:sp>
        <p:nvSpPr>
          <p:cNvPr id="4" name="Text Placeholder 4">
            <a:extLst>
              <a:ext uri="{FF2B5EF4-FFF2-40B4-BE49-F238E27FC236}">
                <a16:creationId xmlns:a16="http://schemas.microsoft.com/office/drawing/2014/main" id="{A6801C6B-071C-98AD-8945-C17D608EDA6F}"/>
              </a:ext>
            </a:extLst>
          </p:cNvPr>
          <p:cNvSpPr txBox="1">
            <a:spLocks/>
          </p:cNvSpPr>
          <p:nvPr/>
        </p:nvSpPr>
        <p:spPr>
          <a:xfrm>
            <a:off x="222145" y="1041291"/>
            <a:ext cx="5319118" cy="533063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Arial" panose="020B0604020202020204" pitchFamily="34" charset="0"/>
                <a:cs typeface="Arial" panose="020B0604020202020204" pitchFamily="34" charset="0"/>
              </a:rPr>
              <a:t>Distributed Sensor Control (DSC): Distributed cloud based software designed to coordinate sensors for joint operations</a:t>
            </a:r>
          </a:p>
          <a:p>
            <a:r>
              <a:rPr lang="en-US" sz="1400" dirty="0">
                <a:latin typeface="Arial" panose="020B0604020202020204" pitchFamily="34" charset="0"/>
                <a:cs typeface="Arial" panose="020B0604020202020204" pitchFamily="34" charset="0"/>
              </a:rPr>
              <a:t>Cloud software can be hosted anywhere on network, multiple instantiations per processor</a:t>
            </a:r>
          </a:p>
          <a:p>
            <a:r>
              <a:rPr lang="en-US" sz="1400" dirty="0">
                <a:latin typeface="Arial" panose="020B0604020202020204" pitchFamily="34" charset="0"/>
                <a:cs typeface="Arial" panose="020B0604020202020204" pitchFamily="34" charset="0"/>
              </a:rPr>
              <a:t>Distributed Coordinator (DC): Takes in system user requests and commands and current mission status and builds sensor level waveform requests – one instantiation per assigned platform group (controlled by BM)</a:t>
            </a:r>
          </a:p>
          <a:p>
            <a:r>
              <a:rPr lang="en-US" sz="1400" dirty="0">
                <a:latin typeface="Arial" panose="020B0604020202020204" pitchFamily="34" charset="0"/>
                <a:cs typeface="Arial" panose="020B0604020202020204" pitchFamily="34" charset="0"/>
              </a:rPr>
              <a:t>Distributed Tracker (DT): Takes in post-processed sensor measurements and builds relevant track/mission reports – instantiation per track group</a:t>
            </a:r>
          </a:p>
          <a:p>
            <a:r>
              <a:rPr lang="en-US" sz="1400" dirty="0">
                <a:latin typeface="Arial" panose="020B0604020202020204" pitchFamily="34" charset="0"/>
                <a:cs typeface="Arial" panose="020B0604020202020204" pitchFamily="34" charset="0"/>
              </a:rPr>
              <a:t>Data/Signal Processor: Takes raw sensor measurements and processes as commanded for DT – instantiation per event</a:t>
            </a:r>
          </a:p>
          <a:p>
            <a:r>
              <a:rPr lang="en-US" sz="1400" dirty="0">
                <a:latin typeface="Arial" panose="020B0604020202020204" pitchFamily="34" charset="0"/>
                <a:cs typeface="Arial" panose="020B0604020202020204" pitchFamily="34" charset="0"/>
              </a:rPr>
              <a:t>Platform Distributed Services (PDS): Provides various services to support unique sensors</a:t>
            </a:r>
          </a:p>
          <a:p>
            <a:r>
              <a:rPr lang="en-US" sz="1400" dirty="0">
                <a:latin typeface="Arial" panose="020B0604020202020204" pitchFamily="34" charset="0"/>
                <a:cs typeface="Arial" panose="020B0604020202020204" pitchFamily="34" charset="0"/>
              </a:rPr>
              <a:t>Platform Translation Layer (PTL): Transforms requests to sensor specific language</a:t>
            </a:r>
          </a:p>
        </p:txBody>
      </p:sp>
      <p:sp>
        <p:nvSpPr>
          <p:cNvPr id="2" name="TextBox 1">
            <a:extLst>
              <a:ext uri="{FF2B5EF4-FFF2-40B4-BE49-F238E27FC236}">
                <a16:creationId xmlns:a16="http://schemas.microsoft.com/office/drawing/2014/main" id="{F27EEB84-039A-5BFF-BF02-74B52D225DED}"/>
              </a:ext>
            </a:extLst>
          </p:cNvPr>
          <p:cNvSpPr txBox="1"/>
          <p:nvPr/>
        </p:nvSpPr>
        <p:spPr>
          <a:xfrm>
            <a:off x="5782733" y="155212"/>
            <a:ext cx="1244600" cy="246221"/>
          </a:xfrm>
          <a:prstGeom prst="rect">
            <a:avLst/>
          </a:prstGeom>
          <a:noFill/>
        </p:spPr>
        <p:txBody>
          <a:bodyPr wrap="square" rtlCol="0">
            <a:spAutoFit/>
          </a:bodyPr>
          <a:lstStyle/>
          <a:p>
            <a:r>
              <a:rPr lang="en-US" sz="1000" dirty="0"/>
              <a:t>UNCLASSIFIED</a:t>
            </a:r>
          </a:p>
        </p:txBody>
      </p:sp>
      <p:sp>
        <p:nvSpPr>
          <p:cNvPr id="7" name="TextBox 6">
            <a:extLst>
              <a:ext uri="{FF2B5EF4-FFF2-40B4-BE49-F238E27FC236}">
                <a16:creationId xmlns:a16="http://schemas.microsoft.com/office/drawing/2014/main" id="{7ABC5635-8763-C4DE-AE70-50140C085F85}"/>
              </a:ext>
            </a:extLst>
          </p:cNvPr>
          <p:cNvSpPr txBox="1"/>
          <p:nvPr/>
        </p:nvSpPr>
        <p:spPr>
          <a:xfrm>
            <a:off x="5207000" y="6353329"/>
            <a:ext cx="6096000" cy="246221"/>
          </a:xfrm>
          <a:prstGeom prst="rect">
            <a:avLst/>
          </a:prstGeom>
          <a:noFill/>
        </p:spPr>
        <p:txBody>
          <a:bodyPr wrap="square">
            <a:spAutoFit/>
          </a:bodyPr>
          <a:lstStyle/>
          <a:p>
            <a:r>
              <a:rPr lang="en-US" sz="1000" dirty="0"/>
              <a:t>UNCLASSIFIED</a:t>
            </a:r>
          </a:p>
        </p:txBody>
      </p:sp>
      <p:pic>
        <p:nvPicPr>
          <p:cNvPr id="9" name="Picture 8">
            <a:extLst>
              <a:ext uri="{FF2B5EF4-FFF2-40B4-BE49-F238E27FC236}">
                <a16:creationId xmlns:a16="http://schemas.microsoft.com/office/drawing/2014/main" id="{058DFFD0-CB47-E987-9E1E-5ACAE103FB23}"/>
              </a:ext>
            </a:extLst>
          </p:cNvPr>
          <p:cNvPicPr>
            <a:picLocks noChangeAspect="1"/>
          </p:cNvPicPr>
          <p:nvPr/>
        </p:nvPicPr>
        <p:blipFill>
          <a:blip r:embed="rId2"/>
          <a:stretch>
            <a:fillRect/>
          </a:stretch>
        </p:blipFill>
        <p:spPr>
          <a:xfrm>
            <a:off x="5782733" y="401433"/>
            <a:ext cx="6096000" cy="5746505"/>
          </a:xfrm>
          <a:prstGeom prst="rect">
            <a:avLst/>
          </a:prstGeom>
        </p:spPr>
      </p:pic>
    </p:spTree>
    <p:extLst>
      <p:ext uri="{BB962C8B-B14F-4D97-AF65-F5344CB8AC3E}">
        <p14:creationId xmlns:p14="http://schemas.microsoft.com/office/powerpoint/2010/main" val="7930282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FCC76-EDAA-F93F-EF2A-2B789E1BC04C}"/>
              </a:ext>
            </a:extLst>
          </p:cNvPr>
          <p:cNvSpPr>
            <a:spLocks noGrp="1"/>
          </p:cNvSpPr>
          <p:nvPr>
            <p:ph type="title"/>
          </p:nvPr>
        </p:nvSpPr>
        <p:spPr>
          <a:xfrm>
            <a:off x="609599" y="391504"/>
            <a:ext cx="9829801" cy="684362"/>
          </a:xfrm>
        </p:spPr>
        <p:txBody>
          <a:bodyPr>
            <a:normAutofit/>
          </a:bodyPr>
          <a:lstStyle/>
          <a:p>
            <a:r>
              <a:rPr lang="en-US" sz="1500" dirty="0">
                <a:solidFill>
                  <a:schemeClr val="accent1">
                    <a:lumMod val="50000"/>
                  </a:schemeClr>
                </a:solidFill>
              </a:rPr>
              <a:t>Measurement Report Notify</a:t>
            </a:r>
          </a:p>
        </p:txBody>
      </p:sp>
      <p:sp>
        <p:nvSpPr>
          <p:cNvPr id="4" name="Slide Number Placeholder 3">
            <a:extLst>
              <a:ext uri="{FF2B5EF4-FFF2-40B4-BE49-F238E27FC236}">
                <a16:creationId xmlns:a16="http://schemas.microsoft.com/office/drawing/2014/main" id="{C42BEF25-EA7E-0A77-D9E6-505EDFEDE8AB}"/>
              </a:ext>
            </a:extLst>
          </p:cNvPr>
          <p:cNvSpPr>
            <a:spLocks noGrp="1"/>
          </p:cNvSpPr>
          <p:nvPr>
            <p:ph type="sldNum" sz="quarter" idx="29"/>
          </p:nvPr>
        </p:nvSpPr>
        <p:spPr/>
        <p:txBody>
          <a:bodyPr/>
          <a:lstStyle/>
          <a:p>
            <a:fld id="{33B2698E-79BD-4F26-98AD-790E309CEBEA}" type="slidenum">
              <a:rPr lang="en-US" smtClean="0"/>
              <a:pPr/>
              <a:t>20</a:t>
            </a:fld>
            <a:endParaRPr lang="en-US" dirty="0"/>
          </a:p>
        </p:txBody>
      </p:sp>
      <p:sp>
        <p:nvSpPr>
          <p:cNvPr id="6" name="Text Placeholder 5">
            <a:extLst>
              <a:ext uri="{FF2B5EF4-FFF2-40B4-BE49-F238E27FC236}">
                <a16:creationId xmlns:a16="http://schemas.microsoft.com/office/drawing/2014/main" id="{EB2BE058-13C9-41EA-83A3-BD3895386145}"/>
              </a:ext>
            </a:extLst>
          </p:cNvPr>
          <p:cNvSpPr>
            <a:spLocks noGrp="1"/>
          </p:cNvSpPr>
          <p:nvPr>
            <p:ph type="body" sz="quarter" idx="22"/>
          </p:nvPr>
        </p:nvSpPr>
        <p:spPr>
          <a:xfrm>
            <a:off x="3844925" y="149566"/>
            <a:ext cx="4502150" cy="241938"/>
          </a:xfrm>
        </p:spPr>
        <p:txBody>
          <a:bodyPr/>
          <a:lstStyle/>
          <a:p>
            <a:r>
              <a:rPr lang="en-US" dirty="0"/>
              <a:t>unclassified</a:t>
            </a:r>
          </a:p>
        </p:txBody>
      </p:sp>
      <p:sp>
        <p:nvSpPr>
          <p:cNvPr id="7" name="Text Placeholder 6">
            <a:extLst>
              <a:ext uri="{FF2B5EF4-FFF2-40B4-BE49-F238E27FC236}">
                <a16:creationId xmlns:a16="http://schemas.microsoft.com/office/drawing/2014/main" id="{26A1EF0E-E1E8-FFD7-675D-8E9FA82F9F4F}"/>
              </a:ext>
            </a:extLst>
          </p:cNvPr>
          <p:cNvSpPr>
            <a:spLocks noGrp="1"/>
          </p:cNvSpPr>
          <p:nvPr>
            <p:ph type="body" sz="quarter" idx="30"/>
          </p:nvPr>
        </p:nvSpPr>
        <p:spPr>
          <a:xfrm>
            <a:off x="3844925" y="6534601"/>
            <a:ext cx="4502150" cy="228421"/>
          </a:xfrm>
        </p:spPr>
        <p:txBody>
          <a:bodyPr/>
          <a:lstStyle/>
          <a:p>
            <a:r>
              <a:rPr lang="en-US" dirty="0"/>
              <a:t>unclassified</a:t>
            </a:r>
          </a:p>
        </p:txBody>
      </p:sp>
      <p:pic>
        <p:nvPicPr>
          <p:cNvPr id="16" name="Picture 15">
            <a:extLst>
              <a:ext uri="{FF2B5EF4-FFF2-40B4-BE49-F238E27FC236}">
                <a16:creationId xmlns:a16="http://schemas.microsoft.com/office/drawing/2014/main" id="{854218EE-E7B2-2968-021B-B95744B252EB}"/>
              </a:ext>
            </a:extLst>
          </p:cNvPr>
          <p:cNvPicPr>
            <a:picLocks noChangeAspect="1"/>
          </p:cNvPicPr>
          <p:nvPr/>
        </p:nvPicPr>
        <p:blipFill>
          <a:blip r:embed="rId2"/>
          <a:stretch>
            <a:fillRect/>
          </a:stretch>
        </p:blipFill>
        <p:spPr>
          <a:xfrm>
            <a:off x="2249344" y="1192015"/>
            <a:ext cx="7912751" cy="5217470"/>
          </a:xfrm>
          <a:prstGeom prst="rect">
            <a:avLst/>
          </a:prstGeom>
        </p:spPr>
      </p:pic>
    </p:spTree>
    <p:extLst>
      <p:ext uri="{BB962C8B-B14F-4D97-AF65-F5344CB8AC3E}">
        <p14:creationId xmlns:p14="http://schemas.microsoft.com/office/powerpoint/2010/main" val="542893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FCC76-EDAA-F93F-EF2A-2B789E1BC04C}"/>
              </a:ext>
            </a:extLst>
          </p:cNvPr>
          <p:cNvSpPr>
            <a:spLocks noGrp="1"/>
          </p:cNvSpPr>
          <p:nvPr>
            <p:ph type="title"/>
          </p:nvPr>
        </p:nvSpPr>
        <p:spPr>
          <a:xfrm>
            <a:off x="609599" y="391504"/>
            <a:ext cx="9829801" cy="684362"/>
          </a:xfrm>
        </p:spPr>
        <p:txBody>
          <a:bodyPr>
            <a:normAutofit/>
          </a:bodyPr>
          <a:lstStyle/>
          <a:p>
            <a:r>
              <a:rPr lang="en-US" sz="1500" dirty="0">
                <a:solidFill>
                  <a:schemeClr val="accent1">
                    <a:lumMod val="50000"/>
                  </a:schemeClr>
                </a:solidFill>
              </a:rPr>
              <a:t>Data Processing Command</a:t>
            </a:r>
          </a:p>
        </p:txBody>
      </p:sp>
      <p:sp>
        <p:nvSpPr>
          <p:cNvPr id="4" name="Slide Number Placeholder 3">
            <a:extLst>
              <a:ext uri="{FF2B5EF4-FFF2-40B4-BE49-F238E27FC236}">
                <a16:creationId xmlns:a16="http://schemas.microsoft.com/office/drawing/2014/main" id="{C42BEF25-EA7E-0A77-D9E6-505EDFEDE8AB}"/>
              </a:ext>
            </a:extLst>
          </p:cNvPr>
          <p:cNvSpPr>
            <a:spLocks noGrp="1"/>
          </p:cNvSpPr>
          <p:nvPr>
            <p:ph type="sldNum" sz="quarter" idx="29"/>
          </p:nvPr>
        </p:nvSpPr>
        <p:spPr/>
        <p:txBody>
          <a:bodyPr/>
          <a:lstStyle/>
          <a:p>
            <a:fld id="{33B2698E-79BD-4F26-98AD-790E309CEBEA}" type="slidenum">
              <a:rPr lang="en-US" smtClean="0"/>
              <a:pPr/>
              <a:t>21</a:t>
            </a:fld>
            <a:endParaRPr lang="en-US" dirty="0"/>
          </a:p>
        </p:txBody>
      </p:sp>
      <p:sp>
        <p:nvSpPr>
          <p:cNvPr id="6" name="Text Placeholder 5">
            <a:extLst>
              <a:ext uri="{FF2B5EF4-FFF2-40B4-BE49-F238E27FC236}">
                <a16:creationId xmlns:a16="http://schemas.microsoft.com/office/drawing/2014/main" id="{EB2BE058-13C9-41EA-83A3-BD3895386145}"/>
              </a:ext>
            </a:extLst>
          </p:cNvPr>
          <p:cNvSpPr>
            <a:spLocks noGrp="1"/>
          </p:cNvSpPr>
          <p:nvPr>
            <p:ph type="body" sz="quarter" idx="22"/>
          </p:nvPr>
        </p:nvSpPr>
        <p:spPr>
          <a:xfrm>
            <a:off x="3844924" y="177310"/>
            <a:ext cx="4502150" cy="241938"/>
          </a:xfrm>
        </p:spPr>
        <p:txBody>
          <a:bodyPr/>
          <a:lstStyle/>
          <a:p>
            <a:r>
              <a:rPr lang="en-US" dirty="0"/>
              <a:t>unclassified</a:t>
            </a:r>
          </a:p>
        </p:txBody>
      </p:sp>
      <p:sp>
        <p:nvSpPr>
          <p:cNvPr id="7" name="Text Placeholder 6">
            <a:extLst>
              <a:ext uri="{FF2B5EF4-FFF2-40B4-BE49-F238E27FC236}">
                <a16:creationId xmlns:a16="http://schemas.microsoft.com/office/drawing/2014/main" id="{26A1EF0E-E1E8-FFD7-675D-8E9FA82F9F4F}"/>
              </a:ext>
            </a:extLst>
          </p:cNvPr>
          <p:cNvSpPr>
            <a:spLocks noGrp="1"/>
          </p:cNvSpPr>
          <p:nvPr>
            <p:ph type="body" sz="quarter" idx="30"/>
          </p:nvPr>
        </p:nvSpPr>
        <p:spPr>
          <a:xfrm>
            <a:off x="3844925" y="6525635"/>
            <a:ext cx="4502150" cy="228421"/>
          </a:xfrm>
        </p:spPr>
        <p:txBody>
          <a:bodyPr/>
          <a:lstStyle/>
          <a:p>
            <a:r>
              <a:rPr lang="en-US" dirty="0"/>
              <a:t>unclassified</a:t>
            </a:r>
          </a:p>
        </p:txBody>
      </p:sp>
      <p:pic>
        <p:nvPicPr>
          <p:cNvPr id="8" name="Picture 7">
            <a:extLst>
              <a:ext uri="{FF2B5EF4-FFF2-40B4-BE49-F238E27FC236}">
                <a16:creationId xmlns:a16="http://schemas.microsoft.com/office/drawing/2014/main" id="{D1BC4CCB-101F-E262-5C62-324E73857991}"/>
              </a:ext>
            </a:extLst>
          </p:cNvPr>
          <p:cNvPicPr>
            <a:picLocks noChangeAspect="1"/>
          </p:cNvPicPr>
          <p:nvPr/>
        </p:nvPicPr>
        <p:blipFill>
          <a:blip r:embed="rId2"/>
          <a:stretch>
            <a:fillRect/>
          </a:stretch>
        </p:blipFill>
        <p:spPr>
          <a:xfrm>
            <a:off x="1680760" y="934507"/>
            <a:ext cx="8987239" cy="5705338"/>
          </a:xfrm>
          <a:prstGeom prst="rect">
            <a:avLst/>
          </a:prstGeom>
        </p:spPr>
      </p:pic>
    </p:spTree>
    <p:extLst>
      <p:ext uri="{BB962C8B-B14F-4D97-AF65-F5344CB8AC3E}">
        <p14:creationId xmlns:p14="http://schemas.microsoft.com/office/powerpoint/2010/main" val="255836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2605A-E9E9-F0E3-E8EB-3B6F2ED0B87A}"/>
              </a:ext>
            </a:extLst>
          </p:cNvPr>
          <p:cNvSpPr>
            <a:spLocks noGrp="1"/>
          </p:cNvSpPr>
          <p:nvPr>
            <p:ph type="title"/>
          </p:nvPr>
        </p:nvSpPr>
        <p:spPr>
          <a:xfrm>
            <a:off x="836612" y="356658"/>
            <a:ext cx="10515600" cy="422275"/>
          </a:xfrm>
        </p:spPr>
        <p:txBody>
          <a:bodyPr>
            <a:normAutofit/>
          </a:bodyPr>
          <a:lstStyle/>
          <a:p>
            <a:r>
              <a:rPr lang="en-US" sz="1500" b="1" dirty="0">
                <a:solidFill>
                  <a:schemeClr val="accent1">
                    <a:lumMod val="75000"/>
                  </a:schemeClr>
                </a:solidFill>
                <a:latin typeface="Arial" panose="020B0604020202020204" pitchFamily="34" charset="0"/>
                <a:cs typeface="Arial" panose="020B0604020202020204" pitchFamily="34" charset="0"/>
              </a:rPr>
              <a:t>Sensor/Front End Parameters (TBD)</a:t>
            </a:r>
          </a:p>
        </p:txBody>
      </p:sp>
      <p:sp>
        <p:nvSpPr>
          <p:cNvPr id="3" name="Text Placeholder 2">
            <a:extLst>
              <a:ext uri="{FF2B5EF4-FFF2-40B4-BE49-F238E27FC236}">
                <a16:creationId xmlns:a16="http://schemas.microsoft.com/office/drawing/2014/main" id="{D4C89BF0-6776-7F9A-06D6-CA65C624641B}"/>
              </a:ext>
            </a:extLst>
          </p:cNvPr>
          <p:cNvSpPr>
            <a:spLocks noGrp="1"/>
          </p:cNvSpPr>
          <p:nvPr>
            <p:ph type="body" idx="1"/>
          </p:nvPr>
        </p:nvSpPr>
        <p:spPr>
          <a:xfrm>
            <a:off x="836612" y="778932"/>
            <a:ext cx="5157787" cy="325129"/>
          </a:xfrm>
        </p:spPr>
        <p:txBody>
          <a:bodyPr>
            <a:normAutofit lnSpcReduction="10000"/>
          </a:bodyPr>
          <a:lstStyle/>
          <a:p>
            <a:r>
              <a:rPr lang="en-US" sz="1200" dirty="0">
                <a:latin typeface="Arial" panose="020B0604020202020204" pitchFamily="34" charset="0"/>
                <a:cs typeface="Arial" panose="020B0604020202020204" pitchFamily="34" charset="0"/>
              </a:rPr>
              <a:t>General Description</a:t>
            </a:r>
          </a:p>
        </p:txBody>
      </p:sp>
      <p:sp>
        <p:nvSpPr>
          <p:cNvPr id="4" name="Content Placeholder 3">
            <a:extLst>
              <a:ext uri="{FF2B5EF4-FFF2-40B4-BE49-F238E27FC236}">
                <a16:creationId xmlns:a16="http://schemas.microsoft.com/office/drawing/2014/main" id="{3A9D4A22-E562-E13A-E8CE-C0594121BA99}"/>
              </a:ext>
            </a:extLst>
          </p:cNvPr>
          <p:cNvSpPr>
            <a:spLocks noGrp="1"/>
          </p:cNvSpPr>
          <p:nvPr>
            <p:ph sz="half" idx="2"/>
          </p:nvPr>
        </p:nvSpPr>
        <p:spPr>
          <a:xfrm>
            <a:off x="912812" y="1733549"/>
            <a:ext cx="5157787" cy="3684588"/>
          </a:xfrm>
        </p:spPr>
        <p:txBody>
          <a:bodyPr>
            <a:normAutofit fontScale="92500" lnSpcReduction="10000"/>
          </a:bodyPr>
          <a:lstStyle/>
          <a:p>
            <a:r>
              <a:rPr lang="en-US" sz="1000" dirty="0">
                <a:latin typeface="Arial" panose="020B0604020202020204" pitchFamily="34" charset="0"/>
                <a:cs typeface="Arial" panose="020B0604020202020204" pitchFamily="34" charset="0"/>
              </a:rPr>
              <a:t>Fundamental clock frequency of FE (Hz)</a:t>
            </a:r>
          </a:p>
          <a:p>
            <a:r>
              <a:rPr lang="en-US" sz="1000" dirty="0">
                <a:latin typeface="Arial" panose="020B0604020202020204" pitchFamily="34" charset="0"/>
                <a:cs typeface="Arial" panose="020B0604020202020204" pitchFamily="34" charset="0"/>
              </a:rPr>
              <a:t>Maximum coherence time of FE in (sec) </a:t>
            </a:r>
          </a:p>
          <a:p>
            <a:r>
              <a:rPr lang="en-US" sz="1000" dirty="0">
                <a:latin typeface="Arial" panose="020B0604020202020204" pitchFamily="34" charset="0"/>
                <a:cs typeface="Arial" panose="020B0604020202020204" pitchFamily="34" charset="0"/>
              </a:rPr>
              <a:t>Maximum duty cycle of FE (%)</a:t>
            </a:r>
          </a:p>
          <a:p>
            <a:r>
              <a:rPr lang="en-US" sz="1000" dirty="0">
                <a:latin typeface="Arial" panose="020B0604020202020204" pitchFamily="34" charset="0"/>
                <a:cs typeface="Arial" panose="020B0604020202020204" pitchFamily="34" charset="0"/>
              </a:rPr>
              <a:t>Minimum PW of FE (sec)</a:t>
            </a:r>
          </a:p>
          <a:p>
            <a:r>
              <a:rPr lang="en-US" sz="1000" dirty="0">
                <a:latin typeface="Arial" panose="020B0604020202020204" pitchFamily="34" charset="0"/>
                <a:cs typeface="Arial" panose="020B0604020202020204" pitchFamily="34" charset="0"/>
              </a:rPr>
              <a:t>Minimum repetition interval of FE (sec) </a:t>
            </a:r>
          </a:p>
          <a:p>
            <a:r>
              <a:rPr lang="en-US" sz="1000" dirty="0">
                <a:latin typeface="Arial" panose="020B0604020202020204" pitchFamily="34" charset="0"/>
                <a:cs typeface="Arial" panose="020B0604020202020204" pitchFamily="34" charset="0"/>
              </a:rPr>
              <a:t>Flag to specify whether Tx and Rx amplitude is being controlled </a:t>
            </a:r>
          </a:p>
          <a:p>
            <a:r>
              <a:rPr lang="en-US" sz="1000" dirty="0">
                <a:latin typeface="Arial" panose="020B0604020202020204" pitchFamily="34" charset="0"/>
                <a:cs typeface="Arial" panose="020B0604020202020204" pitchFamily="34" charset="0"/>
              </a:rPr>
              <a:t>Parameters of given elements</a:t>
            </a:r>
          </a:p>
          <a:p>
            <a:r>
              <a:rPr lang="en-US" sz="1000" dirty="0">
                <a:latin typeface="Arial" panose="020B0604020202020204" pitchFamily="34" charset="0"/>
                <a:cs typeface="Arial" panose="020B0604020202020204" pitchFamily="34" charset="0"/>
              </a:rPr>
              <a:t>Parameters of given channels </a:t>
            </a:r>
          </a:p>
          <a:p>
            <a:r>
              <a:rPr lang="en-US" sz="1000" dirty="0">
                <a:latin typeface="Arial" panose="020B0604020202020204" pitchFamily="34" charset="0"/>
                <a:cs typeface="Arial" panose="020B0604020202020204" pitchFamily="34" charset="0"/>
              </a:rPr>
              <a:t>Receiver gain of associated element in units of positive </a:t>
            </a:r>
            <a:r>
              <a:rPr lang="en-US" sz="1000" dirty="0" err="1">
                <a:latin typeface="Arial" panose="020B0604020202020204" pitchFamily="34" charset="0"/>
                <a:cs typeface="Arial" panose="020B0604020202020204" pitchFamily="34" charset="0"/>
              </a:rPr>
              <a:t>dBW</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Peak transmission power level for associated element (Watts) </a:t>
            </a:r>
          </a:p>
          <a:p>
            <a:r>
              <a:rPr lang="en-US" sz="1000" dirty="0">
                <a:latin typeface="Arial" panose="020B0604020202020204" pitchFamily="34" charset="0"/>
                <a:cs typeface="Arial" panose="020B0604020202020204" pitchFamily="34" charset="0"/>
              </a:rPr>
              <a:t>Ambient noise level of associated channel when operating system in units of dB</a:t>
            </a:r>
          </a:p>
          <a:p>
            <a:r>
              <a:rPr lang="en-US" sz="1000" dirty="0">
                <a:latin typeface="Arial" panose="020B0604020202020204" pitchFamily="34" charset="0"/>
                <a:cs typeface="Arial" panose="020B0604020202020204" pitchFamily="34" charset="0"/>
              </a:rPr>
              <a:t>System loss of associated channel when operating system in units </a:t>
            </a:r>
            <a:r>
              <a:rPr lang="en-US" sz="1000" dirty="0" err="1">
                <a:latin typeface="Arial" panose="020B0604020202020204" pitchFamily="34" charset="0"/>
                <a:cs typeface="Arial" panose="020B0604020202020204" pitchFamily="34" charset="0"/>
              </a:rPr>
              <a:t>dBW</a:t>
            </a:r>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Minimum and maximum values for azimuth and elevation </a:t>
            </a:r>
          </a:p>
          <a:p>
            <a:r>
              <a:rPr lang="en-US" sz="1000" dirty="0">
                <a:latin typeface="Arial" panose="020B0604020202020204" pitchFamily="34" charset="0"/>
                <a:cs typeface="Arial" panose="020B0604020202020204" pitchFamily="34" charset="0"/>
              </a:rPr>
              <a:t>Tuning time</a:t>
            </a:r>
          </a:p>
          <a:p>
            <a:r>
              <a:rPr lang="en-US" sz="1000" dirty="0">
                <a:latin typeface="Arial" panose="020B0604020202020204" pitchFamily="34" charset="0"/>
                <a:cs typeface="Arial" panose="020B0604020202020204" pitchFamily="34" charset="0"/>
              </a:rPr>
              <a:t>Rx-Tx switching time</a:t>
            </a:r>
          </a:p>
          <a:p>
            <a:endParaRPr lang="en-US" sz="1000" dirty="0"/>
          </a:p>
        </p:txBody>
      </p:sp>
      <p:sp>
        <p:nvSpPr>
          <p:cNvPr id="5" name="Text Placeholder 4">
            <a:extLst>
              <a:ext uri="{FF2B5EF4-FFF2-40B4-BE49-F238E27FC236}">
                <a16:creationId xmlns:a16="http://schemas.microsoft.com/office/drawing/2014/main" id="{90467E5C-E809-BE0A-990A-BF85E95E3553}"/>
              </a:ext>
            </a:extLst>
          </p:cNvPr>
          <p:cNvSpPr>
            <a:spLocks noGrp="1"/>
          </p:cNvSpPr>
          <p:nvPr>
            <p:ph type="body" sz="quarter" idx="3"/>
          </p:nvPr>
        </p:nvSpPr>
        <p:spPr>
          <a:xfrm>
            <a:off x="6270625" y="778933"/>
            <a:ext cx="5183188" cy="823912"/>
          </a:xfrm>
        </p:spPr>
        <p:txBody>
          <a:bodyPr>
            <a:normAutofit lnSpcReduction="10000"/>
          </a:bodyPr>
          <a:lstStyle/>
          <a:p>
            <a:r>
              <a:rPr lang="en-US" sz="1200" dirty="0">
                <a:latin typeface="Arial" panose="020B0604020202020204" pitchFamily="34" charset="0"/>
                <a:cs typeface="Arial" panose="020B0604020202020204" pitchFamily="34" charset="0"/>
              </a:rPr>
              <a:t>FROST Context</a:t>
            </a:r>
          </a:p>
          <a:p>
            <a:r>
              <a:rPr lang="en-US" sz="1200" b="0" dirty="0">
                <a:latin typeface="Arial" panose="020B0604020202020204" pitchFamily="34" charset="0"/>
                <a:cs typeface="Arial" panose="020B0604020202020204" pitchFamily="34" charset="0"/>
              </a:rPr>
              <a:t>Parameters are stored on central Mission Data File (MDF) which all back end software modules are to have access to throughout timeline of operation.</a:t>
            </a:r>
          </a:p>
        </p:txBody>
      </p:sp>
      <p:sp>
        <p:nvSpPr>
          <p:cNvPr id="6" name="Content Placeholder 5">
            <a:extLst>
              <a:ext uri="{FF2B5EF4-FFF2-40B4-BE49-F238E27FC236}">
                <a16:creationId xmlns:a16="http://schemas.microsoft.com/office/drawing/2014/main" id="{68A2312B-7FBF-9B0C-7248-104D63FE4ED8}"/>
              </a:ext>
            </a:extLst>
          </p:cNvPr>
          <p:cNvSpPr>
            <a:spLocks noGrp="1"/>
          </p:cNvSpPr>
          <p:nvPr>
            <p:ph sz="quarter" idx="4"/>
          </p:nvPr>
        </p:nvSpPr>
        <p:spPr>
          <a:xfrm>
            <a:off x="6270625" y="1734608"/>
            <a:ext cx="5183188" cy="3684588"/>
          </a:xfrm>
        </p:spPr>
        <p:txBody>
          <a:bodyPr>
            <a:normAutofit fontScale="92500" lnSpcReduction="10000"/>
          </a:bodyPr>
          <a:lstStyle/>
          <a:p>
            <a:r>
              <a:rPr lang="en-US" sz="1000" b="0" i="0" u="none" strike="noStrike" baseline="0" dirty="0" err="1">
                <a:solidFill>
                  <a:srgbClr val="000000"/>
                </a:solidFill>
                <a:latin typeface="Arial" panose="020B0604020202020204" pitchFamily="34" charset="0"/>
                <a:cs typeface="Arial" panose="020B0604020202020204" pitchFamily="34" charset="0"/>
              </a:rPr>
              <a:t>fundamental_clock</a:t>
            </a:r>
            <a:r>
              <a:rPr lang="en-US" sz="1000" b="0" i="0" u="none" strike="noStrike" baseline="0" dirty="0">
                <a:solidFill>
                  <a:srgbClr val="000000"/>
                </a:solidFill>
                <a:latin typeface="Arial" panose="020B0604020202020204" pitchFamily="34" charset="0"/>
                <a:cs typeface="Arial" panose="020B0604020202020204" pitchFamily="34" charset="0"/>
              </a:rPr>
              <a:t>_ frequency </a:t>
            </a:r>
          </a:p>
          <a:p>
            <a:r>
              <a:rPr lang="en-US" sz="1000" b="0" i="0" u="none" strike="noStrike" baseline="0" dirty="0" err="1">
                <a:solidFill>
                  <a:srgbClr val="000000"/>
                </a:solidFill>
                <a:latin typeface="Arial" panose="020B0604020202020204" pitchFamily="34" charset="0"/>
                <a:cs typeface="Arial" panose="020B0604020202020204" pitchFamily="34" charset="0"/>
              </a:rPr>
              <a:t>maximum_coherence</a:t>
            </a:r>
            <a:r>
              <a:rPr lang="en-US" sz="1000" b="0" i="0" u="none" strike="noStrike" baseline="0" dirty="0">
                <a:solidFill>
                  <a:srgbClr val="000000"/>
                </a:solidFill>
                <a:latin typeface="Arial" panose="020B0604020202020204" pitchFamily="34" charset="0"/>
                <a:cs typeface="Arial" panose="020B0604020202020204" pitchFamily="34" charset="0"/>
              </a:rPr>
              <a:t> _time 	</a:t>
            </a:r>
          </a:p>
          <a:p>
            <a:r>
              <a:rPr lang="en-US" sz="1000" b="0" i="0" u="none" strike="noStrike" baseline="0" dirty="0" err="1">
                <a:solidFill>
                  <a:srgbClr val="000000"/>
                </a:solidFill>
                <a:latin typeface="Arial" panose="020B0604020202020204" pitchFamily="34" charset="0"/>
                <a:cs typeface="Arial" panose="020B0604020202020204" pitchFamily="34" charset="0"/>
              </a:rPr>
              <a:t>maximum_duty_cycle</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minimum_pulse_width</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minimum_repetition_interval</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tx_rx_amplitude_control</a:t>
            </a:r>
            <a:r>
              <a:rPr lang="en-US" sz="1000" b="0" i="0" u="none" strike="noStrike" baseline="0" dirty="0">
                <a:solidFill>
                  <a:srgbClr val="000000"/>
                </a:solidFill>
                <a:latin typeface="Arial" panose="020B0604020202020204" pitchFamily="34" charset="0"/>
                <a:cs typeface="Arial" panose="020B0604020202020204" pitchFamily="34" charset="0"/>
              </a:rPr>
              <a:t> _flag 	</a:t>
            </a:r>
          </a:p>
          <a:p>
            <a:r>
              <a:rPr lang="en-US" sz="1000" b="0" i="0" u="none" strike="noStrike" baseline="0" dirty="0" err="1">
                <a:solidFill>
                  <a:srgbClr val="000000"/>
                </a:solidFill>
                <a:latin typeface="Arial" panose="020B0604020202020204" pitchFamily="34" charset="0"/>
                <a:cs typeface="Arial" panose="020B0604020202020204" pitchFamily="34" charset="0"/>
              </a:rPr>
              <a:t>element_parameters</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channel_parameters</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rx_gain</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tx_power_level</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noise_figure</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system_loss</a:t>
            </a:r>
            <a:r>
              <a:rPr lang="en-US" sz="1000" b="0" i="0" u="none" strike="noStrike" baseline="0" dirty="0">
                <a:solidFill>
                  <a:srgbClr val="000000"/>
                </a:solidFill>
                <a:latin typeface="Arial" panose="020B0604020202020204" pitchFamily="34" charset="0"/>
                <a:cs typeface="Arial" panose="020B0604020202020204" pitchFamily="34" charset="0"/>
              </a:rPr>
              <a:t> 	</a:t>
            </a:r>
          </a:p>
          <a:p>
            <a:r>
              <a:rPr lang="en-US" sz="1000" b="0" i="0" u="none" strike="noStrike" baseline="0" dirty="0" err="1">
                <a:solidFill>
                  <a:srgbClr val="000000"/>
                </a:solidFill>
                <a:latin typeface="Arial" panose="020B0604020202020204" pitchFamily="34" charset="0"/>
                <a:cs typeface="Arial" panose="020B0604020202020204" pitchFamily="34" charset="0"/>
              </a:rPr>
              <a:t>MinMaxAeType</a:t>
            </a:r>
            <a:r>
              <a:rPr lang="en-US" sz="1000" b="0" i="0" u="none" strike="noStrike" baseline="0" dirty="0">
                <a:solidFill>
                  <a:srgbClr val="000000"/>
                </a:solidFill>
                <a:latin typeface="Arial" panose="020B0604020202020204" pitchFamily="34" charset="0"/>
                <a:cs typeface="Arial" panose="020B0604020202020204" pitchFamily="34" charset="0"/>
              </a:rPr>
              <a:t> 	</a:t>
            </a:r>
          </a:p>
        </p:txBody>
      </p:sp>
      <p:sp>
        <p:nvSpPr>
          <p:cNvPr id="7" name="TextBox 6">
            <a:extLst>
              <a:ext uri="{FF2B5EF4-FFF2-40B4-BE49-F238E27FC236}">
                <a16:creationId xmlns:a16="http://schemas.microsoft.com/office/drawing/2014/main" id="{22B7E744-C9EC-8362-9F11-E7339F52F64F}"/>
              </a:ext>
            </a:extLst>
          </p:cNvPr>
          <p:cNvSpPr txBox="1"/>
          <p:nvPr/>
        </p:nvSpPr>
        <p:spPr>
          <a:xfrm>
            <a:off x="5613398" y="172428"/>
            <a:ext cx="3412067" cy="215444"/>
          </a:xfrm>
          <a:prstGeom prst="rect">
            <a:avLst/>
          </a:prstGeom>
          <a:noFill/>
        </p:spPr>
        <p:txBody>
          <a:bodyPr wrap="square" rtlCol="0">
            <a:spAutoFit/>
          </a:bodyPr>
          <a:lstStyle/>
          <a:p>
            <a:r>
              <a:rPr lang="en-US" sz="800" dirty="0"/>
              <a:t>UNCLASSIFIED</a:t>
            </a:r>
          </a:p>
        </p:txBody>
      </p:sp>
      <p:sp>
        <p:nvSpPr>
          <p:cNvPr id="8" name="TextBox 7">
            <a:extLst>
              <a:ext uri="{FF2B5EF4-FFF2-40B4-BE49-F238E27FC236}">
                <a16:creationId xmlns:a16="http://schemas.microsoft.com/office/drawing/2014/main" id="{C86E60F5-A9FD-6CD0-5B7B-2737EBB8FBCF}"/>
              </a:ext>
            </a:extLst>
          </p:cNvPr>
          <p:cNvSpPr txBox="1"/>
          <p:nvPr/>
        </p:nvSpPr>
        <p:spPr>
          <a:xfrm>
            <a:off x="5450152" y="6477610"/>
            <a:ext cx="3412067" cy="215444"/>
          </a:xfrm>
          <a:prstGeom prst="rect">
            <a:avLst/>
          </a:prstGeom>
          <a:noFill/>
        </p:spPr>
        <p:txBody>
          <a:bodyPr wrap="square" rtlCol="0">
            <a:spAutoFit/>
          </a:bodyPr>
          <a:lstStyle/>
          <a:p>
            <a:r>
              <a:rPr lang="en-US" sz="800" dirty="0"/>
              <a:t>UNCLASSIFIED</a:t>
            </a:r>
          </a:p>
        </p:txBody>
      </p:sp>
    </p:spTree>
    <p:extLst>
      <p:ext uri="{BB962C8B-B14F-4D97-AF65-F5344CB8AC3E}">
        <p14:creationId xmlns:p14="http://schemas.microsoft.com/office/powerpoint/2010/main" val="209689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CBFB3-4A24-B20E-7F74-C9F4C1BEC175}"/>
              </a:ext>
            </a:extLst>
          </p:cNvPr>
          <p:cNvSpPr>
            <a:spLocks noGrp="1"/>
          </p:cNvSpPr>
          <p:nvPr>
            <p:ph type="body" sz="quarter" idx="26"/>
          </p:nvPr>
        </p:nvSpPr>
        <p:spPr/>
        <p:txBody>
          <a:bodyPr/>
          <a:lstStyle/>
          <a:p>
            <a:r>
              <a:rPr lang="en-US" sz="1400" b="0" dirty="0">
                <a:latin typeface="Arial" panose="020B0604020202020204" pitchFamily="34" charset="0"/>
                <a:cs typeface="Arial" panose="020B0604020202020204" pitchFamily="34" charset="0"/>
              </a:rPr>
              <a:t>Provide a minimal distributed services component</a:t>
            </a:r>
          </a:p>
          <a:p>
            <a:pPr lvl="2"/>
            <a:r>
              <a:rPr lang="en-US" dirty="0">
                <a:latin typeface="Arial" panose="020B0604020202020204" pitchFamily="34" charset="0"/>
                <a:cs typeface="Arial" panose="020B0604020202020204" pitchFamily="34" charset="0"/>
              </a:rPr>
              <a:t>Schedule requests</a:t>
            </a:r>
          </a:p>
          <a:p>
            <a:pPr lvl="2"/>
            <a:r>
              <a:rPr lang="en-US" dirty="0">
                <a:latin typeface="Arial" panose="020B0604020202020204" pitchFamily="34" charset="0"/>
                <a:cs typeface="Arial" panose="020B0604020202020204" pitchFamily="34" charset="0"/>
              </a:rPr>
              <a:t>Produce sensor event data</a:t>
            </a:r>
          </a:p>
          <a:p>
            <a:pPr lvl="2"/>
            <a:r>
              <a:rPr lang="en-US" dirty="0">
                <a:latin typeface="Arial" panose="020B0604020202020204" pitchFamily="34" charset="0"/>
                <a:cs typeface="Arial" panose="020B0604020202020204" pitchFamily="34" charset="0"/>
              </a:rPr>
              <a:t>Create a standard message interface</a:t>
            </a:r>
          </a:p>
          <a:p>
            <a:pPr lvl="2"/>
            <a:r>
              <a:rPr lang="en-US" dirty="0">
                <a:latin typeface="Arial" panose="020B0604020202020204" pitchFamily="34" charset="0"/>
                <a:cs typeface="Arial" panose="020B0604020202020204" pitchFamily="34" charset="0"/>
              </a:rPr>
              <a:t>Create a translation layer for event data and event cue</a:t>
            </a:r>
          </a:p>
          <a:p>
            <a:pPr lvl="1"/>
            <a:r>
              <a:rPr lang="en-US" sz="1400" dirty="0">
                <a:latin typeface="Arial" panose="020B0604020202020204" pitchFamily="34" charset="0"/>
                <a:cs typeface="Arial" panose="020B0604020202020204" pitchFamily="34" charset="0"/>
              </a:rPr>
              <a:t>Send canned scheduling to the platform</a:t>
            </a:r>
          </a:p>
          <a:p>
            <a:pPr lvl="1"/>
            <a:r>
              <a:rPr lang="en-US" sz="1400" dirty="0">
                <a:latin typeface="Arial" panose="020B0604020202020204" pitchFamily="34" charset="0"/>
                <a:cs typeface="Arial" panose="020B0604020202020204" pitchFamily="34" charset="0"/>
              </a:rPr>
              <a:t>Collect and convert event data </a:t>
            </a:r>
          </a:p>
          <a:p>
            <a:pPr lvl="1"/>
            <a:r>
              <a:rPr lang="en-US" sz="1400" dirty="0">
                <a:latin typeface="Arial" panose="020B0604020202020204" pitchFamily="34" charset="0"/>
                <a:cs typeface="Arial" panose="020B0604020202020204" pitchFamily="34" charset="0"/>
              </a:rPr>
              <a:t>Send converted event data to external source</a:t>
            </a:r>
          </a:p>
          <a:p>
            <a:endParaRPr lang="en-US"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Goal: </a:t>
            </a:r>
            <a:r>
              <a:rPr lang="en-US" sz="1400" b="0" dirty="0">
                <a:latin typeface="Arial" panose="020B0604020202020204" pitchFamily="34" charset="0"/>
                <a:cs typeface="Arial" panose="020B0604020202020204" pitchFamily="34" charset="0"/>
              </a:rPr>
              <a:t>Verify that event requests can be received/honored, and event data can be transmitted by the local sensor</a:t>
            </a:r>
          </a:p>
          <a:p>
            <a:endParaRPr lang="en-US" dirty="0"/>
          </a:p>
        </p:txBody>
      </p:sp>
      <p:sp>
        <p:nvSpPr>
          <p:cNvPr id="3" name="Title 2">
            <a:extLst>
              <a:ext uri="{FF2B5EF4-FFF2-40B4-BE49-F238E27FC236}">
                <a16:creationId xmlns:a16="http://schemas.microsoft.com/office/drawing/2014/main" id="{CDB6BA19-17E1-E1CA-0A8E-39C2CCC62096}"/>
              </a:ext>
            </a:extLst>
          </p:cNvPr>
          <p:cNvSpPr>
            <a:spLocks noGrp="1"/>
          </p:cNvSpPr>
          <p:nvPr>
            <p:ph type="title"/>
          </p:nvPr>
        </p:nvSpPr>
        <p:spPr/>
        <p:txBody>
          <a:bodyPr>
            <a:normAutofit/>
          </a:bodyPr>
          <a:lstStyle/>
          <a:p>
            <a:r>
              <a:rPr lang="en-US" sz="2000" dirty="0"/>
              <a:t>Distributed Coordinator Milestone 1 Overview</a:t>
            </a:r>
          </a:p>
        </p:txBody>
      </p:sp>
      <p:sp>
        <p:nvSpPr>
          <p:cNvPr id="4" name="Text Placeholder 3">
            <a:extLst>
              <a:ext uri="{FF2B5EF4-FFF2-40B4-BE49-F238E27FC236}">
                <a16:creationId xmlns:a16="http://schemas.microsoft.com/office/drawing/2014/main" id="{1699AF1D-25AE-DA94-79B5-566B493927A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3137D175-70B7-AAA6-22DD-1BC201BB93C0}"/>
              </a:ext>
            </a:extLst>
          </p:cNvPr>
          <p:cNvSpPr>
            <a:spLocks noGrp="1"/>
          </p:cNvSpPr>
          <p:nvPr>
            <p:ph type="body" sz="quarter" idx="22"/>
          </p:nvPr>
        </p:nvSpPr>
        <p:spPr>
          <a:xfrm>
            <a:off x="3844925" y="153792"/>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01240CF9-C050-2F10-4F1E-D0AB503E4003}"/>
              </a:ext>
            </a:extLst>
          </p:cNvPr>
          <p:cNvSpPr>
            <a:spLocks noGrp="1"/>
          </p:cNvSpPr>
          <p:nvPr>
            <p:ph type="body" sz="quarter" idx="30"/>
          </p:nvPr>
        </p:nvSpPr>
        <p:spPr>
          <a:xfrm>
            <a:off x="3844924" y="6475787"/>
            <a:ext cx="4502150" cy="228421"/>
          </a:xfrm>
        </p:spPr>
        <p:txBody>
          <a:bodyPr/>
          <a:lstStyle/>
          <a:p>
            <a:r>
              <a:rPr lang="en-US" dirty="0"/>
              <a:t>Unclassified </a:t>
            </a:r>
          </a:p>
        </p:txBody>
      </p:sp>
      <p:pic>
        <p:nvPicPr>
          <p:cNvPr id="9" name="Picture 8">
            <a:extLst>
              <a:ext uri="{FF2B5EF4-FFF2-40B4-BE49-F238E27FC236}">
                <a16:creationId xmlns:a16="http://schemas.microsoft.com/office/drawing/2014/main" id="{FB86864B-F107-D526-2B9A-7E2FB489F73F}"/>
              </a:ext>
            </a:extLst>
          </p:cNvPr>
          <p:cNvPicPr>
            <a:picLocks noChangeAspect="1"/>
          </p:cNvPicPr>
          <p:nvPr/>
        </p:nvPicPr>
        <p:blipFill>
          <a:blip r:embed="rId2"/>
          <a:stretch>
            <a:fillRect/>
          </a:stretch>
        </p:blipFill>
        <p:spPr>
          <a:xfrm>
            <a:off x="6096000" y="1129748"/>
            <a:ext cx="5358100" cy="3293673"/>
          </a:xfrm>
          <a:prstGeom prst="rect">
            <a:avLst/>
          </a:prstGeom>
        </p:spPr>
      </p:pic>
    </p:spTree>
    <p:extLst>
      <p:ext uri="{BB962C8B-B14F-4D97-AF65-F5344CB8AC3E}">
        <p14:creationId xmlns:p14="http://schemas.microsoft.com/office/powerpoint/2010/main" val="4241513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FCC76-EDAA-F93F-EF2A-2B789E1BC04C}"/>
              </a:ext>
            </a:extLst>
          </p:cNvPr>
          <p:cNvSpPr>
            <a:spLocks noGrp="1"/>
          </p:cNvSpPr>
          <p:nvPr>
            <p:ph type="title"/>
          </p:nvPr>
        </p:nvSpPr>
        <p:spPr>
          <a:xfrm>
            <a:off x="609600" y="391504"/>
            <a:ext cx="5610132" cy="468575"/>
          </a:xfrm>
        </p:spPr>
        <p:txBody>
          <a:bodyPr>
            <a:normAutofit/>
          </a:bodyPr>
          <a:lstStyle/>
          <a:p>
            <a:r>
              <a:rPr lang="en-US" sz="1500" dirty="0"/>
              <a:t>Data/Schedule Services Options</a:t>
            </a:r>
          </a:p>
        </p:txBody>
      </p:sp>
      <p:sp>
        <p:nvSpPr>
          <p:cNvPr id="4" name="Slide Number Placeholder 3">
            <a:extLst>
              <a:ext uri="{FF2B5EF4-FFF2-40B4-BE49-F238E27FC236}">
                <a16:creationId xmlns:a16="http://schemas.microsoft.com/office/drawing/2014/main" id="{C42BEF25-EA7E-0A77-D9E6-505EDFEDE8AB}"/>
              </a:ext>
            </a:extLst>
          </p:cNvPr>
          <p:cNvSpPr>
            <a:spLocks noGrp="1"/>
          </p:cNvSpPr>
          <p:nvPr>
            <p:ph type="sldNum" sz="quarter" idx="29"/>
          </p:nvPr>
        </p:nvSpPr>
        <p:spPr/>
        <p:txBody>
          <a:bodyPr/>
          <a:lstStyle/>
          <a:p>
            <a:fld id="{33B2698E-79BD-4F26-98AD-790E309CEBEA}" type="slidenum">
              <a:rPr lang="en-US" smtClean="0"/>
              <a:pPr/>
              <a:t>4</a:t>
            </a:fld>
            <a:endParaRPr lang="en-US" dirty="0"/>
          </a:p>
        </p:txBody>
      </p:sp>
      <p:sp>
        <p:nvSpPr>
          <p:cNvPr id="6" name="Text Placeholder 5">
            <a:extLst>
              <a:ext uri="{FF2B5EF4-FFF2-40B4-BE49-F238E27FC236}">
                <a16:creationId xmlns:a16="http://schemas.microsoft.com/office/drawing/2014/main" id="{EB2BE058-13C9-41EA-83A3-BD3895386145}"/>
              </a:ext>
            </a:extLst>
          </p:cNvPr>
          <p:cNvSpPr>
            <a:spLocks noGrp="1"/>
          </p:cNvSpPr>
          <p:nvPr>
            <p:ph type="body" sz="quarter" idx="22"/>
          </p:nvPr>
        </p:nvSpPr>
        <p:spPr>
          <a:xfrm>
            <a:off x="3844925" y="176448"/>
            <a:ext cx="4502150" cy="241938"/>
          </a:xfrm>
        </p:spPr>
        <p:txBody>
          <a:bodyPr/>
          <a:lstStyle/>
          <a:p>
            <a:r>
              <a:rPr lang="en-US" dirty="0"/>
              <a:t>UNCLASSIFIED</a:t>
            </a:r>
          </a:p>
        </p:txBody>
      </p:sp>
      <p:sp>
        <p:nvSpPr>
          <p:cNvPr id="7" name="Text Placeholder 6">
            <a:extLst>
              <a:ext uri="{FF2B5EF4-FFF2-40B4-BE49-F238E27FC236}">
                <a16:creationId xmlns:a16="http://schemas.microsoft.com/office/drawing/2014/main" id="{26A1EF0E-E1E8-FFD7-675D-8E9FA82F9F4F}"/>
              </a:ext>
            </a:extLst>
          </p:cNvPr>
          <p:cNvSpPr>
            <a:spLocks noGrp="1"/>
          </p:cNvSpPr>
          <p:nvPr>
            <p:ph type="body" sz="quarter" idx="30"/>
          </p:nvPr>
        </p:nvSpPr>
        <p:spPr>
          <a:xfrm>
            <a:off x="3844925" y="6525635"/>
            <a:ext cx="4502150" cy="228421"/>
          </a:xfrm>
        </p:spPr>
        <p:txBody>
          <a:bodyPr/>
          <a:lstStyle/>
          <a:p>
            <a:r>
              <a:rPr lang="en-US" dirty="0"/>
              <a:t>UNCLASSIFIED</a:t>
            </a:r>
          </a:p>
        </p:txBody>
      </p:sp>
      <p:sp>
        <p:nvSpPr>
          <p:cNvPr id="28" name="Text Placeholder 14">
            <a:extLst>
              <a:ext uri="{FF2B5EF4-FFF2-40B4-BE49-F238E27FC236}">
                <a16:creationId xmlns:a16="http://schemas.microsoft.com/office/drawing/2014/main" id="{FFBB57BD-E240-56AB-1904-B10A62958D90}"/>
              </a:ext>
            </a:extLst>
          </p:cNvPr>
          <p:cNvSpPr>
            <a:spLocks noGrp="1"/>
          </p:cNvSpPr>
          <p:nvPr>
            <p:ph type="body" sz="quarter" idx="26"/>
          </p:nvPr>
        </p:nvSpPr>
        <p:spPr>
          <a:xfrm>
            <a:off x="-26867" y="806427"/>
            <a:ext cx="6037473" cy="5399557"/>
          </a:xfrm>
        </p:spPr>
        <p:txBody>
          <a:bodyPr>
            <a:normAutofit fontScale="40000" lnSpcReduction="20000"/>
          </a:bodyPr>
          <a:lstStyle/>
          <a:p>
            <a:pPr lvl="1">
              <a:buFont typeface="Arial" panose="020B0604020202020204" pitchFamily="34" charset="0"/>
              <a:buChar char="•"/>
            </a:pPr>
            <a:r>
              <a:rPr lang="en-US" sz="2500" b="0" dirty="0">
                <a:latin typeface="Arial" panose="020B0604020202020204" pitchFamily="34" charset="0"/>
                <a:cs typeface="Arial" panose="020B0604020202020204" pitchFamily="34" charset="0"/>
              </a:rPr>
              <a:t>Option 1: Schedule services acts as interface for all schedule requests. </a:t>
            </a:r>
          </a:p>
          <a:p>
            <a:pPr lvl="2"/>
            <a:r>
              <a:rPr lang="en-US" sz="2500" dirty="0">
                <a:latin typeface="Arial" panose="020B0604020202020204" pitchFamily="34" charset="0"/>
                <a:cs typeface="Arial" panose="020B0604020202020204" pitchFamily="34" charset="0"/>
              </a:rPr>
              <a:t>Schedule service </a:t>
            </a:r>
            <a:r>
              <a:rPr lang="en-US" sz="2500" i="1" dirty="0">
                <a:latin typeface="Arial" panose="020B0604020202020204" pitchFamily="34" charset="0"/>
                <a:cs typeface="Arial" panose="020B0604020202020204" pitchFamily="34" charset="0"/>
              </a:rPr>
              <a:t>alone </a:t>
            </a:r>
            <a:r>
              <a:rPr lang="en-US" sz="2500" dirty="0">
                <a:latin typeface="Arial" panose="020B0604020202020204" pitchFamily="34" charset="0"/>
                <a:cs typeface="Arial" panose="020B0604020202020204" pitchFamily="34" charset="0"/>
              </a:rPr>
              <a:t>generates all inputs needed for radar STIM command and timeline input along with post event recorded platform software actions (i.e. signal processing commands) and executes on platform via PTL</a:t>
            </a:r>
          </a:p>
          <a:p>
            <a:pPr lvl="2"/>
            <a:r>
              <a:rPr lang="en-US" sz="2500" dirty="0">
                <a:latin typeface="Arial" panose="020B0604020202020204" pitchFamily="34" charset="0"/>
                <a:cs typeface="Arial" panose="020B0604020202020204" pitchFamily="34" charset="0"/>
              </a:rPr>
              <a:t>Schedule service collects non-platform related inputs (i.e. need coordinate conversions) and sends those inputs along with event ID into PTL message (which is carried through the event)</a:t>
            </a:r>
          </a:p>
          <a:p>
            <a:pPr lvl="2"/>
            <a:r>
              <a:rPr lang="en-US" sz="2500" dirty="0">
                <a:latin typeface="Arial" panose="020B0604020202020204" pitchFamily="34" charset="0"/>
                <a:cs typeface="Arial" panose="020B0604020202020204" pitchFamily="34" charset="0"/>
              </a:rPr>
              <a:t>PTL sends sensor command input to front end for sensor event execution</a:t>
            </a:r>
          </a:p>
          <a:p>
            <a:pPr lvl="2"/>
            <a:r>
              <a:rPr lang="en-US" sz="2500" dirty="0">
                <a:latin typeface="Arial" panose="020B0604020202020204" pitchFamily="34" charset="0"/>
                <a:cs typeface="Arial" panose="020B0604020202020204" pitchFamily="34" charset="0"/>
              </a:rPr>
              <a:t>PTL holds non-platform related inputs to be packaged later with sensor event data via sensor event ID</a:t>
            </a:r>
          </a:p>
          <a:p>
            <a:pPr lvl="2"/>
            <a:r>
              <a:rPr lang="en-US" sz="2500" dirty="0">
                <a:latin typeface="Arial" panose="020B0604020202020204" pitchFamily="34" charset="0"/>
                <a:cs typeface="Arial" panose="020B0604020202020204" pitchFamily="34" charset="0"/>
              </a:rPr>
              <a:t>Platform via PTL sends data at appropriate point to data services and additional messaging components who packages and sends the data</a:t>
            </a:r>
          </a:p>
          <a:p>
            <a:pPr lvl="2"/>
            <a:r>
              <a:rPr lang="en-US" sz="2500" b="0" dirty="0">
                <a:latin typeface="Arial" panose="020B0604020202020204" pitchFamily="34" charset="0"/>
                <a:cs typeface="Arial" panose="020B0604020202020204" pitchFamily="34" charset="0"/>
              </a:rPr>
              <a:t>In this configuration the schedule service is entirely responsible fo</a:t>
            </a:r>
            <a:r>
              <a:rPr lang="en-US" sz="2500" dirty="0">
                <a:latin typeface="Arial" panose="020B0604020202020204" pitchFamily="34" charset="0"/>
                <a:cs typeface="Arial" panose="020B0604020202020204" pitchFamily="34" charset="0"/>
              </a:rPr>
              <a:t>r request inputs and data services is entirely responsible for output</a:t>
            </a:r>
          </a:p>
          <a:p>
            <a:pPr lvl="2"/>
            <a:r>
              <a:rPr lang="en-US" sz="2500" dirty="0">
                <a:latin typeface="Arial" panose="020B0604020202020204" pitchFamily="34" charset="0"/>
                <a:cs typeface="Arial" panose="020B0604020202020204" pitchFamily="34" charset="0"/>
              </a:rPr>
              <a:t>Pros/cons: High burden on schedule services, single message carries irrelevant information to PTL (likely simpler but wasteful)</a:t>
            </a:r>
          </a:p>
          <a:p>
            <a:pPr marL="914400" lvl="2" indent="0">
              <a:buNone/>
            </a:pPr>
            <a:endParaRPr lang="en-US" sz="2500" dirty="0">
              <a:latin typeface="Arial" panose="020B0604020202020204" pitchFamily="34" charset="0"/>
              <a:cs typeface="Arial" panose="020B0604020202020204" pitchFamily="34" charset="0"/>
            </a:endParaRPr>
          </a:p>
          <a:p>
            <a:pPr lvl="1">
              <a:buFont typeface="Arial" panose="020B0604020202020204" pitchFamily="34" charset="0"/>
              <a:buChar char="•"/>
            </a:pPr>
            <a:r>
              <a:rPr lang="en-US" sz="2500" dirty="0">
                <a:latin typeface="Arial" panose="020B0604020202020204" pitchFamily="34" charset="0"/>
                <a:cs typeface="Arial" panose="020B0604020202020204" pitchFamily="34" charset="0"/>
              </a:rPr>
              <a:t>Option 2: Interface intakes schedule request message from the DC and parses out relevant commands for both schedule and data services</a:t>
            </a:r>
          </a:p>
          <a:p>
            <a:pPr lvl="2"/>
            <a:r>
              <a:rPr lang="en-US" sz="2500" dirty="0">
                <a:latin typeface="Arial" panose="020B0604020202020204" pitchFamily="34" charset="0"/>
                <a:cs typeface="Arial" panose="020B0604020202020204" pitchFamily="34" charset="0"/>
              </a:rPr>
              <a:t>Schedule service writes the inputs for the STIM command related to the radar event (Tx &amp; Rx) only – data services provides (and stores) input for the software commands to be run on platform</a:t>
            </a:r>
          </a:p>
          <a:p>
            <a:pPr lvl="2"/>
            <a:r>
              <a:rPr lang="en-US" sz="2500" dirty="0">
                <a:latin typeface="Arial" panose="020B0604020202020204" pitchFamily="34" charset="0"/>
                <a:cs typeface="Arial" panose="020B0604020202020204" pitchFamily="34" charset="0"/>
              </a:rPr>
              <a:t>PTL combines input from schedule services and data services – allowing event execution prior to derivation of all signal processing command input</a:t>
            </a:r>
          </a:p>
          <a:p>
            <a:pPr lvl="2"/>
            <a:r>
              <a:rPr lang="en-US" sz="2500" dirty="0">
                <a:latin typeface="Arial" panose="020B0604020202020204" pitchFamily="34" charset="0"/>
                <a:cs typeface="Arial" panose="020B0604020202020204" pitchFamily="34" charset="0"/>
              </a:rPr>
              <a:t>Platform receives either separated command to perform signal processing for each event via data services – result is extracted and packaged via data service </a:t>
            </a:r>
          </a:p>
          <a:p>
            <a:pPr lvl="2"/>
            <a:r>
              <a:rPr lang="en-US" sz="2500" dirty="0">
                <a:latin typeface="Arial" panose="020B0604020202020204" pitchFamily="34" charset="0"/>
                <a:cs typeface="Arial" panose="020B0604020202020204" pitchFamily="34" charset="0"/>
              </a:rPr>
              <a:t>Boundary between schedule and data services are more well defined</a:t>
            </a:r>
          </a:p>
          <a:p>
            <a:pPr lvl="2"/>
            <a:r>
              <a:rPr lang="en-US" sz="2500" dirty="0">
                <a:latin typeface="Arial" panose="020B0604020202020204" pitchFamily="34" charset="0"/>
                <a:cs typeface="Arial" panose="020B0604020202020204" pitchFamily="34" charset="0"/>
              </a:rPr>
              <a:t>Processing loop is now complex and timing may not always be beneficial</a:t>
            </a:r>
          </a:p>
          <a:p>
            <a:pPr marL="914400" lvl="2" indent="0">
              <a:buNone/>
            </a:pPr>
            <a:endParaRPr lang="en-US" sz="2500" b="0" dirty="0"/>
          </a:p>
          <a:p>
            <a:pPr lvl="1">
              <a:buFont typeface="Arial" panose="020B0604020202020204" pitchFamily="34" charset="0"/>
              <a:buChar char="•"/>
            </a:pPr>
            <a:endParaRPr lang="en-US" sz="2500" dirty="0"/>
          </a:p>
          <a:p>
            <a:pPr marL="457200" lvl="1" indent="0">
              <a:buNone/>
            </a:pPr>
            <a:endParaRPr lang="en-US" b="0" dirty="0"/>
          </a:p>
        </p:txBody>
      </p:sp>
      <p:pic>
        <p:nvPicPr>
          <p:cNvPr id="16" name="Picture 15">
            <a:extLst>
              <a:ext uri="{FF2B5EF4-FFF2-40B4-BE49-F238E27FC236}">
                <a16:creationId xmlns:a16="http://schemas.microsoft.com/office/drawing/2014/main" id="{9DDF7E63-91FC-9E1F-DD87-C597A9B8ABEA}"/>
              </a:ext>
            </a:extLst>
          </p:cNvPr>
          <p:cNvPicPr>
            <a:picLocks noChangeAspect="1"/>
          </p:cNvPicPr>
          <p:nvPr/>
        </p:nvPicPr>
        <p:blipFill>
          <a:blip r:embed="rId2"/>
          <a:stretch>
            <a:fillRect/>
          </a:stretch>
        </p:blipFill>
        <p:spPr>
          <a:xfrm>
            <a:off x="7655516" y="3590254"/>
            <a:ext cx="2877018" cy="3032533"/>
          </a:xfrm>
          <a:prstGeom prst="rect">
            <a:avLst/>
          </a:prstGeom>
        </p:spPr>
      </p:pic>
      <p:pic>
        <p:nvPicPr>
          <p:cNvPr id="10" name="Picture 9">
            <a:extLst>
              <a:ext uri="{FF2B5EF4-FFF2-40B4-BE49-F238E27FC236}">
                <a16:creationId xmlns:a16="http://schemas.microsoft.com/office/drawing/2014/main" id="{849AE7E7-1C1D-5B5D-8CA4-5EC93D45EC9D}"/>
              </a:ext>
            </a:extLst>
          </p:cNvPr>
          <p:cNvPicPr>
            <a:picLocks noChangeAspect="1"/>
          </p:cNvPicPr>
          <p:nvPr/>
        </p:nvPicPr>
        <p:blipFill>
          <a:blip r:embed="rId3"/>
          <a:stretch>
            <a:fillRect/>
          </a:stretch>
        </p:blipFill>
        <p:spPr>
          <a:xfrm>
            <a:off x="7655516" y="550943"/>
            <a:ext cx="2668277" cy="2955262"/>
          </a:xfrm>
          <a:prstGeom prst="rect">
            <a:avLst/>
          </a:prstGeom>
        </p:spPr>
      </p:pic>
    </p:spTree>
    <p:extLst>
      <p:ext uri="{BB962C8B-B14F-4D97-AF65-F5344CB8AC3E}">
        <p14:creationId xmlns:p14="http://schemas.microsoft.com/office/powerpoint/2010/main" val="3068309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EFCC76-EDAA-F93F-EF2A-2B789E1BC04C}"/>
              </a:ext>
            </a:extLst>
          </p:cNvPr>
          <p:cNvSpPr>
            <a:spLocks noGrp="1"/>
          </p:cNvSpPr>
          <p:nvPr>
            <p:ph type="title"/>
          </p:nvPr>
        </p:nvSpPr>
        <p:spPr>
          <a:xfrm>
            <a:off x="93552" y="94978"/>
            <a:ext cx="9829801" cy="684362"/>
          </a:xfrm>
        </p:spPr>
        <p:txBody>
          <a:bodyPr>
            <a:normAutofit/>
          </a:bodyPr>
          <a:lstStyle/>
          <a:p>
            <a:r>
              <a:rPr lang="en-US" sz="1500" dirty="0" err="1"/>
              <a:t>LoR</a:t>
            </a:r>
            <a:r>
              <a:rPr lang="en-US" sz="1500" dirty="0"/>
              <a:t> Data/Schedule Services Recommendation</a:t>
            </a:r>
          </a:p>
        </p:txBody>
      </p:sp>
      <p:sp>
        <p:nvSpPr>
          <p:cNvPr id="4" name="Slide Number Placeholder 3">
            <a:extLst>
              <a:ext uri="{FF2B5EF4-FFF2-40B4-BE49-F238E27FC236}">
                <a16:creationId xmlns:a16="http://schemas.microsoft.com/office/drawing/2014/main" id="{C42BEF25-EA7E-0A77-D9E6-505EDFEDE8AB}"/>
              </a:ext>
            </a:extLst>
          </p:cNvPr>
          <p:cNvSpPr>
            <a:spLocks noGrp="1"/>
          </p:cNvSpPr>
          <p:nvPr>
            <p:ph type="sldNum" sz="quarter" idx="29"/>
          </p:nvPr>
        </p:nvSpPr>
        <p:spPr/>
        <p:txBody>
          <a:bodyPr/>
          <a:lstStyle/>
          <a:p>
            <a:fld id="{33B2698E-79BD-4F26-98AD-790E309CEBEA}" type="slidenum">
              <a:rPr lang="en-US" smtClean="0"/>
              <a:pPr/>
              <a:t>5</a:t>
            </a:fld>
            <a:endParaRPr lang="en-US" dirty="0"/>
          </a:p>
        </p:txBody>
      </p:sp>
      <p:sp>
        <p:nvSpPr>
          <p:cNvPr id="6" name="Text Placeholder 5">
            <a:extLst>
              <a:ext uri="{FF2B5EF4-FFF2-40B4-BE49-F238E27FC236}">
                <a16:creationId xmlns:a16="http://schemas.microsoft.com/office/drawing/2014/main" id="{EB2BE058-13C9-41EA-83A3-BD3895386145}"/>
              </a:ext>
            </a:extLst>
          </p:cNvPr>
          <p:cNvSpPr>
            <a:spLocks noGrp="1"/>
          </p:cNvSpPr>
          <p:nvPr>
            <p:ph type="body" sz="quarter" idx="22"/>
          </p:nvPr>
        </p:nvSpPr>
        <p:spPr>
          <a:xfrm>
            <a:off x="3844925" y="182977"/>
            <a:ext cx="4502150" cy="241938"/>
          </a:xfrm>
        </p:spPr>
        <p:txBody>
          <a:bodyPr/>
          <a:lstStyle/>
          <a:p>
            <a:r>
              <a:rPr lang="en-US" dirty="0"/>
              <a:t>UNCLASSIFIED</a:t>
            </a:r>
          </a:p>
        </p:txBody>
      </p:sp>
      <p:sp>
        <p:nvSpPr>
          <p:cNvPr id="7" name="Text Placeholder 6">
            <a:extLst>
              <a:ext uri="{FF2B5EF4-FFF2-40B4-BE49-F238E27FC236}">
                <a16:creationId xmlns:a16="http://schemas.microsoft.com/office/drawing/2014/main" id="{26A1EF0E-E1E8-FFD7-675D-8E9FA82F9F4F}"/>
              </a:ext>
            </a:extLst>
          </p:cNvPr>
          <p:cNvSpPr>
            <a:spLocks noGrp="1"/>
          </p:cNvSpPr>
          <p:nvPr>
            <p:ph type="body" sz="quarter" idx="30"/>
          </p:nvPr>
        </p:nvSpPr>
        <p:spPr>
          <a:xfrm>
            <a:off x="3844925" y="6545255"/>
            <a:ext cx="4502150" cy="228421"/>
          </a:xfrm>
        </p:spPr>
        <p:txBody>
          <a:bodyPr/>
          <a:lstStyle/>
          <a:p>
            <a:r>
              <a:rPr lang="en-US" dirty="0"/>
              <a:t>UNCLASSIFIED</a:t>
            </a:r>
          </a:p>
        </p:txBody>
      </p:sp>
      <p:sp>
        <p:nvSpPr>
          <p:cNvPr id="28" name="Text Placeholder 14">
            <a:extLst>
              <a:ext uri="{FF2B5EF4-FFF2-40B4-BE49-F238E27FC236}">
                <a16:creationId xmlns:a16="http://schemas.microsoft.com/office/drawing/2014/main" id="{FFBB57BD-E240-56AB-1904-B10A62958D90}"/>
              </a:ext>
            </a:extLst>
          </p:cNvPr>
          <p:cNvSpPr>
            <a:spLocks noGrp="1"/>
          </p:cNvSpPr>
          <p:nvPr>
            <p:ph type="body" sz="quarter" idx="26"/>
          </p:nvPr>
        </p:nvSpPr>
        <p:spPr>
          <a:xfrm>
            <a:off x="-104755" y="646124"/>
            <a:ext cx="11794926" cy="5691302"/>
          </a:xfrm>
        </p:spPr>
        <p:txBody>
          <a:bodyPr>
            <a:normAutofit/>
          </a:bodyPr>
          <a:lstStyle/>
          <a:p>
            <a:pPr marL="457200" lvl="1" indent="0">
              <a:buNone/>
            </a:pPr>
            <a:r>
              <a:rPr lang="en-US" b="0" dirty="0">
                <a:latin typeface="Arial" panose="020B0604020202020204" pitchFamily="34" charset="0"/>
                <a:cs typeface="Arial" panose="020B0604020202020204" pitchFamily="34" charset="0"/>
              </a:rPr>
              <a:t>Scoring criteria (1-3) 3 being the highest</a:t>
            </a:r>
          </a:p>
          <a:p>
            <a:pPr marL="457200" lvl="1" indent="0">
              <a:buNone/>
            </a:pPr>
            <a:r>
              <a:rPr lang="en-US" dirty="0">
                <a:latin typeface="Arial" panose="020B0604020202020204" pitchFamily="34" charset="0"/>
                <a:cs typeface="Arial" panose="020B0604020202020204" pitchFamily="34" charset="0"/>
              </a:rPr>
              <a:t>Metrics – arch. Simplicity, Flow, Future Extensibility, Flexibility </a:t>
            </a:r>
          </a:p>
          <a:p>
            <a:pPr marL="457200" lvl="1" indent="0">
              <a:buNone/>
            </a:pPr>
            <a:endParaRPr lang="en-US" b="0" dirty="0"/>
          </a:p>
          <a:p>
            <a:pPr marL="457200" lvl="1" indent="0">
              <a:buNone/>
            </a:pPr>
            <a:endParaRPr lang="en-US" dirty="0"/>
          </a:p>
          <a:p>
            <a:pPr marL="457200" lvl="1" indent="0">
              <a:buNone/>
            </a:pPr>
            <a:endParaRPr lang="en-US" b="0"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b="0" dirty="0"/>
          </a:p>
          <a:p>
            <a:pPr marL="457200" lvl="1" indent="0">
              <a:buNone/>
            </a:pPr>
            <a:endParaRPr lang="en-US" dirty="0">
              <a:latin typeface="Arial" panose="020B0604020202020204" pitchFamily="34" charset="0"/>
              <a:cs typeface="Arial" panose="020B0604020202020204" pitchFamily="34" charset="0"/>
            </a:endParaRPr>
          </a:p>
          <a:p>
            <a:pPr marL="457200" lvl="1" indent="0">
              <a:buNone/>
            </a:pPr>
            <a:r>
              <a:rPr lang="en-US" dirty="0">
                <a:latin typeface="Arial" panose="020B0604020202020204" pitchFamily="34" charset="0"/>
                <a:cs typeface="Arial" panose="020B0604020202020204" pitchFamily="34" charset="0"/>
              </a:rPr>
              <a:t>Option 2 provides the most straightforward approach for defining responsibility of Data &amp; Schedule services</a:t>
            </a:r>
          </a:p>
        </p:txBody>
      </p:sp>
      <p:graphicFrame>
        <p:nvGraphicFramePr>
          <p:cNvPr id="8" name="Table 4">
            <a:extLst>
              <a:ext uri="{FF2B5EF4-FFF2-40B4-BE49-F238E27FC236}">
                <a16:creationId xmlns:a16="http://schemas.microsoft.com/office/drawing/2014/main" id="{7E22DDF6-4E24-1B96-3831-E6D7EB247B1A}"/>
              </a:ext>
            </a:extLst>
          </p:cNvPr>
          <p:cNvGraphicFramePr>
            <a:graphicFrameLocks noGrp="1"/>
          </p:cNvGraphicFramePr>
          <p:nvPr>
            <p:extLst>
              <p:ext uri="{D42A27DB-BD31-4B8C-83A1-F6EECF244321}">
                <p14:modId xmlns:p14="http://schemas.microsoft.com/office/powerpoint/2010/main" val="1082064376"/>
              </p:ext>
            </p:extLst>
          </p:nvPr>
        </p:nvGraphicFramePr>
        <p:xfrm>
          <a:off x="976363" y="5094496"/>
          <a:ext cx="10239274" cy="1117380"/>
        </p:xfrm>
        <a:graphic>
          <a:graphicData uri="http://schemas.openxmlformats.org/drawingml/2006/table">
            <a:tbl>
              <a:tblPr firstRow="1" bandRow="1">
                <a:tableStyleId>{5C22544A-7EE6-4342-B048-85BDC9FD1C3A}</a:tableStyleId>
              </a:tblPr>
              <a:tblGrid>
                <a:gridCol w="2218285">
                  <a:extLst>
                    <a:ext uri="{9D8B030D-6E8A-4147-A177-3AD203B41FA5}">
                      <a16:colId xmlns:a16="http://schemas.microsoft.com/office/drawing/2014/main" val="2534880124"/>
                    </a:ext>
                  </a:extLst>
                </a:gridCol>
                <a:gridCol w="1956641">
                  <a:extLst>
                    <a:ext uri="{9D8B030D-6E8A-4147-A177-3AD203B41FA5}">
                      <a16:colId xmlns:a16="http://schemas.microsoft.com/office/drawing/2014/main" val="3696637563"/>
                    </a:ext>
                  </a:extLst>
                </a:gridCol>
                <a:gridCol w="851647">
                  <a:extLst>
                    <a:ext uri="{9D8B030D-6E8A-4147-A177-3AD203B41FA5}">
                      <a16:colId xmlns:a16="http://schemas.microsoft.com/office/drawing/2014/main" val="3019421186"/>
                    </a:ext>
                  </a:extLst>
                </a:gridCol>
                <a:gridCol w="1945833">
                  <a:extLst>
                    <a:ext uri="{9D8B030D-6E8A-4147-A177-3AD203B41FA5}">
                      <a16:colId xmlns:a16="http://schemas.microsoft.com/office/drawing/2014/main" val="2248618543"/>
                    </a:ext>
                  </a:extLst>
                </a:gridCol>
                <a:gridCol w="1478685">
                  <a:extLst>
                    <a:ext uri="{9D8B030D-6E8A-4147-A177-3AD203B41FA5}">
                      <a16:colId xmlns:a16="http://schemas.microsoft.com/office/drawing/2014/main" val="1786027623"/>
                    </a:ext>
                  </a:extLst>
                </a:gridCol>
                <a:gridCol w="1788183">
                  <a:extLst>
                    <a:ext uri="{9D8B030D-6E8A-4147-A177-3AD203B41FA5}">
                      <a16:colId xmlns:a16="http://schemas.microsoft.com/office/drawing/2014/main" val="3647634569"/>
                    </a:ext>
                  </a:extLst>
                </a:gridCol>
              </a:tblGrid>
              <a:tr h="375700">
                <a:tc>
                  <a:txBody>
                    <a:bodyPr/>
                    <a:lstStyle/>
                    <a:p>
                      <a:r>
                        <a:rPr lang="en-US" sz="1600" dirty="0"/>
                        <a:t>Option</a:t>
                      </a:r>
                    </a:p>
                  </a:txBody>
                  <a:tcPr/>
                </a:tc>
                <a:tc>
                  <a:txBody>
                    <a:bodyPr/>
                    <a:lstStyle/>
                    <a:p>
                      <a:r>
                        <a:rPr lang="en-US" sz="1600" dirty="0"/>
                        <a:t>Arch. Simplicity</a:t>
                      </a:r>
                    </a:p>
                  </a:txBody>
                  <a:tcPr/>
                </a:tc>
                <a:tc>
                  <a:txBody>
                    <a:bodyPr/>
                    <a:lstStyle/>
                    <a:p>
                      <a:r>
                        <a:rPr lang="en-US" sz="1600" dirty="0"/>
                        <a:t>Flow</a:t>
                      </a:r>
                    </a:p>
                  </a:txBody>
                  <a:tcPr/>
                </a:tc>
                <a:tc>
                  <a:txBody>
                    <a:bodyPr/>
                    <a:lstStyle/>
                    <a:p>
                      <a:r>
                        <a:rPr lang="en-US" sz="1600" dirty="0"/>
                        <a:t>Future Extensibility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Flexibility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Total</a:t>
                      </a:r>
                    </a:p>
                  </a:txBody>
                  <a:tcPr/>
                </a:tc>
                <a:extLst>
                  <a:ext uri="{0D108BD9-81ED-4DB2-BD59-A6C34878D82A}">
                    <a16:rowId xmlns:a16="http://schemas.microsoft.com/office/drawing/2014/main" val="3077984860"/>
                  </a:ext>
                </a:extLst>
              </a:tr>
              <a:tr h="370840">
                <a:tc>
                  <a:txBody>
                    <a:bodyPr/>
                    <a:lstStyle/>
                    <a:p>
                      <a:r>
                        <a:rPr lang="en-US" sz="1300" dirty="0"/>
                        <a:t>1</a:t>
                      </a:r>
                    </a:p>
                  </a:txBody>
                  <a:tcPr/>
                </a:tc>
                <a:tc>
                  <a:txBody>
                    <a:bodyPr/>
                    <a:lstStyle/>
                    <a:p>
                      <a:r>
                        <a:rPr lang="en-US" sz="1300" dirty="0"/>
                        <a:t>3</a:t>
                      </a:r>
                    </a:p>
                  </a:txBody>
                  <a:tcPr/>
                </a:tc>
                <a:tc>
                  <a:txBody>
                    <a:bodyPr/>
                    <a:lstStyle/>
                    <a:p>
                      <a:r>
                        <a:rPr lang="en-US" sz="1300" dirty="0"/>
                        <a:t>3</a:t>
                      </a:r>
                    </a:p>
                  </a:txBody>
                  <a:tcPr/>
                </a:tc>
                <a:tc>
                  <a:txBody>
                    <a:bodyPr/>
                    <a:lstStyle/>
                    <a:p>
                      <a:r>
                        <a:rPr lang="en-US" sz="1300" dirty="0"/>
                        <a:t>1</a:t>
                      </a:r>
                    </a:p>
                  </a:txBody>
                  <a:tcPr/>
                </a:tc>
                <a:tc>
                  <a:txBody>
                    <a:bodyPr/>
                    <a:lstStyle/>
                    <a:p>
                      <a:r>
                        <a:rPr lang="en-US" sz="1300" dirty="0"/>
                        <a:t>1</a:t>
                      </a:r>
                    </a:p>
                  </a:txBody>
                  <a:tcPr/>
                </a:tc>
                <a:tc>
                  <a:txBody>
                    <a:bodyPr/>
                    <a:lstStyle/>
                    <a:p>
                      <a:r>
                        <a:rPr lang="en-US" sz="1300" dirty="0"/>
                        <a:t>8</a:t>
                      </a:r>
                    </a:p>
                  </a:txBody>
                  <a:tcPr/>
                </a:tc>
                <a:extLst>
                  <a:ext uri="{0D108BD9-81ED-4DB2-BD59-A6C34878D82A}">
                    <a16:rowId xmlns:a16="http://schemas.microsoft.com/office/drawing/2014/main" val="2217218667"/>
                  </a:ext>
                </a:extLst>
              </a:tr>
              <a:tr h="370840">
                <a:tc>
                  <a:txBody>
                    <a:bodyPr/>
                    <a:lstStyle/>
                    <a:p>
                      <a:r>
                        <a:rPr lang="en-US" sz="1300" dirty="0"/>
                        <a:t>2</a:t>
                      </a:r>
                    </a:p>
                  </a:txBody>
                  <a:tcPr/>
                </a:tc>
                <a:tc>
                  <a:txBody>
                    <a:bodyPr/>
                    <a:lstStyle/>
                    <a:p>
                      <a:r>
                        <a:rPr lang="en-US" sz="1300" dirty="0"/>
                        <a:t>1</a:t>
                      </a:r>
                    </a:p>
                  </a:txBody>
                  <a:tcPr/>
                </a:tc>
                <a:tc>
                  <a:txBody>
                    <a:bodyPr/>
                    <a:lstStyle/>
                    <a:p>
                      <a:r>
                        <a:rPr lang="en-US" sz="1300" dirty="0"/>
                        <a:t>1</a:t>
                      </a:r>
                    </a:p>
                  </a:txBody>
                  <a:tcPr/>
                </a:tc>
                <a:tc>
                  <a:txBody>
                    <a:bodyPr/>
                    <a:lstStyle/>
                    <a:p>
                      <a:r>
                        <a:rPr lang="en-US" sz="1300" dirty="0"/>
                        <a:t>1.5</a:t>
                      </a:r>
                    </a:p>
                  </a:txBody>
                  <a:tcPr/>
                </a:tc>
                <a:tc>
                  <a:txBody>
                    <a:bodyPr/>
                    <a:lstStyle/>
                    <a:p>
                      <a:r>
                        <a:rPr lang="en-US" sz="1300" dirty="0"/>
                        <a:t>1.5</a:t>
                      </a:r>
                    </a:p>
                  </a:txBody>
                  <a:tcPr/>
                </a:tc>
                <a:tc>
                  <a:txBody>
                    <a:bodyPr/>
                    <a:lstStyle/>
                    <a:p>
                      <a:r>
                        <a:rPr lang="en-US" sz="1300" dirty="0"/>
                        <a:t>5</a:t>
                      </a:r>
                    </a:p>
                  </a:txBody>
                  <a:tcPr/>
                </a:tc>
                <a:extLst>
                  <a:ext uri="{0D108BD9-81ED-4DB2-BD59-A6C34878D82A}">
                    <a16:rowId xmlns:a16="http://schemas.microsoft.com/office/drawing/2014/main" val="1454906139"/>
                  </a:ext>
                </a:extLst>
              </a:tr>
            </a:tbl>
          </a:graphicData>
        </a:graphic>
      </p:graphicFrame>
      <p:graphicFrame>
        <p:nvGraphicFramePr>
          <p:cNvPr id="2" name="Table 4">
            <a:extLst>
              <a:ext uri="{FF2B5EF4-FFF2-40B4-BE49-F238E27FC236}">
                <a16:creationId xmlns:a16="http://schemas.microsoft.com/office/drawing/2014/main" id="{D254E2BF-D44D-7779-C12A-9DEF6F11CBC4}"/>
              </a:ext>
            </a:extLst>
          </p:cNvPr>
          <p:cNvGraphicFramePr>
            <a:graphicFrameLocks noGrp="1"/>
          </p:cNvGraphicFramePr>
          <p:nvPr>
            <p:extLst>
              <p:ext uri="{D42A27DB-BD31-4B8C-83A1-F6EECF244321}">
                <p14:modId xmlns:p14="http://schemas.microsoft.com/office/powerpoint/2010/main" val="661503699"/>
              </p:ext>
            </p:extLst>
          </p:nvPr>
        </p:nvGraphicFramePr>
        <p:xfrm>
          <a:off x="1619061" y="1297138"/>
          <a:ext cx="9311770" cy="3291840"/>
        </p:xfrm>
        <a:graphic>
          <a:graphicData uri="http://schemas.openxmlformats.org/drawingml/2006/table">
            <a:tbl>
              <a:tblPr firstRow="1" bandRow="1">
                <a:tableStyleId>{5C22544A-7EE6-4342-B048-85BDC9FD1C3A}</a:tableStyleId>
              </a:tblPr>
              <a:tblGrid>
                <a:gridCol w="936774">
                  <a:extLst>
                    <a:ext uri="{9D8B030D-6E8A-4147-A177-3AD203B41FA5}">
                      <a16:colId xmlns:a16="http://schemas.microsoft.com/office/drawing/2014/main" val="2534880124"/>
                    </a:ext>
                  </a:extLst>
                </a:gridCol>
                <a:gridCol w="2369788">
                  <a:extLst>
                    <a:ext uri="{9D8B030D-6E8A-4147-A177-3AD203B41FA5}">
                      <a16:colId xmlns:a16="http://schemas.microsoft.com/office/drawing/2014/main" val="3696637563"/>
                    </a:ext>
                  </a:extLst>
                </a:gridCol>
                <a:gridCol w="2231929">
                  <a:extLst>
                    <a:ext uri="{9D8B030D-6E8A-4147-A177-3AD203B41FA5}">
                      <a16:colId xmlns:a16="http://schemas.microsoft.com/office/drawing/2014/main" val="3019421186"/>
                    </a:ext>
                  </a:extLst>
                </a:gridCol>
                <a:gridCol w="2144001">
                  <a:extLst>
                    <a:ext uri="{9D8B030D-6E8A-4147-A177-3AD203B41FA5}">
                      <a16:colId xmlns:a16="http://schemas.microsoft.com/office/drawing/2014/main" val="2248618543"/>
                    </a:ext>
                  </a:extLst>
                </a:gridCol>
                <a:gridCol w="1629278">
                  <a:extLst>
                    <a:ext uri="{9D8B030D-6E8A-4147-A177-3AD203B41FA5}">
                      <a16:colId xmlns:a16="http://schemas.microsoft.com/office/drawing/2014/main" val="1786027623"/>
                    </a:ext>
                  </a:extLst>
                </a:gridCol>
              </a:tblGrid>
              <a:tr h="0">
                <a:tc>
                  <a:txBody>
                    <a:bodyPr/>
                    <a:lstStyle/>
                    <a:p>
                      <a:r>
                        <a:rPr lang="en-US" sz="1600" dirty="0"/>
                        <a:t>Option</a:t>
                      </a:r>
                    </a:p>
                  </a:txBody>
                  <a:tcPr/>
                </a:tc>
                <a:tc>
                  <a:txBody>
                    <a:bodyPr/>
                    <a:lstStyle/>
                    <a:p>
                      <a:r>
                        <a:rPr lang="en-US" sz="1600" dirty="0"/>
                        <a:t>Simplicity</a:t>
                      </a:r>
                    </a:p>
                  </a:txBody>
                  <a:tcPr/>
                </a:tc>
                <a:tc>
                  <a:txBody>
                    <a:bodyPr/>
                    <a:lstStyle/>
                    <a:p>
                      <a:r>
                        <a:rPr lang="en-US" sz="1600" dirty="0"/>
                        <a:t>Flow</a:t>
                      </a:r>
                    </a:p>
                  </a:txBody>
                  <a:tcPr/>
                </a:tc>
                <a:tc>
                  <a:txBody>
                    <a:bodyPr/>
                    <a:lstStyle/>
                    <a:p>
                      <a:r>
                        <a:rPr lang="en-US" sz="1600" dirty="0"/>
                        <a:t>Future Extensibility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Flexibility</a:t>
                      </a:r>
                    </a:p>
                  </a:txBody>
                  <a:tcPr/>
                </a:tc>
                <a:extLst>
                  <a:ext uri="{0D108BD9-81ED-4DB2-BD59-A6C34878D82A}">
                    <a16:rowId xmlns:a16="http://schemas.microsoft.com/office/drawing/2014/main" val="3077984860"/>
                  </a:ext>
                </a:extLst>
              </a:tr>
              <a:tr h="752930">
                <a:tc>
                  <a:txBody>
                    <a:bodyPr/>
                    <a:lstStyle/>
                    <a:p>
                      <a:r>
                        <a:rPr lang="en-US" sz="1300" dirty="0"/>
                        <a:t>1</a:t>
                      </a:r>
                    </a:p>
                  </a:txBody>
                  <a:tcPr/>
                </a:tc>
                <a:tc>
                  <a:txBody>
                    <a:bodyPr/>
                    <a:lstStyle/>
                    <a:p>
                      <a:r>
                        <a:rPr lang="en-US" sz="1300" dirty="0"/>
                        <a:t>No required messaging between DC/PSS and PDS</a:t>
                      </a:r>
                    </a:p>
                  </a:txBody>
                  <a:tcPr/>
                </a:tc>
                <a:tc>
                  <a:txBody>
                    <a:bodyPr/>
                    <a:lstStyle/>
                    <a:p>
                      <a:r>
                        <a:rPr lang="en-US" sz="1300" dirty="0"/>
                        <a:t>Continuous messaging scheme for full event</a:t>
                      </a:r>
                    </a:p>
                  </a:txBody>
                  <a:tcPr/>
                </a:tc>
                <a:tc>
                  <a:txBody>
                    <a:bodyPr/>
                    <a:lstStyle/>
                    <a:p>
                      <a:r>
                        <a:rPr lang="en-US" sz="1300" dirty="0"/>
                        <a:t>Requires all platform post processing decisions made by schedule services prior to sensor event command execution – typical </a:t>
                      </a:r>
                    </a:p>
                  </a:txBody>
                  <a:tcPr/>
                </a:tc>
                <a:tc>
                  <a:txBody>
                    <a:bodyPr/>
                    <a:lstStyle/>
                    <a:p>
                      <a:r>
                        <a:rPr lang="en-US" sz="1300" dirty="0"/>
                        <a:t>Requires STIM command to grow with needed DS input</a:t>
                      </a:r>
                    </a:p>
                  </a:txBody>
                  <a:tcPr/>
                </a:tc>
                <a:extLst>
                  <a:ext uri="{0D108BD9-81ED-4DB2-BD59-A6C34878D82A}">
                    <a16:rowId xmlns:a16="http://schemas.microsoft.com/office/drawing/2014/main" val="2217218667"/>
                  </a:ext>
                </a:extLst>
              </a:tr>
              <a:tr h="1304372">
                <a:tc>
                  <a:txBody>
                    <a:bodyPr/>
                    <a:lstStyle/>
                    <a:p>
                      <a:r>
                        <a:rPr lang="en-US" sz="1300" dirty="0"/>
                        <a:t>2</a:t>
                      </a:r>
                    </a:p>
                  </a:txBody>
                  <a:tcPr/>
                </a:tc>
                <a:tc>
                  <a:txBody>
                    <a:bodyPr/>
                    <a:lstStyle/>
                    <a:p>
                      <a:r>
                        <a:rPr lang="en-US" sz="1300" dirty="0"/>
                        <a:t>Requires a unique interface that sends multiple messages to services then requires PTL logic to either combine DS and SS messages or pair them for different executions of event activity</a:t>
                      </a:r>
                    </a:p>
                  </a:txBody>
                  <a:tcPr/>
                </a:tc>
                <a:tc>
                  <a:txBody>
                    <a:bodyPr/>
                    <a:lstStyle/>
                    <a:p>
                      <a:r>
                        <a:rPr lang="en-US" sz="1300" dirty="0"/>
                        <a:t>Requires PTL to also know whether STIM must contain sig pro commands and requires PTL to receive input from both SS and DS for some STIM events</a:t>
                      </a:r>
                    </a:p>
                  </a:txBody>
                  <a:tcPr/>
                </a:tc>
                <a:tc>
                  <a:txBody>
                    <a:bodyPr/>
                    <a:lstStyle/>
                    <a:p>
                      <a:r>
                        <a:rPr lang="en-US" sz="1300" dirty="0"/>
                        <a:t>Allows separation of event commands and sig pro inputs on the platform – could allow unique integration approaches, but unlikely to exceed capability from a distributed sig pro</a:t>
                      </a:r>
                    </a:p>
                  </a:txBody>
                  <a:tcPr/>
                </a:tc>
                <a:tc>
                  <a:txBody>
                    <a:bodyPr/>
                    <a:lstStyle/>
                    <a:p>
                      <a:r>
                        <a:rPr lang="en-US" sz="1300" dirty="0"/>
                        <a:t>Little benefit to flexibility, decoupling sig pro command could allow different types than normally commanded, but that can be controlled by sched. services</a:t>
                      </a:r>
                    </a:p>
                  </a:txBody>
                  <a:tcPr/>
                </a:tc>
                <a:extLst>
                  <a:ext uri="{0D108BD9-81ED-4DB2-BD59-A6C34878D82A}">
                    <a16:rowId xmlns:a16="http://schemas.microsoft.com/office/drawing/2014/main" val="1454906139"/>
                  </a:ext>
                </a:extLst>
              </a:tr>
            </a:tbl>
          </a:graphicData>
        </a:graphic>
      </p:graphicFrame>
    </p:spTree>
    <p:extLst>
      <p:ext uri="{BB962C8B-B14F-4D97-AF65-F5344CB8AC3E}">
        <p14:creationId xmlns:p14="http://schemas.microsoft.com/office/powerpoint/2010/main" val="154385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CA5EA6-61B4-D870-E3E5-1297491DCF3D}"/>
              </a:ext>
            </a:extLst>
          </p:cNvPr>
          <p:cNvPicPr>
            <a:picLocks noChangeAspect="1"/>
          </p:cNvPicPr>
          <p:nvPr/>
        </p:nvPicPr>
        <p:blipFill>
          <a:blip r:embed="rId2"/>
          <a:stretch>
            <a:fillRect/>
          </a:stretch>
        </p:blipFill>
        <p:spPr>
          <a:xfrm>
            <a:off x="1323894" y="600216"/>
            <a:ext cx="9505297" cy="4458561"/>
          </a:xfrm>
          <a:prstGeom prst="rect">
            <a:avLst/>
          </a:prstGeom>
        </p:spPr>
      </p:pic>
      <p:sp>
        <p:nvSpPr>
          <p:cNvPr id="7" name="TextBox 6">
            <a:extLst>
              <a:ext uri="{FF2B5EF4-FFF2-40B4-BE49-F238E27FC236}">
                <a16:creationId xmlns:a16="http://schemas.microsoft.com/office/drawing/2014/main" id="{713C2354-00B8-9AC9-D9BA-AF8EDE2F4B1C}"/>
              </a:ext>
            </a:extLst>
          </p:cNvPr>
          <p:cNvSpPr txBox="1"/>
          <p:nvPr/>
        </p:nvSpPr>
        <p:spPr>
          <a:xfrm>
            <a:off x="204329" y="214332"/>
            <a:ext cx="6094428" cy="369332"/>
          </a:xfrm>
          <a:prstGeom prst="rect">
            <a:avLst/>
          </a:prstGeom>
          <a:noFill/>
        </p:spPr>
        <p:txBody>
          <a:bodyPr wrap="square">
            <a:spAutoFit/>
          </a:bodyPr>
          <a:lstStyle/>
          <a:p>
            <a:r>
              <a:rPr lang="en-US" sz="1800" b="1" dirty="0">
                <a:solidFill>
                  <a:schemeClr val="accent1">
                    <a:lumMod val="50000"/>
                  </a:schemeClr>
                </a:solidFill>
                <a:latin typeface="+mn-lt"/>
              </a:rPr>
              <a:t>Milestone 1 Architecture</a:t>
            </a:r>
          </a:p>
        </p:txBody>
      </p:sp>
      <p:sp>
        <p:nvSpPr>
          <p:cNvPr id="3" name="TextBox 2">
            <a:extLst>
              <a:ext uri="{FF2B5EF4-FFF2-40B4-BE49-F238E27FC236}">
                <a16:creationId xmlns:a16="http://schemas.microsoft.com/office/drawing/2014/main" id="{6FB23848-F016-1A13-E383-ED406E94FD68}"/>
              </a:ext>
            </a:extLst>
          </p:cNvPr>
          <p:cNvSpPr txBox="1"/>
          <p:nvPr/>
        </p:nvSpPr>
        <p:spPr>
          <a:xfrm>
            <a:off x="1478920" y="4999058"/>
            <a:ext cx="8935079" cy="1631216"/>
          </a:xfrm>
          <a:prstGeom prst="rect">
            <a:avLst/>
          </a:prstGeom>
          <a:noFill/>
        </p:spPr>
        <p:txBody>
          <a:bodyPr wrap="square">
            <a:spAutoFit/>
          </a:bodyPr>
          <a:lstStyle/>
          <a:p>
            <a:r>
              <a:rPr lang="en-US" sz="1000" b="1" dirty="0">
                <a:solidFill>
                  <a:schemeClr val="tx2"/>
                </a:solidFill>
                <a:latin typeface="Arial" panose="020B0604020202020204" pitchFamily="34" charset="0"/>
                <a:cs typeface="Arial" panose="020B0604020202020204" pitchFamily="34" charset="0"/>
              </a:rPr>
              <a:t>Milestone 1 Goals</a:t>
            </a:r>
          </a:p>
          <a:p>
            <a:endParaRPr lang="en-US" sz="1000" b="1" dirty="0">
              <a:solidFill>
                <a:schemeClr val="tx2"/>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Provide a minimal distributed services component</a:t>
            </a:r>
          </a:p>
          <a:p>
            <a:pPr marL="742950" lvl="1"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Canned requests</a:t>
            </a:r>
          </a:p>
          <a:p>
            <a:pPr marL="742950" lvl="1"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Schedule requests</a:t>
            </a:r>
          </a:p>
          <a:p>
            <a:pPr marL="742950" lvl="1"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Receive event data</a:t>
            </a:r>
          </a:p>
          <a:p>
            <a:pPr marL="742950" lvl="1"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Standard Message Interface</a:t>
            </a:r>
          </a:p>
          <a:p>
            <a:pPr marL="742950" lvl="1"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Translation layer for event cue and event data</a:t>
            </a:r>
          </a:p>
          <a:p>
            <a:pPr marL="285750"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Verify that event requests can be received/honored and event data can be transmitted by the local sensor</a:t>
            </a:r>
          </a:p>
          <a:p>
            <a:pPr marL="742950" lvl="1" indent="-285750">
              <a:buFont typeface="Arial" panose="020B0604020202020204" pitchFamily="34" charset="0"/>
              <a:buChar char="•"/>
            </a:pPr>
            <a:r>
              <a:rPr lang="en-US" sz="1000" dirty="0">
                <a:latin typeface="Arial" panose="020B0604020202020204" pitchFamily="34" charset="0"/>
                <a:cs typeface="Arial" panose="020B0604020202020204" pitchFamily="34" charset="0"/>
              </a:rPr>
              <a:t>Data Recording Verification </a:t>
            </a:r>
          </a:p>
        </p:txBody>
      </p:sp>
      <p:sp>
        <p:nvSpPr>
          <p:cNvPr id="4" name="TextBox 3">
            <a:extLst>
              <a:ext uri="{FF2B5EF4-FFF2-40B4-BE49-F238E27FC236}">
                <a16:creationId xmlns:a16="http://schemas.microsoft.com/office/drawing/2014/main" id="{0E43DADB-C3C6-238D-3E8D-92D4710D4B30}"/>
              </a:ext>
            </a:extLst>
          </p:cNvPr>
          <p:cNvSpPr txBox="1"/>
          <p:nvPr/>
        </p:nvSpPr>
        <p:spPr>
          <a:xfrm>
            <a:off x="5655732" y="183161"/>
            <a:ext cx="3412067" cy="215444"/>
          </a:xfrm>
          <a:prstGeom prst="rect">
            <a:avLst/>
          </a:prstGeom>
          <a:noFill/>
        </p:spPr>
        <p:txBody>
          <a:bodyPr wrap="square" rtlCol="0">
            <a:spAutoFit/>
          </a:bodyPr>
          <a:lstStyle/>
          <a:p>
            <a:r>
              <a:rPr lang="en-US" sz="800" dirty="0"/>
              <a:t>UNCLASSIFIED</a:t>
            </a:r>
          </a:p>
        </p:txBody>
      </p:sp>
      <p:sp>
        <p:nvSpPr>
          <p:cNvPr id="5" name="TextBox 4">
            <a:extLst>
              <a:ext uri="{FF2B5EF4-FFF2-40B4-BE49-F238E27FC236}">
                <a16:creationId xmlns:a16="http://schemas.microsoft.com/office/drawing/2014/main" id="{7069D8EC-09A9-F680-4181-BBC12D1D3D00}"/>
              </a:ext>
            </a:extLst>
          </p:cNvPr>
          <p:cNvSpPr txBox="1"/>
          <p:nvPr/>
        </p:nvSpPr>
        <p:spPr>
          <a:xfrm>
            <a:off x="5434226" y="6459395"/>
            <a:ext cx="3412067" cy="215444"/>
          </a:xfrm>
          <a:prstGeom prst="rect">
            <a:avLst/>
          </a:prstGeom>
          <a:noFill/>
        </p:spPr>
        <p:txBody>
          <a:bodyPr wrap="square" rtlCol="0">
            <a:spAutoFit/>
          </a:bodyPr>
          <a:lstStyle/>
          <a:p>
            <a:r>
              <a:rPr lang="en-US" sz="800" dirty="0"/>
              <a:t>UNCLASSIFIED</a:t>
            </a:r>
          </a:p>
        </p:txBody>
      </p:sp>
    </p:spTree>
    <p:extLst>
      <p:ext uri="{BB962C8B-B14F-4D97-AF65-F5344CB8AC3E}">
        <p14:creationId xmlns:p14="http://schemas.microsoft.com/office/powerpoint/2010/main" val="3755829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F0C73A-F5FE-45EB-42FE-19A9774D2CCF}"/>
              </a:ext>
            </a:extLst>
          </p:cNvPr>
          <p:cNvPicPr>
            <a:picLocks noChangeAspect="1"/>
          </p:cNvPicPr>
          <p:nvPr/>
        </p:nvPicPr>
        <p:blipFill>
          <a:blip r:embed="rId2"/>
          <a:stretch>
            <a:fillRect/>
          </a:stretch>
        </p:blipFill>
        <p:spPr>
          <a:xfrm>
            <a:off x="1073726" y="375649"/>
            <a:ext cx="9902075" cy="2729384"/>
          </a:xfrm>
          <a:prstGeom prst="rect">
            <a:avLst/>
          </a:prstGeom>
        </p:spPr>
      </p:pic>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317499" y="3088242"/>
            <a:ext cx="10972800" cy="3245421"/>
          </a:xfrm>
        </p:spPr>
        <p:txBody>
          <a:bodyPr>
            <a:normAutofit fontScale="25000" lnSpcReduction="20000"/>
          </a:bodyPr>
          <a:lstStyle/>
          <a:p>
            <a:pPr marL="628650" lvl="1" indent="-171450">
              <a:lnSpc>
                <a:spcPct val="120000"/>
              </a:lnSpc>
              <a:buFont typeface="Arial" panose="020B0604020202020204" pitchFamily="34" charset="0"/>
              <a:buChar char="•"/>
            </a:pPr>
            <a:r>
              <a:rPr lang="en-US" sz="4000" dirty="0">
                <a:latin typeface="Arial" panose="020B0604020202020204" pitchFamily="34" charset="0"/>
                <a:cs typeface="Arial" panose="020B0604020202020204" pitchFamily="34" charset="0"/>
              </a:rPr>
              <a:t>Platform scheduler translates DC scheduling request into a queue of Radar Action Control Messages (RAC), Signal Processing Commands (SPC), data processing commands (e.g. coordinate conversions) with canned execution times and WOO. </a:t>
            </a:r>
          </a:p>
          <a:p>
            <a:pPr marL="628650" lvl="1" indent="-171450">
              <a:lnSpc>
                <a:spcPct val="120000"/>
              </a:lnSpc>
              <a:buFont typeface="Arial" panose="020B0604020202020204" pitchFamily="34" charset="0"/>
              <a:buChar char="•"/>
            </a:pPr>
            <a:r>
              <a:rPr lang="en-US" sz="4000" dirty="0">
                <a:latin typeface="Arial" panose="020B0604020202020204" pitchFamily="34" charset="0"/>
                <a:cs typeface="Arial" panose="020B0604020202020204" pitchFamily="34" charset="0"/>
              </a:rPr>
              <a:t>Platform scheduler sends RAC message with associated signal/data processing commands to platform translation layer; platform translation layer translates messages into appropriate sensor commands and stores data processing command to package with the return Rx data to send to platform data services. </a:t>
            </a:r>
          </a:p>
          <a:p>
            <a:pPr marL="628650" lvl="1" indent="-171450">
              <a:lnSpc>
                <a:spcPct val="120000"/>
              </a:lnSpc>
              <a:buFont typeface="Arial" panose="020B0604020202020204" pitchFamily="34" charset="0"/>
              <a:buChar char="•"/>
            </a:pPr>
            <a:r>
              <a:rPr lang="en-US" sz="4000" dirty="0">
                <a:latin typeface="Arial" panose="020B0604020202020204" pitchFamily="34" charset="0"/>
                <a:cs typeface="Arial" panose="020B0604020202020204" pitchFamily="34" charset="0"/>
              </a:rPr>
              <a:t>Platform translation layer sends a radar action return message (RAR) conveying the resulting status of the radar action and the actual execution time when the sensor event began to the platform scheduler; platform scheduler forms and sends status of original scheduling request back to the DC.</a:t>
            </a:r>
          </a:p>
          <a:p>
            <a:pPr marL="628650" lvl="1" indent="-171450">
              <a:lnSpc>
                <a:spcPct val="120000"/>
              </a:lnSpc>
              <a:buFont typeface="Arial" panose="020B0604020202020204" pitchFamily="34" charset="0"/>
              <a:buChar char="•"/>
            </a:pPr>
            <a:r>
              <a:rPr lang="en-US" sz="4000" dirty="0">
                <a:latin typeface="Arial" panose="020B0604020202020204" pitchFamily="34" charset="0"/>
                <a:cs typeface="Arial" panose="020B0604020202020204" pitchFamily="34" charset="0"/>
              </a:rPr>
              <a:t>If event request is accepted, sensor platform executes sensor event and associated Signal Processing Command and creates Detection Report. </a:t>
            </a:r>
          </a:p>
          <a:p>
            <a:pPr marL="628650" lvl="1" indent="-171450">
              <a:lnSpc>
                <a:spcPct val="120000"/>
              </a:lnSpc>
              <a:buFont typeface="Arial" panose="020B0604020202020204" pitchFamily="34" charset="0"/>
              <a:buChar char="•"/>
            </a:pPr>
            <a:r>
              <a:rPr lang="en-US" sz="4000" dirty="0">
                <a:latin typeface="Arial" panose="020B0604020202020204" pitchFamily="34" charset="0"/>
                <a:cs typeface="Arial" panose="020B0604020202020204" pitchFamily="34" charset="0"/>
              </a:rPr>
              <a:t>Platform translation layer receives Antenna Data Report and packages with detection report to be sent to Platform Data Services </a:t>
            </a:r>
          </a:p>
          <a:p>
            <a:pPr marL="1085850" lvl="2" indent="-171450">
              <a:lnSpc>
                <a:spcPct val="120000"/>
              </a:lnSpc>
            </a:pPr>
            <a:r>
              <a:rPr lang="en-US" sz="4000" dirty="0">
                <a:latin typeface="Arial" panose="020B0604020202020204" pitchFamily="34" charset="0"/>
                <a:cs typeface="Arial" panose="020B0604020202020204" pitchFamily="34" charset="0"/>
              </a:rPr>
              <a:t>Antenna Data Report contains sensor position at measurement time in </a:t>
            </a:r>
            <a:r>
              <a:rPr lang="en-US" sz="4000" dirty="0" err="1">
                <a:latin typeface="Arial" panose="020B0604020202020204" pitchFamily="34" charset="0"/>
                <a:cs typeface="Arial" panose="020B0604020202020204" pitchFamily="34" charset="0"/>
              </a:rPr>
              <a:t>LatLongAlt</a:t>
            </a:r>
            <a:r>
              <a:rPr lang="en-US" sz="4000" dirty="0">
                <a:latin typeface="Arial" panose="020B0604020202020204" pitchFamily="34" charset="0"/>
                <a:cs typeface="Arial" panose="020B0604020202020204" pitchFamily="34" charset="0"/>
              </a:rPr>
              <a:t>, commanded beam position in RAE coordinates</a:t>
            </a:r>
          </a:p>
          <a:p>
            <a:pPr marL="1085850" lvl="2" indent="-171450">
              <a:lnSpc>
                <a:spcPct val="120000"/>
              </a:lnSpc>
            </a:pPr>
            <a:r>
              <a:rPr lang="en-US" sz="4000" dirty="0">
                <a:latin typeface="Arial" panose="020B0604020202020204" pitchFamily="34" charset="0"/>
                <a:cs typeface="Arial" panose="020B0604020202020204" pitchFamily="34" charset="0"/>
              </a:rPr>
              <a:t>Detection Report contains position for each measurement in RAE coordinate frame and measurement accuracy metric </a:t>
            </a:r>
          </a:p>
          <a:p>
            <a:pPr marL="628650" lvl="1" indent="-171450">
              <a:lnSpc>
                <a:spcPct val="120000"/>
              </a:lnSpc>
              <a:buFont typeface="Arial" panose="020B0604020202020204" pitchFamily="34" charset="0"/>
              <a:buChar char="•"/>
            </a:pPr>
            <a:r>
              <a:rPr lang="en-US" sz="4000" dirty="0">
                <a:latin typeface="Arial" panose="020B0604020202020204" pitchFamily="34" charset="0"/>
                <a:cs typeface="Arial" panose="020B0604020202020204" pitchFamily="34" charset="0"/>
              </a:rPr>
              <a:t> Platform Data Services receives packaged measurement data from the PTL and performs coordinate conversions (if relevant to milestone).  Formatted measurement report is sent to the Distributed Tracker.</a:t>
            </a:r>
          </a:p>
          <a:p>
            <a:pPr marL="1085850" lvl="2" indent="-171450">
              <a:lnSpc>
                <a:spcPct val="120000"/>
              </a:lnSpc>
            </a:pPr>
            <a:r>
              <a:rPr lang="en-US" sz="4000" b="0" dirty="0">
                <a:latin typeface="Arial" panose="020B0604020202020204" pitchFamily="34" charset="0"/>
                <a:cs typeface="Arial" panose="020B0604020202020204" pitchFamily="34" charset="0"/>
              </a:rPr>
              <a:t>Measurement Report contains sensor position at the measurement </a:t>
            </a:r>
            <a:r>
              <a:rPr lang="en-US" sz="4000" dirty="0">
                <a:latin typeface="Arial" panose="020B0604020202020204" pitchFamily="34" charset="0"/>
                <a:cs typeface="Arial" panose="020B0604020202020204" pitchFamily="34" charset="0"/>
              </a:rPr>
              <a:t>time in </a:t>
            </a:r>
            <a:r>
              <a:rPr lang="en-US" sz="4000" dirty="0" err="1">
                <a:latin typeface="Arial" panose="020B0604020202020204" pitchFamily="34" charset="0"/>
                <a:cs typeface="Arial" panose="020B0604020202020204" pitchFamily="34" charset="0"/>
              </a:rPr>
              <a:t>LatLongAlt</a:t>
            </a:r>
            <a:r>
              <a:rPr lang="en-US" sz="4000" dirty="0">
                <a:latin typeface="Arial" panose="020B0604020202020204" pitchFamily="34" charset="0"/>
                <a:cs typeface="Arial" panose="020B0604020202020204" pitchFamily="34" charset="0"/>
              </a:rPr>
              <a:t>, commanded beam position in RAE coordinate frame, position for each measurement in RAE coordinate frame, measurement accuracy metric </a:t>
            </a:r>
            <a:endParaRPr lang="en-US" sz="40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Milestone 1 Platform Services Activity Diagram</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spTree>
    <p:extLst>
      <p:ext uri="{BB962C8B-B14F-4D97-AF65-F5344CB8AC3E}">
        <p14:creationId xmlns:p14="http://schemas.microsoft.com/office/powerpoint/2010/main" val="14916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16F77D6-3137-2E17-6A18-CEF59CFDE28B}"/>
              </a:ext>
            </a:extLst>
          </p:cNvPr>
          <p:cNvSpPr txBox="1"/>
          <p:nvPr/>
        </p:nvSpPr>
        <p:spPr>
          <a:xfrm>
            <a:off x="0" y="292082"/>
            <a:ext cx="6681246" cy="323165"/>
          </a:xfrm>
          <a:prstGeom prst="rect">
            <a:avLst/>
          </a:prstGeom>
          <a:noFill/>
        </p:spPr>
        <p:txBody>
          <a:bodyPr wrap="square">
            <a:spAutoFit/>
          </a:bodyPr>
          <a:lstStyle/>
          <a:p>
            <a:r>
              <a:rPr lang="en-US" sz="1500" b="1" dirty="0">
                <a:solidFill>
                  <a:schemeClr val="accent1">
                    <a:lumMod val="50000"/>
                  </a:schemeClr>
                </a:solidFill>
              </a:rPr>
              <a:t>Milestone 1 Platform Services Activity Diagram (Breakdown)</a:t>
            </a:r>
          </a:p>
        </p:txBody>
      </p:sp>
      <p:sp>
        <p:nvSpPr>
          <p:cNvPr id="2" name="Text Placeholder 5">
            <a:extLst>
              <a:ext uri="{FF2B5EF4-FFF2-40B4-BE49-F238E27FC236}">
                <a16:creationId xmlns:a16="http://schemas.microsoft.com/office/drawing/2014/main" id="{F15C9D33-FBCA-138D-C90A-3DDD67468F93}"/>
              </a:ext>
            </a:extLst>
          </p:cNvPr>
          <p:cNvSpPr txBox="1">
            <a:spLocks/>
          </p:cNvSpPr>
          <p:nvPr/>
        </p:nvSpPr>
        <p:spPr>
          <a:xfrm>
            <a:off x="5847590" y="166598"/>
            <a:ext cx="1010410" cy="166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t>UNCLASSIFIED</a:t>
            </a:r>
          </a:p>
        </p:txBody>
      </p:sp>
      <p:sp>
        <p:nvSpPr>
          <p:cNvPr id="4" name="Text Placeholder 5">
            <a:extLst>
              <a:ext uri="{FF2B5EF4-FFF2-40B4-BE49-F238E27FC236}">
                <a16:creationId xmlns:a16="http://schemas.microsoft.com/office/drawing/2014/main" id="{0F49241E-2CA1-2933-23A6-ACBE103F3E44}"/>
              </a:ext>
            </a:extLst>
          </p:cNvPr>
          <p:cNvSpPr txBox="1">
            <a:spLocks/>
          </p:cNvSpPr>
          <p:nvPr/>
        </p:nvSpPr>
        <p:spPr>
          <a:xfrm>
            <a:off x="5768171" y="6399608"/>
            <a:ext cx="1010410" cy="1663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900" dirty="0"/>
              <a:t>UNCLASSIFIED</a:t>
            </a:r>
          </a:p>
        </p:txBody>
      </p:sp>
      <p:pic>
        <p:nvPicPr>
          <p:cNvPr id="5" name="Picture 4">
            <a:extLst>
              <a:ext uri="{FF2B5EF4-FFF2-40B4-BE49-F238E27FC236}">
                <a16:creationId xmlns:a16="http://schemas.microsoft.com/office/drawing/2014/main" id="{4F69AC85-1298-61B6-C53C-F89C158D5A17}"/>
              </a:ext>
            </a:extLst>
          </p:cNvPr>
          <p:cNvPicPr>
            <a:picLocks noChangeAspect="1"/>
          </p:cNvPicPr>
          <p:nvPr/>
        </p:nvPicPr>
        <p:blipFill>
          <a:blip r:embed="rId2"/>
          <a:stretch>
            <a:fillRect/>
          </a:stretch>
        </p:blipFill>
        <p:spPr>
          <a:xfrm>
            <a:off x="89985" y="797352"/>
            <a:ext cx="11880928" cy="5263296"/>
          </a:xfrm>
          <a:prstGeom prst="rect">
            <a:avLst/>
          </a:prstGeom>
        </p:spPr>
      </p:pic>
    </p:spTree>
    <p:extLst>
      <p:ext uri="{BB962C8B-B14F-4D97-AF65-F5344CB8AC3E}">
        <p14:creationId xmlns:p14="http://schemas.microsoft.com/office/powerpoint/2010/main" val="3478466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F04CCC0-20C8-D1A3-4B70-48A1EDC0E2D3}"/>
              </a:ext>
            </a:extLst>
          </p:cNvPr>
          <p:cNvPicPr>
            <a:picLocks noChangeAspect="1"/>
          </p:cNvPicPr>
          <p:nvPr/>
        </p:nvPicPr>
        <p:blipFill>
          <a:blip r:embed="rId2"/>
          <a:stretch>
            <a:fillRect/>
          </a:stretch>
        </p:blipFill>
        <p:spPr>
          <a:xfrm>
            <a:off x="672173" y="422026"/>
            <a:ext cx="10847653" cy="4943544"/>
          </a:xfrm>
          <a:prstGeom prst="rect">
            <a:avLst/>
          </a:prstGeom>
        </p:spPr>
      </p:pic>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406400" y="33410"/>
            <a:ext cx="3362326" cy="417195"/>
          </a:xfrm>
        </p:spPr>
        <p:txBody>
          <a:bodyPr>
            <a:normAutofit/>
          </a:bodyPr>
          <a:lstStyle/>
          <a:p>
            <a:r>
              <a:rPr lang="en-US" sz="1600" dirty="0"/>
              <a:t>Milestone 1 Messaging Description </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535122"/>
            <a:ext cx="4502150" cy="228421"/>
          </a:xfrm>
        </p:spPr>
        <p:txBody>
          <a:bodyPr/>
          <a:lstStyle/>
          <a:p>
            <a:r>
              <a:rPr lang="en-US" dirty="0"/>
              <a:t>unclassified</a:t>
            </a:r>
          </a:p>
        </p:txBody>
      </p:sp>
      <p:sp>
        <p:nvSpPr>
          <p:cNvPr id="2" name="TextBox 1">
            <a:extLst>
              <a:ext uri="{FF2B5EF4-FFF2-40B4-BE49-F238E27FC236}">
                <a16:creationId xmlns:a16="http://schemas.microsoft.com/office/drawing/2014/main" id="{A6DE8D54-FC2C-44D0-526B-D855D1EE203A}"/>
              </a:ext>
            </a:extLst>
          </p:cNvPr>
          <p:cNvSpPr txBox="1"/>
          <p:nvPr/>
        </p:nvSpPr>
        <p:spPr>
          <a:xfrm>
            <a:off x="406400" y="5479781"/>
            <a:ext cx="10348111" cy="1169551"/>
          </a:xfrm>
          <a:prstGeom prst="rect">
            <a:avLst/>
          </a:prstGeom>
          <a:noFill/>
        </p:spPr>
        <p:txBody>
          <a:bodyPr wrap="square" rtlCol="0">
            <a:spAutoFit/>
          </a:bodyPr>
          <a:lstStyle/>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A specific Sensor Scheduling Request can be organized as a collection of at least one of the following Rx, Tx, beam, element and signal processing commands (described in backup)</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Platform Scheduler translates scheduling request into Radar Action Control Messages (RAC), Signal Processing Commands (SPC), Data Processing Commands for associated sensor events</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Platform Translation Layer communicates sensor commands to front end and sends associated Data Processing Commands to Platform Data Services, and Radar Action Return (RAR) status/execution time updates to Platform Scheduler </a:t>
            </a:r>
          </a:p>
          <a:p>
            <a:pPr marL="171450" indent="-171450">
              <a:buFont typeface="Arial" panose="020B0604020202020204" pitchFamily="34" charset="0"/>
              <a:buChar char="•"/>
            </a:pPr>
            <a:r>
              <a:rPr lang="en-US" sz="1000" dirty="0">
                <a:latin typeface="Arial" panose="020B0604020202020204" pitchFamily="34" charset="0"/>
                <a:cs typeface="Arial" panose="020B0604020202020204" pitchFamily="34" charset="0"/>
              </a:rPr>
              <a:t>Platform Data Services formats data from the translation layer into Measurement Report Notify Message to send to the distributed tracker. </a:t>
            </a:r>
          </a:p>
        </p:txBody>
      </p:sp>
    </p:spTree>
    <p:extLst>
      <p:ext uri="{BB962C8B-B14F-4D97-AF65-F5344CB8AC3E}">
        <p14:creationId xmlns:p14="http://schemas.microsoft.com/office/powerpoint/2010/main" val="2785224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8901</TotalTime>
  <Words>3875</Words>
  <Application>Microsoft Office PowerPoint</Application>
  <PresentationFormat>Widescreen</PresentationFormat>
  <Paragraphs>362</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Narrow</vt:lpstr>
      <vt:lpstr>Arial Nova Cond</vt:lpstr>
      <vt:lpstr>Calibri</vt:lpstr>
      <vt:lpstr>Calibri Light</vt:lpstr>
      <vt:lpstr>Symbol</vt:lpstr>
      <vt:lpstr>Office Theme</vt:lpstr>
      <vt:lpstr>PowerPoint Presentation</vt:lpstr>
      <vt:lpstr>DSC Architecture Long Term Vision</vt:lpstr>
      <vt:lpstr>Distributed Coordinator Milestone 1 Overview</vt:lpstr>
      <vt:lpstr>Data/Schedule Services Options</vt:lpstr>
      <vt:lpstr>LoR Data/Schedule Services Recommendation</vt:lpstr>
      <vt:lpstr>PowerPoint Presentation</vt:lpstr>
      <vt:lpstr>Milestone 1 Platform Services Activity Diagram</vt:lpstr>
      <vt:lpstr>PowerPoint Presentation</vt:lpstr>
      <vt:lpstr>Milestone 1 Messaging Description </vt:lpstr>
      <vt:lpstr>Milestone 1 Platform Services Architecture</vt:lpstr>
      <vt:lpstr>Distributed Coordinator Milestone 1 Requirements </vt:lpstr>
      <vt:lpstr>Platform Scheduling Service Milestone 1 Requirements</vt:lpstr>
      <vt:lpstr>Platform Translation Layer Milestone 1 Requirements </vt:lpstr>
      <vt:lpstr>Platform Data Services Milestone 1 Requirements</vt:lpstr>
      <vt:lpstr>PowerPoint Presentation</vt:lpstr>
      <vt:lpstr>PowerPoint Presentation</vt:lpstr>
      <vt:lpstr>PowerPoint Presentation</vt:lpstr>
      <vt:lpstr>PowerPoint Presentation</vt:lpstr>
      <vt:lpstr>PowerPoint Presentation</vt:lpstr>
      <vt:lpstr>Measurement Report Notify</vt:lpstr>
      <vt:lpstr>Data Processing Command</vt:lpstr>
      <vt:lpstr>Sensor/Front End Parameters (TBD)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Zaleski, Joseph (US)</dc:creator>
  <cp:lastModifiedBy>Zaleski, Joseph (US)</cp:lastModifiedBy>
  <cp:revision>1346</cp:revision>
  <dcterms:created xsi:type="dcterms:W3CDTF">2024-07-15T14:36:52Z</dcterms:created>
  <dcterms:modified xsi:type="dcterms:W3CDTF">2024-09-03T20:27:21Z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ff4e3a-8082-4355-bfa2-eadbbcdfeaaf_Enabled">
    <vt:lpwstr>true</vt:lpwstr>
  </property>
  <property fmtid="{D5CDD505-2E9C-101B-9397-08002B2CF9AE}" pid="3" name="MSIP_Label_2fff4e3a-8082-4355-bfa2-eadbbcdfeaaf_SetDate">
    <vt:lpwstr>2024-07-23T18:15:14Z</vt:lpwstr>
  </property>
  <property fmtid="{D5CDD505-2E9C-101B-9397-08002B2CF9AE}" pid="4" name="MSIP_Label_2fff4e3a-8082-4355-bfa2-eadbbcdfeaaf_Method">
    <vt:lpwstr>Privileged</vt:lpwstr>
  </property>
  <property fmtid="{D5CDD505-2E9C-101B-9397-08002B2CF9AE}" pid="5" name="MSIP_Label_2fff4e3a-8082-4355-bfa2-eadbbcdfeaaf_Name">
    <vt:lpwstr>Lockheed Martin Proprietary Information (LMPI)</vt:lpwstr>
  </property>
  <property fmtid="{D5CDD505-2E9C-101B-9397-08002B2CF9AE}" pid="6" name="MSIP_Label_2fff4e3a-8082-4355-bfa2-eadbbcdfeaaf_SiteId">
    <vt:lpwstr>b18f006c-b0fc-467d-b23a-a35b5695b5dc</vt:lpwstr>
  </property>
  <property fmtid="{D5CDD505-2E9C-101B-9397-08002B2CF9AE}" pid="7" name="MSIP_Label_2fff4e3a-8082-4355-bfa2-eadbbcdfeaaf_ActionId">
    <vt:lpwstr>dec8659a-bf61-4324-8f15-ff91b1d43350</vt:lpwstr>
  </property>
  <property fmtid="{D5CDD505-2E9C-101B-9397-08002B2CF9AE}" pid="8" name="MSIP_Label_2fff4e3a-8082-4355-bfa2-eadbbcdfeaaf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Lockheed Martin Proprietary Information</vt:lpwstr>
  </property>
  <property fmtid="{D5CDD505-2E9C-101B-9397-08002B2CF9AE}" pid="11" name="ClassificationContentMarkingHeaderLocations">
    <vt:lpwstr>Office Theme:9</vt:lpwstr>
  </property>
  <property fmtid="{D5CDD505-2E9C-101B-9397-08002B2CF9AE}" pid="12" name="ClassificationContentMarkingHeaderText">
    <vt:lpwstr>Lockheed Martin Proprietary Information</vt:lpwstr>
  </property>
  <property fmtid="{D5CDD505-2E9C-101B-9397-08002B2CF9AE}" pid="13" name="_AdHocReviewCycleID">
    <vt:i4>-1806961321</vt:i4>
  </property>
  <property fmtid="{D5CDD505-2E9C-101B-9397-08002B2CF9AE}" pid="14" name="_NewReviewCycle">
    <vt:lpwstr/>
  </property>
  <property fmtid="{D5CDD505-2E9C-101B-9397-08002B2CF9AE}" pid="15" name="_EmailSubject">
    <vt:lpwstr>IRAD documents</vt:lpwstr>
  </property>
  <property fmtid="{D5CDD505-2E9C-101B-9397-08002B2CF9AE}" pid="16" name="_AuthorEmail">
    <vt:lpwstr>michael.1.smith@lmco.com</vt:lpwstr>
  </property>
  <property fmtid="{D5CDD505-2E9C-101B-9397-08002B2CF9AE}" pid="17" name="_AuthorEmailDisplayName">
    <vt:lpwstr>Smith, Michael 1 (US)</vt:lpwstr>
  </property>
</Properties>
</file>