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05" r:id="rId3"/>
    <p:sldId id="380" r:id="rId4"/>
    <p:sldId id="381" r:id="rId5"/>
    <p:sldId id="372" r:id="rId6"/>
    <p:sldId id="373" r:id="rId7"/>
    <p:sldId id="374" r:id="rId8"/>
    <p:sldId id="382" r:id="rId9"/>
    <p:sldId id="383" r:id="rId10"/>
    <p:sldId id="375" r:id="rId11"/>
    <p:sldId id="376" r:id="rId12"/>
    <p:sldId id="384" r:id="rId13"/>
    <p:sldId id="385" r:id="rId14"/>
    <p:sldId id="386" r:id="rId15"/>
    <p:sldId id="387" r:id="rId16"/>
    <p:sldId id="388" r:id="rId17"/>
    <p:sldId id="377" r:id="rId18"/>
    <p:sldId id="390" r:id="rId19"/>
    <p:sldId id="391" r:id="rId20"/>
    <p:sldId id="392" r:id="rId21"/>
    <p:sldId id="378" r:id="rId22"/>
    <p:sldId id="393" r:id="rId23"/>
    <p:sldId id="379" r:id="rId24"/>
    <p:sldId id="394" r:id="rId25"/>
    <p:sldId id="371" r:id="rId2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alibri Light" panose="020F0302020204030204" pitchFamily="34" charset="0"/>
      <p:regular r:id="rId33"/>
      <p:italic r:id="rId34"/>
    </p:embeddedFont>
    <p:embeddedFont>
      <p:font typeface="CMU Bright" panose="020B0604020202020204" charset="0"/>
      <p:regular r:id="rId35"/>
      <p:bold r:id="rId36"/>
      <p:italic r:id="rId37"/>
      <p:boldItalic r:id="rId38"/>
    </p:embeddedFont>
    <p:embeddedFont>
      <p:font typeface="Gill Sans MT" panose="020B0502020104020203" pitchFamily="34" charset="0"/>
      <p:regular r:id="rId39"/>
      <p:bold r:id="rId40"/>
      <p:italic r:id="rId41"/>
      <p:boldItalic r:id="rId42"/>
    </p:embeddedFont>
    <p:embeddedFont>
      <p:font typeface="Cambria Math" panose="02040503050406030204" pitchFamily="18" charset="0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anne Quinn" initials="JQ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70C0"/>
    <a:srgbClr val="F747E6"/>
    <a:srgbClr val="9B1595"/>
    <a:srgbClr val="994D00"/>
    <a:srgbClr val="4DAF4A"/>
    <a:srgbClr val="AC0000"/>
    <a:srgbClr val="984EA3"/>
    <a:srgbClr val="080808"/>
    <a:srgbClr val="F5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C27522-3D66-4EFC-87D2-C7930BB95221}" v="1" dt="2020-05-07T02:34:46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061" autoAdjust="0"/>
  </p:normalViewPr>
  <p:slideViewPr>
    <p:cSldViewPr>
      <p:cViewPr varScale="1">
        <p:scale>
          <a:sx n="112" d="100"/>
          <a:sy n="112" d="100"/>
        </p:scale>
        <p:origin x="1482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61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90C27522-3D66-4EFC-87D2-C7930BB95221}"/>
    <pc:docChg chg="addSld">
      <pc:chgData name="" userId="" providerId="" clId="Web-{90C27522-3D66-4EFC-87D2-C7930BB95221}" dt="2020-05-07T02:34:46.912" v="0"/>
      <pc:docMkLst>
        <pc:docMk/>
      </pc:docMkLst>
      <pc:sldChg chg="new">
        <pc:chgData name="" userId="" providerId="" clId="Web-{90C27522-3D66-4EFC-87D2-C7930BB95221}" dt="2020-05-07T02:34:46.912" v="0"/>
        <pc:sldMkLst>
          <pc:docMk/>
          <pc:sldMk cId="1611721982" sldId="25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2FEDD-B18D-4F08-B90A-F02966C56EE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97F78-A2D2-4017-94F3-8344B8CF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AB784-4AF1-413D-AB7B-F5436CAD37B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B61EE-8620-4879-91C8-A7D2C140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80808"/>
                </a:solidFill>
                <a:latin typeface="Gill Sans MT" panose="020B0502020104020203" pitchFamily="34" charset="0"/>
                <a:ea typeface="CMU Sans Serif" panose="02000603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4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495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3D0146-D179-464F-AB23-2BB8C64D0727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4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7DE668-E942-4BA9-8F38-851D79671806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4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48200"/>
          </a:xfrm>
        </p:spPr>
        <p:txBody>
          <a:bodyPr/>
          <a:lstStyle>
            <a:lvl2pPr marL="742950" indent="-285750">
              <a:buFont typeface="Arial" panose="020B0604020202020204" pitchFamily="34" charset="0"/>
              <a:buChar char="•"/>
              <a:defRPr sz="24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>
              <a:defRPr sz="2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>
              <a:defRPr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>
              <a:defRPr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6AB3F3-14ED-482D-8C7C-3C174C867BFE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4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AF4F21-20B7-4011-8948-4F6A5B631102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4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>
              <a:defRPr sz="2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>
              <a:defRPr sz="18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>
              <a:defRPr sz="18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>
              <a:defRPr sz="2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>
              <a:defRPr sz="18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>
              <a:defRPr sz="18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67EACDA-E3B5-4748-B362-EF15AD5021A4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4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792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35162"/>
            <a:ext cx="4040188" cy="4084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792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35162"/>
            <a:ext cx="4041775" cy="4084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3E7CA5B-6634-4D68-BBEE-E23D6A65A00F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4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ABF768-4B8D-4443-ADBF-91227F7BE559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4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99FE01-A349-4D4A-89C2-9337B0B39F03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4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B8CEA-3483-4415-8F70-148251CC7B12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4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259C88-1912-488D-825C-A0DEFFE63BF9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4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24600" y="6440951"/>
            <a:ext cx="1143000" cy="295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</a:lstStyle>
          <a:p>
            <a:fld id="{106453D6-5E8B-4273-A821-4A4E06412C82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40951"/>
            <a:ext cx="11430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2743200" y="6416041"/>
            <a:ext cx="6019800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va logo">
            <a:extLst>
              <a:ext uri="{FF2B5EF4-FFF2-40B4-BE49-F238E27FC236}">
                <a16:creationId xmlns:a16="http://schemas.microsoft.com/office/drawing/2014/main" id="{997F4BF2-E6A3-4E30-A0E4-767185C6E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125534"/>
            <a:ext cx="2514600" cy="63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rgbClr val="080808"/>
          </a:solidFill>
          <a:latin typeface="Gill Sans MT" panose="020B0502020104020203" pitchFamily="34" charset="0"/>
          <a:ea typeface="CMU Sans Serif" panose="02000603000000000000" pitchFamily="2" charset="0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rgbClr val="080808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8B8A9-F440-4A7A-891F-E5FA0F42CF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Series Analysis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36DF8-96FC-4ADB-901C-8F726D7A0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SYS 4021/6021</a:t>
            </a:r>
          </a:p>
          <a:p>
            <a:r>
              <a:rPr lang="en-US" dirty="0"/>
              <a:t>Laura Barnes and Julianne Quinn</a:t>
            </a:r>
          </a:p>
        </p:txBody>
      </p:sp>
    </p:spTree>
    <p:extLst>
      <p:ext uri="{BB962C8B-B14F-4D97-AF65-F5344CB8AC3E}">
        <p14:creationId xmlns:p14="http://schemas.microsoft.com/office/powerpoint/2010/main" val="161172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Components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944" y="3044952"/>
            <a:ext cx="5468113" cy="3124636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1" y="1295400"/>
            <a:ext cx="8834438" cy="714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57200" y="2101977"/>
                <a:ext cx="8229600" cy="12508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rgbClr val="080808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/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Trend</a:t>
                </a:r>
                <a:r>
                  <a:rPr lang="en-US" dirty="0" smtClean="0"/>
                  <a:t>: long term upward/downward movement</a:t>
                </a:r>
              </a:p>
              <a:p>
                <a:pPr marL="0" indent="0"/>
                <a:r>
                  <a:rPr lang="en-US" dirty="0" smtClean="0"/>
                  <a:t>How could we model this?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01977"/>
                <a:ext cx="8229600" cy="1250824"/>
              </a:xfrm>
              <a:prstGeom prst="rect">
                <a:avLst/>
              </a:prstGeom>
              <a:blipFill>
                <a:blip r:embed="rId4"/>
                <a:stretch>
                  <a:fillRect l="-1111" t="-6829" b="-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10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944" y="3044952"/>
            <a:ext cx="5468113" cy="31246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7" y="1219200"/>
            <a:ext cx="8691563" cy="119062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562225"/>
            <a:ext cx="8229600" cy="790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rgbClr val="080808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 smtClean="0"/>
              <a:t>Might there be a better way to model this trend?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438400" y="4114800"/>
            <a:ext cx="2057400" cy="990600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95800" y="4114800"/>
            <a:ext cx="2590800" cy="0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11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944" y="3044952"/>
            <a:ext cx="5468113" cy="31246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7" y="1219200"/>
            <a:ext cx="8691563" cy="1190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57200" y="2562225"/>
                <a:ext cx="8305800" cy="7905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rgbClr val="080808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&gt;1982, 0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otherwise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62225"/>
                <a:ext cx="8305800" cy="790576"/>
              </a:xfrm>
              <a:prstGeom prst="rect">
                <a:avLst/>
              </a:prstGeom>
              <a:blipFill>
                <a:blip r:embed="rId4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V="1">
            <a:off x="2438400" y="4114800"/>
            <a:ext cx="2057400" cy="990600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95800" y="4114800"/>
            <a:ext cx="2590800" cy="0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791200" y="2514600"/>
            <a:ext cx="1371600" cy="53035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06057" y="3200400"/>
            <a:ext cx="17617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Could try different cutoffs and see what results in the best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6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944" y="3044952"/>
            <a:ext cx="5468113" cy="31246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7" y="1219200"/>
            <a:ext cx="8691563" cy="119062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562225"/>
            <a:ext cx="8305800" cy="790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rgbClr val="080808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 smtClean="0"/>
              <a:t>What else do we need to model in this dataset?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438400" y="4114800"/>
            <a:ext cx="2057400" cy="990600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95800" y="4114800"/>
            <a:ext cx="2590800" cy="0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24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Cycles and seasons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Cycles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seasons</a:t>
            </a:r>
            <a:r>
              <a:rPr lang="en-US" dirty="0" smtClean="0"/>
              <a:t> are recurring long-term up and down movements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Cycles can have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duration of any length of time</a:t>
            </a:r>
            <a:r>
              <a:rPr lang="en-US" dirty="0" smtClean="0"/>
              <a:t>. They are measured from peak to peak, or trough to trough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Seasons are periodic patterns that complete themselves within a </a:t>
            </a:r>
            <a:r>
              <a:rPr lang="en-US" dirty="0" smtClean="0">
                <a:solidFill>
                  <a:srgbClr val="0070C0"/>
                </a:solidFill>
              </a:rPr>
              <a:t>specified time period </a:t>
            </a:r>
            <a:r>
              <a:rPr lang="en-US" dirty="0" smtClean="0"/>
              <a:t>and are then </a:t>
            </a:r>
            <a:r>
              <a:rPr lang="en-US" dirty="0" smtClean="0">
                <a:solidFill>
                  <a:srgbClr val="0070C0"/>
                </a:solidFill>
              </a:rPr>
              <a:t>repeated in the same amount of time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6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cycles vs. seasons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Cycles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Business cycle</a:t>
            </a:r>
            <a:r>
              <a:rPr lang="en-US" dirty="0" smtClean="0"/>
              <a:t>: Recurrent periods of prosperity (expansion) alternating with recession (contraction). Expansion ends at the peak and contraction ends at the trough.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Climate cycles</a:t>
            </a:r>
            <a:r>
              <a:rPr lang="en-US" dirty="0" smtClean="0"/>
              <a:t>: e.g. El Nino-Southern Oscillations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Seasons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/>
            <a:r>
              <a:rPr lang="en-US" dirty="0" smtClean="0">
                <a:solidFill>
                  <a:srgbClr val="0070C0"/>
                </a:solidFill>
              </a:rPr>
              <a:t>Weather measurements </a:t>
            </a:r>
            <a:r>
              <a:rPr lang="en-US" dirty="0" smtClean="0"/>
              <a:t>(e.g. daily temperature repeats over a year)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>
                <a:solidFill>
                  <a:srgbClr val="0070C0"/>
                </a:solidFill>
              </a:rPr>
              <a:t>Sales</a:t>
            </a:r>
            <a:r>
              <a:rPr lang="en-US" dirty="0" smtClean="0"/>
              <a:t> in a department store (repeats over a year)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>
                <a:solidFill>
                  <a:srgbClr val="0070C0"/>
                </a:solidFill>
              </a:rPr>
              <a:t>Tides</a:t>
            </a:r>
            <a:r>
              <a:rPr lang="en-US" dirty="0" smtClean="0"/>
              <a:t> (high tides repeat twice per day; spring tides repeat twice per month)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8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seasonality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We model trends by including time as a predictor. How can we model seasonality?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There are a couple ways. One is through dummy variables.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For L seasons, we can use L-1 dummy variables to adjust the mean in each season relative to the base case season.</a:t>
            </a:r>
          </a:p>
        </p:txBody>
      </p:sp>
    </p:spTree>
    <p:extLst>
      <p:ext uri="{BB962C8B-B14F-4D97-AF65-F5344CB8AC3E}">
        <p14:creationId xmlns:p14="http://schemas.microsoft.com/office/powerpoint/2010/main" val="218879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Seasonality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092" y="3048000"/>
            <a:ext cx="5467815" cy="3124466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1551"/>
            <a:ext cx="9132094" cy="186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seasonality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For monthly data exhibiting an annual season, we need 11 dummy variables.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What if we had daily data? Is it reasonable to use 364 dummy variables? We would need significantly &gt; 364 observations to do that.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For smoothly varying seasons that require more dummy variables than we have enough data to estimate, we can instead use trigonometric functions, e.g. sin(2</a:t>
            </a:r>
            <a:r>
              <a:rPr lang="el-GR" dirty="0" smtClean="0"/>
              <a:t>π</a:t>
            </a:r>
            <a:r>
              <a:rPr lang="en-US" dirty="0" smtClean="0"/>
              <a:t>t/T) and cos(</a:t>
            </a:r>
            <a:r>
              <a:rPr lang="en-US" dirty="0"/>
              <a:t>2</a:t>
            </a:r>
            <a:r>
              <a:rPr lang="el-GR" dirty="0"/>
              <a:t>π</a:t>
            </a:r>
            <a:r>
              <a:rPr lang="en-US" dirty="0"/>
              <a:t>t/T</a:t>
            </a:r>
            <a:r>
              <a:rPr lang="en-US" dirty="0" smtClean="0"/>
              <a:t>) where T = # of time steps in a season.</a:t>
            </a:r>
          </a:p>
        </p:txBody>
      </p:sp>
    </p:spTree>
    <p:extLst>
      <p:ext uri="{BB962C8B-B14F-4D97-AF65-F5344CB8AC3E}">
        <p14:creationId xmlns:p14="http://schemas.microsoft.com/office/powerpoint/2010/main" val="35945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seasonality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Dummy variables allow for easier interpretation and testing.</a:t>
            </a:r>
          </a:p>
          <a:p>
            <a:endParaRPr lang="en-US" dirty="0" smtClean="0"/>
          </a:p>
          <a:p>
            <a:endParaRPr lang="en-US" dirty="0"/>
          </a:p>
          <a:p>
            <a:pPr marL="0" indent="0"/>
            <a:r>
              <a:rPr lang="en-US" dirty="0" smtClean="0"/>
              <a:t>Trigonometric models have better parsimony. Using trigonometric terms usually requires less parameters, but requires smoothly varying seasons.</a:t>
            </a:r>
          </a:p>
        </p:txBody>
      </p:sp>
    </p:spTree>
    <p:extLst>
      <p:ext uri="{BB962C8B-B14F-4D97-AF65-F5344CB8AC3E}">
        <p14:creationId xmlns:p14="http://schemas.microsoft.com/office/powerpoint/2010/main" val="337304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Review of Multiple Linear Regression and Generalized Linear Models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 to Time Series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Common Elements of Time Series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 Regression Models of Time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Autocorrelation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/>
                <a:r>
                  <a:rPr lang="en-US" dirty="0" smtClean="0"/>
                  <a:t>While trends and cycles/seasons are common in time series data, modeling them still does not account for the autocorrelation in the dataset that violates the assumptions of MLR and GLMs.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 smtClean="0"/>
                  <a:t>To account for autocorrelation, we can regress the response variable on past values of itself. This is called an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autoregressive</a:t>
                </a:r>
                <a:r>
                  <a:rPr lang="en-US" dirty="0" smtClean="0"/>
                  <a:t> model: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 smtClean="0"/>
                  <a:t>We might also use past values of other predictors, X: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 smtClean="0"/>
                  <a:t>This significantly increases the complexity of our model selection problem.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23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17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Lag Plots of Beer Sales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" y="1676400"/>
            <a:ext cx="7696200" cy="439782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68" y="1322231"/>
            <a:ext cx="7358063" cy="25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4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Autocorrelation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/>
                <a:r>
                  <a:rPr lang="en-US" dirty="0" smtClean="0"/>
                  <a:t>Rather than making pairwise scatterplots of </a:t>
                </a:r>
                <a:r>
                  <a:rPr lang="en-US" i="1" dirty="0" err="1" smtClean="0"/>
                  <a:t>Y</a:t>
                </a:r>
                <a:r>
                  <a:rPr lang="en-US" i="1" baseline="-25000" dirty="0" err="1" smtClean="0"/>
                  <a:t>t</a:t>
                </a:r>
                <a:r>
                  <a:rPr lang="en-US" dirty="0" smtClean="0"/>
                  <a:t> with past observations of itself at different lags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(i.e.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time steps </a:t>
                </a:r>
                <a:r>
                  <a:rPr lang="en-US" dirty="0" err="1" smtClean="0"/>
                  <a:t>ago:</a:t>
                </a:r>
                <a:r>
                  <a:rPr lang="en-US" i="1" dirty="0" err="1" smtClean="0"/>
                  <a:t>Y</a:t>
                </a:r>
                <a:r>
                  <a:rPr lang="en-US" i="1" baseline="-25000" dirty="0" err="1" smtClean="0"/>
                  <a:t>t-k</a:t>
                </a:r>
                <a:r>
                  <a:rPr lang="en-US" dirty="0" smtClean="0"/>
                  <a:t>), we will often plot these correlations on one plot.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 smtClean="0"/>
                  <a:t>This is called an Autocorrelation Function (ACF). It shows </a:t>
                </a:r>
                <a:r>
                  <a:rPr lang="en-US" dirty="0" err="1" smtClean="0"/>
                  <a:t>Corr</a:t>
                </a:r>
                <a:r>
                  <a:rPr lang="en-US" dirty="0" smtClean="0"/>
                  <a:t>(</a:t>
                </a:r>
                <a:r>
                  <a:rPr lang="en-US" i="1" dirty="0" err="1" smtClean="0"/>
                  <a:t>Y</a:t>
                </a:r>
                <a:r>
                  <a:rPr lang="en-US" i="1" baseline="-25000" dirty="0" err="1" smtClean="0"/>
                  <a:t>t</a:t>
                </a:r>
                <a:r>
                  <a:rPr lang="en-US" i="1" dirty="0" smtClean="0"/>
                  <a:t>,</a:t>
                </a:r>
                <a:r>
                  <a:rPr lang="en-US" i="1" dirty="0"/>
                  <a:t> </a:t>
                </a:r>
                <a:r>
                  <a:rPr lang="en-US" i="1" dirty="0" err="1" smtClean="0"/>
                  <a:t>Y</a:t>
                </a:r>
                <a:r>
                  <a:rPr lang="en-US" i="1" baseline="-25000" dirty="0" err="1" smtClean="0"/>
                  <a:t>t</a:t>
                </a:r>
                <a:r>
                  <a:rPr lang="en-US" i="1" baseline="-25000" dirty="0" smtClean="0"/>
                  <a:t>-k</a:t>
                </a:r>
                <a:r>
                  <a:rPr lang="en-US" dirty="0" smtClean="0"/>
                  <a:t>) at different lags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 smtClean="0"/>
                  <a:t>The standard error for the autocorrelation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where </a:t>
                </a:r>
                <a:r>
                  <a:rPr lang="en-US" i="1" dirty="0" smtClean="0"/>
                  <a:t>n </a:t>
                </a:r>
                <a:r>
                  <a:rPr lang="en-US" dirty="0" smtClean="0"/>
                  <a:t>is the number of observations in the time series.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 smtClean="0"/>
                  <a:t>Any observation within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of 0 is not statistically significant.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50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80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Beer Sales ACF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962150"/>
            <a:ext cx="5039024" cy="391924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2702719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2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Time Series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/>
                <a:r>
                  <a:rPr lang="en-US" dirty="0" smtClean="0"/>
                  <a:t>Often we won’t build the autoregressive model directly to the observations, but to the residuals of our trend + seasonality model. This will account for the fact that the residuals are not </a:t>
                </a:r>
                <a:r>
                  <a:rPr lang="en-US" dirty="0" err="1" smtClean="0"/>
                  <a:t>iid</a:t>
                </a:r>
                <a:r>
                  <a:rPr lang="en-US" dirty="0" smtClean="0"/>
                  <a:t>.</a:t>
                </a:r>
              </a:p>
              <a:p>
                <a:pPr marL="0" indent="0"/>
                <a:endParaRPr lang="en-US" dirty="0" smtClean="0"/>
              </a:p>
              <a:p>
                <a:pPr marL="0" indent="0"/>
                <a:r>
                  <a:rPr lang="en-US" dirty="0" smtClean="0"/>
                  <a:t>For example, to model a variable Y that exhibits a trend and seasonality over L seasons, use: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if season </a:t>
                </a:r>
                <a:r>
                  <a:rPr lang="en-US" i="1" dirty="0" smtClean="0"/>
                  <a:t>i</a:t>
                </a:r>
                <a:r>
                  <a:rPr lang="en-US" dirty="0" smtClean="0"/>
                  <a:t>, 0 otherwise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:r>
                  <a:rPr lang="en-US" dirty="0" err="1" smtClean="0"/>
                  <a:t>iid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50" r="-1778" b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00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smtClean="0"/>
              <a:t>Time series can be modeled with MLR and GLMs, but we have to account for autocorrelation to meet the </a:t>
            </a:r>
            <a:r>
              <a:rPr lang="en-US" dirty="0" err="1" smtClean="0"/>
              <a:t>iid</a:t>
            </a:r>
            <a:r>
              <a:rPr lang="en-US" dirty="0" smtClean="0"/>
              <a:t> assumptions of these methods.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There are many other common elements of time series that may need to be modeled:</a:t>
            </a:r>
          </a:p>
          <a:p>
            <a:pPr marL="803275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Trends</a:t>
            </a:r>
            <a:r>
              <a:rPr lang="en-US" dirty="0" smtClean="0"/>
              <a:t>: use </a:t>
            </a:r>
            <a:r>
              <a:rPr lang="en-US" i="1" dirty="0" smtClean="0"/>
              <a:t>t</a:t>
            </a:r>
            <a:r>
              <a:rPr lang="en-US" dirty="0" smtClean="0"/>
              <a:t> as a predictor</a:t>
            </a:r>
          </a:p>
          <a:p>
            <a:pPr marL="803275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Seasonality/cycles</a:t>
            </a:r>
            <a:r>
              <a:rPr lang="en-US" dirty="0" smtClean="0"/>
              <a:t>: use dummy variables or trigonometric functions</a:t>
            </a:r>
          </a:p>
          <a:p>
            <a:pPr marL="803275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Auto-correlation</a:t>
            </a:r>
            <a:r>
              <a:rPr lang="en-US" dirty="0" smtClean="0"/>
              <a:t>: consider past observations/past residuals as predictors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81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Discussed in Class So Far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Multiple Linear Regression: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Generalized Linear Models: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=1)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for logistic regression</a:t>
                </a:r>
              </a:p>
              <a:p>
                <a:endParaRPr lang="en-US" dirty="0"/>
              </a:p>
              <a:p>
                <a:pPr marL="0" indent="0"/>
                <a:r>
                  <a:rPr lang="en-US" dirty="0" smtClean="0"/>
                  <a:t>So far, we have only used the above models for cross-sectional data. What if we have a time series or longitudinal data?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84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US" dirty="0" smtClean="0"/>
              <a:t>A time series is a sequence of data that have been observed in successive order at different points in time.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It is commonly assumed time series data are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spaced equally in time.</a:t>
            </a:r>
          </a:p>
          <a:p>
            <a:pPr marL="0" indent="0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/>
            <a:r>
              <a:rPr lang="en-US" dirty="0" smtClean="0">
                <a:solidFill>
                  <a:schemeClr val="tx1"/>
                </a:solidFill>
              </a:rPr>
              <a:t>Examples: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Company earnings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Global temperature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Air pollution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Stock prices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38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Johnson &amp; Johnson quarterly earnings per share, </a:t>
            </a:r>
          </a:p>
          <a:p>
            <a:pPr marL="0" indent="0"/>
            <a:r>
              <a:rPr lang="en-US" dirty="0" smtClean="0"/>
              <a:t>1960-I to 1980-IV: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9"/>
          <a:stretch/>
        </p:blipFill>
        <p:spPr>
          <a:xfrm>
            <a:off x="2562791" y="3429000"/>
            <a:ext cx="4018415" cy="2928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843" y="2199638"/>
            <a:ext cx="6310313" cy="139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Returns of the NYSE. Daily value-weighted market returns of 2000 trading days, Feb 2, 1984 – Dec 31, 1991: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88749"/>
            <a:ext cx="5250656" cy="7262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76" y="3015030"/>
            <a:ext cx="4286848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9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Ham emails received per day, January 2000 – June 2001: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1077" y="1752600"/>
            <a:ext cx="9465469" cy="9405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392" y="2742934"/>
            <a:ext cx="6001215" cy="342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0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US" dirty="0" smtClean="0"/>
              <a:t>If we want to predict the value of some variable Y at time t,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t</a:t>
            </a:r>
            <a:r>
              <a:rPr lang="en-US" dirty="0" smtClean="0"/>
              <a:t>, can we use MLR or GLM?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These methods both assume adjacent observations are independent and identically distributed (</a:t>
            </a:r>
            <a:r>
              <a:rPr lang="en-US" dirty="0" err="1" smtClean="0"/>
              <a:t>iid</a:t>
            </a:r>
            <a:r>
              <a:rPr lang="en-US" dirty="0" smtClean="0"/>
              <a:t>).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This is often violated with time series data. If we don’t account for that, we might get biased estimates or underestimate variability.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In time series analysis we’ll need to account for this “auto-correlation” (correlation of a variable with itself).</a:t>
            </a:r>
          </a:p>
        </p:txBody>
      </p:sp>
    </p:spTree>
    <p:extLst>
      <p:ext uri="{BB962C8B-B14F-4D97-AF65-F5344CB8AC3E}">
        <p14:creationId xmlns:p14="http://schemas.microsoft.com/office/powerpoint/2010/main" val="237800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mtClean="0"/>
              <a:t>Autocorrelation </a:t>
            </a:r>
            <a:r>
              <a:rPr lang="en-US" dirty="0" smtClean="0"/>
              <a:t>is one common element of time series data we’ll need to account for in applying MLR or GLM to make forecasts.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What other common elements might time series include? Let’s consider an example.</a:t>
            </a:r>
          </a:p>
        </p:txBody>
      </p:sp>
    </p:spTree>
    <p:extLst>
      <p:ext uri="{BB962C8B-B14F-4D97-AF65-F5344CB8AC3E}">
        <p14:creationId xmlns:p14="http://schemas.microsoft.com/office/powerpoint/2010/main" val="34250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90000"/>
          </a:schemeClr>
        </a:solidFill>
        <a:ln>
          <a:solidFill>
            <a:schemeClr val="bg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31051</TotalTime>
  <Words>908</Words>
  <Application>Microsoft Office PowerPoint</Application>
  <PresentationFormat>On-screen Show (4:3)</PresentationFormat>
  <Paragraphs>131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Calibri</vt:lpstr>
      <vt:lpstr>Calibri Light</vt:lpstr>
      <vt:lpstr>CMU Sans Serif</vt:lpstr>
      <vt:lpstr>CMU Bright</vt:lpstr>
      <vt:lpstr>Gill Sans MT</vt:lpstr>
      <vt:lpstr>Arial</vt:lpstr>
      <vt:lpstr>Cambria Math</vt:lpstr>
      <vt:lpstr>Office Theme</vt:lpstr>
      <vt:lpstr>Time Series Analysis 1</vt:lpstr>
      <vt:lpstr>Organization of lecture</vt:lpstr>
      <vt:lpstr>Models Discussed in Class So Far</vt:lpstr>
      <vt:lpstr>Time Series Overview</vt:lpstr>
      <vt:lpstr>Time Series Example</vt:lpstr>
      <vt:lpstr>Time Series Example</vt:lpstr>
      <vt:lpstr>Time Series Example</vt:lpstr>
      <vt:lpstr>Time Series Analysis</vt:lpstr>
      <vt:lpstr>Time Series Analysis</vt:lpstr>
      <vt:lpstr>Time Series Components</vt:lpstr>
      <vt:lpstr>Trend</vt:lpstr>
      <vt:lpstr>Trend</vt:lpstr>
      <vt:lpstr>Trend</vt:lpstr>
      <vt:lpstr>Cycles and seasons</vt:lpstr>
      <vt:lpstr>Example cycles vs. seasons</vt:lpstr>
      <vt:lpstr>Modeling seasonality</vt:lpstr>
      <vt:lpstr>Seasonality</vt:lpstr>
      <vt:lpstr>Modeling seasonality</vt:lpstr>
      <vt:lpstr>Modeling seasonality</vt:lpstr>
      <vt:lpstr>Autocorrelation</vt:lpstr>
      <vt:lpstr>Lag Plots of Beer Sales</vt:lpstr>
      <vt:lpstr>Autocorrelation</vt:lpstr>
      <vt:lpstr>Beer Sales ACF</vt:lpstr>
      <vt:lpstr>Regression for Time Series Analysis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 Herman</dc:creator>
  <cp:lastModifiedBy>Julianne Quinn</cp:lastModifiedBy>
  <cp:revision>896</cp:revision>
  <dcterms:created xsi:type="dcterms:W3CDTF">2006-08-16T00:00:00Z</dcterms:created>
  <dcterms:modified xsi:type="dcterms:W3CDTF">2020-11-04T21:28:32Z</dcterms:modified>
</cp:coreProperties>
</file>