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368" r:id="rId4"/>
    <p:sldId id="342" r:id="rId5"/>
    <p:sldId id="373" r:id="rId6"/>
    <p:sldId id="374" r:id="rId7"/>
    <p:sldId id="343" r:id="rId8"/>
    <p:sldId id="375" r:id="rId9"/>
    <p:sldId id="376" r:id="rId10"/>
    <p:sldId id="377" r:id="rId11"/>
    <p:sldId id="378" r:id="rId12"/>
    <p:sldId id="341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88" r:id="rId24"/>
    <p:sldId id="390" r:id="rId25"/>
    <p:sldId id="392" r:id="rId26"/>
    <p:sldId id="391" r:id="rId27"/>
    <p:sldId id="402" r:id="rId28"/>
    <p:sldId id="393" r:id="rId29"/>
    <p:sldId id="394" r:id="rId30"/>
    <p:sldId id="396" r:id="rId31"/>
    <p:sldId id="395" r:id="rId32"/>
    <p:sldId id="397" r:id="rId33"/>
    <p:sldId id="398" r:id="rId34"/>
    <p:sldId id="399" r:id="rId35"/>
    <p:sldId id="323" r:id="rId36"/>
    <p:sldId id="401" r:id="rId37"/>
    <p:sldId id="400" r:id="rId38"/>
    <p:sldId id="405" r:id="rId39"/>
    <p:sldId id="404" r:id="rId40"/>
    <p:sldId id="406" r:id="rId41"/>
    <p:sldId id="407" r:id="rId42"/>
    <p:sldId id="408" r:id="rId43"/>
    <p:sldId id="409" r:id="rId44"/>
    <p:sldId id="410" r:id="rId45"/>
    <p:sldId id="367" r:id="rId46"/>
    <p:sldId id="411" r:id="rId47"/>
    <p:sldId id="369" r:id="rId48"/>
    <p:sldId id="403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33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DEA"/>
    <a:srgbClr val="5B9BD5"/>
    <a:srgbClr val="0000FF"/>
    <a:srgbClr val="00FFFF"/>
    <a:srgbClr val="D521FF"/>
    <a:srgbClr val="FFD100"/>
    <a:srgbClr val="68FC81"/>
    <a:srgbClr val="002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D2A-FCC3-4EE0-998C-729894F4CAC8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E1D20-F9C2-41C6-8DEC-002BF949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7697-461C-4D72-92BF-B3B26491E21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186-97A5-447D-8515-4A0B50C2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FD186-97A5-447D-8515-4A0B50C204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24E62-6262-4DA9-821B-0F02B0A17C13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89171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1B62FD77-5C1B-4F58-ACA2-8FF74275BC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4094-A0A7-4893-8271-6B7ED6C1C6F1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09C6-0C69-4FA6-BC77-13039802D2B0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703F-7553-4DF2-A605-521976DE2283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11213"/>
            <a:ext cx="2057400" cy="365125"/>
          </a:xfrm>
        </p:spPr>
        <p:txBody>
          <a:bodyPr/>
          <a:lstStyle>
            <a:lvl1pPr algn="ctr">
              <a:defRPr sz="1400" b="0">
                <a:solidFill>
                  <a:srgbClr val="FFD100"/>
                </a:solidFill>
              </a:defRPr>
            </a:lvl1pPr>
          </a:lstStyle>
          <a:p>
            <a:fld id="{1B62FD77-5C1B-4F58-ACA2-8FF74275BC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210-B1B3-480B-8D7E-B1EA19115C56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rgbClr val="FFD1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B761-ABFF-42B8-BB48-36E917905810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4F22-BCDB-4FC5-ACB6-66EA8512002C}" type="datetime1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7F7D-AACE-46EA-BD70-76BA69DA0B12}" type="datetime1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82F-11AB-45AE-A8B2-9E164E4C7A47}" type="datetime1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997-56EE-4EE2-9CDA-0E00AEF2D330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2F18-F7B8-46B3-AE12-EFF9557BB8B7}" type="datetime1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63BB-58E6-40DA-8A19-0EE2F9058BA2}" type="datetime1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FD77-5C1B-4F58-ACA2-8FF74275B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tms.engin.umich.edu/CTMS/index.php?aux=Home" TargetMode="External"/><Relationship Id="rId2" Type="http://schemas.openxmlformats.org/officeDocument/2006/relationships/hyperlink" Target="https://www.youtube.com/watch?v=mYrp-zeMiAM&amp;list=PLrATdzVK9G6rJCxgTM1UCT9UxSnJq-hd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services/training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MEGC_MatLab_Workshop_Problems.mlx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2540"/>
            <a:ext cx="77724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cs typeface="Courier New" panose="02070309020205020404" pitchFamily="49" charset="0"/>
              </a:rPr>
              <a:t>MEGC </a:t>
            </a:r>
            <a:r>
              <a:rPr lang="en-US" b="1" dirty="0">
                <a:ln w="19050">
                  <a:solidFill>
                    <a:srgbClr val="002966"/>
                  </a:solidFill>
                </a:ln>
                <a:solidFill>
                  <a:srgbClr val="FFD1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 Technical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27006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Denislav Nikolov</a:t>
            </a:r>
          </a:p>
          <a:p>
            <a:r>
              <a:rPr lang="en-US" sz="3200" b="1" dirty="0"/>
              <a:t>October 29</a:t>
            </a:r>
            <a:r>
              <a:rPr lang="en-US" sz="3200" b="1" baseline="30000" dirty="0"/>
              <a:t>th</a:t>
            </a:r>
            <a:r>
              <a:rPr lang="en-US" sz="3200" b="1" dirty="0"/>
              <a:t> ,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61" y="4018767"/>
            <a:ext cx="4692740" cy="20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8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C7ACD-EBB4-4945-B53D-FAEFFE6B9664}"/>
              </a:ext>
            </a:extLst>
          </p:cNvPr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845E99A-B222-4204-BFC6-08745E93D97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+mn-lt"/>
              </a:rPr>
              <a:t>Basic Commands</a:t>
            </a:r>
            <a:endParaRPr lang="en-US" b="1" dirty="0">
              <a:latin typeface="+mn-lt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C8D8580-5301-4687-871F-AD3BA7AC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95528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 clear your command window:  			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To close all figures: 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To clear your workspace: </a:t>
            </a:r>
            <a:r>
              <a:rPr lang="en-US" sz="2600" dirty="0">
                <a:cs typeface="Courier New" panose="02070309020205020404" pitchFamily="49" charset="0"/>
              </a:rPr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To stop a runaway code:   			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lang="en-US" sz="1100" dirty="0"/>
          </a:p>
          <a:p>
            <a:pPr marL="0" indent="0">
              <a:buNone/>
            </a:pPr>
            <a:r>
              <a:rPr lang="en-US" dirty="0"/>
              <a:t>To comment out a line of code: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(at beginning)</a:t>
            </a:r>
            <a:endParaRPr lang="en-US" sz="1100" dirty="0"/>
          </a:p>
          <a:p>
            <a:pPr marL="0" indent="0">
              <a:buNone/>
            </a:pPr>
            <a:r>
              <a:rPr lang="en-US" dirty="0"/>
              <a:t>To comment </a:t>
            </a:r>
            <a:r>
              <a:rPr lang="en-US" i="1" dirty="0"/>
              <a:t>out</a:t>
            </a:r>
            <a:r>
              <a:rPr lang="en-US" dirty="0"/>
              <a:t> a block of code: </a:t>
            </a:r>
          </a:p>
          <a:p>
            <a:pPr marL="0" indent="0">
              <a:buNone/>
            </a:pPr>
            <a:r>
              <a:rPr lang="en-US" dirty="0"/>
              <a:t>				      Highlight, then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ctrl+r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To comment </a:t>
            </a:r>
            <a:r>
              <a:rPr lang="en-US" i="1" dirty="0"/>
              <a:t>in</a:t>
            </a:r>
            <a:r>
              <a:rPr lang="en-US" dirty="0"/>
              <a:t> a block of code: </a:t>
            </a:r>
          </a:p>
          <a:p>
            <a:pPr marL="0" indent="0">
              <a:buNone/>
            </a:pPr>
            <a:r>
              <a:rPr lang="en-US" dirty="0"/>
              <a:t>				      Highlight, then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C7ACD-EBB4-4945-B53D-FAEFFE6B9664}"/>
              </a:ext>
            </a:extLst>
          </p:cNvPr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27CAF8-A720-49C2-9411-37FF6406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… and the most useful command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743FBE-31F7-4B3A-B654-3F4B768C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49425"/>
            <a:ext cx="7955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know how to use a built-in command or function: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&gt;&gt; help </a:t>
            </a:r>
            <a:r>
              <a:rPr lang="en-US" b="1" dirty="0" err="1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endParaRPr lang="en-US" b="1" dirty="0">
              <a:solidFill>
                <a:srgbClr val="D52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And remember,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D1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is your best friend!</a:t>
            </a:r>
          </a:p>
        </p:txBody>
      </p:sp>
    </p:spTree>
    <p:extLst>
      <p:ext uri="{BB962C8B-B14F-4D97-AF65-F5344CB8AC3E}">
        <p14:creationId xmlns:p14="http://schemas.microsoft.com/office/powerpoint/2010/main" val="64454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MATLAB Basics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56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13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5D9E80-A54D-4BFB-BFDC-0F99C16E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Variable Types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3CDA45-2BED-489E-9B13-B9104473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9"/>
            <a:ext cx="7886700" cy="879894"/>
          </a:xfrm>
        </p:spPr>
        <p:txBody>
          <a:bodyPr>
            <a:normAutofit/>
          </a:bodyPr>
          <a:lstStyle/>
          <a:p>
            <a:r>
              <a:rPr lang="en-US" dirty="0"/>
              <a:t>Most of the time, you won’t need to explicitly define these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248E86-99E2-4650-B226-C73118FF9465}"/>
              </a:ext>
            </a:extLst>
          </p:cNvPr>
          <p:cNvSpPr txBox="1">
            <a:spLocks/>
          </p:cNvSpPr>
          <p:nvPr/>
        </p:nvSpPr>
        <p:spPr>
          <a:xfrm>
            <a:off x="628650" y="2445589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Characters:</a:t>
            </a:r>
          </a:p>
          <a:p>
            <a:r>
              <a:rPr lang="en-US" dirty="0"/>
              <a:t>Complex numbers:</a:t>
            </a:r>
          </a:p>
          <a:p>
            <a:r>
              <a:rPr lang="en-US" dirty="0"/>
              <a:t>Decimal numbers:</a:t>
            </a:r>
          </a:p>
          <a:p>
            <a:r>
              <a:rPr lang="en-US" dirty="0"/>
              <a:t>Integer numbers:</a:t>
            </a:r>
          </a:p>
          <a:p>
            <a:r>
              <a:rPr lang="en-US" dirty="0"/>
              <a:t>Logic statements (T/F):</a:t>
            </a:r>
          </a:p>
          <a:p>
            <a:r>
              <a:rPr lang="en-US" dirty="0"/>
              <a:t>Structures: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C2C9BF-C675-4B4C-B37E-031EA6CD0D04}"/>
              </a:ext>
            </a:extLst>
          </p:cNvPr>
          <p:cNvSpPr txBox="1">
            <a:spLocks/>
          </p:cNvSpPr>
          <p:nvPr/>
        </p:nvSpPr>
        <p:spPr>
          <a:xfrm>
            <a:off x="4572000" y="2445588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char,string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double/single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int8,int16,uint8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203646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14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5AEA2-E7A7-42AA-A46E-C6E0F393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Variable Types: MATLAB Auto Recognition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B4174F-E6E5-416F-96EB-39EB5BF9F588}"/>
              </a:ext>
            </a:extLst>
          </p:cNvPr>
          <p:cNvSpPr txBox="1">
            <a:spLocks/>
          </p:cNvSpPr>
          <p:nvPr/>
        </p:nvSpPr>
        <p:spPr>
          <a:xfrm>
            <a:off x="628650" y="2445589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data’,”data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+ num*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num.12345</a:t>
            </a:r>
          </a:p>
          <a:p>
            <a:r>
              <a:rPr lang="en-US" dirty="0">
                <a:cs typeface="Courier New" panose="02070309020205020404" pitchFamily="49" charset="0"/>
              </a:rPr>
              <a:t>Explicit</a:t>
            </a:r>
          </a:p>
          <a:p>
            <a:r>
              <a:rPr lang="en-US" dirty="0">
                <a:cs typeface="Courier New" panose="02070309020205020404" pitchFamily="49" charset="0"/>
              </a:rPr>
              <a:t>Explicit</a:t>
            </a:r>
          </a:p>
          <a:p>
            <a:r>
              <a:rPr lang="en-US" dirty="0">
                <a:cs typeface="Courier New" panose="02070309020205020404" pitchFamily="49" charset="0"/>
              </a:rPr>
              <a:t>Explicit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9EF8E5-428D-4975-A710-3F559EC0ED0C}"/>
              </a:ext>
            </a:extLst>
          </p:cNvPr>
          <p:cNvSpPr txBox="1">
            <a:spLocks/>
          </p:cNvSpPr>
          <p:nvPr/>
        </p:nvSpPr>
        <p:spPr>
          <a:xfrm>
            <a:off x="4572000" y="2445588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char,string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double/single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int8,int16,uint8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382749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15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CD507C-E487-4BE3-9DAB-19B6A958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Variable Types: Converting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A24231-3C5B-4257-8344-72A5C4471EE1}"/>
              </a:ext>
            </a:extLst>
          </p:cNvPr>
          <p:cNvSpPr txBox="1">
            <a:spLocks/>
          </p:cNvSpPr>
          <p:nvPr/>
        </p:nvSpPr>
        <p:spPr>
          <a:xfrm>
            <a:off x="628650" y="1431985"/>
            <a:ext cx="3943350" cy="453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Converting from numerical data types</a:t>
            </a:r>
          </a:p>
          <a:p>
            <a:r>
              <a:rPr lang="en-US" dirty="0"/>
              <a:t>Rounding </a:t>
            </a:r>
            <a:r>
              <a:rPr lang="en-US" b="1" dirty="0">
                <a:solidFill>
                  <a:srgbClr val="C00000"/>
                </a:solidFill>
              </a:rPr>
              <a:t>regularly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up</a:t>
            </a:r>
            <a:r>
              <a:rPr lang="en-US" dirty="0"/>
              <a:t>, or </a:t>
            </a:r>
            <a:r>
              <a:rPr lang="en-US" b="1" dirty="0">
                <a:solidFill>
                  <a:srgbClr val="00B050"/>
                </a:solidFill>
              </a:rPr>
              <a:t>down</a:t>
            </a:r>
            <a:r>
              <a:rPr lang="en-US" dirty="0"/>
              <a:t>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functions: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A7342A-F7CC-47AD-ABA3-4B282CE1113D}"/>
              </a:ext>
            </a:extLst>
          </p:cNvPr>
          <p:cNvSpPr txBox="1">
            <a:spLocks/>
          </p:cNvSpPr>
          <p:nvPr/>
        </p:nvSpPr>
        <p:spPr>
          <a:xfrm>
            <a:off x="4572000" y="1431984"/>
            <a:ext cx="3943350" cy="453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double(input),	num2str(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input,n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string(input)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int2str(input)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str2double(input)</a:t>
            </a:r>
          </a:p>
        </p:txBody>
      </p:sp>
    </p:spTree>
    <p:extLst>
      <p:ext uri="{BB962C8B-B14F-4D97-AF65-F5344CB8AC3E}">
        <p14:creationId xmlns:p14="http://schemas.microsoft.com/office/powerpoint/2010/main" val="29760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16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FD7B59-0795-4B48-A1D5-49862C67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Logic Statements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3B478D-A39B-469D-A567-3AD282C9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8"/>
            <a:ext cx="7886700" cy="1017917"/>
          </a:xfrm>
        </p:spPr>
        <p:txBody>
          <a:bodyPr>
            <a:normAutofit/>
          </a:bodyPr>
          <a:lstStyle/>
          <a:p>
            <a:r>
              <a:rPr lang="en-US" dirty="0"/>
              <a:t>Logic statements are crucial towards decision making processes in programs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1A650D-15C4-4AB8-81B1-7CF355DC2BE0}"/>
              </a:ext>
            </a:extLst>
          </p:cNvPr>
          <p:cNvSpPr txBox="1">
            <a:spLocks/>
          </p:cNvSpPr>
          <p:nvPr/>
        </p:nvSpPr>
        <p:spPr>
          <a:xfrm>
            <a:off x="628650" y="2467155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code </a:t>
            </a:r>
            <a:r>
              <a:rPr lang="en-US" b="1" dirty="0">
                <a:solidFill>
                  <a:srgbClr val="C00000"/>
                </a:solidFill>
              </a:rPr>
              <a:t>if condition is true</a:t>
            </a:r>
          </a:p>
          <a:p>
            <a:r>
              <a:rPr lang="en-US" dirty="0"/>
              <a:t>Run code </a:t>
            </a:r>
            <a:r>
              <a:rPr lang="en-US" b="1" dirty="0">
                <a:solidFill>
                  <a:srgbClr val="0070C0"/>
                </a:solidFill>
              </a:rPr>
              <a:t>if other condition is true</a:t>
            </a:r>
          </a:p>
          <a:p>
            <a:r>
              <a:rPr lang="en-US" dirty="0"/>
              <a:t>Run code </a:t>
            </a:r>
            <a:r>
              <a:rPr lang="en-US" b="1" dirty="0">
                <a:solidFill>
                  <a:srgbClr val="00B050"/>
                </a:solidFill>
              </a:rPr>
              <a:t>for any other non-stated condition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C198AA-C9A2-470A-A082-D8532724FBEE}"/>
              </a:ext>
            </a:extLst>
          </p:cNvPr>
          <p:cNvSpPr txBox="1">
            <a:spLocks/>
          </p:cNvSpPr>
          <p:nvPr/>
        </p:nvSpPr>
        <p:spPr>
          <a:xfrm>
            <a:off x="4572000" y="2467154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		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code...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	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code...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code...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				</a:t>
            </a:r>
          </a:p>
          <a:p>
            <a:pPr marL="0" indent="0" algn="r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17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E5CD76-F8CD-4B10-A70D-F547AF28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Logic Statements: Operators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FF649-11DD-4D98-A47C-60E4FC89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356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operators output a value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based on properties of a variable in question.</a:t>
            </a:r>
          </a:p>
          <a:p>
            <a:r>
              <a:rPr lang="en-US" dirty="0"/>
              <a:t>Relational (comparison) operators: </a:t>
            </a:r>
          </a:p>
          <a:p>
            <a:pPr marL="457200" lvl="1" indent="0">
              <a:buNone/>
            </a:pPr>
            <a:r>
              <a:rPr lang="en-US" dirty="0"/>
              <a:t>Less/greater than: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,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457200" lvl="1" indent="0">
              <a:buNone/>
            </a:pPr>
            <a:r>
              <a:rPr lang="en-US" dirty="0"/>
              <a:t>Equal/not equal: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~=</a:t>
            </a:r>
          </a:p>
          <a:p>
            <a:pPr marL="457200" lvl="1" indent="0">
              <a:buNone/>
            </a:pPr>
            <a:r>
              <a:rPr lang="en-US" dirty="0"/>
              <a:t>(use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for assignments only)</a:t>
            </a:r>
          </a:p>
          <a:p>
            <a:r>
              <a:rPr lang="en-US" dirty="0"/>
              <a:t>Logical operators</a:t>
            </a:r>
          </a:p>
          <a:p>
            <a:pPr marL="457200" lvl="1" indent="0">
              <a:buNone/>
            </a:pPr>
            <a:r>
              <a:rPr lang="en-US" dirty="0"/>
              <a:t>Used in decision-making, array indexing, etc.</a:t>
            </a:r>
          </a:p>
          <a:p>
            <a:pPr marL="457200" lvl="1" indent="0">
              <a:buNone/>
            </a:pPr>
            <a:r>
              <a:rPr lang="en-US" dirty="0"/>
              <a:t>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for whole arrays)</a:t>
            </a:r>
          </a:p>
          <a:p>
            <a:pPr marL="457200" lvl="1" indent="0">
              <a:buNone/>
            </a:pPr>
            <a:r>
              <a:rPr lang="en-US" dirty="0"/>
              <a:t>OR: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for whole arrays)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18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9A4EE0-75F9-4032-A51C-EC12731A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Logic Statements: If-Else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AAFC7-3054-4C1F-B51E-0FEA983BA770}"/>
              </a:ext>
            </a:extLst>
          </p:cNvPr>
          <p:cNvSpPr txBox="1"/>
          <p:nvPr/>
        </p:nvSpPr>
        <p:spPr>
          <a:xfrm>
            <a:off x="1752600" y="2090172"/>
            <a:ext cx="5638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1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&gt; 2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'Hello Other World'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'Hello You'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7100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19</a:t>
            </a:fld>
            <a:endParaRPr lang="en-US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C273AC-ED9C-4BC0-9F19-31BCBD6C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Logic Statements: While Loops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473A2C-C2DB-4B0F-88FF-3823A05D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56336"/>
            <a:ext cx="7886700" cy="1017917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Warning: </a:t>
            </a:r>
            <a:r>
              <a:rPr lang="en-US" dirty="0"/>
              <a:t>While loops have a danger of being endless. Press </a:t>
            </a:r>
            <a:r>
              <a:rPr lang="en-US" dirty="0" err="1"/>
              <a:t>Ctrl+C</a:t>
            </a:r>
            <a:r>
              <a:rPr lang="en-US" dirty="0"/>
              <a:t> to end code in MATLAB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6DE06-0313-457E-8B3A-19C1D5F80A70}"/>
              </a:ext>
            </a:extLst>
          </p:cNvPr>
          <p:cNvSpPr txBox="1">
            <a:spLocks/>
          </p:cNvSpPr>
          <p:nvPr/>
        </p:nvSpPr>
        <p:spPr>
          <a:xfrm>
            <a:off x="628650" y="1385533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code </a:t>
            </a:r>
            <a:r>
              <a:rPr lang="en-US" b="1" dirty="0">
                <a:solidFill>
                  <a:srgbClr val="C00000"/>
                </a:solidFill>
              </a:rPr>
              <a:t>while condition is true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433695-DE34-45DE-8F99-92D85576A9C5}"/>
              </a:ext>
            </a:extLst>
          </p:cNvPr>
          <p:cNvSpPr txBox="1">
            <a:spLocks/>
          </p:cNvSpPr>
          <p:nvPr/>
        </p:nvSpPr>
        <p:spPr>
          <a:xfrm>
            <a:off x="4572000" y="1388142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	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code...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				</a:t>
            </a:r>
          </a:p>
          <a:p>
            <a:pPr marL="0" indent="0" algn="r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CE1A2-96B7-428D-993A-1E3B4D363C1E}"/>
              </a:ext>
            </a:extLst>
          </p:cNvPr>
          <p:cNvSpPr txBox="1"/>
          <p:nvPr/>
        </p:nvSpPr>
        <p:spPr>
          <a:xfrm>
            <a:off x="2286000" y="3136694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&gt; 1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'Hello World'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+ 0.5;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996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Workshop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1</a:t>
            </a:r>
            <a:r>
              <a:rPr lang="en-US" dirty="0"/>
              <a:t>: MATLAB Basics/Recap (~50 min)</a:t>
            </a:r>
          </a:p>
          <a:p>
            <a:pPr lvl="1"/>
            <a:r>
              <a:rPr lang="en-US" dirty="0"/>
              <a:t>Why MATLAB?</a:t>
            </a:r>
          </a:p>
          <a:p>
            <a:pPr lvl="1"/>
            <a:r>
              <a:rPr lang="en-US" dirty="0"/>
              <a:t>Programming Basics</a:t>
            </a:r>
          </a:p>
          <a:p>
            <a:pPr lvl="1"/>
            <a:r>
              <a:rPr lang="en-US" dirty="0"/>
              <a:t>MATLAB Interface</a:t>
            </a:r>
          </a:p>
          <a:p>
            <a:pPr lvl="1"/>
            <a:r>
              <a:rPr lang="en-US" dirty="0"/>
              <a:t>Plotting</a:t>
            </a:r>
          </a:p>
          <a:p>
            <a:pPr lvl="1"/>
            <a:r>
              <a:rPr lang="en-US" dirty="0"/>
              <a:t>Helpful functions and tools</a:t>
            </a:r>
          </a:p>
          <a:p>
            <a:pPr lvl="1"/>
            <a:r>
              <a:rPr lang="en-US" dirty="0"/>
              <a:t>Additional Resources</a:t>
            </a:r>
          </a:p>
          <a:p>
            <a:r>
              <a:rPr lang="en-US" b="1" dirty="0"/>
              <a:t>Break</a:t>
            </a:r>
            <a:r>
              <a:rPr lang="en-US" dirty="0"/>
              <a:t> (~10 Min)</a:t>
            </a:r>
            <a:endParaRPr lang="en-US" b="1" dirty="0"/>
          </a:p>
          <a:p>
            <a:r>
              <a:rPr lang="en-US" b="1" dirty="0"/>
              <a:t>Part 2</a:t>
            </a:r>
            <a:r>
              <a:rPr lang="en-US" dirty="0"/>
              <a:t>: MATLAB Problem Solving (~1 Hour)</a:t>
            </a:r>
            <a:endParaRPr lang="en-US" b="1" dirty="0"/>
          </a:p>
          <a:p>
            <a:pPr lvl="1"/>
            <a:r>
              <a:rPr lang="en-US" dirty="0"/>
              <a:t>3 Application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z="1400" smtClean="0">
                <a:solidFill>
                  <a:srgbClr val="FFD100"/>
                </a:solidFill>
              </a:rPr>
              <a:t>2</a:t>
            </a:fld>
            <a:endParaRPr lang="en-US" sz="1400" dirty="0">
              <a:solidFill>
                <a:srgbClr val="FFD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4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20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7E330-CA6B-4055-875D-FB1FE04C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Logic Statements: For Loops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771F6F-8F7F-4A35-A384-D70DE63F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56336"/>
            <a:ext cx="7886700" cy="1017917"/>
          </a:xfrm>
        </p:spPr>
        <p:txBody>
          <a:bodyPr>
            <a:normAutofit/>
          </a:bodyPr>
          <a:lstStyle/>
          <a:p>
            <a:r>
              <a:rPr lang="en-US" dirty="0"/>
              <a:t>For loops will most likely help with the potential infinite loop problem presented in the while loop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CCADDB-579F-432B-8D7C-A53AF4FA92B5}"/>
              </a:ext>
            </a:extLst>
          </p:cNvPr>
          <p:cNvSpPr txBox="1">
            <a:spLocks/>
          </p:cNvSpPr>
          <p:nvPr/>
        </p:nvSpPr>
        <p:spPr>
          <a:xfrm>
            <a:off x="628650" y="1385533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code continuously between a </a:t>
            </a:r>
            <a:r>
              <a:rPr lang="en-US" b="1" dirty="0">
                <a:solidFill>
                  <a:srgbClr val="0070C0"/>
                </a:solidFill>
              </a:rPr>
              <a:t>range of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82CC82-0427-473F-B677-695C4F3191E7}"/>
              </a:ext>
            </a:extLst>
          </p:cNvPr>
          <p:cNvSpPr txBox="1">
            <a:spLocks/>
          </p:cNvSpPr>
          <p:nvPr/>
        </p:nvSpPr>
        <p:spPr>
          <a:xfrm>
            <a:off x="4572000" y="1388142"/>
            <a:ext cx="3943350" cy="350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	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code...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			</a:t>
            </a:r>
          </a:p>
          <a:p>
            <a:pPr marL="0" indent="0" algn="r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CDC1C-3B49-4578-8243-8EAB8324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421" y="3305221"/>
            <a:ext cx="885825" cy="1666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7C339-0D4F-4E33-B885-744C40D64255}"/>
              </a:ext>
            </a:extLst>
          </p:cNvPr>
          <p:cNvCxnSpPr>
            <a:cxnSpLocks/>
          </p:cNvCxnSpPr>
          <p:nvPr/>
        </p:nvCxnSpPr>
        <p:spPr>
          <a:xfrm>
            <a:off x="4613148" y="4056594"/>
            <a:ext cx="704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F35A61-4733-4614-A2DC-5E3FCA5FED99}"/>
              </a:ext>
            </a:extLst>
          </p:cNvPr>
          <p:cNvSpPr txBox="1"/>
          <p:nvPr/>
        </p:nvSpPr>
        <p:spPr>
          <a:xfrm>
            <a:off x="859536" y="359492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1:10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'Hello World'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9823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21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87429D-EABA-4178-BC4D-BE39DABC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37CACB-3DF6-47C7-B743-161BB55A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0209"/>
            <a:ext cx="7886700" cy="4351338"/>
          </a:xfrm>
        </p:spPr>
        <p:txBody>
          <a:bodyPr/>
          <a:lstStyle/>
          <a:p>
            <a:r>
              <a:rPr lang="en-US" b="1" dirty="0">
                <a:cs typeface="Courier New" panose="02070309020205020404" pitchFamily="49" charset="0"/>
              </a:rPr>
              <a:t>Matrices </a:t>
            </a:r>
            <a:r>
              <a:rPr lang="en-US" dirty="0"/>
              <a:t>are multidimensional groups of indexed doubles. Matrices are the core of MATLAB computing.</a:t>
            </a:r>
          </a:p>
          <a:p>
            <a:r>
              <a:rPr lang="en-US" dirty="0"/>
              <a:t>Build arrays using brackets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) with commas or spaces between entries </a:t>
            </a:r>
            <a:r>
              <a:rPr lang="en-US" u="sng" dirty="0"/>
              <a:t>within the same row</a:t>
            </a:r>
            <a:r>
              <a:rPr lang="en-US" dirty="0"/>
              <a:t> and semicolons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) to </a:t>
            </a:r>
            <a:r>
              <a:rPr lang="en-US" u="sng" dirty="0"/>
              <a:t>start a new row</a:t>
            </a:r>
            <a:r>
              <a:rPr lang="en-US" dirty="0"/>
              <a:t>.</a:t>
            </a:r>
          </a:p>
          <a:p>
            <a:r>
              <a:rPr lang="en-US" b="1" dirty="0">
                <a:cs typeface="Courier New" panose="02070309020205020404" pitchFamily="49" charset="0"/>
              </a:rPr>
              <a:t>Vectors</a:t>
            </a:r>
            <a:r>
              <a:rPr lang="en-US" dirty="0"/>
              <a:t> are </a:t>
            </a:r>
            <a:r>
              <a:rPr lang="en-US" i="1" dirty="0"/>
              <a:t>m × 1 </a:t>
            </a:r>
            <a:r>
              <a:rPr lang="en-US" dirty="0"/>
              <a:t>or </a:t>
            </a:r>
            <a:r>
              <a:rPr lang="en-US" i="1" dirty="0"/>
              <a:t>1 × n </a:t>
            </a:r>
            <a:r>
              <a:rPr lang="en-US" dirty="0"/>
              <a:t>-dimensional arrays. Vectors are often defined by themselves or they can be created by taking a part of a column </a:t>
            </a:r>
            <a:r>
              <a:rPr lang="en-US" i="1" dirty="0"/>
              <a:t>or</a:t>
            </a:r>
            <a:r>
              <a:rPr lang="en-US" dirty="0"/>
              <a:t> row of a larger array using the colon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8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7099A5-5882-458F-8D59-4DD79744B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/>
          <a:stretch/>
        </p:blipFill>
        <p:spPr bwMode="auto">
          <a:xfrm>
            <a:off x="2825082" y="1887970"/>
            <a:ext cx="3493835" cy="19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22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C09FC5-BD3A-4208-B624-7DC01154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Indexing and Slicing</a:t>
            </a:r>
            <a:endParaRPr lang="en-US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C1ECA-9A6E-47BF-87FF-02813BC5F934}"/>
              </a:ext>
            </a:extLst>
          </p:cNvPr>
          <p:cNvSpPr/>
          <p:nvPr/>
        </p:nvSpPr>
        <p:spPr>
          <a:xfrm>
            <a:off x="4673970" y="3171526"/>
            <a:ext cx="287034" cy="344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FDD7D-8E53-4512-B612-8841C36D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935513"/>
            <a:ext cx="1584770" cy="169406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073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7D64E8-3F54-4ECB-A371-B31D661DA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/>
          <a:stretch/>
        </p:blipFill>
        <p:spPr bwMode="auto">
          <a:xfrm>
            <a:off x="2825082" y="1887970"/>
            <a:ext cx="3493835" cy="19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23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148E00-C4E4-4445-AAB3-25B87127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Indexing and Slicing</a:t>
            </a:r>
            <a:endParaRPr lang="en-US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6652D-7C96-451D-94A6-2983B34452D8}"/>
              </a:ext>
            </a:extLst>
          </p:cNvPr>
          <p:cNvSpPr/>
          <p:nvPr/>
        </p:nvSpPr>
        <p:spPr>
          <a:xfrm>
            <a:off x="4693920" y="2950464"/>
            <a:ext cx="267084" cy="8046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43752-4C83-4F0B-AB41-75C84EC2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01" y="3894076"/>
            <a:ext cx="1457325" cy="21374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817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9FD775F-26FD-4457-91F1-57D2395BB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/>
          <a:stretch/>
        </p:blipFill>
        <p:spPr bwMode="auto">
          <a:xfrm>
            <a:off x="2825082" y="1887970"/>
            <a:ext cx="3493835" cy="19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24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45AB21-5ED8-418F-A640-AC926A00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Indexing and Slicing</a:t>
            </a:r>
            <a:endParaRPr lang="en-US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0D38-56DC-4195-A036-96A97E3DA64F}"/>
              </a:ext>
            </a:extLst>
          </p:cNvPr>
          <p:cNvSpPr/>
          <p:nvPr/>
        </p:nvSpPr>
        <p:spPr>
          <a:xfrm>
            <a:off x="4023360" y="3514348"/>
            <a:ext cx="937644" cy="2407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89E66-BFFB-45E1-8228-C256D7E8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4" y="4138031"/>
            <a:ext cx="1884045" cy="15535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6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25</a:t>
            </a:fld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2E862-9758-4A50-9B2C-5FDD4DA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16" y="1690689"/>
            <a:ext cx="6162088" cy="27644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F53414-6CBD-4756-B04F-7B018CAC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Indexing and Slicing</a:t>
            </a:r>
            <a:endParaRPr lang="en-US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8A802-3D84-429B-8B54-458B1189F69D}"/>
              </a:ext>
            </a:extLst>
          </p:cNvPr>
          <p:cNvSpPr/>
          <p:nvPr/>
        </p:nvSpPr>
        <p:spPr>
          <a:xfrm>
            <a:off x="4315968" y="2832109"/>
            <a:ext cx="1414272" cy="8146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230CD4-3108-42C6-80BF-A396609FE2E8}"/>
              </a:ext>
            </a:extLst>
          </p:cNvPr>
          <p:cNvGrpSpPr/>
          <p:nvPr/>
        </p:nvGrpSpPr>
        <p:grpSpPr>
          <a:xfrm>
            <a:off x="1069914" y="1589612"/>
            <a:ext cx="4660326" cy="2122199"/>
            <a:chOff x="1069914" y="1589612"/>
            <a:chExt cx="4660326" cy="21221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C9094-9913-4DFA-90D3-A535110354F6}"/>
                </a:ext>
              </a:extLst>
            </p:cNvPr>
            <p:cNvSpPr txBox="1"/>
            <p:nvPr/>
          </p:nvSpPr>
          <p:spPr>
            <a:xfrm>
              <a:off x="4270314" y="1589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A59AE0-BDF5-4C34-86C1-AAECDBC651E8}"/>
                </a:ext>
              </a:extLst>
            </p:cNvPr>
            <p:cNvSpPr txBox="1"/>
            <p:nvPr/>
          </p:nvSpPr>
          <p:spPr>
            <a:xfrm>
              <a:off x="5428554" y="1589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71CF44-D8AF-42C5-8093-377D24D5F67C}"/>
                </a:ext>
              </a:extLst>
            </p:cNvPr>
            <p:cNvSpPr txBox="1"/>
            <p:nvPr/>
          </p:nvSpPr>
          <p:spPr>
            <a:xfrm>
              <a:off x="1069914" y="275233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78510D-6F1F-4A4C-8EEC-287F0323B739}"/>
                </a:ext>
              </a:extLst>
            </p:cNvPr>
            <p:cNvSpPr txBox="1"/>
            <p:nvPr/>
          </p:nvSpPr>
          <p:spPr>
            <a:xfrm>
              <a:off x="1093880" y="334247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A1AC4-CCE2-45F2-80C3-F83E1D2B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07" y="4593256"/>
            <a:ext cx="1504950" cy="144780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5762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26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77268-8739-4BCA-89F1-DCDB1796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Combining Two Vectors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20CC6-DC6F-4A01-AB0C-E5085EA8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25" y="2746221"/>
            <a:ext cx="1824675" cy="21061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63523-1B10-40E6-AE59-2987F60CD737}"/>
              </a:ext>
            </a:extLst>
          </p:cNvPr>
          <p:cNvCxnSpPr>
            <a:cxnSpLocks/>
          </p:cNvCxnSpPr>
          <p:nvPr/>
        </p:nvCxnSpPr>
        <p:spPr>
          <a:xfrm>
            <a:off x="4219670" y="3792666"/>
            <a:ext cx="704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1301DA9-BC5B-454D-87B0-588AF744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64" y="2746221"/>
            <a:ext cx="2852336" cy="21061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44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27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77268-8739-4BCA-89F1-DCDB1796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Combining Two String Vectors</a:t>
            </a:r>
            <a:endParaRPr lang="en-US" dirty="0">
              <a:latin typeface="+mn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463523-1B10-40E6-AE59-2987F60CD737}"/>
              </a:ext>
            </a:extLst>
          </p:cNvPr>
          <p:cNvCxnSpPr>
            <a:cxnSpLocks/>
          </p:cNvCxnSpPr>
          <p:nvPr/>
        </p:nvCxnSpPr>
        <p:spPr>
          <a:xfrm>
            <a:off x="4219670" y="3792666"/>
            <a:ext cx="704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6F84782-3E70-41BE-8F30-AC204F36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50907"/>
            <a:ext cx="3442904" cy="683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FD0AD-DA95-47C5-919A-D0FF88E0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46" y="3321943"/>
            <a:ext cx="3276600" cy="866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697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28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6FCC6-3F48-435D-B5F9-C9FD8DF0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Variables Types – Cell Arrays</a:t>
            </a: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471822-6B54-4541-A386-915AC71AD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0209"/>
            <a:ext cx="7886700" cy="4351338"/>
          </a:xfrm>
        </p:spPr>
        <p:txBody>
          <a:bodyPr/>
          <a:lstStyle/>
          <a:p>
            <a:r>
              <a:rPr lang="en-US" b="1" dirty="0">
                <a:cs typeface="Courier New" panose="02070309020205020404" pitchFamily="49" charset="0"/>
              </a:rPr>
              <a:t>Cell Arrays</a:t>
            </a:r>
            <a:r>
              <a:rPr lang="en-US" dirty="0"/>
              <a:t> are multidimensional groups of indexed data containers. Cell arrays are a powerful extension of the normal array, as each cell may contain </a:t>
            </a:r>
            <a:r>
              <a:rPr lang="en-US" b="1" dirty="0"/>
              <a:t>a</a:t>
            </a:r>
            <a:r>
              <a:rPr lang="en-US" b="1" dirty="0">
                <a:cs typeface="Courier New" panose="02070309020205020404" pitchFamily="49" charset="0"/>
              </a:rPr>
              <a:t>ny</a:t>
            </a:r>
            <a:r>
              <a:rPr lang="en-US" dirty="0"/>
              <a:t> data type and can be </a:t>
            </a:r>
            <a:r>
              <a:rPr lang="en-US" b="1" dirty="0">
                <a:cs typeface="Courier New" panose="02070309020205020404" pitchFamily="49" charset="0"/>
              </a:rPr>
              <a:t>any</a:t>
            </a:r>
            <a:r>
              <a:rPr lang="en-US" dirty="0"/>
              <a:t> size.</a:t>
            </a:r>
          </a:p>
          <a:p>
            <a:r>
              <a:rPr lang="en-US" dirty="0"/>
              <a:t>Build cell arrays just like you would normal arrays, except use braces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instead of brackets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870D9-DF20-4191-9593-97E667EC6FDB}"/>
              </a:ext>
            </a:extLst>
          </p:cNvPr>
          <p:cNvSpPr txBox="1"/>
          <p:nvPr/>
        </p:nvSpPr>
        <p:spPr>
          <a:xfrm>
            <a:off x="628650" y="4742886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10, 10);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</a:t>
            </a:r>
            <a:r>
              <a:rPr lang="en-US" sz="1200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’my string’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2;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d = [1, 2; 3, 4];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{a, b; c, d};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51DEC-1114-409D-9FA1-2C657C03123C}"/>
              </a:ext>
            </a:extLst>
          </p:cNvPr>
          <p:cNvSpPr txBox="1"/>
          <p:nvPr/>
        </p:nvSpPr>
        <p:spPr>
          <a:xfrm>
            <a:off x="3846576" y="4373554"/>
            <a:ext cx="5297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2×2 cell array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{1×10 double}    {'my string'}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{[        2]}    {2×2 double }</a:t>
            </a:r>
          </a:p>
        </p:txBody>
      </p:sp>
    </p:spTree>
    <p:extLst>
      <p:ext uri="{BB962C8B-B14F-4D97-AF65-F5344CB8AC3E}">
        <p14:creationId xmlns:p14="http://schemas.microsoft.com/office/powerpoint/2010/main" val="134009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29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DBDD32-9BB1-4709-BC06-47F2A3DC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Matrices/Vectors: Lin. Algebra</a:t>
            </a: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67594E-D6F8-4185-A90E-95829BD2D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For computations involving vectors and arrays, often you must use the elementwise operator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A282B-AFFF-44EE-AF95-755F8847DF6A}"/>
              </a:ext>
            </a:extLst>
          </p:cNvPr>
          <p:cNvSpPr txBox="1"/>
          <p:nvPr/>
        </p:nvSpPr>
        <p:spPr>
          <a:xfrm>
            <a:off x="2286000" y="2828003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[1, 4, 9; 16, 25, 36; 49, 64, 81];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A^2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506         680         882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2180        2993        3960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5042        6980        9306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A.^2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1          16          81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256         625        1296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2401        4096        6561</a:t>
            </a:r>
          </a:p>
        </p:txBody>
      </p:sp>
    </p:spTree>
    <p:extLst>
      <p:ext uri="{BB962C8B-B14F-4D97-AF65-F5344CB8AC3E}">
        <p14:creationId xmlns:p14="http://schemas.microsoft.com/office/powerpoint/2010/main" val="5194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Part 1: Fundamentals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30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9A258-5283-4543-BF5E-86DC682D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Functions: Useful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5B6D55-0B2C-479B-80E9-1141F402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9"/>
            <a:ext cx="7886700" cy="1035170"/>
          </a:xfrm>
        </p:spPr>
        <p:txBody>
          <a:bodyPr>
            <a:normAutofit/>
          </a:bodyPr>
          <a:lstStyle/>
          <a:p>
            <a:r>
              <a:rPr lang="en-US" dirty="0"/>
              <a:t>MATLAB has a nearly </a:t>
            </a:r>
            <a:r>
              <a:rPr lang="en-US" b="1" dirty="0"/>
              <a:t>infinite</a:t>
            </a:r>
            <a:r>
              <a:rPr lang="en-US" dirty="0"/>
              <a:t> library of functions</a:t>
            </a:r>
          </a:p>
          <a:p>
            <a:pPr marL="0" indent="0" algn="ct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[output]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0BDDA0-58A2-45FB-81CD-1644D67DE35D}"/>
              </a:ext>
            </a:extLst>
          </p:cNvPr>
          <p:cNvSpPr txBox="1">
            <a:spLocks/>
          </p:cNvSpPr>
          <p:nvPr/>
        </p:nvSpPr>
        <p:spPr>
          <a:xfrm>
            <a:off x="628650" y="2445589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Plot:</a:t>
            </a:r>
          </a:p>
          <a:p>
            <a:r>
              <a:rPr lang="en-US" dirty="0"/>
              <a:t>Numerical integration:</a:t>
            </a:r>
          </a:p>
          <a:p>
            <a:r>
              <a:rPr lang="en-US" dirty="0"/>
              <a:t>Backward Slash (Ax=b):</a:t>
            </a:r>
          </a:p>
          <a:p>
            <a:r>
              <a:rPr lang="en-US" dirty="0"/>
              <a:t>Array of Zeros (m X n):</a:t>
            </a:r>
          </a:p>
          <a:p>
            <a:r>
              <a:rPr lang="en-US" dirty="0"/>
              <a:t>Identity Matrix (m X m):</a:t>
            </a:r>
          </a:p>
          <a:p>
            <a:r>
              <a:rPr lang="en-US" dirty="0"/>
              <a:t>Vector of </a:t>
            </a:r>
            <a:r>
              <a:rPr lang="en-US" b="1" dirty="0">
                <a:solidFill>
                  <a:srgbClr val="00B050"/>
                </a:solidFill>
              </a:rPr>
              <a:t>Linearly Spaced-Points</a:t>
            </a:r>
            <a:r>
              <a:rPr lang="en-US" dirty="0"/>
              <a:t> (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070C0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99F1B6-E9F7-4B03-BB74-BB72CAEEDB15}"/>
              </a:ext>
            </a:extLst>
          </p:cNvPr>
          <p:cNvSpPr txBox="1">
            <a:spLocks/>
          </p:cNvSpPr>
          <p:nvPr/>
        </p:nvSpPr>
        <p:spPr>
          <a:xfrm>
            <a:off x="4572000" y="2445588"/>
            <a:ext cx="3943350" cy="352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integral(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fun,a,b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A\b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zeros(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eye(m)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657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31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20429B-1C08-449A-B22F-1C4FCA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Functions: User-defined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DED8F-5ECD-438A-A9BE-EC9B11B62323}"/>
              </a:ext>
            </a:extLst>
          </p:cNvPr>
          <p:cNvSpPr txBox="1"/>
          <p:nvPr/>
        </p:nvSpPr>
        <p:spPr>
          <a:xfrm>
            <a:off x="628650" y="4868111"/>
            <a:ext cx="781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The name of the function must match the name of the m-file in which it lives – MATLAB will warn you if it is not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11391-89BE-4C65-A5CF-ACBF3ACD0857}"/>
              </a:ext>
            </a:extLst>
          </p:cNvPr>
          <p:cNvSpPr/>
          <p:nvPr/>
        </p:nvSpPr>
        <p:spPr>
          <a:xfrm>
            <a:off x="2094612" y="3088570"/>
            <a:ext cx="2902689" cy="379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1F776-3F4D-42A3-A151-0A21E0C094C3}"/>
              </a:ext>
            </a:extLst>
          </p:cNvPr>
          <p:cNvSpPr/>
          <p:nvPr/>
        </p:nvSpPr>
        <p:spPr>
          <a:xfrm>
            <a:off x="5433236" y="3085395"/>
            <a:ext cx="1414132" cy="3796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62248-1684-4974-A9B7-F6D40C0A7F7B}"/>
              </a:ext>
            </a:extLst>
          </p:cNvPr>
          <p:cNvSpPr/>
          <p:nvPr/>
        </p:nvSpPr>
        <p:spPr>
          <a:xfrm>
            <a:off x="6847367" y="3085395"/>
            <a:ext cx="1935125" cy="3796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03331-2FCD-48F8-A2E0-C1391996BFCA}"/>
              </a:ext>
            </a:extLst>
          </p:cNvPr>
          <p:cNvSpPr/>
          <p:nvPr/>
        </p:nvSpPr>
        <p:spPr>
          <a:xfrm>
            <a:off x="1608176" y="3523569"/>
            <a:ext cx="1645388" cy="379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DC85C-F636-4A61-B20B-99C0921A8E16}"/>
              </a:ext>
            </a:extLst>
          </p:cNvPr>
          <p:cNvSpPr/>
          <p:nvPr/>
        </p:nvSpPr>
        <p:spPr>
          <a:xfrm>
            <a:off x="714374" y="3084198"/>
            <a:ext cx="1284547" cy="37964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81AD8-A787-49FF-BED2-86D7FF1E275E}"/>
              </a:ext>
            </a:extLst>
          </p:cNvPr>
          <p:cNvSpPr txBox="1"/>
          <p:nvPr/>
        </p:nvSpPr>
        <p:spPr>
          <a:xfrm>
            <a:off x="628650" y="1913496"/>
            <a:ext cx="8153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[output]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072B04-4B70-402D-A6D1-29BA2E14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5785"/>
            <a:ext cx="851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[output1,output2,…] = func_name(arg1,arg2,…)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32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D7B-EA45-4AB9-B56E-7FAD6329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Plots: 2-D Plots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8BF684-D35C-4213-A761-E252B32F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n-US" dirty="0"/>
              <a:t>MATLAB is very often used to generate plots. To generate a 2-D line plot, use the following syntax: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lang="en-US" b="1" dirty="0" err="1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where the 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err="1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pairs are used to configure</a:t>
            </a:r>
            <a:r>
              <a:rPr lang="en-US" dirty="0">
                <a:solidFill>
                  <a:srgbClr val="D521FF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the individual features of the line. Other plot features are controlled using related functions that are called independently. For example: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plot(t, sin(t), 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‘r-’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plot(x,y,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’Linewidth’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,2)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‘time’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‘Trial 1’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‘Trial 2’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930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33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845FB9-F3C9-4849-863A-3C1BF9CD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Plots: Other Plots to Explore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740A39-B88F-4416-99FE-AB8811D65EA8}"/>
              </a:ext>
            </a:extLst>
          </p:cNvPr>
          <p:cNvSpPr txBox="1">
            <a:spLocks/>
          </p:cNvSpPr>
          <p:nvPr/>
        </p:nvSpPr>
        <p:spPr>
          <a:xfrm>
            <a:off x="628650" y="1422131"/>
            <a:ext cx="3943350" cy="465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Scatter plot:</a:t>
            </a:r>
          </a:p>
          <a:p>
            <a:r>
              <a:rPr lang="en-US" dirty="0"/>
              <a:t>Histogram:</a:t>
            </a:r>
          </a:p>
          <a:p>
            <a:r>
              <a:rPr lang="en-US" dirty="0"/>
              <a:t>3D plot:</a:t>
            </a:r>
          </a:p>
          <a:p>
            <a:r>
              <a:rPr lang="en-US" dirty="0"/>
              <a:t>3D scatter plot:</a:t>
            </a:r>
          </a:p>
          <a:p>
            <a:r>
              <a:rPr lang="en-US" dirty="0"/>
              <a:t>Plots (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X </a:t>
            </a:r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/>
              <a:t>) in 1 figure:</a:t>
            </a:r>
          </a:p>
          <a:p>
            <a:r>
              <a:rPr lang="en-US" dirty="0"/>
              <a:t>Log plot:</a:t>
            </a:r>
          </a:p>
          <a:p>
            <a:r>
              <a:rPr lang="en-US" dirty="0" err="1"/>
              <a:t>Semilog</a:t>
            </a:r>
            <a:r>
              <a:rPr lang="en-US" dirty="0"/>
              <a:t> plot: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Polar coordinate plot: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27C59A-F1CC-4790-85ED-D38E040D4894}"/>
              </a:ext>
            </a:extLst>
          </p:cNvPr>
          <p:cNvSpPr txBox="1">
            <a:spLocks/>
          </p:cNvSpPr>
          <p:nvPr/>
        </p:nvSpPr>
        <p:spPr>
          <a:xfrm>
            <a:off x="4572000" y="1422130"/>
            <a:ext cx="3943350" cy="465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histogram(x)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plot3(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scatter3(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subplot(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semilogx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semilogy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polarplot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l-GR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,r)</a:t>
            </a:r>
          </a:p>
        </p:txBody>
      </p:sp>
    </p:spTree>
    <p:extLst>
      <p:ext uri="{BB962C8B-B14F-4D97-AF65-F5344CB8AC3E}">
        <p14:creationId xmlns:p14="http://schemas.microsoft.com/office/powerpoint/2010/main" val="176652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34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Plots: Other Function Plots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061E8-9385-49BF-9791-C3F5C7B796B3}"/>
              </a:ext>
            </a:extLst>
          </p:cNvPr>
          <p:cNvSpPr txBox="1">
            <a:spLocks/>
          </p:cNvSpPr>
          <p:nvPr/>
        </p:nvSpPr>
        <p:spPr>
          <a:xfrm>
            <a:off x="628650" y="1422131"/>
            <a:ext cx="3943350" cy="465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x/y axis:</a:t>
            </a:r>
          </a:p>
          <a:p>
            <a:endParaRPr lang="en-US" dirty="0"/>
          </a:p>
          <a:p>
            <a:r>
              <a:rPr lang="en-US" dirty="0"/>
              <a:t>Title your plot:</a:t>
            </a:r>
          </a:p>
          <a:p>
            <a:r>
              <a:rPr lang="en-US" dirty="0"/>
              <a:t>Title your figure:</a:t>
            </a:r>
          </a:p>
          <a:p>
            <a:r>
              <a:rPr lang="en-US" dirty="0"/>
              <a:t>Change axis sizes: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39F9CB-4BD3-49EB-A91A-51711639BADD}"/>
              </a:ext>
            </a:extLst>
          </p:cNvPr>
          <p:cNvSpPr txBox="1">
            <a:spLocks/>
          </p:cNvSpPr>
          <p:nvPr/>
        </p:nvSpPr>
        <p:spPr>
          <a:xfrm>
            <a:off x="4425696" y="1422130"/>
            <a:ext cx="4089654" cy="465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5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axis([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62410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35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61B5D1-5810-4B48-AF03-98E1AE7E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>
                <a:latin typeface="+mn-lt"/>
              </a:rPr>
              <a:t>Plots: 2-D Plots Example</a:t>
            </a:r>
            <a:endParaRPr lang="en-US" sz="3900" b="1" dirty="0">
              <a:latin typeface="+mn-lt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A186566-1668-4AF6-A4FA-18A1A7AFF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48" y="2138238"/>
            <a:ext cx="3088594" cy="2316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F5435D-EDC6-4E60-923F-E7CFC8D9FD98}"/>
              </a:ext>
            </a:extLst>
          </p:cNvPr>
          <p:cNvSpPr/>
          <p:nvPr/>
        </p:nvSpPr>
        <p:spPr>
          <a:xfrm>
            <a:off x="628650" y="3112316"/>
            <a:ext cx="705200" cy="1757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F7FD43-C966-41FF-ABEA-FCC5A271C845}"/>
              </a:ext>
            </a:extLst>
          </p:cNvPr>
          <p:cNvCxnSpPr>
            <a:cxnSpLocks/>
          </p:cNvCxnSpPr>
          <p:nvPr/>
        </p:nvCxnSpPr>
        <p:spPr>
          <a:xfrm>
            <a:off x="5662569" y="2424418"/>
            <a:ext cx="79695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B3E4A-7D97-4BEA-B48E-22842AFE8307}"/>
              </a:ext>
            </a:extLst>
          </p:cNvPr>
          <p:cNvSpPr/>
          <p:nvPr/>
        </p:nvSpPr>
        <p:spPr>
          <a:xfrm>
            <a:off x="628649" y="3408854"/>
            <a:ext cx="2055827" cy="175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1C3864-2D82-498F-A45E-7978AEE00A92}"/>
              </a:ext>
            </a:extLst>
          </p:cNvPr>
          <p:cNvCxnSpPr>
            <a:cxnSpLocks/>
          </p:cNvCxnSpPr>
          <p:nvPr/>
        </p:nvCxnSpPr>
        <p:spPr>
          <a:xfrm>
            <a:off x="5949193" y="3584610"/>
            <a:ext cx="7969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35A2D5-6D8F-4908-89DF-0C16D79BA039}"/>
              </a:ext>
            </a:extLst>
          </p:cNvPr>
          <p:cNvSpPr/>
          <p:nvPr/>
        </p:nvSpPr>
        <p:spPr>
          <a:xfrm>
            <a:off x="628650" y="3580130"/>
            <a:ext cx="1292430" cy="3123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7FE11C-2A6F-4EA3-8BE8-75818C2C9140}"/>
              </a:ext>
            </a:extLst>
          </p:cNvPr>
          <p:cNvSpPr/>
          <p:nvPr/>
        </p:nvSpPr>
        <p:spPr>
          <a:xfrm>
            <a:off x="5842233" y="2983735"/>
            <a:ext cx="213919" cy="5129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F2239A-9B13-4658-AC49-660FD53637D2}"/>
              </a:ext>
            </a:extLst>
          </p:cNvPr>
          <p:cNvSpPr/>
          <p:nvPr/>
        </p:nvSpPr>
        <p:spPr>
          <a:xfrm>
            <a:off x="7206143" y="4285427"/>
            <a:ext cx="306921" cy="1692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69BEE8-5F3C-4B2A-91FA-F1C83F9F8625}"/>
              </a:ext>
            </a:extLst>
          </p:cNvPr>
          <p:cNvSpPr/>
          <p:nvPr/>
        </p:nvSpPr>
        <p:spPr>
          <a:xfrm>
            <a:off x="628649" y="3858805"/>
            <a:ext cx="5126197" cy="3123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E43CF-1920-46EC-8504-FB9F430C12F2}"/>
              </a:ext>
            </a:extLst>
          </p:cNvPr>
          <p:cNvSpPr/>
          <p:nvPr/>
        </p:nvSpPr>
        <p:spPr>
          <a:xfrm>
            <a:off x="6664591" y="2156586"/>
            <a:ext cx="1372061" cy="1692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EA71C-813B-4CDF-A13F-2AB2C83FB06B}"/>
              </a:ext>
            </a:extLst>
          </p:cNvPr>
          <p:cNvSpPr/>
          <p:nvPr/>
        </p:nvSpPr>
        <p:spPr>
          <a:xfrm>
            <a:off x="7981400" y="2353072"/>
            <a:ext cx="533950" cy="2558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39E000-BDEC-4511-810D-C98E2D94A924}"/>
              </a:ext>
            </a:extLst>
          </p:cNvPr>
          <p:cNvCxnSpPr>
            <a:cxnSpLocks/>
          </p:cNvCxnSpPr>
          <p:nvPr/>
        </p:nvCxnSpPr>
        <p:spPr>
          <a:xfrm flipH="1">
            <a:off x="1199628" y="3346795"/>
            <a:ext cx="4865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267EC-4F7D-49C8-98A2-4766C919986B}"/>
              </a:ext>
            </a:extLst>
          </p:cNvPr>
          <p:cNvCxnSpPr/>
          <p:nvPr/>
        </p:nvCxnSpPr>
        <p:spPr>
          <a:xfrm>
            <a:off x="2743200" y="4171167"/>
            <a:ext cx="2919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07CB0A-5CEB-4561-85F9-8F8D7D40427E}"/>
              </a:ext>
            </a:extLst>
          </p:cNvPr>
          <p:cNvSpPr txBox="1"/>
          <p:nvPr/>
        </p:nvSpPr>
        <p:spPr>
          <a:xfrm>
            <a:off x="553646" y="2710599"/>
            <a:ext cx="63337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0:0.01:2*pi();</a:t>
            </a:r>
          </a:p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y1 = sin(t);</a:t>
            </a:r>
          </a:p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y2 = cos(t);</a:t>
            </a:r>
          </a:p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plot(t,y1)</a:t>
            </a:r>
          </a:p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fr-FR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plot(t,y2, </a:t>
            </a:r>
            <a:r>
              <a:rPr lang="fr-FR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'r-'</a:t>
            </a:r>
            <a:r>
              <a:rPr lang="fr-FR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fr-FR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r>
              <a:rPr lang="en-US" sz="9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'Time'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'Amplitude'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de-DE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'Sin(t)'</a:t>
            </a:r>
            <a:r>
              <a:rPr lang="de-DE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de-DE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'Cos(t)'</a:t>
            </a:r>
            <a:r>
              <a:rPr lang="de-DE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'MATLAB Plotting Example $$\lambda_{Awesome}$$'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Interpreter'</a:t>
            </a:r>
            <a:r>
              <a:rPr lang="en-US" sz="9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900" b="1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'latex</a:t>
            </a:r>
            <a:r>
              <a:rPr lang="en-US" sz="9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9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33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5FC7B2-F593-41E8-A32A-1BE63F89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Plots: 3-D Plots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E3AC1-86C7-4964-9BD0-99B0A889EB34}"/>
              </a:ext>
            </a:extLst>
          </p:cNvPr>
          <p:cNvSpPr txBox="1"/>
          <p:nvPr/>
        </p:nvSpPr>
        <p:spPr>
          <a:xfrm>
            <a:off x="2624328" y="1512940"/>
            <a:ext cx="3895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scatter3(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CC86F2-E512-4C87-94B0-8CD0B7D8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06" y="2097715"/>
            <a:ext cx="7117787" cy="36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1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Helpful Functions and Tools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6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38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Symbolics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E061E8-9385-49BF-9791-C3F5C7B796B3}"/>
              </a:ext>
            </a:extLst>
          </p:cNvPr>
          <p:cNvSpPr txBox="1">
            <a:spLocks/>
          </p:cNvSpPr>
          <p:nvPr/>
        </p:nvSpPr>
        <p:spPr>
          <a:xfrm>
            <a:off x="628650" y="1984276"/>
            <a:ext cx="3943350" cy="4097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 your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variables</a:t>
            </a:r>
          </a:p>
          <a:p>
            <a:r>
              <a:rPr lang="en-US" dirty="0"/>
              <a:t>Integral</a:t>
            </a:r>
          </a:p>
          <a:p>
            <a:r>
              <a:rPr lang="en-US" dirty="0"/>
              <a:t>Derivative</a:t>
            </a:r>
          </a:p>
          <a:p>
            <a:r>
              <a:rPr lang="en-US" dirty="0"/>
              <a:t>Step function</a:t>
            </a:r>
          </a:p>
          <a:p>
            <a:r>
              <a:rPr lang="en-US" dirty="0"/>
              <a:t>Plot </a:t>
            </a:r>
            <a:r>
              <a:rPr lang="en-US" b="1" dirty="0" err="1">
                <a:solidFill>
                  <a:srgbClr val="C00000"/>
                </a:solidFill>
              </a:rPr>
              <a:t>syms</a:t>
            </a:r>
            <a:r>
              <a:rPr lang="en-US" b="1" dirty="0">
                <a:solidFill>
                  <a:srgbClr val="C00000"/>
                </a:solidFill>
              </a:rPr>
              <a:t> function</a:t>
            </a:r>
          </a:p>
          <a:p>
            <a:r>
              <a:rPr lang="en-US" dirty="0"/>
              <a:t>Solve for a </a:t>
            </a:r>
            <a:r>
              <a:rPr lang="en-US" b="1" dirty="0">
                <a:solidFill>
                  <a:srgbClr val="0070C0"/>
                </a:solidFill>
              </a:rPr>
              <a:t>variable</a:t>
            </a:r>
          </a:p>
          <a:p>
            <a:r>
              <a:rPr lang="en-US" dirty="0"/>
              <a:t>Plug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 into </a:t>
            </a:r>
            <a:r>
              <a:rPr lang="en-US" b="1" dirty="0">
                <a:solidFill>
                  <a:srgbClr val="0070C0"/>
                </a:solidFill>
              </a:rPr>
              <a:t>variable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39F9CB-4BD3-49EB-A91A-51711639BADD}"/>
              </a:ext>
            </a:extLst>
          </p:cNvPr>
          <p:cNvSpPr txBox="1">
            <a:spLocks/>
          </p:cNvSpPr>
          <p:nvPr/>
        </p:nvSpPr>
        <p:spPr>
          <a:xfrm>
            <a:off x="4572000" y="1984276"/>
            <a:ext cx="3943350" cy="4097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heaviside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B86DA1-F5A4-4D8D-959B-8698F201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8"/>
            <a:ext cx="7886700" cy="4591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Syms</a:t>
            </a:r>
            <a:r>
              <a:rPr lang="en-US" dirty="0"/>
              <a:t> functions allow you to manipulate equations</a:t>
            </a:r>
          </a:p>
        </p:txBody>
      </p:sp>
    </p:spTree>
    <p:extLst>
      <p:ext uri="{BB962C8B-B14F-4D97-AF65-F5344CB8AC3E}">
        <p14:creationId xmlns:p14="http://schemas.microsoft.com/office/powerpoint/2010/main" val="1871354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39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Symbolics Functions: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32298-2C44-4091-934D-4637C7C6EB01}"/>
              </a:ext>
            </a:extLst>
          </p:cNvPr>
          <p:cNvSpPr txBox="1"/>
          <p:nvPr/>
        </p:nvSpPr>
        <p:spPr>
          <a:xfrm>
            <a:off x="2414016" y="129907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z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f(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x,y,z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x^2 + y^2 + z^2;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BD49-BBF7-4033-9CDB-3C73981D209A}"/>
              </a:ext>
            </a:extLst>
          </p:cNvPr>
          <p:cNvSpPr txBox="1"/>
          <p:nvPr/>
        </p:nvSpPr>
        <p:spPr>
          <a:xfrm>
            <a:off x="507873" y="2278510"/>
            <a:ext cx="3114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Derivative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diff(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z)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2*x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FA53A-3501-43A4-90F2-B6A6D3793D48}"/>
              </a:ext>
            </a:extLst>
          </p:cNvPr>
          <p:cNvSpPr txBox="1"/>
          <p:nvPr/>
        </p:nvSpPr>
        <p:spPr>
          <a:xfrm>
            <a:off x="507873" y="4402171"/>
            <a:ext cx="3812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Definite Integral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,[0 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z)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y^2 + z^2 + 1/3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16B83-7305-4FDD-9990-895917CD29C3}"/>
              </a:ext>
            </a:extLst>
          </p:cNvPr>
          <p:cNvSpPr txBox="1"/>
          <p:nvPr/>
        </p:nvSpPr>
        <p:spPr>
          <a:xfrm>
            <a:off x="4716780" y="2994012"/>
            <a:ext cx="37212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Solving for 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what_is_x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solve(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what_is_x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(- y^2 - z^2)^(1/2)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-(- y^2 - z^2)^(1/2)</a:t>
            </a:r>
          </a:p>
        </p:txBody>
      </p:sp>
    </p:spTree>
    <p:extLst>
      <p:ext uri="{BB962C8B-B14F-4D97-AF65-F5344CB8AC3E}">
        <p14:creationId xmlns:p14="http://schemas.microsoft.com/office/powerpoint/2010/main" val="1755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Why MATLAB?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9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40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Publish (Nice PDF)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31CCA-468B-417D-B96C-A8D61862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9" y="2493930"/>
            <a:ext cx="8315501" cy="18213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E8AAB1-AE2B-4800-B624-3EDF26EF9754}"/>
              </a:ext>
            </a:extLst>
          </p:cNvPr>
          <p:cNvSpPr/>
          <p:nvPr/>
        </p:nvSpPr>
        <p:spPr>
          <a:xfrm>
            <a:off x="7936992" y="3090006"/>
            <a:ext cx="792758" cy="1225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41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Publish (Nice PDF)</a:t>
            </a:r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2820EA-AC05-4CCD-B8FD-DA705E12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0147"/>
            <a:ext cx="3286124" cy="4252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36A395E-64CC-4450-A949-A02A444E8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410147"/>
            <a:ext cx="3286124" cy="42526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25B9C-BB91-4D96-B993-070A598CCF43}"/>
              </a:ext>
            </a:extLst>
          </p:cNvPr>
          <p:cNvSpPr txBox="1"/>
          <p:nvPr/>
        </p:nvSpPr>
        <p:spPr>
          <a:xfrm>
            <a:off x="1871025" y="566766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81093-2142-4CBA-8354-642FF79A7BB1}"/>
              </a:ext>
            </a:extLst>
          </p:cNvPr>
          <p:cNvSpPr txBox="1"/>
          <p:nvPr/>
        </p:nvSpPr>
        <p:spPr>
          <a:xfrm>
            <a:off x="6471602" y="566766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93147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42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Simulink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B86DA1-F5A4-4D8D-959B-8698F201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8"/>
            <a:ext cx="7886700" cy="976970"/>
          </a:xfrm>
        </p:spPr>
        <p:txBody>
          <a:bodyPr>
            <a:normAutofit/>
          </a:bodyPr>
          <a:lstStyle/>
          <a:p>
            <a:r>
              <a:rPr lang="en-US" dirty="0"/>
              <a:t>Method of solving </a:t>
            </a:r>
            <a:r>
              <a:rPr lang="en-US" b="1" dirty="0">
                <a:solidFill>
                  <a:srgbClr val="C00000"/>
                </a:solidFill>
              </a:rPr>
              <a:t>Ordinary Differential Equations </a:t>
            </a:r>
            <a:r>
              <a:rPr lang="en-US" dirty="0"/>
              <a:t>with </a:t>
            </a:r>
            <a:r>
              <a:rPr lang="en-US" b="1" dirty="0">
                <a:solidFill>
                  <a:srgbClr val="0070C0"/>
                </a:solidFill>
              </a:rPr>
              <a:t>block diagrams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solve for 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C1734-A551-4D93-AEF7-B1B8F570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52253"/>
            <a:ext cx="3990975" cy="14859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32730C-5EA5-47C0-ABB6-820172DE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47" y="2947453"/>
            <a:ext cx="2212448" cy="22611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17082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43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Simulink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B86DA1-F5A4-4D8D-959B-8698F201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9238"/>
            <a:ext cx="7886700" cy="976970"/>
          </a:xfrm>
        </p:spPr>
        <p:txBody>
          <a:bodyPr>
            <a:normAutofit/>
          </a:bodyPr>
          <a:lstStyle/>
          <a:p>
            <a:r>
              <a:rPr lang="en-US" dirty="0"/>
              <a:t>Method of solving </a:t>
            </a:r>
            <a:r>
              <a:rPr lang="en-US" b="1" dirty="0">
                <a:solidFill>
                  <a:srgbClr val="C00000"/>
                </a:solidFill>
              </a:rPr>
              <a:t>Ordinary Differential Equations </a:t>
            </a:r>
            <a:r>
              <a:rPr lang="en-US" dirty="0"/>
              <a:t>with </a:t>
            </a:r>
            <a:r>
              <a:rPr lang="en-US" b="1" dirty="0">
                <a:solidFill>
                  <a:srgbClr val="0070C0"/>
                </a:solidFill>
              </a:rPr>
              <a:t>block diagrams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solve for ODE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46EC44-4D2D-43E2-A358-27058102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8" y="2944168"/>
            <a:ext cx="3286125" cy="246459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94EC8EF-ADAB-4B37-9A5F-EBCCF374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1504"/>
            <a:ext cx="3581400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68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44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293350-CF98-4FBE-B6B8-5BAA3657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+mn-lt"/>
              </a:rPr>
              <a:t>Excel Editing and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B3A77-6425-4326-881E-49FD07EC924B}"/>
              </a:ext>
            </a:extLst>
          </p:cNvPr>
          <p:cNvSpPr txBox="1"/>
          <p:nvPr/>
        </p:nvSpPr>
        <p:spPr>
          <a:xfrm>
            <a:off x="923925" y="2890391"/>
            <a:ext cx="72961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xlsread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'Filename.xls’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32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writetable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3200" b="1" i="0" u="none" strike="noStrike" baseline="0" dirty="0">
                <a:latin typeface="Courier New" panose="02070309020205020404" pitchFamily="49" charset="0"/>
              </a:rPr>
              <a:t>A ,</a:t>
            </a:r>
            <a:r>
              <a:rPr lang="en-US" sz="32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'Filename.xls’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549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Additional Resources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b="0" smtClean="0"/>
              <a:t>46</a:t>
            </a:fld>
            <a:endParaRPr lang="en-US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87429D-EABA-4178-BC4D-BE39DABC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Additional Resources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37CACB-3DF6-47C7-B743-161BB55A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656"/>
            <a:ext cx="7886700" cy="4682891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  <a:hlinkClick r:id="rId2"/>
              </a:rPr>
              <a:t>Practical Guide to MATLAB &amp; Simulink for Engineers</a:t>
            </a:r>
            <a:endParaRPr lang="en-US" dirty="0"/>
          </a:p>
          <a:p>
            <a:pPr lvl="1"/>
            <a:r>
              <a:rPr lang="en-US" dirty="0"/>
              <a:t>1-hour refresher course with asynchronous examples</a:t>
            </a:r>
          </a:p>
          <a:p>
            <a:r>
              <a:rPr lang="en-US" dirty="0">
                <a:hlinkClick r:id="rId3"/>
              </a:rPr>
              <a:t>Control Tutorials for MATLAB &amp; Simulink</a:t>
            </a:r>
            <a:r>
              <a:rPr lang="en-US" dirty="0"/>
              <a:t> (U-</a:t>
            </a:r>
            <a:r>
              <a:rPr lang="en-US" dirty="0" err="1"/>
              <a:t>Mich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Modules include lectures and examples to </a:t>
            </a:r>
            <a:r>
              <a:rPr lang="en-US" b="1" dirty="0"/>
              <a:t>systems</a:t>
            </a:r>
            <a:r>
              <a:rPr lang="en-US" dirty="0"/>
              <a:t> (modeling, analysis), </a:t>
            </a:r>
            <a:r>
              <a:rPr lang="en-US" b="1" dirty="0"/>
              <a:t>controls </a:t>
            </a:r>
            <a:r>
              <a:rPr lang="en-US" dirty="0"/>
              <a:t>(PID, root locus, frequency, digital controls, state-space) and </a:t>
            </a:r>
            <a:r>
              <a:rPr lang="en-US" b="1" dirty="0"/>
              <a:t>Simulink</a:t>
            </a:r>
            <a:r>
              <a:rPr lang="en-US" dirty="0"/>
              <a:t> (modeling, control, </a:t>
            </a:r>
            <a:r>
              <a:rPr lang="en-US" dirty="0" err="1"/>
              <a:t>simscape</a:t>
            </a:r>
            <a:r>
              <a:rPr lang="en-US" dirty="0"/>
              <a:t>)</a:t>
            </a:r>
          </a:p>
          <a:p>
            <a:r>
              <a:rPr lang="en-US" dirty="0">
                <a:cs typeface="Courier New" panose="02070309020205020404" pitchFamily="49" charset="0"/>
                <a:hlinkClick r:id="rId4"/>
              </a:rPr>
              <a:t>Official MathWorks MATLAB and Simulink Training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Formal courses in MATLAB, Simulink and Image Processing.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Potential certifications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71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10 Minute Break/Q&amp;A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5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Part 2: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49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3767328" y="1495469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3767328" y="2306514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3767328" y="3125425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3767328" y="3939407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3767328" y="4753389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3767328" y="5567371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47266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A19AA-9437-4D8E-98BF-16409ED89371}"/>
              </a:ext>
            </a:extLst>
          </p:cNvPr>
          <p:cNvSpPr txBox="1"/>
          <p:nvPr/>
        </p:nvSpPr>
        <p:spPr>
          <a:xfrm>
            <a:off x="74073" y="6299707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1A2B7CE-DC1E-4EA1-9661-89F7F4C4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What is Engineering?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6FE4B4-4917-497F-813C-B27445D2A005}"/>
              </a:ext>
            </a:extLst>
          </p:cNvPr>
          <p:cNvGrpSpPr/>
          <p:nvPr/>
        </p:nvGrpSpPr>
        <p:grpSpPr>
          <a:xfrm>
            <a:off x="521364" y="1285726"/>
            <a:ext cx="7766959" cy="2396800"/>
            <a:chOff x="521364" y="1310893"/>
            <a:chExt cx="7766959" cy="2396800"/>
          </a:xfrm>
        </p:grpSpPr>
        <p:pic>
          <p:nvPicPr>
            <p:cNvPr id="34" name="Picture 2" descr="Different types of hand tools Royalty Free Vector Image">
              <a:extLst>
                <a:ext uri="{FF2B5EF4-FFF2-40B4-BE49-F238E27FC236}">
                  <a16:creationId xmlns:a16="http://schemas.microsoft.com/office/drawing/2014/main" id="{9681F94A-C8EE-48BF-AFFB-5D301C1916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05"/>
            <a:stretch/>
          </p:blipFill>
          <p:spPr bwMode="auto">
            <a:xfrm>
              <a:off x="521364" y="1808457"/>
              <a:ext cx="1687392" cy="133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CE2C1F3-41EA-4FAD-8C83-87810507F086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30" y="2567031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4" descr="Cartoon Engineer Images, Stock Photos &amp; Vectors | Shutterstock">
              <a:extLst>
                <a:ext uri="{FF2B5EF4-FFF2-40B4-BE49-F238E27FC236}">
                  <a16:creationId xmlns:a16="http://schemas.microsoft.com/office/drawing/2014/main" id="{D0D7B778-DF7A-40AD-84F8-1336202BF0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31"/>
            <a:stretch/>
          </p:blipFill>
          <p:spPr bwMode="auto">
            <a:xfrm>
              <a:off x="3456272" y="1310893"/>
              <a:ext cx="2476500" cy="239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A15E4-480D-4511-BFA2-62E7B97E939F}"/>
                </a:ext>
              </a:extLst>
            </p:cNvPr>
            <p:cNvCxnSpPr>
              <a:cxnSpLocks/>
            </p:cNvCxnSpPr>
            <p:nvPr/>
          </p:nvCxnSpPr>
          <p:spPr>
            <a:xfrm>
              <a:off x="5932772" y="2627152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10" descr="Cartoon building Royalty Free Vector Image - VectorStock">
              <a:extLst>
                <a:ext uri="{FF2B5EF4-FFF2-40B4-BE49-F238E27FC236}">
                  <a16:creationId xmlns:a16="http://schemas.microsoft.com/office/drawing/2014/main" id="{8D36B7E4-49F9-4F83-A181-8140F8E5C0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81"/>
            <a:stretch/>
          </p:blipFill>
          <p:spPr bwMode="auto">
            <a:xfrm>
              <a:off x="6702427" y="1690690"/>
              <a:ext cx="1585896" cy="18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993447-F575-43C6-81A1-DB740F0549B9}"/>
              </a:ext>
            </a:extLst>
          </p:cNvPr>
          <p:cNvGrpSpPr/>
          <p:nvPr/>
        </p:nvGrpSpPr>
        <p:grpSpPr>
          <a:xfrm>
            <a:off x="415016" y="3647297"/>
            <a:ext cx="8073311" cy="1533420"/>
            <a:chOff x="415016" y="3848633"/>
            <a:chExt cx="8073311" cy="153342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8144DE-3D72-46F2-8D5F-3406B2D79F93}"/>
                </a:ext>
              </a:extLst>
            </p:cNvPr>
            <p:cNvCxnSpPr>
              <a:cxnSpLocks/>
            </p:cNvCxnSpPr>
            <p:nvPr/>
          </p:nvCxnSpPr>
          <p:spPr>
            <a:xfrm>
              <a:off x="2667730" y="4623732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DCF2AF9-B107-4F4F-9840-66C685194CA3}"/>
                </a:ext>
              </a:extLst>
            </p:cNvPr>
            <p:cNvCxnSpPr>
              <a:cxnSpLocks/>
            </p:cNvCxnSpPr>
            <p:nvPr/>
          </p:nvCxnSpPr>
          <p:spPr>
            <a:xfrm>
              <a:off x="5932772" y="4623731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2" descr="Algebra - Functions, Expressions and Equations">
              <a:extLst>
                <a:ext uri="{FF2B5EF4-FFF2-40B4-BE49-F238E27FC236}">
                  <a16:creationId xmlns:a16="http://schemas.microsoft.com/office/drawing/2014/main" id="{5E7DF143-C310-40A2-A437-A4CCBBEB7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16" y="3848633"/>
              <a:ext cx="2058011" cy="1533420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4" descr="Computer Engineering Salaries Worldwide">
              <a:extLst>
                <a:ext uri="{FF2B5EF4-FFF2-40B4-BE49-F238E27FC236}">
                  <a16:creationId xmlns:a16="http://schemas.microsoft.com/office/drawing/2014/main" id="{43AB6961-E58E-4697-9DE6-F38944F04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72" y="3953550"/>
              <a:ext cx="2382863" cy="134036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Best Autonomous Vehicles GIFs | Gfycat">
              <a:extLst>
                <a:ext uri="{FF2B5EF4-FFF2-40B4-BE49-F238E27FC236}">
                  <a16:creationId xmlns:a16="http://schemas.microsoft.com/office/drawing/2014/main" id="{DE68F6CE-9069-4E1E-A607-CDE5B894202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069" y="4118770"/>
              <a:ext cx="1757258" cy="1009919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BDBE38-5750-440D-BB27-35B5D459F46D}"/>
              </a:ext>
            </a:extLst>
          </p:cNvPr>
          <p:cNvGrpSpPr/>
          <p:nvPr/>
        </p:nvGrpSpPr>
        <p:grpSpPr>
          <a:xfrm>
            <a:off x="344250" y="5293453"/>
            <a:ext cx="8365218" cy="805339"/>
            <a:chOff x="344250" y="5293453"/>
            <a:chExt cx="8365218" cy="80533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2375A1-13C4-4738-9FFF-D3AF9E6C4A88}"/>
                </a:ext>
              </a:extLst>
            </p:cNvPr>
            <p:cNvSpPr txBox="1"/>
            <p:nvPr/>
          </p:nvSpPr>
          <p:spPr>
            <a:xfrm>
              <a:off x="344250" y="5368587"/>
              <a:ext cx="219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Input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(tools, equations)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35A1C6-3AE6-46D5-93AC-DDB97E647BD6}"/>
                </a:ext>
              </a:extLst>
            </p:cNvPr>
            <p:cNvSpPr txBox="1"/>
            <p:nvPr/>
          </p:nvSpPr>
          <p:spPr>
            <a:xfrm>
              <a:off x="3597301" y="5368587"/>
              <a:ext cx="219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Function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(engineer, program)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EEC585-764B-4FE5-940D-5368DC16DB07}"/>
                </a:ext>
              </a:extLst>
            </p:cNvPr>
            <p:cNvSpPr txBox="1"/>
            <p:nvPr/>
          </p:nvSpPr>
          <p:spPr>
            <a:xfrm>
              <a:off x="6509927" y="5368587"/>
              <a:ext cx="219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(structure, vehicle)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1DF103-84B2-4473-9C7F-82C85C2C7F0F}"/>
                </a:ext>
              </a:extLst>
            </p:cNvPr>
            <p:cNvCxnSpPr>
              <a:cxnSpLocks/>
            </p:cNvCxnSpPr>
            <p:nvPr/>
          </p:nvCxnSpPr>
          <p:spPr>
            <a:xfrm>
              <a:off x="2659341" y="5695866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F0B25BF-A57F-4358-BFF1-BEF844812E02}"/>
                </a:ext>
              </a:extLst>
            </p:cNvPr>
            <p:cNvCxnSpPr>
              <a:cxnSpLocks/>
            </p:cNvCxnSpPr>
            <p:nvPr/>
          </p:nvCxnSpPr>
          <p:spPr>
            <a:xfrm>
              <a:off x="5932772" y="5671838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2BC4BE-CEAE-42D2-9B66-5399EF587285}"/>
                </a:ext>
              </a:extLst>
            </p:cNvPr>
            <p:cNvSpPr/>
            <p:nvPr/>
          </p:nvSpPr>
          <p:spPr>
            <a:xfrm>
              <a:off x="687897" y="5293453"/>
              <a:ext cx="7886700" cy="805339"/>
            </a:xfrm>
            <a:prstGeom prst="rect">
              <a:avLst/>
            </a:prstGeom>
            <a:noFill/>
            <a:ln>
              <a:solidFill>
                <a:srgbClr val="002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28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1026" name="Picture 2" descr="examples of input and output devices | Computer basics, Teaching computers,  Computer projects">
            <a:extLst>
              <a:ext uri="{FF2B5EF4-FFF2-40B4-BE49-F238E27FC236}">
                <a16:creationId xmlns:a16="http://schemas.microsoft.com/office/drawing/2014/main" id="{1FC0F462-8394-4837-8328-5FD78FB1F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11" y="2006624"/>
            <a:ext cx="4776978" cy="318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25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ECA18B-14CE-4C8C-A6B1-0ABD1A46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045" y="1270645"/>
            <a:ext cx="3203905" cy="24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B1C24B8-D266-4E7A-A8D4-C0C64727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3523" y="2140485"/>
            <a:ext cx="3107923" cy="23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0D9A63-774A-4C84-98E8-45BAC678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29" y="3382065"/>
            <a:ext cx="3569993" cy="268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4CFAD-2DC8-4981-9BBC-2308B074AA08}"/>
              </a:ext>
            </a:extLst>
          </p:cNvPr>
          <p:cNvSpPr txBox="1"/>
          <p:nvPr/>
        </p:nvSpPr>
        <p:spPr>
          <a:xfrm>
            <a:off x="2721337" y="2369747"/>
            <a:ext cx="1960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Are there</a:t>
            </a:r>
          </a:p>
          <a:p>
            <a:pPr algn="ctr"/>
            <a:r>
              <a:rPr lang="en-US" sz="3200" dirty="0"/>
              <a:t>need for</a:t>
            </a:r>
          </a:p>
          <a:p>
            <a:pPr algn="ctr"/>
            <a:r>
              <a:rPr lang="en-US" sz="3200" dirty="0"/>
              <a:t>iterations?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145C4-04B3-449A-99DA-1020BDE36419}"/>
              </a:ext>
            </a:extLst>
          </p:cNvPr>
          <p:cNvSpPr txBox="1"/>
          <p:nvPr/>
        </p:nvSpPr>
        <p:spPr>
          <a:xfrm>
            <a:off x="5786170" y="1509648"/>
            <a:ext cx="2277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Do I need</a:t>
            </a:r>
          </a:p>
          <a:p>
            <a:pPr algn="ctr"/>
            <a:r>
              <a:rPr lang="en-US" sz="3200" dirty="0"/>
              <a:t>to meet any </a:t>
            </a:r>
          </a:p>
          <a:p>
            <a:pPr algn="ctr"/>
            <a:r>
              <a:rPr lang="en-US" sz="3200" dirty="0"/>
              <a:t>conditions?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0E87B-97B0-4E0A-B469-910D2B4B9F46}"/>
              </a:ext>
            </a:extLst>
          </p:cNvPr>
          <p:cNvSpPr txBox="1"/>
          <p:nvPr/>
        </p:nvSpPr>
        <p:spPr>
          <a:xfrm>
            <a:off x="5674892" y="3820852"/>
            <a:ext cx="2440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Are iterations</a:t>
            </a:r>
          </a:p>
          <a:p>
            <a:pPr algn="ctr"/>
            <a:r>
              <a:rPr lang="en-US" sz="3200" dirty="0"/>
              <a:t>finite or </a:t>
            </a:r>
          </a:p>
          <a:p>
            <a:pPr algn="ctr"/>
            <a:r>
              <a:rPr lang="en-US" sz="3200" dirty="0"/>
              <a:t>conditional?</a:t>
            </a:r>
          </a:p>
        </p:txBody>
      </p:sp>
    </p:spTree>
    <p:extLst>
      <p:ext uri="{BB962C8B-B14F-4D97-AF65-F5344CB8AC3E}">
        <p14:creationId xmlns:p14="http://schemas.microsoft.com/office/powerpoint/2010/main" val="1673943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3074" name="Picture 2" descr="Hardware Store Cartoon Stock Illustrations – 507 Hardware Store Cartoon  Stock Illustrations, Vectors &amp; Clipart - Dreamstime">
            <a:extLst>
              <a:ext uri="{FF2B5EF4-FFF2-40B4-BE49-F238E27FC236}">
                <a16:creationId xmlns:a16="http://schemas.microsoft.com/office/drawing/2014/main" id="{9191E5D9-DEBD-4756-9148-FE3762C9A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10"/>
          <a:stretch/>
        </p:blipFill>
        <p:spPr bwMode="auto">
          <a:xfrm>
            <a:off x="3153126" y="2475405"/>
            <a:ext cx="5356890" cy="252043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35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4098" name="Picture 2" descr="Creating Drawings in Inventor - MAE3">
            <a:extLst>
              <a:ext uri="{FF2B5EF4-FFF2-40B4-BE49-F238E27FC236}">
                <a16:creationId xmlns:a16="http://schemas.microsoft.com/office/drawing/2014/main" id="{8C2A0EB2-D703-4BB2-B860-E5D831CF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729014"/>
            <a:ext cx="5263515" cy="40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23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5122" name="Picture 2" descr="Kids coding at computers cartoon character Vector Image">
            <a:extLst>
              <a:ext uri="{FF2B5EF4-FFF2-40B4-BE49-F238E27FC236}">
                <a16:creationId xmlns:a16="http://schemas.microsoft.com/office/drawing/2014/main" id="{27197D33-507B-4A01-A857-E518D0B57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0"/>
          <a:stretch/>
        </p:blipFill>
        <p:spPr bwMode="auto">
          <a:xfrm>
            <a:off x="3154013" y="1995713"/>
            <a:ext cx="4578667" cy="31955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4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2F1813-19DF-4F8A-9D0D-4EB00AFDAF9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Programming Flowchart</a:t>
            </a: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4B2B9-A509-47B8-916F-B0BC7B1EF94F}"/>
              </a:ext>
            </a:extLst>
          </p:cNvPr>
          <p:cNvSpPr/>
          <p:nvPr/>
        </p:nvSpPr>
        <p:spPr>
          <a:xfrm>
            <a:off x="633984" y="149546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</a:p>
          <a:p>
            <a:pPr algn="ctr"/>
            <a:r>
              <a:rPr lang="en-US" dirty="0"/>
              <a:t>Input/Output?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B9A31-AC00-4013-A261-1EFB39619F28}"/>
              </a:ext>
            </a:extLst>
          </p:cNvPr>
          <p:cNvSpPr/>
          <p:nvPr/>
        </p:nvSpPr>
        <p:spPr>
          <a:xfrm>
            <a:off x="633984" y="2306514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</a:p>
          <a:p>
            <a:pPr algn="ctr"/>
            <a:r>
              <a:rPr lang="en-US" dirty="0"/>
              <a:t>If/for/while?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52018-07BE-4CD4-9F41-BA4A72FB9810}"/>
              </a:ext>
            </a:extLst>
          </p:cNvPr>
          <p:cNvSpPr/>
          <p:nvPr/>
        </p:nvSpPr>
        <p:spPr>
          <a:xfrm>
            <a:off x="633984" y="3125425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</a:p>
          <a:p>
            <a:pPr algn="ctr"/>
            <a:r>
              <a:rPr lang="en-US" dirty="0"/>
              <a:t>Functions?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FE927-9EF2-4D53-870D-5F2F4676DA9B}"/>
              </a:ext>
            </a:extLst>
          </p:cNvPr>
          <p:cNvSpPr/>
          <p:nvPr/>
        </p:nvSpPr>
        <p:spPr>
          <a:xfrm>
            <a:off x="633984" y="3939407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</a:p>
          <a:p>
            <a:pPr algn="ctr"/>
            <a:r>
              <a:rPr lang="en-US" dirty="0"/>
              <a:t>Drawing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0DF7D-7F60-4657-8DC0-F6A9C2142C8B}"/>
              </a:ext>
            </a:extLst>
          </p:cNvPr>
          <p:cNvSpPr/>
          <p:nvPr/>
        </p:nvSpPr>
        <p:spPr>
          <a:xfrm>
            <a:off x="633984" y="4753389"/>
            <a:ext cx="1584960" cy="645015"/>
          </a:xfrm>
          <a:prstGeom prst="rect">
            <a:avLst/>
          </a:prstGeom>
          <a:solidFill>
            <a:srgbClr val="ADC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5:</a:t>
            </a:r>
          </a:p>
          <a:p>
            <a:pPr algn="ctr"/>
            <a:r>
              <a:rPr lang="en-US" dirty="0"/>
              <a:t>Start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80F6C2-BA73-4B18-80F5-D39F6ACC9ACB}"/>
              </a:ext>
            </a:extLst>
          </p:cNvPr>
          <p:cNvSpPr/>
          <p:nvPr/>
        </p:nvSpPr>
        <p:spPr>
          <a:xfrm>
            <a:off x="633984" y="5567371"/>
            <a:ext cx="1584960" cy="645015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6:</a:t>
            </a:r>
          </a:p>
          <a:p>
            <a:pPr algn="ctr"/>
            <a:r>
              <a:rPr lang="en-US" dirty="0"/>
              <a:t>Debug</a:t>
            </a:r>
          </a:p>
        </p:txBody>
      </p:sp>
      <p:pic>
        <p:nvPicPr>
          <p:cNvPr id="6146" name="Picture 2" descr="Debugging">
            <a:extLst>
              <a:ext uri="{FF2B5EF4-FFF2-40B4-BE49-F238E27FC236}">
                <a16:creationId xmlns:a16="http://schemas.microsoft.com/office/drawing/2014/main" id="{32EC1980-CB4E-4200-87F7-5B57D3E5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24" y="1817976"/>
            <a:ext cx="3173552" cy="37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9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Examples (Open up </a:t>
            </a:r>
            <a:r>
              <a:rPr lang="en-US" b="1" dirty="0" err="1">
                <a:latin typeface="+mn-lt"/>
                <a:hlinkClick r:id="rId2" action="ppaction://hlinkfile"/>
              </a:rPr>
              <a:t>LiveScript</a:t>
            </a:r>
            <a:r>
              <a:rPr lang="en-US" b="1" dirty="0">
                <a:latin typeface="+mn-lt"/>
                <a:hlinkClick r:id="rId2" action="ppaction://hlinkfile"/>
              </a:rPr>
              <a:t> File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144396"/>
            <a:ext cx="821055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For Questions or Comments, Contact: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5775" y="3106421"/>
            <a:ext cx="8210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solidFill>
                  <a:srgbClr val="0000FF"/>
                </a:solidFill>
                <a:latin typeface="+mn-lt"/>
              </a:rPr>
              <a:t>dnikolov@umich.edu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57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5138" y="4377693"/>
            <a:ext cx="3171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Get to coding!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CD18-A6FD-4FF8-B9F4-06E6D24E61A0}"/>
              </a:ext>
            </a:extLst>
          </p:cNvPr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395409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A19AA-9437-4D8E-98BF-16409ED89371}"/>
              </a:ext>
            </a:extLst>
          </p:cNvPr>
          <p:cNvSpPr txBox="1"/>
          <p:nvPr/>
        </p:nvSpPr>
        <p:spPr>
          <a:xfrm>
            <a:off x="74073" y="6299707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8BEBCEB-84AA-4EAA-8D09-189FD72B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MATLAB is Like 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BA4483-0ECC-4844-B210-170F08B8D6C1}"/>
              </a:ext>
            </a:extLst>
          </p:cNvPr>
          <p:cNvGrpSpPr/>
          <p:nvPr/>
        </p:nvGrpSpPr>
        <p:grpSpPr>
          <a:xfrm>
            <a:off x="621167" y="1392568"/>
            <a:ext cx="8071523" cy="805339"/>
            <a:chOff x="621167" y="5293453"/>
            <a:chExt cx="8071523" cy="8053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B779E5-0551-474C-B424-FEE6904480B0}"/>
                </a:ext>
              </a:extLst>
            </p:cNvPr>
            <p:cNvSpPr txBox="1"/>
            <p:nvPr/>
          </p:nvSpPr>
          <p:spPr>
            <a:xfrm>
              <a:off x="621167" y="5369922"/>
              <a:ext cx="21995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Input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8F5A8E-8CCC-44F8-8E22-18A4C9971D1A}"/>
                </a:ext>
              </a:extLst>
            </p:cNvPr>
            <p:cNvSpPr txBox="1"/>
            <p:nvPr/>
          </p:nvSpPr>
          <p:spPr>
            <a:xfrm>
              <a:off x="3597301" y="5368587"/>
              <a:ext cx="21995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70C0"/>
                  </a:solidFill>
                </a:rPr>
                <a:t>Function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7BFB78-5898-4489-8679-0CB03E0F7CFA}"/>
                </a:ext>
              </a:extLst>
            </p:cNvPr>
            <p:cNvSpPr txBox="1"/>
            <p:nvPr/>
          </p:nvSpPr>
          <p:spPr>
            <a:xfrm>
              <a:off x="6493149" y="5368587"/>
              <a:ext cx="21995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72EDC8-D1EF-4B90-931B-A7788954A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59341" y="5662310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6A5DF3A-85A7-477D-8DEC-823A7072FAEA}"/>
                </a:ext>
              </a:extLst>
            </p:cNvPr>
            <p:cNvCxnSpPr>
              <a:cxnSpLocks/>
            </p:cNvCxnSpPr>
            <p:nvPr/>
          </p:nvCxnSpPr>
          <p:spPr>
            <a:xfrm>
              <a:off x="5932772" y="5663449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C56419-98F7-4C26-8E4E-B83AC87AEFD7}"/>
                </a:ext>
              </a:extLst>
            </p:cNvPr>
            <p:cNvSpPr/>
            <p:nvPr/>
          </p:nvSpPr>
          <p:spPr>
            <a:xfrm>
              <a:off x="687897" y="5293453"/>
              <a:ext cx="7886700" cy="805339"/>
            </a:xfrm>
            <a:prstGeom prst="rect">
              <a:avLst/>
            </a:prstGeom>
            <a:noFill/>
            <a:ln>
              <a:solidFill>
                <a:srgbClr val="002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E6EF06F-1E16-41A6-9528-FE5C6BD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643"/>
            <a:ext cx="7886700" cy="1942630"/>
          </a:xfrm>
        </p:spPr>
        <p:txBody>
          <a:bodyPr>
            <a:normAutofit/>
          </a:bodyPr>
          <a:lstStyle/>
          <a:p>
            <a:r>
              <a:rPr lang="en-US" dirty="0"/>
              <a:t>MATLAB has a nearly </a:t>
            </a:r>
            <a:r>
              <a:rPr lang="en-US" b="1" dirty="0"/>
              <a:t>infinite</a:t>
            </a:r>
            <a:r>
              <a:rPr lang="en-US" dirty="0"/>
              <a:t> library of functions</a:t>
            </a:r>
          </a:p>
          <a:p>
            <a:pPr marL="0" indent="0" algn="ct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[output]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MATLAB can deal with large quantities of data in convenient matter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ED2445-4B13-4BB0-AC6E-F3F5637BA883}"/>
              </a:ext>
            </a:extLst>
          </p:cNvPr>
          <p:cNvGrpSpPr/>
          <p:nvPr/>
        </p:nvGrpSpPr>
        <p:grpSpPr>
          <a:xfrm>
            <a:off x="395971" y="4025485"/>
            <a:ext cx="8375294" cy="2269636"/>
            <a:chOff x="395971" y="4025485"/>
            <a:chExt cx="8375294" cy="2269636"/>
          </a:xfrm>
        </p:grpSpPr>
        <p:pic>
          <p:nvPicPr>
            <p:cNvPr id="56" name="Picture 2" descr="Graphs and Matrices - MATLAB &amp; Simulink Example">
              <a:extLst>
                <a:ext uri="{FF2B5EF4-FFF2-40B4-BE49-F238E27FC236}">
                  <a16:creationId xmlns:a16="http://schemas.microsoft.com/office/drawing/2014/main" id="{36910445-703F-4CA8-88E9-FB7051F08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8548" y="4025485"/>
              <a:ext cx="2272717" cy="170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9FA8D3F-5C7D-4AF6-8AD2-69A455515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425" y="4239810"/>
              <a:ext cx="1367024" cy="127588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266D09-6A44-4FAB-A1D1-1C2D4A6B60F0}"/>
                </a:ext>
              </a:extLst>
            </p:cNvPr>
            <p:cNvSpPr txBox="1"/>
            <p:nvPr/>
          </p:nvSpPr>
          <p:spPr>
            <a:xfrm>
              <a:off x="1549255" y="5371791"/>
              <a:ext cx="343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. . 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2C1D0C-183C-4907-8007-29B69DA56F25}"/>
                </a:ext>
              </a:extLst>
            </p:cNvPr>
            <p:cNvSpPr txBox="1"/>
            <p:nvPr/>
          </p:nvSpPr>
          <p:spPr>
            <a:xfrm>
              <a:off x="395971" y="4699199"/>
              <a:ext cx="641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</a:t>
              </a:r>
              <a:endParaRPr lang="en-US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D7AEBA-5730-4D64-B0C4-41B908265B08}"/>
                </a:ext>
              </a:extLst>
            </p:cNvPr>
            <p:cNvSpPr txBox="1"/>
            <p:nvPr/>
          </p:nvSpPr>
          <p:spPr>
            <a:xfrm>
              <a:off x="3250197" y="4693088"/>
              <a:ext cx="2996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[graph] = 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dodec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b="1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52728A-BCBF-469C-8A4C-C5BD0ED6D114}"/>
                </a:ext>
              </a:extLst>
            </p:cNvPr>
            <p:cNvCxnSpPr>
              <a:cxnSpLocks/>
            </p:cNvCxnSpPr>
            <p:nvPr/>
          </p:nvCxnSpPr>
          <p:spPr>
            <a:xfrm>
              <a:off x="2494966" y="4877754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EC7623D-3845-45D3-A4B1-54DBB5FC30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2772" y="4877754"/>
              <a:ext cx="7046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6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9204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MATLAB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Navigating the UI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4" y="1409700"/>
            <a:ext cx="7814756" cy="47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4B4D7-FB7B-4A39-99D1-711721D401DA}"/>
              </a:ext>
            </a:extLst>
          </p:cNvPr>
          <p:cNvSpPr/>
          <p:nvPr/>
        </p:nvSpPr>
        <p:spPr>
          <a:xfrm>
            <a:off x="1744980" y="2080260"/>
            <a:ext cx="5303520" cy="2026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08D38-C546-4AB8-91BF-C8A9E1446EA2}"/>
              </a:ext>
            </a:extLst>
          </p:cNvPr>
          <p:cNvSpPr/>
          <p:nvPr/>
        </p:nvSpPr>
        <p:spPr>
          <a:xfrm>
            <a:off x="1744980" y="4099560"/>
            <a:ext cx="5303520" cy="2026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39505-5A44-4296-8C4B-B9411962B5E4}"/>
              </a:ext>
            </a:extLst>
          </p:cNvPr>
          <p:cNvSpPr/>
          <p:nvPr/>
        </p:nvSpPr>
        <p:spPr>
          <a:xfrm>
            <a:off x="643444" y="2080260"/>
            <a:ext cx="1101536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DC302A-2349-4573-B935-1D9D3A3A1691}"/>
              </a:ext>
            </a:extLst>
          </p:cNvPr>
          <p:cNvSpPr/>
          <p:nvPr/>
        </p:nvSpPr>
        <p:spPr>
          <a:xfrm>
            <a:off x="7048500" y="2080260"/>
            <a:ext cx="1409700" cy="3924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A0ACA-0C80-4487-81AF-A9819F5BD70A}"/>
              </a:ext>
            </a:extLst>
          </p:cNvPr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14800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6" grpId="0" animBg="1"/>
      <p:bldP spid="16" grpId="1" animBg="1"/>
      <p:bldP spid="16" grpId="2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Navigating the 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738373" cy="110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272609"/>
            <a:ext cx="7738373" cy="902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631706"/>
            <a:ext cx="7738373" cy="93304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FD77-5C1B-4F58-ACA2-8FF74275BCB0}" type="slidenum">
              <a:rPr lang="en-US" smtClean="0"/>
              <a:t>9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72584-E353-49D6-BD60-C60E4A8D1F4B}"/>
              </a:ext>
            </a:extLst>
          </p:cNvPr>
          <p:cNvSpPr/>
          <p:nvPr/>
        </p:nvSpPr>
        <p:spPr>
          <a:xfrm>
            <a:off x="628650" y="2073406"/>
            <a:ext cx="328280" cy="57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74865-D3BD-47D7-B965-1C4AEAEA273A}"/>
              </a:ext>
            </a:extLst>
          </p:cNvPr>
          <p:cNvSpPr/>
          <p:nvPr/>
        </p:nvSpPr>
        <p:spPr>
          <a:xfrm>
            <a:off x="925031" y="2073406"/>
            <a:ext cx="328280" cy="57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D199F-71D5-4535-A262-560F5C8A3B5A}"/>
              </a:ext>
            </a:extLst>
          </p:cNvPr>
          <p:cNvSpPr/>
          <p:nvPr/>
        </p:nvSpPr>
        <p:spPr>
          <a:xfrm>
            <a:off x="1242678" y="2073406"/>
            <a:ext cx="326950" cy="57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D96E3-B075-4D8F-9E05-499AEE8F693B}"/>
              </a:ext>
            </a:extLst>
          </p:cNvPr>
          <p:cNvSpPr/>
          <p:nvPr/>
        </p:nvSpPr>
        <p:spPr>
          <a:xfrm>
            <a:off x="2178343" y="2066567"/>
            <a:ext cx="326950" cy="57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B1E4A6-89A4-4F06-9302-7F52F71B8300}"/>
              </a:ext>
            </a:extLst>
          </p:cNvPr>
          <p:cNvSpPr/>
          <p:nvPr/>
        </p:nvSpPr>
        <p:spPr>
          <a:xfrm>
            <a:off x="7143748" y="2074103"/>
            <a:ext cx="326950" cy="57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7AEA16-39D1-48B5-AAB7-AF28053FEC0C}"/>
              </a:ext>
            </a:extLst>
          </p:cNvPr>
          <p:cNvSpPr/>
          <p:nvPr/>
        </p:nvSpPr>
        <p:spPr>
          <a:xfrm>
            <a:off x="1186190" y="3378740"/>
            <a:ext cx="663875" cy="23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1737D-5C87-4A3D-AB14-DC8F634935DA}"/>
              </a:ext>
            </a:extLst>
          </p:cNvPr>
          <p:cNvSpPr/>
          <p:nvPr/>
        </p:nvSpPr>
        <p:spPr>
          <a:xfrm>
            <a:off x="1803544" y="4758760"/>
            <a:ext cx="663875" cy="23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C7ACD-EBB4-4945-B53D-FAEFFE6B9664}"/>
              </a:ext>
            </a:extLst>
          </p:cNvPr>
          <p:cNvSpPr txBox="1"/>
          <p:nvPr/>
        </p:nvSpPr>
        <p:spPr>
          <a:xfrm>
            <a:off x="76199" y="6299716"/>
            <a:ext cx="3286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MEGC MATLAB Technical Workshop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October 29</a:t>
            </a:r>
            <a:r>
              <a:rPr lang="en-US" sz="1600" baseline="30000" dirty="0">
                <a:solidFill>
                  <a:srgbClr val="FFC000"/>
                </a:solidFill>
              </a:rPr>
              <a:t>th</a:t>
            </a:r>
            <a:r>
              <a:rPr lang="en-US" sz="1600" dirty="0">
                <a:solidFill>
                  <a:srgbClr val="FFC000"/>
                </a:solidFill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7859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7382</TotalTime>
  <Words>2699</Words>
  <Application>Microsoft Office PowerPoint</Application>
  <PresentationFormat>On-screen Show (4:3)</PresentationFormat>
  <Paragraphs>606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Office Theme</vt:lpstr>
      <vt:lpstr>MEGC MATLAB Technical Workshop</vt:lpstr>
      <vt:lpstr>Workshop Outline</vt:lpstr>
      <vt:lpstr>Part 1: Fundamentals</vt:lpstr>
      <vt:lpstr>Why MATLAB?</vt:lpstr>
      <vt:lpstr>What is Engineering?</vt:lpstr>
      <vt:lpstr>MATLAB is Like Us</vt:lpstr>
      <vt:lpstr>MATLAB Interface</vt:lpstr>
      <vt:lpstr>Navigating the UI</vt:lpstr>
      <vt:lpstr>Navigating the UI</vt:lpstr>
      <vt:lpstr>PowerPoint Presentation</vt:lpstr>
      <vt:lpstr>… and the most useful command</vt:lpstr>
      <vt:lpstr>MATLAB Basics</vt:lpstr>
      <vt:lpstr>Variable Types</vt:lpstr>
      <vt:lpstr>Variable Types: MATLAB Auto Recognition</vt:lpstr>
      <vt:lpstr>Variable Types: Converting</vt:lpstr>
      <vt:lpstr>Logic Statements</vt:lpstr>
      <vt:lpstr>Logic Statements: Operators</vt:lpstr>
      <vt:lpstr>Logic Statements: If-Else Example</vt:lpstr>
      <vt:lpstr>Logic Statements: While Loops</vt:lpstr>
      <vt:lpstr>Logic Statements: For Loops</vt:lpstr>
      <vt:lpstr>Matrices/Vectors</vt:lpstr>
      <vt:lpstr>Matrices/Vectors: Indexing and Slicing</vt:lpstr>
      <vt:lpstr>Matrices/Vectors: Indexing and Slicing</vt:lpstr>
      <vt:lpstr>Matrices/Vectors: Indexing and Slicing</vt:lpstr>
      <vt:lpstr>Matrices/Vectors: Indexing and Slicing</vt:lpstr>
      <vt:lpstr>Matrices/Vectors: Combining Two Vectors</vt:lpstr>
      <vt:lpstr>Matrices/Vectors: Combining Two String Vectors</vt:lpstr>
      <vt:lpstr>Variables Types – Cell Arrays </vt:lpstr>
      <vt:lpstr>Matrices/Vectors: Lin. Algebra </vt:lpstr>
      <vt:lpstr>Functions: Useful Functions</vt:lpstr>
      <vt:lpstr>Functions: User-defined Functions</vt:lpstr>
      <vt:lpstr>Plots: 2-D Plots</vt:lpstr>
      <vt:lpstr>Plots: Other Plots to Explore</vt:lpstr>
      <vt:lpstr>Plots: Other Function Plots </vt:lpstr>
      <vt:lpstr>Plots: 2-D Plots Example</vt:lpstr>
      <vt:lpstr>Plots: 3-D Plots Example</vt:lpstr>
      <vt:lpstr>Helpful Functions and Tools</vt:lpstr>
      <vt:lpstr>Symbolics Functions</vt:lpstr>
      <vt:lpstr>Symbolics Functions: Example</vt:lpstr>
      <vt:lpstr>Publish (Nice PDF)</vt:lpstr>
      <vt:lpstr>Publish (Nice PDF)</vt:lpstr>
      <vt:lpstr>Simulink</vt:lpstr>
      <vt:lpstr>Simulink</vt:lpstr>
      <vt:lpstr>Excel Editing and Reading</vt:lpstr>
      <vt:lpstr>Additional Resources</vt:lpstr>
      <vt:lpstr>Additional Resources</vt:lpstr>
      <vt:lpstr>10 Minute Break/Q&amp;A</vt:lpstr>
      <vt:lpstr>Part 2: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(Open up LiveScript File)</vt:lpstr>
      <vt:lpstr>For Questions or Comments, Contact: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MEGC MATLAB Technical Workshop</dc:title>
  <dc:creator>T.J. Flynn</dc:creator>
  <cp:lastModifiedBy>Denislav Nikolov</cp:lastModifiedBy>
  <cp:revision>258</cp:revision>
  <dcterms:created xsi:type="dcterms:W3CDTF">2016-10-09T23:55:57Z</dcterms:created>
  <dcterms:modified xsi:type="dcterms:W3CDTF">2020-10-29T20:52:47Z</dcterms:modified>
</cp:coreProperties>
</file>