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3176" r:id="rId3"/>
    <p:sldId id="3179" r:id="rId5"/>
    <p:sldId id="3212" r:id="rId6"/>
    <p:sldId id="3193" r:id="rId7"/>
    <p:sldId id="3213" r:id="rId8"/>
    <p:sldId id="3186" r:id="rId9"/>
    <p:sldId id="3188" r:id="rId10"/>
    <p:sldId id="3184" r:id="rId11"/>
    <p:sldId id="3237" r:id="rId12"/>
    <p:sldId id="3214" r:id="rId13"/>
    <p:sldId id="3197" r:id="rId14"/>
    <p:sldId id="3216" r:id="rId15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397"/>
    <a:srgbClr val="00A7FB"/>
    <a:srgbClr val="CE3184"/>
    <a:srgbClr val="87AE1F"/>
    <a:srgbClr val="02B8CD"/>
    <a:srgbClr val="2E7438"/>
    <a:srgbClr val="063A3C"/>
    <a:srgbClr val="0E1F0D"/>
    <a:srgbClr val="266435"/>
    <a:srgbClr val="286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2" autoAdjust="0"/>
    <p:restoredTop sz="92986" autoAdjust="0"/>
  </p:normalViewPr>
  <p:slideViewPr>
    <p:cSldViewPr>
      <p:cViewPr>
        <p:scale>
          <a:sx n="66" d="100"/>
          <a:sy n="66" d="100"/>
        </p:scale>
        <p:origin x="-180" y="-1332"/>
      </p:cViewPr>
      <p:guideLst>
        <p:guide orient="horz" pos="350"/>
        <p:guide orient="horz" pos="4169"/>
        <p:guide pos="4038"/>
        <p:guide pos="512"/>
        <p:guide pos="758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spPr>
            <a:solidFill>
              <a:schemeClr val="accent1"/>
            </a:solidFill>
          </c:spPr>
          <c:dLbls>
            <c:delete val="1"/>
          </c:dLbls>
          <c:val>
            <c:numRef>
              <c:f>Sheet1!$B$2:$B$6</c:f>
              <c:numCache>
                <c:formatCode>General</c:formatCode>
                <c:ptCount val="5"/>
                <c:pt idx="0">
                  <c:v>28</c:v>
                </c:pt>
                <c:pt idx="1">
                  <c:v>30</c:v>
                </c:pt>
                <c:pt idx="2">
                  <c:v>25</c:v>
                </c:pt>
                <c:pt idx="3">
                  <c:v>30</c:v>
                </c:pt>
                <c:pt idx="4">
                  <c:v>32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numCache>
                      <c:formatCode>yyyy/m/d</c:formatCode>
                      <c:ptCount val="5"/>
                      <c:pt idx="0" c:formatCode="yyyy/m/d">
                        <c:v>37261</c:v>
                      </c:pt>
                      <c:pt idx="1" c:formatCode="yyyy/m/d">
                        <c:v>37262</c:v>
                      </c:pt>
                      <c:pt idx="2" c:formatCode="yyyy/m/d">
                        <c:v>37263</c:v>
                      </c:pt>
                      <c:pt idx="3" c:formatCode="yyyy/m/d">
                        <c:v>37264</c:v>
                      </c:pt>
                      <c:pt idx="4" c:formatCode="yyyy/m/d">
                        <c:v>37265</c:v>
                      </c:pt>
                    </c:numCache>
                  </c:numRef>
                </c15:cat>
              </c15:filteredCategoryTitle>
            </c:ext>
          </c:extLst>
        </c:ser>
        <c:ser>
          <c:idx val="1"/>
          <c:order val="1"/>
          <c:spPr>
            <a:solidFill>
              <a:schemeClr val="accent2"/>
            </a:solidFill>
          </c:spPr>
          <c:dLbls>
            <c:delete val="1"/>
          </c:dLbls>
          <c:val>
            <c:numRef>
              <c:f>Sheet1!$C$2:$C$6</c:f>
              <c:numCache>
                <c:formatCode>General</c:formatCode>
                <c:ptCount val="5"/>
                <c:pt idx="0">
                  <c:v>22</c:v>
                </c:pt>
                <c:pt idx="1">
                  <c:v>18</c:v>
                </c:pt>
                <c:pt idx="2">
                  <c:v>20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numCache>
                      <c:formatCode>yyyy/m/d</c:formatCode>
                      <c:ptCount val="5"/>
                      <c:pt idx="0" c:formatCode="yyyy/m/d">
                        <c:v>37261</c:v>
                      </c:pt>
                      <c:pt idx="1" c:formatCode="yyyy/m/d">
                        <c:v>37262</c:v>
                      </c:pt>
                      <c:pt idx="2" c:formatCode="yyyy/m/d">
                        <c:v>37263</c:v>
                      </c:pt>
                      <c:pt idx="3" c:formatCode="yyyy/m/d">
                        <c:v>37264</c:v>
                      </c:pt>
                      <c:pt idx="4" c:formatCode="yyyy/m/d">
                        <c:v>37265</c:v>
                      </c:pt>
                    </c:numCache>
                  </c:numRef>
                </c15:cat>
              </c15:filteredCategoryTitle>
            </c:ext>
          </c:extLst>
        </c:ser>
        <c:ser>
          <c:idx val="2"/>
          <c:order val="2"/>
          <c:spPr>
            <a:solidFill>
              <a:schemeClr val="accent3"/>
            </a:solidFill>
            <a:ln w="25400">
              <a:noFill/>
            </a:ln>
          </c:spPr>
          <c:dLbls>
            <c:delete val="1"/>
          </c:dLbls>
          <c:val>
            <c:numRef>
              <c:f>Sheet1!$D$2:$D$6</c:f>
              <c:numCache>
                <c:formatCode>General</c:formatCode>
                <c:ptCount val="5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19</c:v>
                </c:pt>
                <c:pt idx="4">
                  <c:v>18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Series 12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numCache>
                      <c:formatCode>yyyy/m/d</c:formatCode>
                      <c:ptCount val="5"/>
                      <c:pt idx="0" c:formatCode="yyyy/m/d">
                        <c:v>37261</c:v>
                      </c:pt>
                      <c:pt idx="1" c:formatCode="yyyy/m/d">
                        <c:v>37262</c:v>
                      </c:pt>
                      <c:pt idx="2" c:formatCode="yyyy/m/d">
                        <c:v>37263</c:v>
                      </c:pt>
                      <c:pt idx="3" c:formatCode="yyyy/m/d">
                        <c:v>37264</c:v>
                      </c:pt>
                      <c:pt idx="4" c:formatCode="yyyy/m/d">
                        <c:v>37265</c:v>
                      </c:pt>
                    </c:numCache>
                  </c:numRef>
                </c15:cat>
              </c15:filteredCategoryTitle>
            </c:ext>
          </c:extLst>
        </c:ser>
        <c:ser>
          <c:idx val="3"/>
          <c:order val="3"/>
          <c:spPr>
            <a:solidFill>
              <a:schemeClr val="accent4"/>
            </a:solidFill>
            <a:ln w="25400">
              <a:noFill/>
            </a:ln>
          </c:spPr>
          <c:dLbls>
            <c:delete val="1"/>
          </c:dLbls>
          <c:val>
            <c:numRef>
              <c:f>Sheet1!$E$2:$E$6</c:f>
              <c:numCache>
                <c:formatCode>General</c:formatCode>
                <c:ptCount val="5"/>
                <c:pt idx="0">
                  <c:v>20</c:v>
                </c:pt>
                <c:pt idx="1">
                  <c:v>12</c:v>
                </c:pt>
                <c:pt idx="2">
                  <c:v>12</c:v>
                </c:pt>
                <c:pt idx="3">
                  <c:v>9</c:v>
                </c:pt>
                <c:pt idx="4">
                  <c:v>11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Series 23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numCache>
                      <c:formatCode>yyyy/m/d</c:formatCode>
                      <c:ptCount val="5"/>
                      <c:pt idx="0" c:formatCode="yyyy/m/d">
                        <c:v>37261</c:v>
                      </c:pt>
                      <c:pt idx="1" c:formatCode="yyyy/m/d">
                        <c:v>37262</c:v>
                      </c:pt>
                      <c:pt idx="2" c:formatCode="yyyy/m/d">
                        <c:v>37263</c:v>
                      </c:pt>
                      <c:pt idx="3" c:formatCode="yyyy/m/d">
                        <c:v>37264</c:v>
                      </c:pt>
                      <c:pt idx="4" c:formatCode="yyyy/m/d">
                        <c:v>37265</c:v>
                      </c:pt>
                    </c:numCache>
                  </c:num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8014464"/>
        <c:axId val="218016384"/>
      </c:areaChart>
      <c:catAx>
        <c:axId val="21801446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defRPr>
            </a:pPr>
          </a:p>
        </c:txPr>
        <c:crossAx val="218016384"/>
        <c:crosses val="autoZero"/>
        <c:auto val="1"/>
        <c:lblAlgn val="ctr"/>
        <c:lblOffset val="100"/>
        <c:noMultiLvlLbl val="1"/>
      </c:catAx>
      <c:valAx>
        <c:axId val="2180163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defRPr>
            </a:pPr>
          </a:p>
        </c:txPr>
        <c:crossAx val="218014464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lang="zh-CN" sz="1800">
          <a:latin typeface="Arial" panose="020B0604020202020204" pitchFamily="34" charset="0"/>
          <a:ea typeface="微软雅黑" panose="020B0503020204020204" pitchFamily="34" charset="-122"/>
          <a:cs typeface="+mn-ea"/>
          <a:sym typeface="Arial" panose="020B0604020202020204" pitchFamily="34" charset="0"/>
        </a:defRPr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EFFEE-2121-4C4A-AA6A-67396F874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EFFEE-2121-4C4A-AA6A-67396F874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018" y="290513"/>
            <a:ext cx="11572715" cy="120491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018" y="1687514"/>
            <a:ext cx="11572715" cy="47720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3018" y="6704013"/>
            <a:ext cx="3000745" cy="3857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12F86-CEC4-49EB-8B7F-249AAA44CCD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93156" y="6704013"/>
            <a:ext cx="4072440" cy="3857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4988" y="6704013"/>
            <a:ext cx="3000745" cy="3857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EE52F29-FB64-4B43-91C8-3826701FA621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345" y="3798825"/>
            <a:ext cx="9644062" cy="17462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770"/>
            </a:lvl1pPr>
            <a:lvl2pPr marL="527685" indent="0" algn="ctr">
              <a:buNone/>
              <a:defRPr sz="2305"/>
            </a:lvl2pPr>
            <a:lvl3pPr marL="1054735" indent="0" algn="ctr">
              <a:buNone/>
              <a:defRPr sz="2080"/>
            </a:lvl3pPr>
            <a:lvl4pPr marL="1582420" indent="0" algn="ctr">
              <a:buNone/>
              <a:defRPr sz="1845"/>
            </a:lvl4pPr>
            <a:lvl5pPr marL="2109470" indent="0" algn="ctr">
              <a:buNone/>
              <a:defRPr sz="1845"/>
            </a:lvl5pPr>
            <a:lvl6pPr marL="2637155" indent="0" algn="ctr">
              <a:buNone/>
              <a:defRPr sz="1845"/>
            </a:lvl6pPr>
            <a:lvl7pPr marL="3164205" indent="0" algn="ctr">
              <a:buNone/>
              <a:defRPr sz="1845"/>
            </a:lvl7pPr>
            <a:lvl8pPr marL="3691890" indent="0" algn="ctr">
              <a:buNone/>
              <a:defRPr sz="1845"/>
            </a:lvl8pPr>
            <a:lvl9pPr marL="4219575" indent="0" algn="ctr">
              <a:buNone/>
              <a:defRPr sz="1845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041" y="6703624"/>
            <a:ext cx="2893219" cy="385072"/>
          </a:xfrm>
          <a:prstGeom prst="rect">
            <a:avLst/>
          </a:prstGeom>
        </p:spPr>
        <p:txBody>
          <a:bodyPr/>
          <a:lstStyle/>
          <a:p>
            <a:fld id="{EB5C08A1-7713-47CE-97B4-863D833656A0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59466" y="6703624"/>
            <a:ext cx="4339828" cy="38507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2328" y="6703624"/>
            <a:ext cx="522389" cy="385072"/>
          </a:xfrm>
          <a:prstGeom prst="rect">
            <a:avLst/>
          </a:prstGeom>
        </p:spPr>
        <p:txBody>
          <a:bodyPr/>
          <a:lstStyle/>
          <a:p>
            <a:fld id="{BD3C9449-514E-4F2F-BDF6-E5528CC1E8B5}" type="slidenum">
              <a:rPr lang="id-ID" smtClean="0"/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858750" cy="723265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3000">
                <a:srgbClr val="E6E6E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microsoft.com/office/2007/relationships/hdphoto" Target="../media/hdphoto1.wdp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microsoft.com/office/2007/relationships/hdphoto" Target="../media/hdphoto1.wdp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microsoft.com/office/2007/relationships/hdphoto" Target="../media/hdphoto1.wdp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print"/>
          <a:srcRect/>
          <a:stretch>
            <a:fillRect/>
          </a:stretch>
        </p:blipFill>
        <p:spPr>
          <a:xfrm>
            <a:off x="352" y="4690518"/>
            <a:ext cx="12858045" cy="224817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4348" y="5098811"/>
            <a:ext cx="12858045" cy="16361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0" y="5565998"/>
            <a:ext cx="12858397" cy="1672109"/>
          </a:xfrm>
          <a:prstGeom prst="rect">
            <a:avLst/>
          </a:prstGeom>
        </p:spPr>
      </p:pic>
      <p:sp>
        <p:nvSpPr>
          <p:cNvPr id="17" name="TextBox 10"/>
          <p:cNvSpPr txBox="1"/>
          <p:nvPr/>
        </p:nvSpPr>
        <p:spPr>
          <a:xfrm>
            <a:off x="3327537" y="2010906"/>
            <a:ext cx="6233160" cy="991870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>
              <a:buNone/>
            </a:pPr>
            <a:r>
              <a:rPr lang="zh-CN" sz="6000" cap="all" dirty="0" smtClean="0">
                <a:solidFill>
                  <a:srgbClr val="0063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校园快递互助平台</a:t>
            </a:r>
            <a:endParaRPr lang="zh-CN" sz="6000" cap="all" dirty="0">
              <a:solidFill>
                <a:srgbClr val="00639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矩形 259"/>
          <p:cNvSpPr>
            <a:spLocks noChangeArrowheads="1"/>
          </p:cNvSpPr>
          <p:nvPr/>
        </p:nvSpPr>
        <p:spPr bwMode="auto">
          <a:xfrm>
            <a:off x="5100955" y="3917950"/>
            <a:ext cx="265557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sz="1200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胡建  高语越  严泽凡  吕岩  高任飞</a:t>
            </a:r>
            <a:endParaRPr lang="en-US" altLang="zh-CN" sz="1200" cap="all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 p14:presetBounceEnd="21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000">
                                          <p:cBhvr additive="base">
                                            <p:cTn id="20" dur="8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000">
                                          <p:cBhvr additive="base">
                                            <p:cTn id="21" dur="8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360"/>
                                </p:stCondLst>
                                <p:childTnLst>
                                  <p:par>
                                    <p:cTn id="2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8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360"/>
                                </p:stCondLst>
                                <p:childTnLst>
                                  <p:par>
                                    <p:cTn id="2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2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594719" y="3481113"/>
            <a:ext cx="4475480" cy="610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sz="3375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下阶段项目进度及计划</a:t>
            </a:r>
            <a:endParaRPr sz="3375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3223639" y="2506360"/>
            <a:ext cx="3845925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The </a:t>
            </a:r>
            <a:r>
              <a:rPr lang="en-US" sz="20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</a:t>
            </a: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479419" y="1614088"/>
            <a:ext cx="2808782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23900" dirty="0" smtClean="0">
                <a:solidFill>
                  <a:schemeClr val="accent2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23900" b="1" dirty="0">
              <a:solidFill>
                <a:schemeClr val="accent2"/>
              </a:solidFill>
              <a:latin typeface="Agency FB" panose="020B0503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Freeform 6"/>
          <p:cNvSpPr/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Freeform 7"/>
          <p:cNvSpPr/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123" grpId="0"/>
      <p:bldP spid="5124" grpId="0"/>
      <p:bldP spid="5125" grpId="0" animBg="1"/>
      <p:bldP spid="7" grpId="0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/>
          <p:cNvSpPr/>
          <p:nvPr/>
        </p:nvSpPr>
        <p:spPr bwMode="auto">
          <a:xfrm>
            <a:off x="5803567" y="3461339"/>
            <a:ext cx="1581355" cy="1596273"/>
          </a:xfrm>
          <a:custGeom>
            <a:avLst/>
            <a:gdLst/>
            <a:ahLst/>
            <a:cxnLst>
              <a:cxn ang="0">
                <a:pos x="0" y="397"/>
              </a:cxn>
              <a:cxn ang="0">
                <a:pos x="0" y="345"/>
              </a:cxn>
              <a:cxn ang="0">
                <a:pos x="46" y="299"/>
              </a:cxn>
              <a:cxn ang="0">
                <a:pos x="46" y="98"/>
              </a:cxn>
              <a:cxn ang="0">
                <a:pos x="145" y="0"/>
              </a:cxn>
              <a:cxn ang="0">
                <a:pos x="394" y="0"/>
              </a:cxn>
              <a:cxn ang="0">
                <a:pos x="394" y="52"/>
              </a:cxn>
              <a:cxn ang="0">
                <a:pos x="145" y="52"/>
              </a:cxn>
              <a:cxn ang="0">
                <a:pos x="98" y="98"/>
              </a:cxn>
              <a:cxn ang="0">
                <a:pos x="98" y="299"/>
              </a:cxn>
              <a:cxn ang="0">
                <a:pos x="0" y="397"/>
              </a:cxn>
            </a:cxnLst>
            <a:rect l="0" t="0" r="r" b="b"/>
            <a:pathLst>
              <a:path w="394" h="397">
                <a:moveTo>
                  <a:pt x="0" y="397"/>
                </a:moveTo>
                <a:cubicBezTo>
                  <a:pt x="0" y="345"/>
                  <a:pt x="0" y="345"/>
                  <a:pt x="0" y="345"/>
                </a:cubicBezTo>
                <a:cubicBezTo>
                  <a:pt x="26" y="345"/>
                  <a:pt x="46" y="324"/>
                  <a:pt x="46" y="299"/>
                </a:cubicBezTo>
                <a:cubicBezTo>
                  <a:pt x="46" y="98"/>
                  <a:pt x="46" y="98"/>
                  <a:pt x="46" y="98"/>
                </a:cubicBezTo>
                <a:cubicBezTo>
                  <a:pt x="46" y="44"/>
                  <a:pt x="90" y="0"/>
                  <a:pt x="145" y="0"/>
                </a:cubicBezTo>
                <a:cubicBezTo>
                  <a:pt x="394" y="0"/>
                  <a:pt x="394" y="0"/>
                  <a:pt x="394" y="0"/>
                </a:cubicBezTo>
                <a:cubicBezTo>
                  <a:pt x="394" y="52"/>
                  <a:pt x="394" y="52"/>
                  <a:pt x="394" y="5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19" y="52"/>
                  <a:pt x="98" y="73"/>
                  <a:pt x="98" y="98"/>
                </a:cubicBezTo>
                <a:cubicBezTo>
                  <a:pt x="98" y="299"/>
                  <a:pt x="98" y="299"/>
                  <a:pt x="98" y="299"/>
                </a:cubicBezTo>
                <a:cubicBezTo>
                  <a:pt x="98" y="353"/>
                  <a:pt x="54" y="397"/>
                  <a:pt x="0" y="397"/>
                </a:cubicBezTo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96435" tIns="48218" rIns="96435" bIns="48218" numCol="1" anchor="t" anchorCtr="0" compatLnSpc="1"/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Freeform 18"/>
          <p:cNvSpPr/>
          <p:nvPr/>
        </p:nvSpPr>
        <p:spPr bwMode="auto">
          <a:xfrm>
            <a:off x="7379822" y="3466734"/>
            <a:ext cx="1287958" cy="1056723"/>
          </a:xfrm>
          <a:custGeom>
            <a:avLst/>
            <a:gdLst/>
            <a:ahLst/>
            <a:cxnLst>
              <a:cxn ang="0">
                <a:pos x="321" y="263"/>
              </a:cxn>
              <a:cxn ang="0">
                <a:pos x="145" y="263"/>
              </a:cxn>
              <a:cxn ang="0">
                <a:pos x="47" y="165"/>
              </a:cxn>
              <a:cxn ang="0">
                <a:pos x="47" y="98"/>
              </a:cxn>
              <a:cxn ang="0">
                <a:pos x="0" y="52"/>
              </a:cxn>
              <a:cxn ang="0">
                <a:pos x="0" y="0"/>
              </a:cxn>
              <a:cxn ang="0">
                <a:pos x="99" y="98"/>
              </a:cxn>
              <a:cxn ang="0">
                <a:pos x="99" y="165"/>
              </a:cxn>
              <a:cxn ang="0">
                <a:pos x="145" y="211"/>
              </a:cxn>
              <a:cxn ang="0">
                <a:pos x="321" y="211"/>
              </a:cxn>
              <a:cxn ang="0">
                <a:pos x="321" y="263"/>
              </a:cxn>
            </a:cxnLst>
            <a:rect l="0" t="0" r="r" b="b"/>
            <a:pathLst>
              <a:path w="321" h="263">
                <a:moveTo>
                  <a:pt x="321" y="263"/>
                </a:moveTo>
                <a:cubicBezTo>
                  <a:pt x="145" y="263"/>
                  <a:pt x="145" y="263"/>
                  <a:pt x="145" y="263"/>
                </a:cubicBezTo>
                <a:cubicBezTo>
                  <a:pt x="91" y="263"/>
                  <a:pt x="47" y="219"/>
                  <a:pt x="47" y="165"/>
                </a:cubicBezTo>
                <a:cubicBezTo>
                  <a:pt x="47" y="98"/>
                  <a:pt x="47" y="98"/>
                  <a:pt x="47" y="98"/>
                </a:cubicBezTo>
                <a:cubicBezTo>
                  <a:pt x="47" y="73"/>
                  <a:pt x="26" y="52"/>
                  <a:pt x="0" y="52"/>
                </a:cubicBezTo>
                <a:cubicBezTo>
                  <a:pt x="0" y="0"/>
                  <a:pt x="0" y="0"/>
                  <a:pt x="0" y="0"/>
                </a:cubicBezTo>
                <a:cubicBezTo>
                  <a:pt x="55" y="0"/>
                  <a:pt x="99" y="44"/>
                  <a:pt x="99" y="98"/>
                </a:cubicBezTo>
                <a:cubicBezTo>
                  <a:pt x="99" y="165"/>
                  <a:pt x="99" y="165"/>
                  <a:pt x="99" y="165"/>
                </a:cubicBezTo>
                <a:cubicBezTo>
                  <a:pt x="99" y="190"/>
                  <a:pt x="119" y="211"/>
                  <a:pt x="145" y="211"/>
                </a:cubicBezTo>
                <a:cubicBezTo>
                  <a:pt x="321" y="211"/>
                  <a:pt x="321" y="211"/>
                  <a:pt x="321" y="211"/>
                </a:cubicBezTo>
                <a:cubicBezTo>
                  <a:pt x="321" y="263"/>
                  <a:pt x="321" y="263"/>
                  <a:pt x="321" y="263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96435" tIns="48218" rIns="96435" bIns="48218" numCol="1" anchor="t" anchorCtr="0" compatLnSpc="1"/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3232620" y="4007330"/>
            <a:ext cx="1285473" cy="1673352"/>
          </a:xfrm>
          <a:custGeom>
            <a:avLst/>
            <a:gdLst/>
            <a:ahLst/>
            <a:cxnLst>
              <a:cxn ang="0">
                <a:pos x="0" y="417"/>
              </a:cxn>
              <a:cxn ang="0">
                <a:pos x="0" y="365"/>
              </a:cxn>
              <a:cxn ang="0">
                <a:pos x="46" y="319"/>
              </a:cxn>
              <a:cxn ang="0">
                <a:pos x="46" y="98"/>
              </a:cxn>
              <a:cxn ang="0">
                <a:pos x="145" y="0"/>
              </a:cxn>
              <a:cxn ang="0">
                <a:pos x="320" y="0"/>
              </a:cxn>
              <a:cxn ang="0">
                <a:pos x="320" y="52"/>
              </a:cxn>
              <a:cxn ang="0">
                <a:pos x="145" y="52"/>
              </a:cxn>
              <a:cxn ang="0">
                <a:pos x="98" y="98"/>
              </a:cxn>
              <a:cxn ang="0">
                <a:pos x="98" y="319"/>
              </a:cxn>
              <a:cxn ang="0">
                <a:pos x="0" y="417"/>
              </a:cxn>
            </a:cxnLst>
            <a:rect l="0" t="0" r="r" b="b"/>
            <a:pathLst>
              <a:path w="320" h="417">
                <a:moveTo>
                  <a:pt x="0" y="417"/>
                </a:moveTo>
                <a:cubicBezTo>
                  <a:pt x="0" y="365"/>
                  <a:pt x="0" y="365"/>
                  <a:pt x="0" y="365"/>
                </a:cubicBezTo>
                <a:cubicBezTo>
                  <a:pt x="26" y="365"/>
                  <a:pt x="46" y="344"/>
                  <a:pt x="46" y="319"/>
                </a:cubicBezTo>
                <a:cubicBezTo>
                  <a:pt x="46" y="98"/>
                  <a:pt x="46" y="98"/>
                  <a:pt x="46" y="98"/>
                </a:cubicBezTo>
                <a:cubicBezTo>
                  <a:pt x="46" y="44"/>
                  <a:pt x="90" y="0"/>
                  <a:pt x="145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0" y="52"/>
                  <a:pt x="320" y="52"/>
                  <a:pt x="320" y="5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19" y="52"/>
                  <a:pt x="98" y="73"/>
                  <a:pt x="98" y="98"/>
                </a:cubicBezTo>
                <a:cubicBezTo>
                  <a:pt x="98" y="319"/>
                  <a:pt x="98" y="319"/>
                  <a:pt x="98" y="319"/>
                </a:cubicBezTo>
                <a:cubicBezTo>
                  <a:pt x="98" y="373"/>
                  <a:pt x="54" y="417"/>
                  <a:pt x="0" y="417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6435" tIns="48218" rIns="96435" bIns="48218" numCol="1" anchor="t" anchorCtr="0" compatLnSpc="1"/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Freeform 30"/>
          <p:cNvSpPr>
            <a:spLocks noEditPoints="1"/>
          </p:cNvSpPr>
          <p:nvPr/>
        </p:nvSpPr>
        <p:spPr bwMode="auto">
          <a:xfrm>
            <a:off x="883485" y="4988430"/>
            <a:ext cx="1148719" cy="1148719"/>
          </a:xfrm>
          <a:custGeom>
            <a:avLst/>
            <a:gdLst/>
            <a:ahLst/>
            <a:cxnLst>
              <a:cxn ang="0">
                <a:pos x="143" y="286"/>
              </a:cxn>
              <a:cxn ang="0">
                <a:pos x="0" y="143"/>
              </a:cxn>
              <a:cxn ang="0">
                <a:pos x="143" y="0"/>
              </a:cxn>
              <a:cxn ang="0">
                <a:pos x="286" y="143"/>
              </a:cxn>
              <a:cxn ang="0">
                <a:pos x="143" y="286"/>
              </a:cxn>
              <a:cxn ang="0">
                <a:pos x="143" y="52"/>
              </a:cxn>
              <a:cxn ang="0">
                <a:pos x="52" y="143"/>
              </a:cxn>
              <a:cxn ang="0">
                <a:pos x="143" y="234"/>
              </a:cxn>
              <a:cxn ang="0">
                <a:pos x="234" y="143"/>
              </a:cxn>
              <a:cxn ang="0">
                <a:pos x="143" y="52"/>
              </a:cxn>
            </a:cxnLst>
            <a:rect l="0" t="0" r="r" b="b"/>
            <a:pathLst>
              <a:path w="286" h="286">
                <a:moveTo>
                  <a:pt x="143" y="286"/>
                </a:moveTo>
                <a:cubicBezTo>
                  <a:pt x="65" y="286"/>
                  <a:pt x="0" y="222"/>
                  <a:pt x="0" y="143"/>
                </a:cubicBezTo>
                <a:cubicBezTo>
                  <a:pt x="0" y="64"/>
                  <a:pt x="65" y="0"/>
                  <a:pt x="143" y="0"/>
                </a:cubicBezTo>
                <a:cubicBezTo>
                  <a:pt x="222" y="0"/>
                  <a:pt x="286" y="64"/>
                  <a:pt x="286" y="143"/>
                </a:cubicBezTo>
                <a:cubicBezTo>
                  <a:pt x="286" y="222"/>
                  <a:pt x="222" y="286"/>
                  <a:pt x="143" y="286"/>
                </a:cubicBezTo>
                <a:moveTo>
                  <a:pt x="143" y="52"/>
                </a:moveTo>
                <a:cubicBezTo>
                  <a:pt x="93" y="52"/>
                  <a:pt x="52" y="93"/>
                  <a:pt x="52" y="143"/>
                </a:cubicBezTo>
                <a:cubicBezTo>
                  <a:pt x="52" y="193"/>
                  <a:pt x="93" y="234"/>
                  <a:pt x="143" y="234"/>
                </a:cubicBezTo>
                <a:cubicBezTo>
                  <a:pt x="193" y="234"/>
                  <a:pt x="234" y="193"/>
                  <a:pt x="234" y="143"/>
                </a:cubicBezTo>
                <a:cubicBezTo>
                  <a:pt x="234" y="93"/>
                  <a:pt x="193" y="52"/>
                  <a:pt x="143" y="52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6435" tIns="48218" rIns="96435" bIns="48218" numCol="1" anchor="t" anchorCtr="0" compatLnSpc="1"/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80455" y="5362734"/>
            <a:ext cx="954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2017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38513" y="3542214"/>
            <a:ext cx="184731" cy="2743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11123" y="5476889"/>
            <a:ext cx="1221497" cy="2012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id-ID" sz="9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Freeform 18"/>
          <p:cNvSpPr/>
          <p:nvPr/>
        </p:nvSpPr>
        <p:spPr bwMode="auto">
          <a:xfrm>
            <a:off x="4515544" y="4007265"/>
            <a:ext cx="1287958" cy="1064736"/>
          </a:xfrm>
          <a:custGeom>
            <a:avLst/>
            <a:gdLst/>
            <a:ahLst/>
            <a:cxnLst>
              <a:cxn ang="0">
                <a:pos x="321" y="263"/>
              </a:cxn>
              <a:cxn ang="0">
                <a:pos x="145" y="263"/>
              </a:cxn>
              <a:cxn ang="0">
                <a:pos x="47" y="165"/>
              </a:cxn>
              <a:cxn ang="0">
                <a:pos x="47" y="98"/>
              </a:cxn>
              <a:cxn ang="0">
                <a:pos x="0" y="52"/>
              </a:cxn>
              <a:cxn ang="0">
                <a:pos x="0" y="0"/>
              </a:cxn>
              <a:cxn ang="0">
                <a:pos x="99" y="98"/>
              </a:cxn>
              <a:cxn ang="0">
                <a:pos x="99" y="165"/>
              </a:cxn>
              <a:cxn ang="0">
                <a:pos x="145" y="211"/>
              </a:cxn>
              <a:cxn ang="0">
                <a:pos x="321" y="211"/>
              </a:cxn>
              <a:cxn ang="0">
                <a:pos x="321" y="263"/>
              </a:cxn>
            </a:cxnLst>
            <a:rect l="0" t="0" r="r" b="b"/>
            <a:pathLst>
              <a:path w="321" h="263">
                <a:moveTo>
                  <a:pt x="321" y="263"/>
                </a:moveTo>
                <a:cubicBezTo>
                  <a:pt x="145" y="263"/>
                  <a:pt x="145" y="263"/>
                  <a:pt x="145" y="263"/>
                </a:cubicBezTo>
                <a:cubicBezTo>
                  <a:pt x="91" y="263"/>
                  <a:pt x="47" y="219"/>
                  <a:pt x="47" y="165"/>
                </a:cubicBezTo>
                <a:cubicBezTo>
                  <a:pt x="47" y="98"/>
                  <a:pt x="47" y="98"/>
                  <a:pt x="47" y="98"/>
                </a:cubicBezTo>
                <a:cubicBezTo>
                  <a:pt x="47" y="73"/>
                  <a:pt x="26" y="52"/>
                  <a:pt x="0" y="52"/>
                </a:cubicBezTo>
                <a:cubicBezTo>
                  <a:pt x="0" y="0"/>
                  <a:pt x="0" y="0"/>
                  <a:pt x="0" y="0"/>
                </a:cubicBezTo>
                <a:cubicBezTo>
                  <a:pt x="55" y="0"/>
                  <a:pt x="99" y="44"/>
                  <a:pt x="99" y="98"/>
                </a:cubicBezTo>
                <a:cubicBezTo>
                  <a:pt x="99" y="165"/>
                  <a:pt x="99" y="165"/>
                  <a:pt x="99" y="165"/>
                </a:cubicBezTo>
                <a:cubicBezTo>
                  <a:pt x="99" y="190"/>
                  <a:pt x="119" y="211"/>
                  <a:pt x="145" y="211"/>
                </a:cubicBezTo>
                <a:cubicBezTo>
                  <a:pt x="321" y="211"/>
                  <a:pt x="321" y="211"/>
                  <a:pt x="321" y="211"/>
                </a:cubicBezTo>
                <a:cubicBezTo>
                  <a:pt x="321" y="263"/>
                  <a:pt x="321" y="263"/>
                  <a:pt x="321" y="263"/>
                </a:cubicBezTo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96435" tIns="48218" rIns="96435" bIns="48218" numCol="1" anchor="t" anchorCtr="0" compatLnSpc="1"/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Freeform 16"/>
          <p:cNvSpPr/>
          <p:nvPr/>
        </p:nvSpPr>
        <p:spPr bwMode="auto">
          <a:xfrm>
            <a:off x="8667771" y="2842055"/>
            <a:ext cx="1285473" cy="1673352"/>
          </a:xfrm>
          <a:custGeom>
            <a:avLst/>
            <a:gdLst/>
            <a:ahLst/>
            <a:cxnLst>
              <a:cxn ang="0">
                <a:pos x="0" y="417"/>
              </a:cxn>
              <a:cxn ang="0">
                <a:pos x="0" y="365"/>
              </a:cxn>
              <a:cxn ang="0">
                <a:pos x="46" y="319"/>
              </a:cxn>
              <a:cxn ang="0">
                <a:pos x="46" y="98"/>
              </a:cxn>
              <a:cxn ang="0">
                <a:pos x="145" y="0"/>
              </a:cxn>
              <a:cxn ang="0">
                <a:pos x="320" y="0"/>
              </a:cxn>
              <a:cxn ang="0">
                <a:pos x="320" y="52"/>
              </a:cxn>
              <a:cxn ang="0">
                <a:pos x="145" y="52"/>
              </a:cxn>
              <a:cxn ang="0">
                <a:pos x="98" y="98"/>
              </a:cxn>
              <a:cxn ang="0">
                <a:pos x="98" y="319"/>
              </a:cxn>
              <a:cxn ang="0">
                <a:pos x="0" y="417"/>
              </a:cxn>
            </a:cxnLst>
            <a:rect l="0" t="0" r="r" b="b"/>
            <a:pathLst>
              <a:path w="320" h="417">
                <a:moveTo>
                  <a:pt x="0" y="417"/>
                </a:moveTo>
                <a:cubicBezTo>
                  <a:pt x="0" y="365"/>
                  <a:pt x="0" y="365"/>
                  <a:pt x="0" y="365"/>
                </a:cubicBezTo>
                <a:cubicBezTo>
                  <a:pt x="26" y="365"/>
                  <a:pt x="46" y="344"/>
                  <a:pt x="46" y="319"/>
                </a:cubicBezTo>
                <a:cubicBezTo>
                  <a:pt x="46" y="98"/>
                  <a:pt x="46" y="98"/>
                  <a:pt x="46" y="98"/>
                </a:cubicBezTo>
                <a:cubicBezTo>
                  <a:pt x="46" y="44"/>
                  <a:pt x="90" y="0"/>
                  <a:pt x="145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0" y="52"/>
                  <a:pt x="320" y="52"/>
                  <a:pt x="320" y="5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19" y="52"/>
                  <a:pt x="98" y="73"/>
                  <a:pt x="98" y="98"/>
                </a:cubicBezTo>
                <a:cubicBezTo>
                  <a:pt x="98" y="319"/>
                  <a:pt x="98" y="319"/>
                  <a:pt x="98" y="319"/>
                </a:cubicBezTo>
                <a:cubicBezTo>
                  <a:pt x="98" y="373"/>
                  <a:pt x="54" y="417"/>
                  <a:pt x="0" y="417"/>
                </a:cubicBezTo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vert="horz" wrap="square" lIns="96435" tIns="48218" rIns="96435" bIns="48218" numCol="1" anchor="t" anchorCtr="0" compatLnSpc="1"/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952722" y="2717658"/>
            <a:ext cx="1385430" cy="436617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id-ID" sz="9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Content Placeholder 2"/>
          <p:cNvSpPr txBox="1"/>
          <p:nvPr/>
        </p:nvSpPr>
        <p:spPr>
          <a:xfrm>
            <a:off x="3723640" y="3263900"/>
            <a:ext cx="2403475" cy="278130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针对各个模块进行代码编写</a:t>
            </a:r>
            <a:endPara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52" name="Content Placeholder 2"/>
          <p:cNvSpPr txBox="1"/>
          <p:nvPr/>
        </p:nvSpPr>
        <p:spPr>
          <a:xfrm>
            <a:off x="7684770" y="2564130"/>
            <a:ext cx="1605915" cy="278130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编写单元测试</a:t>
            </a:r>
            <a:endPara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37" name="Content Placeholder 2"/>
          <p:cNvSpPr txBox="1"/>
          <p:nvPr/>
        </p:nvSpPr>
        <p:spPr>
          <a:xfrm>
            <a:off x="1727200" y="4007485"/>
            <a:ext cx="1605915" cy="278130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编写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实体类</a:t>
            </a:r>
            <a:endPara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333030" y="447973"/>
            <a:ext cx="9525719" cy="109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356" y="447973"/>
            <a:ext cx="1387460" cy="1091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375612" y="218609"/>
            <a:ext cx="1198880" cy="337185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zh-CN" altLang="en-US" sz="1600" dirty="0">
                <a:solidFill>
                  <a:schemeClr val="accent3"/>
                </a:solidFill>
                <a:latin typeface="+mj-lt"/>
                <a:ea typeface="微软雅黑" panose="020B0503020204020204" pitchFamily="34" charset="-122"/>
              </a:rPr>
              <a:t>下阶段安排</a:t>
            </a:r>
            <a:endParaRPr lang="zh-CN" altLang="en-US" sz="1600" dirty="0">
              <a:solidFill>
                <a:schemeClr val="accent3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/>
      <p:bldP spid="15" grpId="0" animBg="1"/>
      <p:bldP spid="16" grpId="0" animBg="1"/>
      <p:bldP spid="17" grpId="0" bldLvl="0" animBg="1"/>
      <p:bldP spid="1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print"/>
          <a:srcRect/>
          <a:stretch>
            <a:fillRect/>
          </a:stretch>
        </p:blipFill>
        <p:spPr>
          <a:xfrm>
            <a:off x="352" y="4690518"/>
            <a:ext cx="12858045" cy="224817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4348" y="5098811"/>
            <a:ext cx="12858045" cy="16361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0" y="5565998"/>
            <a:ext cx="12858397" cy="1672109"/>
          </a:xfrm>
          <a:prstGeom prst="rect">
            <a:avLst/>
          </a:prstGeom>
        </p:spPr>
      </p:pic>
      <p:sp>
        <p:nvSpPr>
          <p:cNvPr id="17" name="TextBox 10"/>
          <p:cNvSpPr txBox="1"/>
          <p:nvPr/>
        </p:nvSpPr>
        <p:spPr>
          <a:xfrm>
            <a:off x="2896640" y="2055991"/>
            <a:ext cx="7063472" cy="99257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r">
              <a:buNone/>
            </a:pPr>
            <a:r>
              <a:rPr lang="zh-CN" altLang="en-US" sz="6000" cap="all" dirty="0" smtClean="0">
                <a:solidFill>
                  <a:srgbClr val="0063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感谢聆听，批评指导</a:t>
            </a:r>
            <a:endParaRPr lang="zh-CN" altLang="en-US" sz="6000" cap="all" dirty="0">
              <a:solidFill>
                <a:srgbClr val="00639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 p14:presetBounceEnd="21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000">
                                          <p:cBhvr additive="base">
                                            <p:cTn id="20" dur="8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000">
                                          <p:cBhvr additive="base">
                                            <p:cTn id="21" dur="8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8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1568" y="519981"/>
            <a:ext cx="2678759" cy="903551"/>
          </a:xfrm>
          <a:prstGeom prst="rect">
            <a:avLst/>
          </a:prstGeom>
          <a:noFill/>
        </p:spPr>
        <p:txBody>
          <a:bodyPr wrap="square" lIns="80363" tIns="40181" rIns="80363" bIns="40181" rtlCol="0">
            <a:spAutoFit/>
          </a:bodyPr>
          <a:lstStyle/>
          <a:p>
            <a:r>
              <a:rPr lang="zh-CN" altLang="en-US" sz="5345" dirty="0">
                <a:solidFill>
                  <a:srgbClr val="00A7F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 录</a:t>
            </a:r>
            <a:endParaRPr lang="en-US" sz="5345" dirty="0">
              <a:solidFill>
                <a:srgbClr val="00A7F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5" name="Straight Connector 22"/>
          <p:cNvCxnSpPr/>
          <p:nvPr/>
        </p:nvCxnSpPr>
        <p:spPr>
          <a:xfrm>
            <a:off x="714550" y="1412602"/>
            <a:ext cx="2879666" cy="0"/>
          </a:xfrm>
          <a:prstGeom prst="line">
            <a:avLst/>
          </a:prstGeom>
          <a:ln w="9525">
            <a:solidFill>
              <a:srgbClr val="00A7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53"/>
          <p:cNvCxnSpPr/>
          <p:nvPr/>
        </p:nvCxnSpPr>
        <p:spPr>
          <a:xfrm>
            <a:off x="1507156" y="1423424"/>
            <a:ext cx="0" cy="1775105"/>
          </a:xfrm>
          <a:prstGeom prst="line">
            <a:avLst/>
          </a:prstGeom>
          <a:ln w="9525">
            <a:solidFill>
              <a:srgbClr val="00A7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55"/>
          <p:cNvCxnSpPr/>
          <p:nvPr/>
        </p:nvCxnSpPr>
        <p:spPr>
          <a:xfrm flipV="1">
            <a:off x="1507154" y="2692455"/>
            <a:ext cx="1975586" cy="513934"/>
          </a:xfrm>
          <a:prstGeom prst="line">
            <a:avLst/>
          </a:prstGeom>
          <a:ln w="9525">
            <a:solidFill>
              <a:srgbClr val="00A7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57"/>
          <p:cNvCxnSpPr/>
          <p:nvPr/>
        </p:nvCxnSpPr>
        <p:spPr>
          <a:xfrm>
            <a:off x="3918039" y="3351396"/>
            <a:ext cx="0" cy="346457"/>
          </a:xfrm>
          <a:prstGeom prst="line">
            <a:avLst/>
          </a:prstGeom>
          <a:ln w="9525">
            <a:solidFill>
              <a:srgbClr val="00A7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58"/>
          <p:cNvCxnSpPr/>
          <p:nvPr/>
        </p:nvCxnSpPr>
        <p:spPr>
          <a:xfrm flipV="1">
            <a:off x="3918037" y="3191779"/>
            <a:ext cx="1975586" cy="513934"/>
          </a:xfrm>
          <a:prstGeom prst="line">
            <a:avLst/>
          </a:prstGeom>
          <a:ln w="9525">
            <a:solidFill>
              <a:srgbClr val="00A7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60"/>
          <p:cNvCxnSpPr/>
          <p:nvPr/>
        </p:nvCxnSpPr>
        <p:spPr>
          <a:xfrm>
            <a:off x="6280825" y="3850719"/>
            <a:ext cx="0" cy="346457"/>
          </a:xfrm>
          <a:prstGeom prst="line">
            <a:avLst/>
          </a:prstGeom>
          <a:ln w="9525">
            <a:solidFill>
              <a:srgbClr val="00A7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61"/>
          <p:cNvCxnSpPr/>
          <p:nvPr/>
        </p:nvCxnSpPr>
        <p:spPr>
          <a:xfrm flipV="1">
            <a:off x="6280825" y="3691101"/>
            <a:ext cx="1975586" cy="513934"/>
          </a:xfrm>
          <a:prstGeom prst="line">
            <a:avLst/>
          </a:prstGeom>
          <a:ln w="9525">
            <a:solidFill>
              <a:srgbClr val="00A7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2924800" y="1878255"/>
            <a:ext cx="1522011" cy="15220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7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70">
                <a:cs typeface="+mn-ea"/>
                <a:sym typeface="+mn-lt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914721" y="2487783"/>
            <a:ext cx="1575515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zh-CN" sz="1600" kern="0" spc="300" dirty="0">
                <a:solidFill>
                  <a:schemeClr val="tx1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项目内容概述</a:t>
            </a:r>
            <a:endParaRPr lang="zh-CN" altLang="zh-CN" sz="1600" kern="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5528527" y="2421587"/>
            <a:ext cx="1500108" cy="150010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" name="同心圆 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7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70">
                <a:cs typeface="+mn-ea"/>
                <a:sym typeface="+mn-lt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505134" y="3020164"/>
            <a:ext cx="1575515" cy="492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zh-CN" sz="1600" kern="0" spc="300" dirty="0">
                <a:solidFill>
                  <a:schemeClr val="tx1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项</a:t>
            </a:r>
            <a:r>
              <a:rPr lang="zh-CN" altLang="zh-CN" sz="1600" kern="0" spc="300" dirty="0">
                <a:solidFill>
                  <a:schemeClr val="tx1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目主要进展和成果</a:t>
            </a:r>
            <a:endParaRPr lang="zh-CN" altLang="zh-CN" sz="1600" kern="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7919423" y="2984888"/>
            <a:ext cx="1500108" cy="150010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7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70">
                <a:cs typeface="+mn-ea"/>
                <a:sym typeface="+mn-lt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891740" y="3577255"/>
            <a:ext cx="1575515" cy="492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kern="0" spc="300" dirty="0">
                <a:solidFill>
                  <a:schemeClr val="tx1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下阶段项目进度及计划</a:t>
            </a:r>
            <a:endParaRPr lang="zh-CN" altLang="en-US" sz="1600" kern="0" spc="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1" cstate="print"/>
          <a:srcRect/>
          <a:stretch>
            <a:fillRect/>
          </a:stretch>
        </p:blipFill>
        <p:spPr>
          <a:xfrm>
            <a:off x="352" y="4690518"/>
            <a:ext cx="12858045" cy="2248173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4348" y="5098811"/>
            <a:ext cx="12858045" cy="1636103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0" y="5565998"/>
            <a:ext cx="12858397" cy="16721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5" grpId="0"/>
      <p:bldP spid="41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2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3224004" y="3419200"/>
            <a:ext cx="384048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sz="4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项目内容概述</a:t>
            </a:r>
            <a:endParaRPr sz="4800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4854684" y="2506360"/>
            <a:ext cx="2214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校园快递互助平台</a:t>
            </a:r>
            <a:endParaRPr lang="zh-CN" alt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8151077" y="1614088"/>
            <a:ext cx="2137124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23900" dirty="0" smtClean="0">
                <a:solidFill>
                  <a:schemeClr val="accent2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23900" b="1" dirty="0">
              <a:solidFill>
                <a:schemeClr val="accent2"/>
              </a:solidFill>
              <a:latin typeface="Agency FB" panose="020B0503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Freeform 6"/>
          <p:cNvSpPr/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Freeform 7"/>
          <p:cNvSpPr/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123" grpId="0"/>
      <p:bldP spid="5124" grpId="0"/>
      <p:bldP spid="5125" grpId="0" animBg="1"/>
      <p:bldP spid="7" grpId="0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3333030" y="447973"/>
            <a:ext cx="9525719" cy="109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356" y="447973"/>
            <a:ext cx="1387460" cy="1091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1388947" y="333544"/>
            <a:ext cx="1402080" cy="337185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zh-CN" altLang="en-US" sz="1600" dirty="0">
                <a:solidFill>
                  <a:schemeClr val="accent3"/>
                </a:solidFill>
                <a:latin typeface="+mj-lt"/>
                <a:ea typeface="微软雅黑" panose="020B0503020204020204" pitchFamily="34" charset="-122"/>
              </a:rPr>
              <a:t>项目内容概述</a:t>
            </a:r>
            <a:endParaRPr lang="zh-CN" altLang="en-US" sz="1600" dirty="0">
              <a:solidFill>
                <a:schemeClr val="accent3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" name="Rectangle 56"/>
          <p:cNvSpPr/>
          <p:nvPr/>
        </p:nvSpPr>
        <p:spPr>
          <a:xfrm>
            <a:off x="1278890" y="770255"/>
            <a:ext cx="10913110" cy="3969385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本项目基于微信公众号，搭建一个集任务发布，快递跟踪，信誉评分，微信支付，智能推荐等功能于一体，同时涵盖运营团队后台管理系统的校园快递互助平台。实现快递推荐智能化，任务收发自动化，快递物流流程化等功能。解决华北理工大学在校师生取件路程远，排队时间长，或者根本无暇取件等问题。预期将节约众多学生的等待时间，也将会节省他们在快递上所消耗的精力，同时也给各高校学生提供一个随手帮助他人的机会，甚至专门兼职的工作。在各高校内的快递取送有一定的市场前景。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2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3023344" y="3319823"/>
            <a:ext cx="4046220" cy="1780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anchor="ctr">
            <a:spAutoFit/>
          </a:bodyPr>
          <a:lstStyle/>
          <a:p>
            <a:pPr algn="r"/>
            <a:r>
              <a:rPr sz="3375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项目主要进展和成果</a:t>
            </a:r>
            <a:endParaRPr lang="zh-CN" altLang="en-US" sz="4800" kern="0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  <a:p>
            <a:pPr algn="r"/>
            <a:endParaRPr lang="zh-CN" altLang="en-US" sz="759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4854684" y="2506360"/>
            <a:ext cx="2214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校园快递互助平台</a:t>
            </a:r>
            <a:endParaRPr lang="zh-CN" alt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577202" y="1614088"/>
            <a:ext cx="2710999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23900" dirty="0" smtClean="0">
                <a:solidFill>
                  <a:schemeClr val="accent2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23900" b="1" dirty="0">
              <a:solidFill>
                <a:schemeClr val="accent2"/>
              </a:solidFill>
              <a:latin typeface="Agency FB" panose="020B0503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Freeform 6"/>
          <p:cNvSpPr/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Freeform 7"/>
          <p:cNvSpPr/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123" grpId="0"/>
      <p:bldP spid="5124" grpId="0"/>
      <p:bldP spid="5125" grpId="0" animBg="1"/>
      <p:bldP spid="7" grpId="0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68"/>
          <p:cNvSpPr/>
          <p:nvPr/>
        </p:nvSpPr>
        <p:spPr>
          <a:xfrm>
            <a:off x="2385204" y="2088553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4" rIns="73814" bIns="73816" numCol="1" spcCol="1270" anchor="ctr" anchorCtr="0">
            <a:noAutofit/>
          </a:bodyPr>
          <a:lstStyle/>
          <a:p>
            <a:pPr marL="321310" lvl="1" indent="-321310" defTabSz="1374775">
              <a:lnSpc>
                <a:spcPct val="15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310" lvl="1" indent="-321310" defTabSz="1374775">
              <a:lnSpc>
                <a:spcPct val="15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2385204" y="3513643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6" rIns="73814" bIns="73814" numCol="1" spcCol="1270" anchor="ctr" anchorCtr="0">
            <a:noAutofit/>
          </a:bodyPr>
          <a:lstStyle/>
          <a:p>
            <a:pPr marL="321310" lvl="1" indent="-321310" defTabSz="1374775">
              <a:lnSpc>
                <a:spcPct val="15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310" lvl="1" indent="-321310" defTabSz="1374775">
              <a:lnSpc>
                <a:spcPct val="15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Freeform 72"/>
          <p:cNvSpPr/>
          <p:nvPr/>
        </p:nvSpPr>
        <p:spPr>
          <a:xfrm>
            <a:off x="2385204" y="4938733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6" rIns="73814" bIns="73814" numCol="1" spcCol="1270" anchor="ctr" anchorCtr="0">
            <a:noAutofit/>
          </a:bodyPr>
          <a:lstStyle/>
          <a:p>
            <a:pPr marL="321310" lvl="1" indent="-321310" defTabSz="1374775">
              <a:lnSpc>
                <a:spcPct val="15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310" lvl="1" indent="-321310" defTabSz="1374775">
              <a:lnSpc>
                <a:spcPct val="15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Freeform 45"/>
          <p:cNvSpPr/>
          <p:nvPr/>
        </p:nvSpPr>
        <p:spPr>
          <a:xfrm flipH="1">
            <a:off x="7072278" y="2088553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4" rIns="73814" bIns="73816" numCol="1" spcCol="1270" anchor="ctr" anchorCtr="0">
            <a:noAutofit/>
          </a:bodyPr>
          <a:lstStyle/>
          <a:p>
            <a:pPr marL="321310" lvl="1" indent="-321310" defTabSz="1374775">
              <a:lnSpc>
                <a:spcPct val="15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310" lvl="1" indent="-321310" defTabSz="1374775">
              <a:lnSpc>
                <a:spcPct val="15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Freeform 62"/>
          <p:cNvSpPr/>
          <p:nvPr/>
        </p:nvSpPr>
        <p:spPr>
          <a:xfrm flipH="1">
            <a:off x="7072278" y="3513643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6" rIns="73814" bIns="73814" numCol="1" spcCol="1270" anchor="ctr" anchorCtr="0">
            <a:noAutofit/>
          </a:bodyPr>
          <a:lstStyle/>
          <a:p>
            <a:pPr marL="321310" lvl="1" indent="-321310" defTabSz="1374775">
              <a:lnSpc>
                <a:spcPct val="15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310" lvl="1" indent="-321310" defTabSz="1374775">
              <a:lnSpc>
                <a:spcPct val="15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5" name="Freeform 64"/>
          <p:cNvSpPr/>
          <p:nvPr/>
        </p:nvSpPr>
        <p:spPr>
          <a:xfrm flipH="1">
            <a:off x="7072278" y="4938733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6" rIns="73814" bIns="73814" numCol="1" spcCol="1270" anchor="ctr" anchorCtr="0">
            <a:noAutofit/>
          </a:bodyPr>
          <a:lstStyle/>
          <a:p>
            <a:pPr marL="321310" lvl="1" indent="-321310" defTabSz="1374775">
              <a:lnSpc>
                <a:spcPct val="15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310" lvl="1" indent="-321310" defTabSz="1374775">
              <a:lnSpc>
                <a:spcPct val="15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Left-Right Arrow 61"/>
          <p:cNvSpPr/>
          <p:nvPr/>
        </p:nvSpPr>
        <p:spPr>
          <a:xfrm>
            <a:off x="5948333" y="2441774"/>
            <a:ext cx="1018682" cy="403231"/>
          </a:xfrm>
          <a:prstGeom prst="leftRightArrow">
            <a:avLst>
              <a:gd name="adj1" fmla="val 50000"/>
              <a:gd name="adj2" fmla="val 650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6" name="Left-Right Arrow 65"/>
          <p:cNvSpPr/>
          <p:nvPr/>
        </p:nvSpPr>
        <p:spPr>
          <a:xfrm>
            <a:off x="5948333" y="3866864"/>
            <a:ext cx="1018682" cy="403231"/>
          </a:xfrm>
          <a:prstGeom prst="leftRightArrow">
            <a:avLst>
              <a:gd name="adj1" fmla="val 50000"/>
              <a:gd name="adj2" fmla="val 650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Left-Right Arrow 66"/>
          <p:cNvSpPr/>
          <p:nvPr/>
        </p:nvSpPr>
        <p:spPr>
          <a:xfrm>
            <a:off x="5948333" y="5291954"/>
            <a:ext cx="1018682" cy="403231"/>
          </a:xfrm>
          <a:prstGeom prst="leftRightArrow">
            <a:avLst>
              <a:gd name="adj1" fmla="val 50000"/>
              <a:gd name="adj2" fmla="val 6508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Text Placeholder 3"/>
          <p:cNvSpPr txBox="1"/>
          <p:nvPr/>
        </p:nvSpPr>
        <p:spPr>
          <a:xfrm>
            <a:off x="3102230" y="2441346"/>
            <a:ext cx="2362794" cy="32258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8524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项目需求分析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Freeform 45"/>
          <p:cNvSpPr>
            <a:spLocks noEditPoints="1"/>
          </p:cNvSpPr>
          <p:nvPr/>
        </p:nvSpPr>
        <p:spPr bwMode="auto">
          <a:xfrm>
            <a:off x="2545177" y="2460506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5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8" name="Text Placeholder 3"/>
          <p:cNvSpPr txBox="1"/>
          <p:nvPr/>
        </p:nvSpPr>
        <p:spPr>
          <a:xfrm>
            <a:off x="3102230" y="3866899"/>
            <a:ext cx="2362794" cy="32258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8524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系统的方案设计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Freeform 45"/>
          <p:cNvSpPr>
            <a:spLocks noEditPoints="1"/>
          </p:cNvSpPr>
          <p:nvPr/>
        </p:nvSpPr>
        <p:spPr bwMode="auto">
          <a:xfrm>
            <a:off x="2545177" y="3880979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5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Text Placeholder 3"/>
          <p:cNvSpPr txBox="1"/>
          <p:nvPr/>
        </p:nvSpPr>
        <p:spPr>
          <a:xfrm>
            <a:off x="3102230" y="5180326"/>
            <a:ext cx="2362794" cy="32258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8524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软件系统程序基础架构的搭建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1" name="Freeform 45"/>
          <p:cNvSpPr>
            <a:spLocks noEditPoints="1"/>
          </p:cNvSpPr>
          <p:nvPr/>
        </p:nvSpPr>
        <p:spPr bwMode="auto">
          <a:xfrm>
            <a:off x="2545177" y="5318231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5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4" name="Freeform 45"/>
          <p:cNvSpPr>
            <a:spLocks noEditPoints="1"/>
          </p:cNvSpPr>
          <p:nvPr/>
        </p:nvSpPr>
        <p:spPr bwMode="auto">
          <a:xfrm>
            <a:off x="9849513" y="2460506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5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Text Placeholder 3"/>
          <p:cNvSpPr txBox="1"/>
          <p:nvPr/>
        </p:nvSpPr>
        <p:spPr>
          <a:xfrm>
            <a:off x="7388243" y="2147976"/>
            <a:ext cx="2362794" cy="32258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8524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4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系统原型的设计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0" name="Freeform 45"/>
          <p:cNvSpPr>
            <a:spLocks noEditPoints="1"/>
          </p:cNvSpPr>
          <p:nvPr/>
        </p:nvSpPr>
        <p:spPr bwMode="auto">
          <a:xfrm>
            <a:off x="9849513" y="3880979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5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1" name="Text Placeholder 3"/>
          <p:cNvSpPr txBox="1"/>
          <p:nvPr/>
        </p:nvSpPr>
        <p:spPr>
          <a:xfrm>
            <a:off x="7388243" y="3568449"/>
            <a:ext cx="2362794" cy="64579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8524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4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系统用户界面设计及部分web前端功能代码实现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2" name="Freeform 45"/>
          <p:cNvSpPr>
            <a:spLocks noEditPoints="1"/>
          </p:cNvSpPr>
          <p:nvPr/>
        </p:nvSpPr>
        <p:spPr bwMode="auto">
          <a:xfrm>
            <a:off x="9849513" y="5331043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5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3" name="Text Placeholder 3"/>
          <p:cNvSpPr txBox="1"/>
          <p:nvPr/>
        </p:nvSpPr>
        <p:spPr>
          <a:xfrm>
            <a:off x="7388243" y="5018513"/>
            <a:ext cx="2362794" cy="64579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85240">
              <a:lnSpc>
                <a:spcPct val="150000"/>
              </a:lnSpc>
              <a:spcBef>
                <a:spcPct val="20000"/>
              </a:spcBef>
              <a:defRPr/>
            </a:pPr>
            <a:r>
              <a:rPr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针对后台服务器功能的UML类图的设计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964706" y="2009070"/>
            <a:ext cx="1431664" cy="127683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005"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en-US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964706" y="3434163"/>
            <a:ext cx="1431664" cy="127682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005"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en-US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964706" y="4859254"/>
            <a:ext cx="1431664" cy="127682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005"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en-US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 flipH="1">
            <a:off x="10462380" y="2009070"/>
            <a:ext cx="1431664" cy="127683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005"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  <a:endParaRPr lang="en-US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 flipH="1">
            <a:off x="10462380" y="3434163"/>
            <a:ext cx="1431664" cy="127682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005"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05</a:t>
            </a:r>
            <a:endParaRPr lang="en-US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 flipH="1">
            <a:off x="10462380" y="4859254"/>
            <a:ext cx="1431664" cy="127682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005"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06</a:t>
            </a:r>
            <a:endParaRPr lang="en-US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333030" y="447973"/>
            <a:ext cx="9525719" cy="109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356" y="447973"/>
            <a:ext cx="1387460" cy="1091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375612" y="539148"/>
            <a:ext cx="1922321" cy="2308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CN" sz="900" dirty="0" smtClean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Please replace the written content</a:t>
            </a:r>
            <a:endParaRPr lang="zh-CN" altLang="en-US" sz="90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375612" y="218609"/>
            <a:ext cx="1620957" cy="338554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zh-CN" altLang="en-US" sz="1600" dirty="0">
                <a:solidFill>
                  <a:schemeClr val="accent3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sz="1600" dirty="0" smtClean="0">
                <a:solidFill>
                  <a:schemeClr val="accent3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sz="1600" dirty="0">
              <a:solidFill>
                <a:schemeClr val="accent3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6000">
        <p14:prism/>
      </p:transition>
    </mc:Choice>
    <mc:Fallback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1" grpId="0" animBg="1"/>
      <p:bldP spid="73" grpId="0" animBg="1"/>
      <p:bldP spid="46" grpId="0" animBg="1"/>
      <p:bldP spid="63" grpId="0" animBg="1"/>
      <p:bldP spid="65" grpId="0" animBg="1"/>
      <p:bldP spid="62" grpId="0" animBg="1"/>
      <p:bldP spid="66" grpId="0" animBg="1"/>
      <p:bldP spid="67" grpId="0" animBg="1"/>
      <p:bldP spid="74" grpId="0"/>
      <p:bldP spid="75" grpId="0" animBg="1"/>
      <p:bldP spid="78" grpId="0"/>
      <p:bldP spid="79" grpId="0" animBg="1"/>
      <p:bldP spid="80" grpId="0"/>
      <p:bldP spid="81" grpId="0" animBg="1"/>
      <p:bldP spid="84" grpId="0" animBg="1"/>
      <p:bldP spid="87" grpId="0"/>
      <p:bldP spid="90" grpId="0" animBg="1"/>
      <p:bldP spid="91" grpId="0"/>
      <p:bldP spid="92" grpId="0" animBg="1"/>
      <p:bldP spid="93" grpId="0"/>
      <p:bldP spid="68" grpId="0" animBg="1"/>
      <p:bldP spid="70" grpId="0" animBg="1"/>
      <p:bldP spid="72" grpId="0" animBg="1"/>
      <p:bldP spid="45" grpId="0" animBg="1"/>
      <p:bldP spid="48" grpId="0" animBg="1"/>
      <p:bldP spid="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/>
          <p:nvPr/>
        </p:nvGraphicFramePr>
        <p:xfrm>
          <a:off x="1141458" y="2405487"/>
          <a:ext cx="5447574" cy="3661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4" name="Oval 13"/>
          <p:cNvSpPr/>
          <p:nvPr/>
        </p:nvSpPr>
        <p:spPr>
          <a:xfrm>
            <a:off x="6949469" y="2793361"/>
            <a:ext cx="571172" cy="5744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949469" y="3593378"/>
            <a:ext cx="571172" cy="5744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949469" y="4388708"/>
            <a:ext cx="571172" cy="5744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949469" y="5148493"/>
            <a:ext cx="571172" cy="5744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Freeform 35"/>
          <p:cNvSpPr>
            <a:spLocks noEditPoints="1"/>
          </p:cNvSpPr>
          <p:nvPr/>
        </p:nvSpPr>
        <p:spPr bwMode="auto">
          <a:xfrm>
            <a:off x="7025791" y="2939407"/>
            <a:ext cx="418529" cy="282357"/>
          </a:xfrm>
          <a:custGeom>
            <a:avLst/>
            <a:gdLst>
              <a:gd name="T0" fmla="*/ 135 w 157"/>
              <a:gd name="T1" fmla="*/ 46 h 106"/>
              <a:gd name="T2" fmla="*/ 136 w 157"/>
              <a:gd name="T3" fmla="*/ 37 h 106"/>
              <a:gd name="T4" fmla="*/ 99 w 157"/>
              <a:gd name="T5" fmla="*/ 0 h 106"/>
              <a:gd name="T6" fmla="*/ 73 w 157"/>
              <a:gd name="T7" fmla="*/ 18 h 106"/>
              <a:gd name="T8" fmla="*/ 45 w 157"/>
              <a:gd name="T9" fmla="*/ 8 h 106"/>
              <a:gd name="T10" fmla="*/ 19 w 157"/>
              <a:gd name="T11" fmla="*/ 39 h 106"/>
              <a:gd name="T12" fmla="*/ 20 w 157"/>
              <a:gd name="T13" fmla="*/ 47 h 106"/>
              <a:gd name="T14" fmla="*/ 0 w 157"/>
              <a:gd name="T15" fmla="*/ 75 h 106"/>
              <a:gd name="T16" fmla="*/ 31 w 157"/>
              <a:gd name="T17" fmla="*/ 106 h 106"/>
              <a:gd name="T18" fmla="*/ 126 w 157"/>
              <a:gd name="T19" fmla="*/ 106 h 106"/>
              <a:gd name="T20" fmla="*/ 157 w 157"/>
              <a:gd name="T21" fmla="*/ 75 h 106"/>
              <a:gd name="T22" fmla="*/ 135 w 157"/>
              <a:gd name="T23" fmla="*/ 46 h 106"/>
              <a:gd name="T24" fmla="*/ 120 w 157"/>
              <a:gd name="T25" fmla="*/ 100 h 106"/>
              <a:gd name="T26" fmla="*/ 79 w 157"/>
              <a:gd name="T27" fmla="*/ 100 h 106"/>
              <a:gd name="T28" fmla="*/ 103 w 157"/>
              <a:gd name="T29" fmla="*/ 75 h 106"/>
              <a:gd name="T30" fmla="*/ 102 w 157"/>
              <a:gd name="T31" fmla="*/ 72 h 106"/>
              <a:gd name="T32" fmla="*/ 92 w 157"/>
              <a:gd name="T33" fmla="*/ 72 h 106"/>
              <a:gd name="T34" fmla="*/ 92 w 157"/>
              <a:gd name="T35" fmla="*/ 68 h 106"/>
              <a:gd name="T36" fmla="*/ 92 w 157"/>
              <a:gd name="T37" fmla="*/ 37 h 106"/>
              <a:gd name="T38" fmla="*/ 90 w 157"/>
              <a:gd name="T39" fmla="*/ 35 h 106"/>
              <a:gd name="T40" fmla="*/ 64 w 157"/>
              <a:gd name="T41" fmla="*/ 35 h 106"/>
              <a:gd name="T42" fmla="*/ 62 w 157"/>
              <a:gd name="T43" fmla="*/ 37 h 106"/>
              <a:gd name="T44" fmla="*/ 62 w 157"/>
              <a:gd name="T45" fmla="*/ 68 h 106"/>
              <a:gd name="T46" fmla="*/ 62 w 157"/>
              <a:gd name="T47" fmla="*/ 73 h 106"/>
              <a:gd name="T48" fmla="*/ 51 w 157"/>
              <a:gd name="T49" fmla="*/ 73 h 106"/>
              <a:gd name="T50" fmla="*/ 50 w 157"/>
              <a:gd name="T51" fmla="*/ 76 h 106"/>
              <a:gd name="T52" fmla="*/ 75 w 157"/>
              <a:gd name="T53" fmla="*/ 100 h 106"/>
              <a:gd name="T54" fmla="*/ 38 w 157"/>
              <a:gd name="T55" fmla="*/ 100 h 106"/>
              <a:gd name="T56" fmla="*/ 11 w 157"/>
              <a:gd name="T57" fmla="*/ 74 h 106"/>
              <a:gd name="T58" fmla="*/ 29 w 157"/>
              <a:gd name="T59" fmla="*/ 50 h 106"/>
              <a:gd name="T60" fmla="*/ 28 w 157"/>
              <a:gd name="T61" fmla="*/ 44 h 106"/>
              <a:gd name="T62" fmla="*/ 50 w 157"/>
              <a:gd name="T63" fmla="*/ 17 h 106"/>
              <a:gd name="T64" fmla="*/ 74 w 157"/>
              <a:gd name="T65" fmla="*/ 29 h 106"/>
              <a:gd name="T66" fmla="*/ 97 w 157"/>
              <a:gd name="T67" fmla="*/ 10 h 106"/>
              <a:gd name="T68" fmla="*/ 128 w 157"/>
              <a:gd name="T69" fmla="*/ 42 h 106"/>
              <a:gd name="T70" fmla="*/ 127 w 157"/>
              <a:gd name="T71" fmla="*/ 49 h 106"/>
              <a:gd name="T72" fmla="*/ 147 w 157"/>
              <a:gd name="T73" fmla="*/ 74 h 106"/>
              <a:gd name="T74" fmla="*/ 120 w 157"/>
              <a:gd name="T75" fmla="*/ 10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7" h="106">
                <a:moveTo>
                  <a:pt x="135" y="46"/>
                </a:moveTo>
                <a:cubicBezTo>
                  <a:pt x="136" y="43"/>
                  <a:pt x="136" y="40"/>
                  <a:pt x="136" y="37"/>
                </a:cubicBezTo>
                <a:cubicBezTo>
                  <a:pt x="136" y="16"/>
                  <a:pt x="120" y="0"/>
                  <a:pt x="99" y="0"/>
                </a:cubicBezTo>
                <a:cubicBezTo>
                  <a:pt x="76" y="0"/>
                  <a:pt x="73" y="18"/>
                  <a:pt x="73" y="18"/>
                </a:cubicBezTo>
                <a:cubicBezTo>
                  <a:pt x="73" y="18"/>
                  <a:pt x="63" y="6"/>
                  <a:pt x="45" y="8"/>
                </a:cubicBezTo>
                <a:cubicBezTo>
                  <a:pt x="30" y="11"/>
                  <a:pt x="19" y="25"/>
                  <a:pt x="19" y="39"/>
                </a:cubicBezTo>
                <a:cubicBezTo>
                  <a:pt x="19" y="42"/>
                  <a:pt x="20" y="44"/>
                  <a:pt x="20" y="47"/>
                </a:cubicBezTo>
                <a:cubicBezTo>
                  <a:pt x="9" y="51"/>
                  <a:pt x="0" y="62"/>
                  <a:pt x="0" y="75"/>
                </a:cubicBezTo>
                <a:cubicBezTo>
                  <a:pt x="0" y="92"/>
                  <a:pt x="14" y="106"/>
                  <a:pt x="31" y="106"/>
                </a:cubicBezTo>
                <a:cubicBezTo>
                  <a:pt x="126" y="106"/>
                  <a:pt x="126" y="106"/>
                  <a:pt x="126" y="106"/>
                </a:cubicBezTo>
                <a:cubicBezTo>
                  <a:pt x="143" y="106"/>
                  <a:pt x="157" y="92"/>
                  <a:pt x="157" y="75"/>
                </a:cubicBezTo>
                <a:cubicBezTo>
                  <a:pt x="157" y="62"/>
                  <a:pt x="148" y="50"/>
                  <a:pt x="135" y="46"/>
                </a:cubicBezTo>
                <a:close/>
                <a:moveTo>
                  <a:pt x="120" y="100"/>
                </a:moveTo>
                <a:cubicBezTo>
                  <a:pt x="79" y="100"/>
                  <a:pt x="79" y="100"/>
                  <a:pt x="79" y="100"/>
                </a:cubicBezTo>
                <a:cubicBezTo>
                  <a:pt x="82" y="97"/>
                  <a:pt x="103" y="75"/>
                  <a:pt x="103" y="75"/>
                </a:cubicBezTo>
                <a:cubicBezTo>
                  <a:pt x="103" y="75"/>
                  <a:pt x="106" y="72"/>
                  <a:pt x="102" y="72"/>
                </a:cubicBezTo>
                <a:cubicBezTo>
                  <a:pt x="98" y="72"/>
                  <a:pt x="92" y="72"/>
                  <a:pt x="92" y="72"/>
                </a:cubicBezTo>
                <a:cubicBezTo>
                  <a:pt x="92" y="72"/>
                  <a:pt x="92" y="70"/>
                  <a:pt x="92" y="68"/>
                </a:cubicBezTo>
                <a:cubicBezTo>
                  <a:pt x="92" y="59"/>
                  <a:pt x="92" y="43"/>
                  <a:pt x="92" y="37"/>
                </a:cubicBezTo>
                <a:cubicBezTo>
                  <a:pt x="92" y="37"/>
                  <a:pt x="92" y="35"/>
                  <a:pt x="90" y="35"/>
                </a:cubicBezTo>
                <a:cubicBezTo>
                  <a:pt x="88" y="35"/>
                  <a:pt x="67" y="35"/>
                  <a:pt x="64" y="35"/>
                </a:cubicBezTo>
                <a:cubicBezTo>
                  <a:pt x="61" y="35"/>
                  <a:pt x="62" y="37"/>
                  <a:pt x="62" y="37"/>
                </a:cubicBezTo>
                <a:cubicBezTo>
                  <a:pt x="62" y="44"/>
                  <a:pt x="62" y="59"/>
                  <a:pt x="62" y="68"/>
                </a:cubicBezTo>
                <a:cubicBezTo>
                  <a:pt x="62" y="71"/>
                  <a:pt x="62" y="73"/>
                  <a:pt x="62" y="73"/>
                </a:cubicBezTo>
                <a:cubicBezTo>
                  <a:pt x="62" y="73"/>
                  <a:pt x="54" y="73"/>
                  <a:pt x="51" y="73"/>
                </a:cubicBezTo>
                <a:cubicBezTo>
                  <a:pt x="47" y="73"/>
                  <a:pt x="50" y="76"/>
                  <a:pt x="50" y="76"/>
                </a:cubicBezTo>
                <a:cubicBezTo>
                  <a:pt x="75" y="100"/>
                  <a:pt x="75" y="100"/>
                  <a:pt x="75" y="100"/>
                </a:cubicBezTo>
                <a:cubicBezTo>
                  <a:pt x="38" y="100"/>
                  <a:pt x="38" y="100"/>
                  <a:pt x="38" y="100"/>
                </a:cubicBezTo>
                <a:cubicBezTo>
                  <a:pt x="23" y="100"/>
                  <a:pt x="11" y="88"/>
                  <a:pt x="11" y="74"/>
                </a:cubicBezTo>
                <a:cubicBezTo>
                  <a:pt x="11" y="63"/>
                  <a:pt x="18" y="53"/>
                  <a:pt x="29" y="50"/>
                </a:cubicBezTo>
                <a:cubicBezTo>
                  <a:pt x="28" y="48"/>
                  <a:pt x="28" y="46"/>
                  <a:pt x="28" y="44"/>
                </a:cubicBezTo>
                <a:cubicBezTo>
                  <a:pt x="28" y="31"/>
                  <a:pt x="37" y="19"/>
                  <a:pt x="50" y="17"/>
                </a:cubicBezTo>
                <a:cubicBezTo>
                  <a:pt x="65" y="15"/>
                  <a:pt x="74" y="29"/>
                  <a:pt x="74" y="29"/>
                </a:cubicBezTo>
                <a:cubicBezTo>
                  <a:pt x="74" y="29"/>
                  <a:pt x="77" y="10"/>
                  <a:pt x="97" y="10"/>
                </a:cubicBezTo>
                <a:cubicBezTo>
                  <a:pt x="115" y="10"/>
                  <a:pt x="128" y="24"/>
                  <a:pt x="128" y="42"/>
                </a:cubicBezTo>
                <a:cubicBezTo>
                  <a:pt x="128" y="44"/>
                  <a:pt x="127" y="47"/>
                  <a:pt x="127" y="49"/>
                </a:cubicBezTo>
                <a:cubicBezTo>
                  <a:pt x="138" y="53"/>
                  <a:pt x="147" y="62"/>
                  <a:pt x="147" y="74"/>
                </a:cubicBezTo>
                <a:cubicBezTo>
                  <a:pt x="147" y="88"/>
                  <a:pt x="135" y="100"/>
                  <a:pt x="120" y="1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35" tIns="48218" rIns="96435" bIns="48218" numCol="1" anchor="t" anchorCtr="0" compatLnSpc="1"/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Freeform 106"/>
          <p:cNvSpPr>
            <a:spLocks noEditPoints="1"/>
          </p:cNvSpPr>
          <p:nvPr/>
        </p:nvSpPr>
        <p:spPr bwMode="auto">
          <a:xfrm>
            <a:off x="7127919" y="4515087"/>
            <a:ext cx="214271" cy="288364"/>
          </a:xfrm>
          <a:custGeom>
            <a:avLst/>
            <a:gdLst>
              <a:gd name="T0" fmla="*/ 0 w 107"/>
              <a:gd name="T1" fmla="*/ 0 h 144"/>
              <a:gd name="T2" fmla="*/ 0 w 107"/>
              <a:gd name="T3" fmla="*/ 144 h 144"/>
              <a:gd name="T4" fmla="*/ 80 w 107"/>
              <a:gd name="T5" fmla="*/ 144 h 144"/>
              <a:gd name="T6" fmla="*/ 107 w 107"/>
              <a:gd name="T7" fmla="*/ 113 h 144"/>
              <a:gd name="T8" fmla="*/ 107 w 107"/>
              <a:gd name="T9" fmla="*/ 0 h 144"/>
              <a:gd name="T10" fmla="*/ 0 w 107"/>
              <a:gd name="T11" fmla="*/ 0 h 144"/>
              <a:gd name="T12" fmla="*/ 9 w 107"/>
              <a:gd name="T13" fmla="*/ 134 h 144"/>
              <a:gd name="T14" fmla="*/ 9 w 107"/>
              <a:gd name="T15" fmla="*/ 9 h 144"/>
              <a:gd name="T16" fmla="*/ 99 w 107"/>
              <a:gd name="T17" fmla="*/ 9 h 144"/>
              <a:gd name="T18" fmla="*/ 99 w 107"/>
              <a:gd name="T19" fmla="*/ 102 h 144"/>
              <a:gd name="T20" fmla="*/ 72 w 107"/>
              <a:gd name="T21" fmla="*/ 102 h 144"/>
              <a:gd name="T22" fmla="*/ 72 w 107"/>
              <a:gd name="T23" fmla="*/ 134 h 144"/>
              <a:gd name="T24" fmla="*/ 9 w 107"/>
              <a:gd name="T25" fmla="*/ 13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7" h="144">
                <a:moveTo>
                  <a:pt x="0" y="0"/>
                </a:moveTo>
                <a:lnTo>
                  <a:pt x="0" y="144"/>
                </a:lnTo>
                <a:lnTo>
                  <a:pt x="80" y="144"/>
                </a:lnTo>
                <a:lnTo>
                  <a:pt x="107" y="113"/>
                </a:lnTo>
                <a:lnTo>
                  <a:pt x="107" y="0"/>
                </a:lnTo>
                <a:lnTo>
                  <a:pt x="0" y="0"/>
                </a:lnTo>
                <a:close/>
                <a:moveTo>
                  <a:pt x="9" y="134"/>
                </a:moveTo>
                <a:lnTo>
                  <a:pt x="9" y="9"/>
                </a:lnTo>
                <a:lnTo>
                  <a:pt x="99" y="9"/>
                </a:lnTo>
                <a:lnTo>
                  <a:pt x="99" y="102"/>
                </a:lnTo>
                <a:lnTo>
                  <a:pt x="72" y="102"/>
                </a:lnTo>
                <a:lnTo>
                  <a:pt x="72" y="134"/>
                </a:lnTo>
                <a:lnTo>
                  <a:pt x="9" y="1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35" tIns="48218" rIns="96435" bIns="48218" numCol="1" anchor="t" anchorCtr="0" compatLnSpc="1"/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122914" y="3713390"/>
            <a:ext cx="224283" cy="334423"/>
            <a:chOff x="4669866" y="3800264"/>
            <a:chExt cx="279527" cy="416797"/>
          </a:xfrm>
          <a:solidFill>
            <a:schemeClr val="bg1"/>
          </a:solidFill>
        </p:grpSpPr>
        <p:sp>
          <p:nvSpPr>
            <p:cNvPr id="25" name="Freeform 141"/>
            <p:cNvSpPr>
              <a:spLocks noEditPoints="1"/>
            </p:cNvSpPr>
            <p:nvPr/>
          </p:nvSpPr>
          <p:spPr bwMode="auto">
            <a:xfrm>
              <a:off x="4669866" y="3800264"/>
              <a:ext cx="279527" cy="316965"/>
            </a:xfrm>
            <a:custGeom>
              <a:avLst/>
              <a:gdLst>
                <a:gd name="T0" fmla="*/ 84 w 84"/>
                <a:gd name="T1" fmla="*/ 42 h 95"/>
                <a:gd name="T2" fmla="*/ 42 w 84"/>
                <a:gd name="T3" fmla="*/ 0 h 95"/>
                <a:gd name="T4" fmla="*/ 0 w 84"/>
                <a:gd name="T5" fmla="*/ 42 h 95"/>
                <a:gd name="T6" fmla="*/ 28 w 84"/>
                <a:gd name="T7" fmla="*/ 81 h 95"/>
                <a:gd name="T8" fmla="*/ 25 w 84"/>
                <a:gd name="T9" fmla="*/ 81 h 95"/>
                <a:gd name="T10" fmla="*/ 25 w 84"/>
                <a:gd name="T11" fmla="*/ 95 h 95"/>
                <a:gd name="T12" fmla="*/ 60 w 84"/>
                <a:gd name="T13" fmla="*/ 95 h 95"/>
                <a:gd name="T14" fmla="*/ 60 w 84"/>
                <a:gd name="T15" fmla="*/ 81 h 95"/>
                <a:gd name="T16" fmla="*/ 57 w 84"/>
                <a:gd name="T17" fmla="*/ 81 h 95"/>
                <a:gd name="T18" fmla="*/ 84 w 84"/>
                <a:gd name="T19" fmla="*/ 42 h 95"/>
                <a:gd name="T20" fmla="*/ 42 w 84"/>
                <a:gd name="T21" fmla="*/ 77 h 95"/>
                <a:gd name="T22" fmla="*/ 7 w 84"/>
                <a:gd name="T23" fmla="*/ 42 h 95"/>
                <a:gd name="T24" fmla="*/ 42 w 84"/>
                <a:gd name="T25" fmla="*/ 7 h 95"/>
                <a:gd name="T26" fmla="*/ 77 w 84"/>
                <a:gd name="T27" fmla="*/ 42 h 95"/>
                <a:gd name="T28" fmla="*/ 42 w 84"/>
                <a:gd name="T29" fmla="*/ 7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95">
                  <a:moveTo>
                    <a:pt x="84" y="42"/>
                  </a:moveTo>
                  <a:cubicBezTo>
                    <a:pt x="84" y="19"/>
                    <a:pt x="65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60"/>
                    <a:pt x="12" y="75"/>
                    <a:pt x="28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7" y="81"/>
                    <a:pt x="57" y="81"/>
                    <a:pt x="57" y="81"/>
                  </a:cubicBezTo>
                  <a:cubicBezTo>
                    <a:pt x="73" y="75"/>
                    <a:pt x="84" y="60"/>
                    <a:pt x="84" y="42"/>
                  </a:cubicBezTo>
                  <a:close/>
                  <a:moveTo>
                    <a:pt x="42" y="77"/>
                  </a:moveTo>
                  <a:cubicBezTo>
                    <a:pt x="23" y="77"/>
                    <a:pt x="7" y="61"/>
                    <a:pt x="7" y="42"/>
                  </a:cubicBezTo>
                  <a:cubicBezTo>
                    <a:pt x="7" y="23"/>
                    <a:pt x="23" y="7"/>
                    <a:pt x="42" y="7"/>
                  </a:cubicBezTo>
                  <a:cubicBezTo>
                    <a:pt x="62" y="7"/>
                    <a:pt x="77" y="23"/>
                    <a:pt x="77" y="42"/>
                  </a:cubicBezTo>
                  <a:cubicBezTo>
                    <a:pt x="77" y="61"/>
                    <a:pt x="62" y="77"/>
                    <a:pt x="42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pPr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ectangle 142"/>
            <p:cNvSpPr>
              <a:spLocks noChangeArrowheads="1"/>
            </p:cNvSpPr>
            <p:nvPr/>
          </p:nvSpPr>
          <p:spPr bwMode="auto">
            <a:xfrm>
              <a:off x="4752226" y="4127210"/>
              <a:ext cx="117302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pPr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143"/>
            <p:cNvSpPr/>
            <p:nvPr/>
          </p:nvSpPr>
          <p:spPr bwMode="auto">
            <a:xfrm>
              <a:off x="4752226" y="4179623"/>
              <a:ext cx="117302" cy="37438"/>
            </a:xfrm>
            <a:custGeom>
              <a:avLst/>
              <a:gdLst>
                <a:gd name="T0" fmla="*/ 0 w 47"/>
                <a:gd name="T1" fmla="*/ 9 h 15"/>
                <a:gd name="T2" fmla="*/ 16 w 47"/>
                <a:gd name="T3" fmla="*/ 9 h 15"/>
                <a:gd name="T4" fmla="*/ 16 w 47"/>
                <a:gd name="T5" fmla="*/ 15 h 15"/>
                <a:gd name="T6" fmla="*/ 31 w 47"/>
                <a:gd name="T7" fmla="*/ 15 h 15"/>
                <a:gd name="T8" fmla="*/ 31 w 47"/>
                <a:gd name="T9" fmla="*/ 9 h 15"/>
                <a:gd name="T10" fmla="*/ 47 w 47"/>
                <a:gd name="T11" fmla="*/ 9 h 15"/>
                <a:gd name="T12" fmla="*/ 47 w 47"/>
                <a:gd name="T13" fmla="*/ 0 h 15"/>
                <a:gd name="T14" fmla="*/ 0 w 47"/>
                <a:gd name="T15" fmla="*/ 0 h 15"/>
                <a:gd name="T16" fmla="*/ 0 w 47"/>
                <a:gd name="T17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5">
                  <a:moveTo>
                    <a:pt x="0" y="9"/>
                  </a:moveTo>
                  <a:lnTo>
                    <a:pt x="16" y="9"/>
                  </a:lnTo>
                  <a:lnTo>
                    <a:pt x="16" y="15"/>
                  </a:lnTo>
                  <a:lnTo>
                    <a:pt x="31" y="15"/>
                  </a:lnTo>
                  <a:lnTo>
                    <a:pt x="31" y="9"/>
                  </a:lnTo>
                  <a:lnTo>
                    <a:pt x="47" y="9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pPr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144"/>
            <p:cNvSpPr>
              <a:spLocks noEditPoints="1"/>
            </p:cNvSpPr>
            <p:nvPr/>
          </p:nvSpPr>
          <p:spPr bwMode="auto">
            <a:xfrm>
              <a:off x="4769697" y="3890112"/>
              <a:ext cx="82362" cy="162227"/>
            </a:xfrm>
            <a:custGeom>
              <a:avLst/>
              <a:gdLst>
                <a:gd name="T0" fmla="*/ 32 w 33"/>
                <a:gd name="T1" fmla="*/ 3 h 65"/>
                <a:gd name="T2" fmla="*/ 28 w 33"/>
                <a:gd name="T3" fmla="*/ 0 h 65"/>
                <a:gd name="T4" fmla="*/ 16 w 33"/>
                <a:gd name="T5" fmla="*/ 5 h 65"/>
                <a:gd name="T6" fmla="*/ 4 w 33"/>
                <a:gd name="T7" fmla="*/ 0 h 65"/>
                <a:gd name="T8" fmla="*/ 0 w 33"/>
                <a:gd name="T9" fmla="*/ 3 h 65"/>
                <a:gd name="T10" fmla="*/ 0 w 33"/>
                <a:gd name="T11" fmla="*/ 3 h 65"/>
                <a:gd name="T12" fmla="*/ 0 w 33"/>
                <a:gd name="T13" fmla="*/ 3 h 65"/>
                <a:gd name="T14" fmla="*/ 15 w 33"/>
                <a:gd name="T15" fmla="*/ 65 h 65"/>
                <a:gd name="T16" fmla="*/ 19 w 33"/>
                <a:gd name="T17" fmla="*/ 65 h 65"/>
                <a:gd name="T18" fmla="*/ 33 w 33"/>
                <a:gd name="T19" fmla="*/ 3 h 65"/>
                <a:gd name="T20" fmla="*/ 33 w 33"/>
                <a:gd name="T21" fmla="*/ 3 h 65"/>
                <a:gd name="T22" fmla="*/ 33 w 33"/>
                <a:gd name="T23" fmla="*/ 3 h 65"/>
                <a:gd name="T24" fmla="*/ 33 w 33"/>
                <a:gd name="T25" fmla="*/ 3 h 65"/>
                <a:gd name="T26" fmla="*/ 32 w 33"/>
                <a:gd name="T27" fmla="*/ 3 h 65"/>
                <a:gd name="T28" fmla="*/ 16 w 33"/>
                <a:gd name="T29" fmla="*/ 57 h 65"/>
                <a:gd name="T30" fmla="*/ 4 w 33"/>
                <a:gd name="T31" fmla="*/ 4 h 65"/>
                <a:gd name="T32" fmla="*/ 16 w 33"/>
                <a:gd name="T33" fmla="*/ 8 h 65"/>
                <a:gd name="T34" fmla="*/ 29 w 33"/>
                <a:gd name="T35" fmla="*/ 4 h 65"/>
                <a:gd name="T36" fmla="*/ 16 w 33"/>
                <a:gd name="T37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65">
                  <a:moveTo>
                    <a:pt x="32" y="3"/>
                  </a:moveTo>
                  <a:lnTo>
                    <a:pt x="28" y="0"/>
                  </a:lnTo>
                  <a:lnTo>
                    <a:pt x="16" y="5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5" y="65"/>
                  </a:lnTo>
                  <a:lnTo>
                    <a:pt x="19" y="65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32" y="3"/>
                  </a:lnTo>
                  <a:close/>
                  <a:moveTo>
                    <a:pt x="16" y="57"/>
                  </a:moveTo>
                  <a:lnTo>
                    <a:pt x="4" y="4"/>
                  </a:lnTo>
                  <a:lnTo>
                    <a:pt x="16" y="8"/>
                  </a:lnTo>
                  <a:lnTo>
                    <a:pt x="29" y="4"/>
                  </a:lnTo>
                  <a:lnTo>
                    <a:pt x="16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pPr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114902" y="5279520"/>
            <a:ext cx="240304" cy="312395"/>
            <a:chOff x="6421904" y="4798576"/>
            <a:chExt cx="299494" cy="389342"/>
          </a:xfrm>
          <a:solidFill>
            <a:schemeClr val="bg1"/>
          </a:solidFill>
        </p:grpSpPr>
        <p:sp>
          <p:nvSpPr>
            <p:cNvPr id="30" name="Freeform 170"/>
            <p:cNvSpPr/>
            <p:nvPr/>
          </p:nvSpPr>
          <p:spPr bwMode="auto">
            <a:xfrm>
              <a:off x="6421904" y="4910886"/>
              <a:ext cx="299494" cy="277032"/>
            </a:xfrm>
            <a:custGeom>
              <a:avLst/>
              <a:gdLst>
                <a:gd name="T0" fmla="*/ 45 w 90"/>
                <a:gd name="T1" fmla="*/ 83 h 83"/>
                <a:gd name="T2" fmla="*/ 90 w 90"/>
                <a:gd name="T3" fmla="*/ 0 h 83"/>
                <a:gd name="T4" fmla="*/ 0 w 90"/>
                <a:gd name="T5" fmla="*/ 0 h 83"/>
                <a:gd name="T6" fmla="*/ 45 w 90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83">
                  <a:moveTo>
                    <a:pt x="45" y="83"/>
                  </a:moveTo>
                  <a:cubicBezTo>
                    <a:pt x="90" y="59"/>
                    <a:pt x="90" y="0"/>
                    <a:pt x="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59"/>
                    <a:pt x="4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pPr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Freeform 171"/>
            <p:cNvSpPr/>
            <p:nvPr/>
          </p:nvSpPr>
          <p:spPr bwMode="auto">
            <a:xfrm>
              <a:off x="6421904" y="4798576"/>
              <a:ext cx="299494" cy="94840"/>
            </a:xfrm>
            <a:custGeom>
              <a:avLst/>
              <a:gdLst>
                <a:gd name="T0" fmla="*/ 84 w 90"/>
                <a:gd name="T1" fmla="*/ 0 h 29"/>
                <a:gd name="T2" fmla="*/ 68 w 90"/>
                <a:gd name="T3" fmla="*/ 16 h 29"/>
                <a:gd name="T4" fmla="*/ 52 w 90"/>
                <a:gd name="T5" fmla="*/ 0 h 29"/>
                <a:gd name="T6" fmla="*/ 39 w 90"/>
                <a:gd name="T7" fmla="*/ 0 h 29"/>
                <a:gd name="T8" fmla="*/ 23 w 90"/>
                <a:gd name="T9" fmla="*/ 16 h 29"/>
                <a:gd name="T10" fmla="*/ 7 w 90"/>
                <a:gd name="T11" fmla="*/ 0 h 29"/>
                <a:gd name="T12" fmla="*/ 0 w 90"/>
                <a:gd name="T13" fmla="*/ 0 h 29"/>
                <a:gd name="T14" fmla="*/ 0 w 90"/>
                <a:gd name="T15" fmla="*/ 29 h 29"/>
                <a:gd name="T16" fmla="*/ 90 w 90"/>
                <a:gd name="T17" fmla="*/ 29 h 29"/>
                <a:gd name="T18" fmla="*/ 90 w 90"/>
                <a:gd name="T19" fmla="*/ 0 h 29"/>
                <a:gd name="T20" fmla="*/ 84 w 90"/>
                <a:gd name="T2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29">
                  <a:moveTo>
                    <a:pt x="84" y="0"/>
                  </a:moveTo>
                  <a:cubicBezTo>
                    <a:pt x="84" y="9"/>
                    <a:pt x="77" y="16"/>
                    <a:pt x="68" y="16"/>
                  </a:cubicBezTo>
                  <a:cubicBezTo>
                    <a:pt x="59" y="16"/>
                    <a:pt x="52" y="9"/>
                    <a:pt x="5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9"/>
                    <a:pt x="32" y="16"/>
                    <a:pt x="23" y="16"/>
                  </a:cubicBezTo>
                  <a:cubicBezTo>
                    <a:pt x="14" y="16"/>
                    <a:pt x="7" y="9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pPr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3333030" y="447973"/>
            <a:ext cx="9525719" cy="109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356" y="447973"/>
            <a:ext cx="1387460" cy="1091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375612" y="218609"/>
            <a:ext cx="1424940" cy="337185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zh-CN" altLang="en-US" sz="1600" dirty="0">
                <a:solidFill>
                  <a:schemeClr val="accent3"/>
                </a:solidFill>
                <a:latin typeface="+mj-lt"/>
                <a:ea typeface="微软雅黑" panose="020B0503020204020204" pitchFamily="34" charset="-122"/>
              </a:rPr>
              <a:t>系统</a:t>
            </a:r>
            <a:r>
              <a:rPr lang="en-US" altLang="zh-CN" sz="1600" dirty="0">
                <a:solidFill>
                  <a:schemeClr val="accent3"/>
                </a:solidFill>
                <a:latin typeface="+mj-lt"/>
                <a:ea typeface="微软雅黑" panose="020B0503020204020204" pitchFamily="34" charset="-122"/>
              </a:rPr>
              <a:t>UML</a:t>
            </a:r>
            <a:r>
              <a:rPr lang="zh-CN" altLang="en-US" sz="1600" dirty="0">
                <a:solidFill>
                  <a:schemeClr val="accent3"/>
                </a:solidFill>
                <a:latin typeface="+mj-lt"/>
                <a:ea typeface="微软雅黑" panose="020B0503020204020204" pitchFamily="34" charset="-122"/>
              </a:rPr>
              <a:t>类图</a:t>
            </a:r>
            <a:endParaRPr lang="zh-CN" altLang="en-US" sz="1600" dirty="0">
              <a:solidFill>
                <a:schemeClr val="accent3"/>
              </a:solidFill>
              <a:latin typeface="+mj-lt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60" y="1332230"/>
            <a:ext cx="9758045" cy="5812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P spid="14" grpId="0" animBg="1"/>
      <p:bldP spid="16" grpId="0" animBg="1"/>
      <p:bldP spid="18" grpId="0" animBg="1"/>
      <p:bldP spid="20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333030" y="447973"/>
            <a:ext cx="9525719" cy="109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356" y="447973"/>
            <a:ext cx="1387460" cy="1091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375612" y="539148"/>
            <a:ext cx="1922321" cy="2308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CN" sz="900" dirty="0" smtClean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Please replace the written content</a:t>
            </a:r>
            <a:endParaRPr lang="zh-CN" altLang="en-US" sz="90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375612" y="218609"/>
            <a:ext cx="1198880" cy="337185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zh-CN" altLang="en-US" sz="1600" dirty="0">
                <a:solidFill>
                  <a:schemeClr val="accent3"/>
                </a:solidFill>
                <a:latin typeface="+mj-lt"/>
                <a:ea typeface="微软雅黑" panose="020B0503020204020204" pitchFamily="34" charset="-122"/>
              </a:rPr>
              <a:t>包裹流程图</a:t>
            </a:r>
            <a:endParaRPr lang="zh-CN" altLang="en-US" sz="1600" dirty="0">
              <a:solidFill>
                <a:schemeClr val="accent3"/>
              </a:solidFill>
              <a:latin typeface="+mj-lt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0120" y="1351280"/>
            <a:ext cx="10903585" cy="3832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6000">
        <p14:prism/>
      </p:transition>
    </mc:Choice>
    <mc:Fallback>
      <p:transition spd="slow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333030" y="447973"/>
            <a:ext cx="9525719" cy="109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356" y="447973"/>
            <a:ext cx="1387460" cy="1091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375612" y="539148"/>
            <a:ext cx="1922321" cy="2308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CN" sz="900" dirty="0" smtClean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Please replace the written content</a:t>
            </a:r>
            <a:endParaRPr lang="zh-CN" altLang="en-US" sz="90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375612" y="218609"/>
            <a:ext cx="1605280" cy="337185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zh-CN" altLang="en-US" sz="1600" dirty="0">
                <a:solidFill>
                  <a:schemeClr val="accent3"/>
                </a:solidFill>
                <a:latin typeface="+mj-lt"/>
                <a:ea typeface="微软雅黑" panose="020B0503020204020204" pitchFamily="34" charset="-122"/>
              </a:rPr>
              <a:t>包裹状态变化</a:t>
            </a:r>
            <a:r>
              <a:rPr lang="zh-CN" altLang="en-US" sz="1600" dirty="0">
                <a:solidFill>
                  <a:schemeClr val="accent3"/>
                </a:solidFill>
                <a:latin typeface="+mj-lt"/>
                <a:ea typeface="微软雅黑" panose="020B0503020204020204" pitchFamily="34" charset="-122"/>
              </a:rPr>
              <a:t>图</a:t>
            </a:r>
            <a:endParaRPr lang="zh-CN" altLang="en-US" sz="1600" dirty="0">
              <a:solidFill>
                <a:schemeClr val="accent3"/>
              </a:solidFill>
              <a:latin typeface="+mj-lt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3080" y="1898650"/>
            <a:ext cx="8952230" cy="3094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6000">
        <p14:prism/>
      </p:transition>
    </mc:Choice>
    <mc:Fallback>
      <p:transition spd="slow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自定义 1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5EEFB"/>
      </a:accent1>
      <a:accent2>
        <a:srgbClr val="00A7FB"/>
      </a:accent2>
      <a:accent3>
        <a:srgbClr val="006397"/>
      </a:accent3>
      <a:accent4>
        <a:srgbClr val="55EEFB"/>
      </a:accent4>
      <a:accent5>
        <a:srgbClr val="00A7FB"/>
      </a:accent5>
      <a:accent6>
        <a:srgbClr val="006397"/>
      </a:accent6>
      <a:hlink>
        <a:srgbClr val="55EEFB"/>
      </a:hlink>
      <a:folHlink>
        <a:srgbClr val="00A7FB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</Words>
  <Application>WPS 演示</Application>
  <PresentationFormat>自定义</PresentationFormat>
  <Paragraphs>97</Paragraphs>
  <Slides>12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Calibri</vt:lpstr>
      <vt:lpstr>微软雅黑</vt:lpstr>
      <vt:lpstr>Agency FB</vt:lpstr>
      <vt:lpstr>굴림</vt:lpstr>
      <vt:lpstr>Roboto</vt:lpstr>
      <vt:lpstr>Arial Unicode MS</vt:lpstr>
      <vt:lpstr>Source Sans Pro Light</vt:lpstr>
      <vt:lpstr>Arial</vt:lpstr>
      <vt:lpstr>Adobe Myungjo Std M</vt:lpstr>
      <vt:lpstr>Segoe Print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述职报告</dc:title>
  <dc:creator/>
  <cp:keywords>第一PPT模板网：www.1ppt.com</cp:keywords>
  <cp:lastModifiedBy>hujian</cp:lastModifiedBy>
  <cp:revision>2</cp:revision>
  <dcterms:created xsi:type="dcterms:W3CDTF">2016-09-19T10:15:00Z</dcterms:created>
  <dcterms:modified xsi:type="dcterms:W3CDTF">2017-10-16T09:00:40Z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