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>
        <p:scale>
          <a:sx n="66" d="100"/>
          <a:sy n="66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24A3A-14A9-4E30-B5A2-73AB5AD357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AEFE8F-E56B-4B31-928A-A64214BE1C5E}">
      <dgm:prSet/>
      <dgm:spPr/>
      <dgm:t>
        <a:bodyPr/>
        <a:lstStyle/>
        <a:p>
          <a:r>
            <a:rPr lang="en-US"/>
            <a:t>The </a:t>
          </a:r>
          <a:r>
            <a:rPr lang="en-US" b="1"/>
            <a:t>Decision Tree Classifier trained with SMOTE-resampled data</a:t>
          </a:r>
          <a:r>
            <a:rPr lang="en-US"/>
            <a:t> stands out as our best performing model for this project, particularly when considering the crucial goal of identifying actual diabetes cases.</a:t>
          </a:r>
        </a:p>
      </dgm:t>
    </dgm:pt>
    <dgm:pt modelId="{205C543E-C075-490E-846F-87E8E223B595}" type="parTrans" cxnId="{836D066B-5370-4694-899E-F45B3B85A6C2}">
      <dgm:prSet/>
      <dgm:spPr/>
      <dgm:t>
        <a:bodyPr/>
        <a:lstStyle/>
        <a:p>
          <a:endParaRPr lang="en-US"/>
        </a:p>
      </dgm:t>
    </dgm:pt>
    <dgm:pt modelId="{6167FD05-4BFC-42E2-8B92-E9D7862FB28B}" type="sibTrans" cxnId="{836D066B-5370-4694-899E-F45B3B85A6C2}">
      <dgm:prSet/>
      <dgm:spPr/>
      <dgm:t>
        <a:bodyPr/>
        <a:lstStyle/>
        <a:p>
          <a:endParaRPr lang="en-US"/>
        </a:p>
      </dgm:t>
    </dgm:pt>
    <dgm:pt modelId="{C229E8C6-BA56-442D-A58A-33466260712F}">
      <dgm:prSet/>
      <dgm:spPr/>
      <dgm:t>
        <a:bodyPr/>
        <a:lstStyle/>
        <a:p>
          <a:r>
            <a:rPr lang="en-US"/>
            <a:t>While its overall accuracy of 78.87% is slightly lower than the Random Forest's (without SMOTE), its performance on the minority 'Diabetes' class is significantly better and more balanced.</a:t>
          </a:r>
        </a:p>
      </dgm:t>
    </dgm:pt>
    <dgm:pt modelId="{D5D36D0C-62F0-4E85-8458-C80E5D8D56B3}" type="parTrans" cxnId="{10A0897E-DB26-41F4-9950-58A818BEA1B5}">
      <dgm:prSet/>
      <dgm:spPr/>
      <dgm:t>
        <a:bodyPr/>
        <a:lstStyle/>
        <a:p>
          <a:endParaRPr lang="en-US"/>
        </a:p>
      </dgm:t>
    </dgm:pt>
    <dgm:pt modelId="{A8896277-4B4F-4875-AD90-74762E0FC400}" type="sibTrans" cxnId="{10A0897E-DB26-41F4-9950-58A818BEA1B5}">
      <dgm:prSet/>
      <dgm:spPr/>
      <dgm:t>
        <a:bodyPr/>
        <a:lstStyle/>
        <a:p>
          <a:endParaRPr lang="en-US"/>
        </a:p>
      </dgm:t>
    </dgm:pt>
    <dgm:pt modelId="{EB491829-9968-45EC-8806-A39F19C9C5E0}" type="pres">
      <dgm:prSet presAssocID="{4DB24A3A-14A9-4E30-B5A2-73AB5AD357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3F060-0ABB-40EC-BF44-D6FEB97745CB}" type="pres">
      <dgm:prSet presAssocID="{34AEFE8F-E56B-4B31-928A-A64214BE1C5E}" presName="hierRoot1" presStyleCnt="0"/>
      <dgm:spPr/>
    </dgm:pt>
    <dgm:pt modelId="{F1CC7A79-EDB5-4ADE-8192-0A1F001828F9}" type="pres">
      <dgm:prSet presAssocID="{34AEFE8F-E56B-4B31-928A-A64214BE1C5E}" presName="composite" presStyleCnt="0"/>
      <dgm:spPr/>
    </dgm:pt>
    <dgm:pt modelId="{EE3CE4A3-CF00-4769-9CAD-D4BF5037BC24}" type="pres">
      <dgm:prSet presAssocID="{34AEFE8F-E56B-4B31-928A-A64214BE1C5E}" presName="background" presStyleLbl="node0" presStyleIdx="0" presStyleCnt="2"/>
      <dgm:spPr/>
    </dgm:pt>
    <dgm:pt modelId="{1D93E574-F094-4F59-85F4-B95481FD2337}" type="pres">
      <dgm:prSet presAssocID="{34AEFE8F-E56B-4B31-928A-A64214BE1C5E}" presName="text" presStyleLbl="fgAcc0" presStyleIdx="0" presStyleCnt="2">
        <dgm:presLayoutVars>
          <dgm:chPref val="3"/>
        </dgm:presLayoutVars>
      </dgm:prSet>
      <dgm:spPr/>
    </dgm:pt>
    <dgm:pt modelId="{792F21A9-B61E-4874-8227-2EABDADF1668}" type="pres">
      <dgm:prSet presAssocID="{34AEFE8F-E56B-4B31-928A-A64214BE1C5E}" presName="hierChild2" presStyleCnt="0"/>
      <dgm:spPr/>
    </dgm:pt>
    <dgm:pt modelId="{C7640D5C-1EC1-4113-AF96-AEB3B4CDBB88}" type="pres">
      <dgm:prSet presAssocID="{C229E8C6-BA56-442D-A58A-33466260712F}" presName="hierRoot1" presStyleCnt="0"/>
      <dgm:spPr/>
    </dgm:pt>
    <dgm:pt modelId="{FDCADE4D-E6BA-481A-B0F1-29BE39AB05B7}" type="pres">
      <dgm:prSet presAssocID="{C229E8C6-BA56-442D-A58A-33466260712F}" presName="composite" presStyleCnt="0"/>
      <dgm:spPr/>
    </dgm:pt>
    <dgm:pt modelId="{9EE3CC4A-350E-4F0E-A070-1A5434EBCB1C}" type="pres">
      <dgm:prSet presAssocID="{C229E8C6-BA56-442D-A58A-33466260712F}" presName="background" presStyleLbl="node0" presStyleIdx="1" presStyleCnt="2"/>
      <dgm:spPr/>
    </dgm:pt>
    <dgm:pt modelId="{E3C4DC46-E845-4B91-A6CF-895DC1EBEA58}" type="pres">
      <dgm:prSet presAssocID="{C229E8C6-BA56-442D-A58A-33466260712F}" presName="text" presStyleLbl="fgAcc0" presStyleIdx="1" presStyleCnt="2">
        <dgm:presLayoutVars>
          <dgm:chPref val="3"/>
        </dgm:presLayoutVars>
      </dgm:prSet>
      <dgm:spPr/>
    </dgm:pt>
    <dgm:pt modelId="{E6F0EF14-500C-4D2B-B213-984C8A04E780}" type="pres">
      <dgm:prSet presAssocID="{C229E8C6-BA56-442D-A58A-33466260712F}" presName="hierChild2" presStyleCnt="0"/>
      <dgm:spPr/>
    </dgm:pt>
  </dgm:ptLst>
  <dgm:cxnLst>
    <dgm:cxn modelId="{836D066B-5370-4694-899E-F45B3B85A6C2}" srcId="{4DB24A3A-14A9-4E30-B5A2-73AB5AD35781}" destId="{34AEFE8F-E56B-4B31-928A-A64214BE1C5E}" srcOrd="0" destOrd="0" parTransId="{205C543E-C075-490E-846F-87E8E223B595}" sibTransId="{6167FD05-4BFC-42E2-8B92-E9D7862FB28B}"/>
    <dgm:cxn modelId="{FB1C397A-9493-47FE-BBC0-530AF4609DEA}" type="presOf" srcId="{34AEFE8F-E56B-4B31-928A-A64214BE1C5E}" destId="{1D93E574-F094-4F59-85F4-B95481FD2337}" srcOrd="0" destOrd="0" presId="urn:microsoft.com/office/officeart/2005/8/layout/hierarchy1"/>
    <dgm:cxn modelId="{10A0897E-DB26-41F4-9950-58A818BEA1B5}" srcId="{4DB24A3A-14A9-4E30-B5A2-73AB5AD35781}" destId="{C229E8C6-BA56-442D-A58A-33466260712F}" srcOrd="1" destOrd="0" parTransId="{D5D36D0C-62F0-4E85-8458-C80E5D8D56B3}" sibTransId="{A8896277-4B4F-4875-AD90-74762E0FC400}"/>
    <dgm:cxn modelId="{54059DBB-4E34-48AA-89E3-9D2DCAF7EDF1}" type="presOf" srcId="{C229E8C6-BA56-442D-A58A-33466260712F}" destId="{E3C4DC46-E845-4B91-A6CF-895DC1EBEA58}" srcOrd="0" destOrd="0" presId="urn:microsoft.com/office/officeart/2005/8/layout/hierarchy1"/>
    <dgm:cxn modelId="{0C10FAF3-4B00-42C2-BA1A-6C82CC958BB4}" type="presOf" srcId="{4DB24A3A-14A9-4E30-B5A2-73AB5AD35781}" destId="{EB491829-9968-45EC-8806-A39F19C9C5E0}" srcOrd="0" destOrd="0" presId="urn:microsoft.com/office/officeart/2005/8/layout/hierarchy1"/>
    <dgm:cxn modelId="{0FF12938-E77E-4D75-933D-3094D4FC721B}" type="presParOf" srcId="{EB491829-9968-45EC-8806-A39F19C9C5E0}" destId="{FFB3F060-0ABB-40EC-BF44-D6FEB97745CB}" srcOrd="0" destOrd="0" presId="urn:microsoft.com/office/officeart/2005/8/layout/hierarchy1"/>
    <dgm:cxn modelId="{4227FBB1-E2DF-4B46-938B-CEA449206F68}" type="presParOf" srcId="{FFB3F060-0ABB-40EC-BF44-D6FEB97745CB}" destId="{F1CC7A79-EDB5-4ADE-8192-0A1F001828F9}" srcOrd="0" destOrd="0" presId="urn:microsoft.com/office/officeart/2005/8/layout/hierarchy1"/>
    <dgm:cxn modelId="{2BA1FB90-1443-4036-9FD1-F845C95D3F9B}" type="presParOf" srcId="{F1CC7A79-EDB5-4ADE-8192-0A1F001828F9}" destId="{EE3CE4A3-CF00-4769-9CAD-D4BF5037BC24}" srcOrd="0" destOrd="0" presId="urn:microsoft.com/office/officeart/2005/8/layout/hierarchy1"/>
    <dgm:cxn modelId="{1F9EA77F-AD42-4574-B4E0-759C06C953B9}" type="presParOf" srcId="{F1CC7A79-EDB5-4ADE-8192-0A1F001828F9}" destId="{1D93E574-F094-4F59-85F4-B95481FD2337}" srcOrd="1" destOrd="0" presId="urn:microsoft.com/office/officeart/2005/8/layout/hierarchy1"/>
    <dgm:cxn modelId="{1C8C7F0A-3E3F-4C51-AA09-FBC70E667E6F}" type="presParOf" srcId="{FFB3F060-0ABB-40EC-BF44-D6FEB97745CB}" destId="{792F21A9-B61E-4874-8227-2EABDADF1668}" srcOrd="1" destOrd="0" presId="urn:microsoft.com/office/officeart/2005/8/layout/hierarchy1"/>
    <dgm:cxn modelId="{3B032186-06D0-4225-B472-951DDAE9276F}" type="presParOf" srcId="{EB491829-9968-45EC-8806-A39F19C9C5E0}" destId="{C7640D5C-1EC1-4113-AF96-AEB3B4CDBB88}" srcOrd="1" destOrd="0" presId="urn:microsoft.com/office/officeart/2005/8/layout/hierarchy1"/>
    <dgm:cxn modelId="{F2D0F7A7-4D88-439F-B76B-2268AE7D9A14}" type="presParOf" srcId="{C7640D5C-1EC1-4113-AF96-AEB3B4CDBB88}" destId="{FDCADE4D-E6BA-481A-B0F1-29BE39AB05B7}" srcOrd="0" destOrd="0" presId="urn:microsoft.com/office/officeart/2005/8/layout/hierarchy1"/>
    <dgm:cxn modelId="{5C71C68C-51C8-40F5-B202-7587F167F1E4}" type="presParOf" srcId="{FDCADE4D-E6BA-481A-B0F1-29BE39AB05B7}" destId="{9EE3CC4A-350E-4F0E-A070-1A5434EBCB1C}" srcOrd="0" destOrd="0" presId="urn:microsoft.com/office/officeart/2005/8/layout/hierarchy1"/>
    <dgm:cxn modelId="{72B857F0-2048-4C75-AE92-5048BB7BCD06}" type="presParOf" srcId="{FDCADE4D-E6BA-481A-B0F1-29BE39AB05B7}" destId="{E3C4DC46-E845-4B91-A6CF-895DC1EBEA58}" srcOrd="1" destOrd="0" presId="urn:microsoft.com/office/officeart/2005/8/layout/hierarchy1"/>
    <dgm:cxn modelId="{854A2678-328F-4D58-8B0D-2118351C2CD8}" type="presParOf" srcId="{C7640D5C-1EC1-4113-AF96-AEB3B4CDBB88}" destId="{E6F0EF14-500C-4D2B-B213-984C8A04E7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B7777-140B-4FFD-8B77-7E8EADE386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EAFD67-7B7D-41FD-9184-215F3CA0CADF}">
      <dgm:prSet/>
      <dgm:spPr/>
      <dgm:t>
        <a:bodyPr/>
        <a:lstStyle/>
        <a:p>
          <a:r>
            <a:rPr lang="en-US" b="1"/>
            <a:t>False Negatives Exist:</a:t>
          </a:r>
          <a:r>
            <a:rPr lang="en-US"/>
            <a:t> Despite my efforts, the model still generates </a:t>
          </a:r>
          <a:r>
            <a:rPr lang="en-US" b="1"/>
            <a:t>3,052 False Negatives</a:t>
          </a:r>
          <a:r>
            <a:rPr lang="en-US"/>
            <a:t>. </a:t>
          </a:r>
        </a:p>
      </dgm:t>
    </dgm:pt>
    <dgm:pt modelId="{8282656C-F5C0-4F06-91CE-15109E92D71D}" type="parTrans" cxnId="{8279F74B-307E-4C56-9BB0-433C65E787DC}">
      <dgm:prSet/>
      <dgm:spPr/>
      <dgm:t>
        <a:bodyPr/>
        <a:lstStyle/>
        <a:p>
          <a:endParaRPr lang="en-US"/>
        </a:p>
      </dgm:t>
    </dgm:pt>
    <dgm:pt modelId="{8ACDEDA9-7481-4386-9079-22877386B502}" type="sibTrans" cxnId="{8279F74B-307E-4C56-9BB0-433C65E787DC}">
      <dgm:prSet/>
      <dgm:spPr/>
      <dgm:t>
        <a:bodyPr/>
        <a:lstStyle/>
        <a:p>
          <a:endParaRPr lang="en-US"/>
        </a:p>
      </dgm:t>
    </dgm:pt>
    <dgm:pt modelId="{FE0E0117-BF2C-4432-A938-04B9DBBC6A35}">
      <dgm:prSet/>
      <dgm:spPr/>
      <dgm:t>
        <a:bodyPr/>
        <a:lstStyle/>
        <a:p>
          <a:r>
            <a:rPr lang="en-US" b="1"/>
            <a:t>False Positives Impact:</a:t>
          </a:r>
          <a:r>
            <a:rPr lang="en-US"/>
            <a:t> The </a:t>
          </a:r>
          <a:r>
            <a:rPr lang="en-US" b="1"/>
            <a:t>7,105 False Positives</a:t>
          </a:r>
          <a:r>
            <a:rPr lang="en-US"/>
            <a:t> could lead to unnecessary follow-up tests, anxiety, and healthcare costs for individuals who are not diabetic. </a:t>
          </a:r>
        </a:p>
      </dgm:t>
    </dgm:pt>
    <dgm:pt modelId="{B09C91B3-93A7-43A5-A539-5BFF8EF88700}" type="parTrans" cxnId="{2566E072-9C91-4A74-A914-E66AA5F8B235}">
      <dgm:prSet/>
      <dgm:spPr/>
      <dgm:t>
        <a:bodyPr/>
        <a:lstStyle/>
        <a:p>
          <a:endParaRPr lang="en-US"/>
        </a:p>
      </dgm:t>
    </dgm:pt>
    <dgm:pt modelId="{FD788AAD-8FB0-4B36-9A9D-AE9C9A7CA746}" type="sibTrans" cxnId="{2566E072-9C91-4A74-A914-E66AA5F8B235}">
      <dgm:prSet/>
      <dgm:spPr/>
      <dgm:t>
        <a:bodyPr/>
        <a:lstStyle/>
        <a:p>
          <a:endParaRPr lang="en-US"/>
        </a:p>
      </dgm:t>
    </dgm:pt>
    <dgm:pt modelId="{A95CA11B-3BB1-4F8B-883B-FEC1878FB276}">
      <dgm:prSet/>
      <dgm:spPr/>
      <dgm:t>
        <a:bodyPr/>
        <a:lstStyle/>
        <a:p>
          <a:r>
            <a:rPr lang="en-US"/>
            <a:t>Stakeholders need to consider the cost-benefit of these 'false alarms' versus the benefit of identifying more true cases."</a:t>
          </a:r>
        </a:p>
      </dgm:t>
    </dgm:pt>
    <dgm:pt modelId="{4EA8B806-7540-4840-ACD0-2CD5A9779318}" type="parTrans" cxnId="{8252E2DE-356E-406E-9676-45BD151725D0}">
      <dgm:prSet/>
      <dgm:spPr/>
      <dgm:t>
        <a:bodyPr/>
        <a:lstStyle/>
        <a:p>
          <a:endParaRPr lang="en-US"/>
        </a:p>
      </dgm:t>
    </dgm:pt>
    <dgm:pt modelId="{2287E599-336E-4120-B884-0BB30F6AEF29}" type="sibTrans" cxnId="{8252E2DE-356E-406E-9676-45BD151725D0}">
      <dgm:prSet/>
      <dgm:spPr/>
      <dgm:t>
        <a:bodyPr/>
        <a:lstStyle/>
        <a:p>
          <a:endParaRPr lang="en-US"/>
        </a:p>
      </dgm:t>
    </dgm:pt>
    <dgm:pt modelId="{4BC46FC5-3CF9-4B59-8396-E52507A36FB9}" type="pres">
      <dgm:prSet presAssocID="{405B7777-140B-4FFD-8B77-7E8EADE3865F}" presName="root" presStyleCnt="0">
        <dgm:presLayoutVars>
          <dgm:dir/>
          <dgm:resizeHandles val="exact"/>
        </dgm:presLayoutVars>
      </dgm:prSet>
      <dgm:spPr/>
    </dgm:pt>
    <dgm:pt modelId="{3A456FF0-AD45-47C2-ACB7-71878F1DC711}" type="pres">
      <dgm:prSet presAssocID="{16EAFD67-7B7D-41FD-9184-215F3CA0CADF}" presName="compNode" presStyleCnt="0"/>
      <dgm:spPr/>
    </dgm:pt>
    <dgm:pt modelId="{87BE918B-5DFD-46B2-81A8-38E0556BBDE7}" type="pres">
      <dgm:prSet presAssocID="{16EAFD67-7B7D-41FD-9184-215F3CA0CADF}" presName="bgRect" presStyleLbl="bgShp" presStyleIdx="0" presStyleCnt="3"/>
      <dgm:spPr/>
    </dgm:pt>
    <dgm:pt modelId="{CE332CD3-9A6F-4DA3-B989-C7207F60DB5B}" type="pres">
      <dgm:prSet presAssocID="{16EAFD67-7B7D-41FD-9184-215F3CA0CA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301251C-A5D9-4475-B628-696027869EB5}" type="pres">
      <dgm:prSet presAssocID="{16EAFD67-7B7D-41FD-9184-215F3CA0CADF}" presName="spaceRect" presStyleCnt="0"/>
      <dgm:spPr/>
    </dgm:pt>
    <dgm:pt modelId="{C8465F21-0DE3-4591-9033-4E3EFF0EF3A7}" type="pres">
      <dgm:prSet presAssocID="{16EAFD67-7B7D-41FD-9184-215F3CA0CADF}" presName="parTx" presStyleLbl="revTx" presStyleIdx="0" presStyleCnt="3">
        <dgm:presLayoutVars>
          <dgm:chMax val="0"/>
          <dgm:chPref val="0"/>
        </dgm:presLayoutVars>
      </dgm:prSet>
      <dgm:spPr/>
    </dgm:pt>
    <dgm:pt modelId="{B30DA622-1698-4509-89FD-08FF7466364E}" type="pres">
      <dgm:prSet presAssocID="{8ACDEDA9-7481-4386-9079-22877386B502}" presName="sibTrans" presStyleCnt="0"/>
      <dgm:spPr/>
    </dgm:pt>
    <dgm:pt modelId="{5AC9A50B-E927-4E81-AC33-6F8549C9B369}" type="pres">
      <dgm:prSet presAssocID="{FE0E0117-BF2C-4432-A938-04B9DBBC6A35}" presName="compNode" presStyleCnt="0"/>
      <dgm:spPr/>
    </dgm:pt>
    <dgm:pt modelId="{5A10D1E7-0ADC-4CC3-9095-01D5D3B33C7E}" type="pres">
      <dgm:prSet presAssocID="{FE0E0117-BF2C-4432-A938-04B9DBBC6A35}" presName="bgRect" presStyleLbl="bgShp" presStyleIdx="1" presStyleCnt="3"/>
      <dgm:spPr/>
    </dgm:pt>
    <dgm:pt modelId="{9DC70E3F-AFCF-4AEE-9EF7-2D4B7826829D}" type="pres">
      <dgm:prSet presAssocID="{FE0E0117-BF2C-4432-A938-04B9DBBC6A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A5610AF-644B-402A-80EF-6046D68BDF6A}" type="pres">
      <dgm:prSet presAssocID="{FE0E0117-BF2C-4432-A938-04B9DBBC6A35}" presName="spaceRect" presStyleCnt="0"/>
      <dgm:spPr/>
    </dgm:pt>
    <dgm:pt modelId="{84F82C0C-1B4B-49E2-88DD-3BFD54803875}" type="pres">
      <dgm:prSet presAssocID="{FE0E0117-BF2C-4432-A938-04B9DBBC6A35}" presName="parTx" presStyleLbl="revTx" presStyleIdx="1" presStyleCnt="3">
        <dgm:presLayoutVars>
          <dgm:chMax val="0"/>
          <dgm:chPref val="0"/>
        </dgm:presLayoutVars>
      </dgm:prSet>
      <dgm:spPr/>
    </dgm:pt>
    <dgm:pt modelId="{CB4D30FA-6462-4A21-9CF4-AB53FAA92E14}" type="pres">
      <dgm:prSet presAssocID="{FD788AAD-8FB0-4B36-9A9D-AE9C9A7CA746}" presName="sibTrans" presStyleCnt="0"/>
      <dgm:spPr/>
    </dgm:pt>
    <dgm:pt modelId="{C8373403-7F73-4CAE-91B3-32A30000AA85}" type="pres">
      <dgm:prSet presAssocID="{A95CA11B-3BB1-4F8B-883B-FEC1878FB276}" presName="compNode" presStyleCnt="0"/>
      <dgm:spPr/>
    </dgm:pt>
    <dgm:pt modelId="{3180003C-DDCF-4F71-A8C5-E7F9BD6D7B7D}" type="pres">
      <dgm:prSet presAssocID="{A95CA11B-3BB1-4F8B-883B-FEC1878FB276}" presName="bgRect" presStyleLbl="bgShp" presStyleIdx="2" presStyleCnt="3"/>
      <dgm:spPr/>
    </dgm:pt>
    <dgm:pt modelId="{CD2EA677-0FEA-42C4-A701-1A62733D5991}" type="pres">
      <dgm:prSet presAssocID="{A95CA11B-3BB1-4F8B-883B-FEC1878FB2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7E3B60A8-76CF-4F22-8031-E29C16EE669F}" type="pres">
      <dgm:prSet presAssocID="{A95CA11B-3BB1-4F8B-883B-FEC1878FB276}" presName="spaceRect" presStyleCnt="0"/>
      <dgm:spPr/>
    </dgm:pt>
    <dgm:pt modelId="{BCF60FF4-71C0-49F5-8B48-D06447851337}" type="pres">
      <dgm:prSet presAssocID="{A95CA11B-3BB1-4F8B-883B-FEC1878FB2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4EA549-4F53-4863-848C-889F3E3A654D}" type="presOf" srcId="{16EAFD67-7B7D-41FD-9184-215F3CA0CADF}" destId="{C8465F21-0DE3-4591-9033-4E3EFF0EF3A7}" srcOrd="0" destOrd="0" presId="urn:microsoft.com/office/officeart/2018/2/layout/IconVerticalSolidList"/>
    <dgm:cxn modelId="{8279F74B-307E-4C56-9BB0-433C65E787DC}" srcId="{405B7777-140B-4FFD-8B77-7E8EADE3865F}" destId="{16EAFD67-7B7D-41FD-9184-215F3CA0CADF}" srcOrd="0" destOrd="0" parTransId="{8282656C-F5C0-4F06-91CE-15109E92D71D}" sibTransId="{8ACDEDA9-7481-4386-9079-22877386B502}"/>
    <dgm:cxn modelId="{2566E072-9C91-4A74-A914-E66AA5F8B235}" srcId="{405B7777-140B-4FFD-8B77-7E8EADE3865F}" destId="{FE0E0117-BF2C-4432-A938-04B9DBBC6A35}" srcOrd="1" destOrd="0" parTransId="{B09C91B3-93A7-43A5-A539-5BFF8EF88700}" sibTransId="{FD788AAD-8FB0-4B36-9A9D-AE9C9A7CA746}"/>
    <dgm:cxn modelId="{94BA3D73-24F7-4357-A754-FA01E627FC12}" type="presOf" srcId="{FE0E0117-BF2C-4432-A938-04B9DBBC6A35}" destId="{84F82C0C-1B4B-49E2-88DD-3BFD54803875}" srcOrd="0" destOrd="0" presId="urn:microsoft.com/office/officeart/2018/2/layout/IconVerticalSolidList"/>
    <dgm:cxn modelId="{D5C15BC8-F8FD-4859-A82A-76662816CCF5}" type="presOf" srcId="{A95CA11B-3BB1-4F8B-883B-FEC1878FB276}" destId="{BCF60FF4-71C0-49F5-8B48-D06447851337}" srcOrd="0" destOrd="0" presId="urn:microsoft.com/office/officeart/2018/2/layout/IconVerticalSolidList"/>
    <dgm:cxn modelId="{DD990EC9-88BB-4470-BDF5-3CDF93084F85}" type="presOf" srcId="{405B7777-140B-4FFD-8B77-7E8EADE3865F}" destId="{4BC46FC5-3CF9-4B59-8396-E52507A36FB9}" srcOrd="0" destOrd="0" presId="urn:microsoft.com/office/officeart/2018/2/layout/IconVerticalSolidList"/>
    <dgm:cxn modelId="{8252E2DE-356E-406E-9676-45BD151725D0}" srcId="{405B7777-140B-4FFD-8B77-7E8EADE3865F}" destId="{A95CA11B-3BB1-4F8B-883B-FEC1878FB276}" srcOrd="2" destOrd="0" parTransId="{4EA8B806-7540-4840-ACD0-2CD5A9779318}" sibTransId="{2287E599-336E-4120-B884-0BB30F6AEF29}"/>
    <dgm:cxn modelId="{B39AC976-233F-4197-A5D9-964EB1708B8C}" type="presParOf" srcId="{4BC46FC5-3CF9-4B59-8396-E52507A36FB9}" destId="{3A456FF0-AD45-47C2-ACB7-71878F1DC711}" srcOrd="0" destOrd="0" presId="urn:microsoft.com/office/officeart/2018/2/layout/IconVerticalSolidList"/>
    <dgm:cxn modelId="{08B93438-59D1-4EE1-9CA5-CF9AE6205BF8}" type="presParOf" srcId="{3A456FF0-AD45-47C2-ACB7-71878F1DC711}" destId="{87BE918B-5DFD-46B2-81A8-38E0556BBDE7}" srcOrd="0" destOrd="0" presId="urn:microsoft.com/office/officeart/2018/2/layout/IconVerticalSolidList"/>
    <dgm:cxn modelId="{2D898D91-69F2-4BAC-8AAE-0B1C740B3C5B}" type="presParOf" srcId="{3A456FF0-AD45-47C2-ACB7-71878F1DC711}" destId="{CE332CD3-9A6F-4DA3-B989-C7207F60DB5B}" srcOrd="1" destOrd="0" presId="urn:microsoft.com/office/officeart/2018/2/layout/IconVerticalSolidList"/>
    <dgm:cxn modelId="{C5C1CF94-24BD-4A3E-9AF7-8E44A85D536D}" type="presParOf" srcId="{3A456FF0-AD45-47C2-ACB7-71878F1DC711}" destId="{F301251C-A5D9-4475-B628-696027869EB5}" srcOrd="2" destOrd="0" presId="urn:microsoft.com/office/officeart/2018/2/layout/IconVerticalSolidList"/>
    <dgm:cxn modelId="{14824507-53B8-468A-BB80-1497D79C9BF2}" type="presParOf" srcId="{3A456FF0-AD45-47C2-ACB7-71878F1DC711}" destId="{C8465F21-0DE3-4591-9033-4E3EFF0EF3A7}" srcOrd="3" destOrd="0" presId="urn:microsoft.com/office/officeart/2018/2/layout/IconVerticalSolidList"/>
    <dgm:cxn modelId="{90A2B47F-F267-4BC3-88B9-6D9E1474B350}" type="presParOf" srcId="{4BC46FC5-3CF9-4B59-8396-E52507A36FB9}" destId="{B30DA622-1698-4509-89FD-08FF7466364E}" srcOrd="1" destOrd="0" presId="urn:microsoft.com/office/officeart/2018/2/layout/IconVerticalSolidList"/>
    <dgm:cxn modelId="{B4632AC4-C7CA-43FC-B3E9-18642AFAB280}" type="presParOf" srcId="{4BC46FC5-3CF9-4B59-8396-E52507A36FB9}" destId="{5AC9A50B-E927-4E81-AC33-6F8549C9B369}" srcOrd="2" destOrd="0" presId="urn:microsoft.com/office/officeart/2018/2/layout/IconVerticalSolidList"/>
    <dgm:cxn modelId="{2AF8F6E1-FB86-474F-A3EE-3AB9714FB765}" type="presParOf" srcId="{5AC9A50B-E927-4E81-AC33-6F8549C9B369}" destId="{5A10D1E7-0ADC-4CC3-9095-01D5D3B33C7E}" srcOrd="0" destOrd="0" presId="urn:microsoft.com/office/officeart/2018/2/layout/IconVerticalSolidList"/>
    <dgm:cxn modelId="{9B1C1A48-7E7D-476A-9BDB-62890E4E57F1}" type="presParOf" srcId="{5AC9A50B-E927-4E81-AC33-6F8549C9B369}" destId="{9DC70E3F-AFCF-4AEE-9EF7-2D4B7826829D}" srcOrd="1" destOrd="0" presId="urn:microsoft.com/office/officeart/2018/2/layout/IconVerticalSolidList"/>
    <dgm:cxn modelId="{8482F5FF-8CF3-4A16-9F68-15EA29A73351}" type="presParOf" srcId="{5AC9A50B-E927-4E81-AC33-6F8549C9B369}" destId="{1A5610AF-644B-402A-80EF-6046D68BDF6A}" srcOrd="2" destOrd="0" presId="urn:microsoft.com/office/officeart/2018/2/layout/IconVerticalSolidList"/>
    <dgm:cxn modelId="{D3835DE6-5E45-4175-BEA1-377D691C32BA}" type="presParOf" srcId="{5AC9A50B-E927-4E81-AC33-6F8549C9B369}" destId="{84F82C0C-1B4B-49E2-88DD-3BFD54803875}" srcOrd="3" destOrd="0" presId="urn:microsoft.com/office/officeart/2018/2/layout/IconVerticalSolidList"/>
    <dgm:cxn modelId="{3E1DA113-B32A-43D4-92BC-91FB066173B7}" type="presParOf" srcId="{4BC46FC5-3CF9-4B59-8396-E52507A36FB9}" destId="{CB4D30FA-6462-4A21-9CF4-AB53FAA92E14}" srcOrd="3" destOrd="0" presId="urn:microsoft.com/office/officeart/2018/2/layout/IconVerticalSolidList"/>
    <dgm:cxn modelId="{E6A2446A-3E8D-47B3-BFFD-FAB27A99D605}" type="presParOf" srcId="{4BC46FC5-3CF9-4B59-8396-E52507A36FB9}" destId="{C8373403-7F73-4CAE-91B3-32A30000AA85}" srcOrd="4" destOrd="0" presId="urn:microsoft.com/office/officeart/2018/2/layout/IconVerticalSolidList"/>
    <dgm:cxn modelId="{B09346FD-3AA8-4E52-9DAC-B1B316A8FEF7}" type="presParOf" srcId="{C8373403-7F73-4CAE-91B3-32A30000AA85}" destId="{3180003C-DDCF-4F71-A8C5-E7F9BD6D7B7D}" srcOrd="0" destOrd="0" presId="urn:microsoft.com/office/officeart/2018/2/layout/IconVerticalSolidList"/>
    <dgm:cxn modelId="{92556A60-154A-497E-A163-9BA1C4FE72D9}" type="presParOf" srcId="{C8373403-7F73-4CAE-91B3-32A30000AA85}" destId="{CD2EA677-0FEA-42C4-A701-1A62733D5991}" srcOrd="1" destOrd="0" presId="urn:microsoft.com/office/officeart/2018/2/layout/IconVerticalSolidList"/>
    <dgm:cxn modelId="{AE9E116E-617D-49CE-9D99-CE708EC69F0D}" type="presParOf" srcId="{C8373403-7F73-4CAE-91B3-32A30000AA85}" destId="{7E3B60A8-76CF-4F22-8031-E29C16EE669F}" srcOrd="2" destOrd="0" presId="urn:microsoft.com/office/officeart/2018/2/layout/IconVerticalSolidList"/>
    <dgm:cxn modelId="{24158BC7-CD93-43DE-8ACD-14FA666897BB}" type="presParOf" srcId="{C8373403-7F73-4CAE-91B3-32A30000AA85}" destId="{BCF60FF4-71C0-49F5-8B48-D064478513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CE4A3-CF00-4769-9CAD-D4BF5037BC24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E574-F094-4F59-85F4-B95481FD233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b="1" kern="1200"/>
            <a:t>Decision Tree Classifier trained with SMOTE-resampled data</a:t>
          </a:r>
          <a:r>
            <a:rPr lang="en-US" sz="2300" kern="1200"/>
            <a:t> stands out as our best performing model for this project, particularly when considering the crucial goal of identifying actual diabetes cases.</a:t>
          </a:r>
        </a:p>
      </dsp:txBody>
      <dsp:txXfrm>
        <a:off x="608661" y="692298"/>
        <a:ext cx="4508047" cy="2799040"/>
      </dsp:txXfrm>
    </dsp:sp>
    <dsp:sp modelId="{9EE3CC4A-350E-4F0E-A070-1A5434EBCB1C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4DC46-E845-4B91-A6CF-895DC1EBEA58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While its overall accuracy of 78.87% is slightly lower than the Random Forest's (without SMOTE), its performance on the minority 'Diabetes' class is significantly better and more balanced.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918B-5DFD-46B2-81A8-38E0556BBDE7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32CD3-9A6F-4DA3-B989-C7207F60DB5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5F21-0DE3-4591-9033-4E3EFF0EF3A7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False Negatives Exist:</a:t>
          </a:r>
          <a:r>
            <a:rPr lang="en-US" sz="2300" kern="1200"/>
            <a:t> Despite my efforts, the model still generates </a:t>
          </a:r>
          <a:r>
            <a:rPr lang="en-US" sz="2300" b="1" kern="1200"/>
            <a:t>3,052 False Negatives</a:t>
          </a:r>
          <a:r>
            <a:rPr lang="en-US" sz="2300" kern="1200"/>
            <a:t>. </a:t>
          </a:r>
        </a:p>
      </dsp:txBody>
      <dsp:txXfrm>
        <a:off x="1437631" y="531"/>
        <a:ext cx="9077968" cy="1244702"/>
      </dsp:txXfrm>
    </dsp:sp>
    <dsp:sp modelId="{5A10D1E7-0ADC-4CC3-9095-01D5D3B33C7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70E3F-AFCF-4AEE-9EF7-2D4B7826829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82C0C-1B4B-49E2-88DD-3BFD54803875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False Positives Impact:</a:t>
          </a:r>
          <a:r>
            <a:rPr lang="en-US" sz="2300" kern="1200"/>
            <a:t> The </a:t>
          </a:r>
          <a:r>
            <a:rPr lang="en-US" sz="2300" b="1" kern="1200"/>
            <a:t>7,105 False Positives</a:t>
          </a:r>
          <a:r>
            <a:rPr lang="en-US" sz="2300" kern="1200"/>
            <a:t> could lead to unnecessary follow-up tests, anxiety, and healthcare costs for individuals who are not diabetic. </a:t>
          </a:r>
        </a:p>
      </dsp:txBody>
      <dsp:txXfrm>
        <a:off x="1437631" y="1556410"/>
        <a:ext cx="9077968" cy="1244702"/>
      </dsp:txXfrm>
    </dsp:sp>
    <dsp:sp modelId="{3180003C-DDCF-4F71-A8C5-E7F9BD6D7B7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EA677-0FEA-42C4-A701-1A62733D599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60FF4-71C0-49F5-8B48-D0644785133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Stakeholders need to consider the cost-benefit of these 'false alarms' versus the benefit of identifying more true cases."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C91-03AB-494E-513A-8E6E3AB5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36967-7512-44BE-4039-10E3F403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FEAB-5DCE-5E81-328D-F1AED85F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5473-617B-DF2E-7E73-B0E4CDAB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A013-9998-267E-38EE-101D64F2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61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352-78C3-4ED7-D430-F4F8475E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09793-A58B-1F07-F320-A1CF022DC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BD37-CF07-D2A0-2088-312C32CE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671A-D78A-2B28-461B-FBCD594A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77EA-5DC4-1D50-17FE-F93289D6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15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0FB85-EA2A-0597-75F8-0E854DA85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27BD-FAE5-B1DA-77BF-5A56241FA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27B8-8E59-29DE-48AE-A249BA75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FD5A-DE16-5074-8CB4-85FDD315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1E0C-F24A-4BB0-B68B-3F3DD59C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08A7-FD3C-B7FD-DF08-2AA502A0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1F45-EA73-1BA6-5FCE-78FFA275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0AAA-7B39-4949-06C5-B6481798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4751-1E90-64B6-C986-479B98DD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D4D0-E5DE-D78D-9DEF-9D3A4B6F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5226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DF7C-510A-028A-C466-0DCD1265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F90B-FBE3-E03D-0D2A-06976F67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1983-78ED-100A-3126-5A79C52C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531-526A-5DFF-DAA0-941D0F8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DE95-64CC-448B-D615-FC08D2FA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2208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0009-4F2E-72E1-8AAE-414EC8D1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981C-700A-BC80-F37A-1E86E66E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1EF0-3115-B5AF-C894-57EA2CC9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E2E8-5D22-7745-938E-E10BAE5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EB02-83BD-D143-CCE2-C166712F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9F9FC-5E53-85FF-D383-9E3BF246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23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B53D-DF72-5A46-8C62-8772E7E8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2E498-98C9-34DF-638B-55D1CCB4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D0F5B-D5BE-CACA-3CD8-D02197CC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34635-D03F-B6C3-0669-C49097985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D890B-03DF-BC5D-F181-9162DF1E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5519-C74E-260F-AACF-F036EB31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C8FE-FD5A-BFE3-BE0F-4839ADBF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87E03-8915-385E-DCDE-57B41529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54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6338-7016-919B-EA01-AABEC5B7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83E78-E282-8CED-AE1E-DB66DA34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CF256-AEE7-6EC0-A5F4-6E5273E9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2976-37A0-B2B3-D9E7-172FE0E4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4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38A13-3389-25CC-E29F-C51FA5A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1A023-4EFB-F4F8-654D-12232789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58A63-752A-50E4-73B2-9B213210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83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66BC-EAA0-90E7-43F9-50BBB3C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E6B5-82AA-58E5-5E2A-49EF3E49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0ABEA-9F53-831D-761B-8ACB3650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EA20-5F7D-0016-9A25-03294D72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138C-EDC4-95CE-C312-AEBD5E48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4239-A2D1-1102-264A-61911326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186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2B9-FDA8-82AD-039D-EA273A8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57D52-16F2-F65E-7FBE-7585CF56D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A4FD4-A1A6-C7EA-7FD3-2134AA80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FDE8-ED0C-5FE0-B9FD-E4A122B5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6DC6A-41FA-785B-27CA-6E25F041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ABDC-1C87-69BC-77FB-2308265E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85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C12C4-0648-74D2-E35D-73A744FB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775B-A439-391A-B2B8-F0BC22DB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C5B8-8BC0-2003-CB3F-1CFF887B3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C28CA-3D0E-4AFC-A23A-49B8B10A5CFA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9AF1-4AB5-E37E-DD89-58B89B3DC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7910-9F31-6C1C-ED1B-FC514F00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42C42-CAFF-4043-B5A7-AEB669DD1AF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78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76832-BE5A-8AF8-AD49-B4BD501BE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Predicting Diabetes Risk</a:t>
            </a:r>
            <a:endParaRPr lang="en-K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A5EC-3034-BFB1-7C08-222BD623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10" y="3965991"/>
            <a:ext cx="7555605" cy="190150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 Machine Learning Approach Using Health Indicators</a:t>
            </a:r>
            <a:br>
              <a:rPr lang="en-US" sz="2800" dirty="0">
                <a:solidFill>
                  <a:schemeClr val="tx2"/>
                </a:solidFill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By Steven Joel Ochanda</a:t>
            </a:r>
            <a:endParaRPr lang="en-KE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30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24B60-C454-F87E-1DA8-5FFEDA6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Split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4BCF93-B04C-6B8C-667D-F1646A4C8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63912"/>
            <a:ext cx="7225748" cy="55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9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70E1-AC50-26C0-012D-A4AAB9DE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Preprocessing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320-DC21-D124-2BB1-6C36E8E8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4: Feature Scaling</a:t>
            </a:r>
          </a:p>
          <a:p>
            <a:pPr marL="0" indent="0">
              <a:buNone/>
            </a:pPr>
            <a:r>
              <a:rPr lang="en-US" dirty="0"/>
              <a:t>I applied </a:t>
            </a:r>
            <a:r>
              <a:rPr lang="en-US" dirty="0" err="1"/>
              <a:t>StandardScaler</a:t>
            </a:r>
            <a:r>
              <a:rPr lang="en-US" dirty="0"/>
              <a:t> to transform our features. This scales the data so that it has a mean of 0 and a standard deviation of 1, effectively standardizing the range of all features. </a:t>
            </a:r>
          </a:p>
          <a:p>
            <a:pPr marL="0" indent="0">
              <a:buNone/>
            </a:pPr>
            <a:r>
              <a:rPr lang="en-US" dirty="0"/>
              <a:t>Preventing Data Leakage : </a:t>
            </a:r>
          </a:p>
          <a:p>
            <a:pPr lvl="1"/>
            <a:r>
              <a:rPr lang="en-US" dirty="0"/>
              <a:t>Fitting the </a:t>
            </a:r>
            <a:r>
              <a:rPr lang="en-US" dirty="0" err="1"/>
              <a:t>StandardScaler</a:t>
            </a:r>
            <a:r>
              <a:rPr lang="en-US" dirty="0"/>
              <a:t> ONLY on the training data (</a:t>
            </a:r>
            <a:r>
              <a:rPr lang="en-US" dirty="0" err="1"/>
              <a:t>X_train</a:t>
            </a:r>
            <a:r>
              <a:rPr lang="en-US" dirty="0"/>
              <a:t>). This means the scaler learns the mean and standard deviation exclusively from the training set.</a:t>
            </a:r>
          </a:p>
          <a:p>
            <a:pPr lvl="1"/>
            <a:r>
              <a:rPr lang="en-US" dirty="0"/>
              <a:t>Transforming BOTH the training data (</a:t>
            </a:r>
            <a:r>
              <a:rPr lang="en-US" dirty="0" err="1"/>
              <a:t>X_train</a:t>
            </a:r>
            <a:r>
              <a:rPr lang="en-US" dirty="0"/>
              <a:t>) and the testing data (</a:t>
            </a:r>
            <a:r>
              <a:rPr lang="en-US" dirty="0" err="1"/>
              <a:t>X_test</a:t>
            </a:r>
            <a:r>
              <a:rPr lang="en-US" dirty="0"/>
              <a:t>) using the scaler fitted on the training data.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3632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74D9-2A73-94E3-651E-2F104E88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Addressing Class Imbalance: Ensuring Fair Prediction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ACF3-E49A-3595-194C-94E4B04E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highlighted earlier, our dataset is severely imbalanced, with roughly 84% 'No Diabetes' cases and only 15% 'Diabetes' cases. </a:t>
            </a:r>
          </a:p>
          <a:p>
            <a:r>
              <a:rPr lang="en-US" dirty="0"/>
              <a:t>Strategy 1: Model-Level Adjustment (</a:t>
            </a:r>
            <a:r>
              <a:rPr lang="en-US" dirty="0" err="1"/>
              <a:t>class_weight</a:t>
            </a:r>
            <a:r>
              <a:rPr lang="en-US" dirty="0"/>
              <a:t>='balanced’) </a:t>
            </a:r>
          </a:p>
          <a:p>
            <a:pPr marL="457200" lvl="1" indent="0">
              <a:buNone/>
            </a:pPr>
            <a:r>
              <a:rPr lang="en-US" dirty="0"/>
              <a:t>This parameter automatically adjusts the weights of the classes during training. </a:t>
            </a:r>
          </a:p>
          <a:p>
            <a:r>
              <a:rPr lang="en-US" dirty="0"/>
              <a:t>Strategy 2: Data Resampling with SMOTE (Synthetic Minority Over-sampling Technique)</a:t>
            </a:r>
          </a:p>
          <a:p>
            <a:pPr marL="457200" lvl="1" indent="0">
              <a:buNone/>
            </a:pPr>
            <a:r>
              <a:rPr lang="en-US" dirty="0"/>
              <a:t>SMOTE generates new, synthetic data points that are similar to existing minority class samples but are not exact copies.</a:t>
            </a:r>
          </a:p>
          <a:p>
            <a:pPr marL="457200" lvl="1" indent="0">
              <a:buNone/>
            </a:pPr>
            <a:r>
              <a:rPr lang="en-US" dirty="0"/>
              <a:t>By creating a more balanced training environment, SMOTE enables my models to learn robust patterns for both classes, significantly improving their ability to detect diabetes cases.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128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FED7-C760-406C-DCDB-B8422C58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 Selection &amp; Iterative Evaluation (Results)</a:t>
            </a:r>
            <a:endParaRPr lang="en-K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43D0-D5CF-BB17-1080-61D62CFA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Performance Metrics Explained</a:t>
            </a:r>
            <a:endParaRPr lang="en-US" sz="1600" dirty="0"/>
          </a:p>
          <a:p>
            <a:r>
              <a:rPr lang="en-US" sz="1600" b="1" dirty="0"/>
              <a:t>Accuracy:</a:t>
            </a:r>
            <a:r>
              <a:rPr lang="en-US" sz="1600" dirty="0"/>
              <a:t> The overall proportion of correct predictions. </a:t>
            </a:r>
          </a:p>
          <a:p>
            <a:r>
              <a:rPr lang="en-US" sz="1600" b="1" dirty="0"/>
              <a:t>Confusion Matrix:</a:t>
            </a:r>
            <a:r>
              <a:rPr lang="en-US" sz="1600" dirty="0"/>
              <a:t> A table that shows where our model made correct and incorrect predictions. </a:t>
            </a:r>
          </a:p>
          <a:p>
            <a:pPr lvl="1"/>
            <a:r>
              <a:rPr lang="en-US" sz="1600" b="1" dirty="0"/>
              <a:t>True Negative (TN):</a:t>
            </a:r>
            <a:r>
              <a:rPr lang="en-US" sz="1600" dirty="0"/>
              <a:t> Correctly predicted No Diabetes.</a:t>
            </a:r>
          </a:p>
          <a:p>
            <a:pPr lvl="1"/>
            <a:r>
              <a:rPr lang="en-US" sz="1600" b="1" dirty="0"/>
              <a:t>False Positive (FP):</a:t>
            </a:r>
            <a:r>
              <a:rPr lang="en-US" sz="1600" dirty="0"/>
              <a:t> Incorrectly predicted Diabetes (false alarm).</a:t>
            </a:r>
          </a:p>
          <a:p>
            <a:pPr lvl="1"/>
            <a:r>
              <a:rPr lang="en-US" sz="1600" b="1" dirty="0"/>
              <a:t>False Negative (FN):</a:t>
            </a:r>
            <a:r>
              <a:rPr lang="en-US" sz="1600" dirty="0"/>
              <a:t> Incorrectly predicted No Diabetes (missed diagnosis).</a:t>
            </a:r>
          </a:p>
          <a:p>
            <a:pPr lvl="1"/>
            <a:r>
              <a:rPr lang="en-US" sz="1600" b="1" dirty="0"/>
              <a:t>True Positive (TP):</a:t>
            </a:r>
            <a:r>
              <a:rPr lang="en-US" sz="1600" dirty="0"/>
              <a:t> Correctly predicted Diabetes.</a:t>
            </a:r>
          </a:p>
          <a:p>
            <a:r>
              <a:rPr lang="en-US" sz="1600" b="1" dirty="0"/>
              <a:t>Precision (for Diabetes):</a:t>
            </a:r>
            <a:r>
              <a:rPr lang="en-US" sz="1600" dirty="0"/>
              <a:t> Out of all cases predicted as Diabetes, how many were actually Diabetes. High precision reduces false alarms.</a:t>
            </a:r>
          </a:p>
          <a:p>
            <a:r>
              <a:rPr lang="en-US" sz="1600" b="1" dirty="0"/>
              <a:t>Recall (for Diabetes - </a:t>
            </a:r>
            <a:r>
              <a:rPr lang="en-US" sz="1600" b="1" i="1" dirty="0"/>
              <a:t>Critical for our goal</a:t>
            </a:r>
            <a:r>
              <a:rPr lang="en-US" sz="1600" b="1" dirty="0"/>
              <a:t>):</a:t>
            </a:r>
            <a:r>
              <a:rPr lang="en-US" sz="1600" dirty="0"/>
              <a:t> Out of all actual Diabetes cases, how many did our model correctly identify. High recall minimizes missed diagnoses.</a:t>
            </a:r>
          </a:p>
          <a:p>
            <a:r>
              <a:rPr lang="en-US" sz="1600" b="1" dirty="0"/>
              <a:t>F1-Score (for Diabetes):</a:t>
            </a:r>
            <a:r>
              <a:rPr lang="en-US" sz="1600" dirty="0"/>
              <a:t> A balance between Precision and Recall.</a:t>
            </a:r>
          </a:p>
          <a:p>
            <a:r>
              <a:rPr lang="en-US" sz="1600" b="1" dirty="0"/>
              <a:t>AUC (Area Under the ROC Curve):</a:t>
            </a:r>
            <a:r>
              <a:rPr lang="en-US" sz="1600" dirty="0"/>
              <a:t> Measures the model's ability to distinguish between classes. A higher AUC (closer to 1) indicates better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28593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230D7-C893-EA3D-A8E3-6E84F42B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1: Logistic Regression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B6BE-8DA8-8FB5-6754-CED9DB45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Results on Test Set:</a:t>
            </a:r>
            <a:r>
              <a:rPr lang="en-US" sz="2000"/>
              <a:t> </a:t>
            </a:r>
            <a:r>
              <a:rPr lang="en-US" sz="2000" b="1"/>
              <a:t>Overall Accuracy:</a:t>
            </a:r>
            <a:r>
              <a:rPr lang="en-US" sz="2000"/>
              <a:t> 71.42%</a:t>
            </a:r>
          </a:p>
          <a:p>
            <a:r>
              <a:rPr lang="en-US" sz="2000" b="1"/>
              <a:t>Confusion Matrix: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True Negatives (No Diabetes identified correctly): 27,445</a:t>
            </a:r>
          </a:p>
          <a:p>
            <a:pPr lvl="1"/>
            <a:r>
              <a:rPr lang="en-US" sz="2000"/>
              <a:t>False Positives (No Diabetes incorrectly identified as Diabetes): 11,431</a:t>
            </a:r>
          </a:p>
          <a:p>
            <a:pPr lvl="1"/>
            <a:r>
              <a:rPr lang="en-US" sz="2000"/>
              <a:t>False Negatives (Actual Diabetes missed): 1,686</a:t>
            </a:r>
          </a:p>
          <a:p>
            <a:pPr lvl="1"/>
            <a:r>
              <a:rPr lang="en-US" sz="2000"/>
              <a:t>True Positives (Actual Diabetes identified correctly): 5,333</a:t>
            </a:r>
          </a:p>
          <a:p>
            <a:r>
              <a:rPr lang="en-US" sz="2000" b="1"/>
              <a:t>Key Metrics for Diabetes (Class 1):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Precision: 0.32</a:t>
            </a:r>
          </a:p>
          <a:p>
            <a:pPr lvl="1"/>
            <a:r>
              <a:rPr lang="en-US" sz="2000" b="1"/>
              <a:t>Recall: 0.76</a:t>
            </a:r>
            <a:endParaRPr lang="en-US" sz="2000"/>
          </a:p>
          <a:p>
            <a:pPr lvl="1"/>
            <a:r>
              <a:rPr lang="en-US" sz="2000"/>
              <a:t>F1-Score: 0.45</a:t>
            </a:r>
          </a:p>
          <a:p>
            <a:r>
              <a:rPr lang="en-US" sz="2000" b="1"/>
              <a:t>AUC Score:</a:t>
            </a:r>
            <a:r>
              <a:rPr lang="en-US" sz="2000"/>
              <a:t> 0.81</a:t>
            </a:r>
          </a:p>
          <a:p>
            <a:endParaRPr lang="en-KE" sz="2000"/>
          </a:p>
        </p:txBody>
      </p:sp>
    </p:spTree>
    <p:extLst>
      <p:ext uri="{BB962C8B-B14F-4D97-AF65-F5344CB8AC3E}">
        <p14:creationId xmlns:p14="http://schemas.microsoft.com/office/powerpoint/2010/main" val="23278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6602-D8E6-1B79-FD45-DE67FC19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2: Logistic Regression with SMOTE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DF1B-75A9-F383-360E-0CC5F7FA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Results on Test Set:</a:t>
            </a:r>
            <a:r>
              <a:rPr lang="en-US" sz="2000"/>
              <a:t> </a:t>
            </a:r>
            <a:r>
              <a:rPr lang="en-US" sz="2000" b="1"/>
              <a:t>Overall Accuracy:</a:t>
            </a:r>
            <a:r>
              <a:rPr lang="en-US" sz="2000"/>
              <a:t> 71.96%</a:t>
            </a:r>
          </a:p>
          <a:p>
            <a:r>
              <a:rPr lang="en-US" sz="2000" b="1"/>
              <a:t>Confusion Matrix: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True Negatives: 27,520</a:t>
            </a:r>
          </a:p>
          <a:p>
            <a:pPr lvl="1"/>
            <a:r>
              <a:rPr lang="en-US" sz="2000"/>
              <a:t>False Positives: 11,356</a:t>
            </a:r>
          </a:p>
          <a:p>
            <a:pPr lvl="1"/>
            <a:r>
              <a:rPr lang="en-US" sz="2000"/>
              <a:t>False Negatives: 1,707</a:t>
            </a:r>
          </a:p>
          <a:p>
            <a:pPr lvl="1"/>
            <a:r>
              <a:rPr lang="en-US" sz="2000"/>
              <a:t>True Positives: 5,312</a:t>
            </a:r>
          </a:p>
          <a:p>
            <a:r>
              <a:rPr lang="en-US" sz="2000" b="1"/>
              <a:t>Key Metrics for Diabetes (Class 1):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Precision: 0.32</a:t>
            </a:r>
          </a:p>
          <a:p>
            <a:pPr lvl="1"/>
            <a:r>
              <a:rPr lang="en-US" sz="2000" b="1"/>
              <a:t>Recall: 0.71</a:t>
            </a:r>
            <a:endParaRPr lang="en-US" sz="2000"/>
          </a:p>
          <a:p>
            <a:pPr lvl="1"/>
            <a:r>
              <a:rPr lang="en-US" sz="2000"/>
              <a:t>F1-Score: 0.49</a:t>
            </a:r>
          </a:p>
          <a:p>
            <a:r>
              <a:rPr lang="en-US" sz="2000" b="1"/>
              <a:t>AUC Score:</a:t>
            </a:r>
            <a:r>
              <a:rPr lang="en-US" sz="2000"/>
              <a:t> 0.81</a:t>
            </a:r>
          </a:p>
        </p:txBody>
      </p:sp>
    </p:spTree>
    <p:extLst>
      <p:ext uri="{BB962C8B-B14F-4D97-AF65-F5344CB8AC3E}">
        <p14:creationId xmlns:p14="http://schemas.microsoft.com/office/powerpoint/2010/main" val="373036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6D22-9ED3-BA70-17AE-104A6D3A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3: Decision Tree Classifier with SMOTE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3E17-07ED-35B4-63EF-03B8914A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Results on Test Set:</a:t>
            </a:r>
            <a:r>
              <a:rPr lang="en-US" sz="2000"/>
              <a:t> </a:t>
            </a:r>
            <a:r>
              <a:rPr lang="en-US" sz="2000" b="1"/>
              <a:t>Overall Accuracy:</a:t>
            </a:r>
            <a:r>
              <a:rPr lang="en-US" sz="2000"/>
              <a:t> 78.87%</a:t>
            </a:r>
          </a:p>
          <a:p>
            <a:r>
              <a:rPr lang="en-US" sz="2000" b="1"/>
              <a:t>Confusion Matrix: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True Negatives: 31,771</a:t>
            </a:r>
          </a:p>
          <a:p>
            <a:pPr lvl="1"/>
            <a:r>
              <a:rPr lang="en-US" sz="2000"/>
              <a:t>False Positives: 7,105</a:t>
            </a:r>
          </a:p>
          <a:p>
            <a:pPr lvl="1"/>
            <a:r>
              <a:rPr lang="en-US" sz="2000"/>
              <a:t>False Negatives: 3,052</a:t>
            </a:r>
          </a:p>
          <a:p>
            <a:pPr lvl="1"/>
            <a:r>
              <a:rPr lang="en-US" sz="2000"/>
              <a:t>True Positives: 3,967</a:t>
            </a:r>
          </a:p>
          <a:p>
            <a:r>
              <a:rPr lang="en-US" sz="2000" b="1"/>
              <a:t>Key Metrics for Diabetes (Class 1):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Precision: 0.36</a:t>
            </a:r>
          </a:p>
          <a:p>
            <a:pPr lvl="1"/>
            <a:r>
              <a:rPr lang="en-US" sz="2000" b="1"/>
              <a:t>Recall: 0.57</a:t>
            </a:r>
            <a:endParaRPr lang="en-US" sz="2000"/>
          </a:p>
          <a:p>
            <a:pPr lvl="1"/>
            <a:r>
              <a:rPr lang="en-US" sz="2000"/>
              <a:t>F1-Score: 0.44</a:t>
            </a:r>
          </a:p>
          <a:p>
            <a:r>
              <a:rPr lang="en-US" sz="2000" b="1"/>
              <a:t>AUC Score:</a:t>
            </a:r>
            <a:r>
              <a:rPr lang="en-US" sz="2000"/>
              <a:t> 0.79</a:t>
            </a:r>
          </a:p>
          <a:p>
            <a:endParaRPr lang="en-KE" sz="2000"/>
          </a:p>
        </p:txBody>
      </p:sp>
    </p:spTree>
    <p:extLst>
      <p:ext uri="{BB962C8B-B14F-4D97-AF65-F5344CB8AC3E}">
        <p14:creationId xmlns:p14="http://schemas.microsoft.com/office/powerpoint/2010/main" val="415748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13A6D-1275-9220-6BED-FC6DFBA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4: Random Forest Classifier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C143-8359-0732-EE25-84F7D983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Results (without SMOTE):</a:t>
            </a:r>
            <a:r>
              <a:rPr lang="en-US" sz="2000"/>
              <a:t> </a:t>
            </a:r>
            <a:r>
              <a:rPr lang="en-US" sz="2000" b="1"/>
              <a:t>Overall Accuracy:</a:t>
            </a:r>
            <a:r>
              <a:rPr lang="en-US" sz="2000"/>
              <a:t> 98.88%</a:t>
            </a:r>
          </a:p>
          <a:p>
            <a:r>
              <a:rPr lang="en-US" sz="2000" b="1"/>
              <a:t>Confusion Matrix: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True Negatives: 37,669</a:t>
            </a:r>
          </a:p>
          <a:p>
            <a:pPr lvl="1"/>
            <a:r>
              <a:rPr lang="en-US" sz="2000"/>
              <a:t>False Positives: 1,207</a:t>
            </a:r>
          </a:p>
          <a:p>
            <a:pPr lvl="1"/>
            <a:r>
              <a:rPr lang="en-US" sz="2000"/>
              <a:t>False Negatives: 5,977</a:t>
            </a:r>
          </a:p>
          <a:p>
            <a:pPr lvl="1"/>
            <a:r>
              <a:rPr lang="en-US" sz="2000"/>
              <a:t>True Positives: 1,042</a:t>
            </a:r>
          </a:p>
          <a:p>
            <a:r>
              <a:rPr lang="en-US" sz="2000" b="1"/>
              <a:t>Key Metrics for Diabetes (Class 1):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Precision: 0.46</a:t>
            </a:r>
          </a:p>
          <a:p>
            <a:pPr lvl="1"/>
            <a:r>
              <a:rPr lang="en-US" sz="2000" b="1"/>
              <a:t>Recall: 0.15</a:t>
            </a:r>
            <a:endParaRPr lang="en-US" sz="2000"/>
          </a:p>
          <a:p>
            <a:pPr lvl="1"/>
            <a:r>
              <a:rPr lang="en-US" sz="2000"/>
              <a:t>F1-Score: 0.26</a:t>
            </a:r>
          </a:p>
          <a:p>
            <a:r>
              <a:rPr lang="en-US" sz="2000" b="1"/>
              <a:t>AUC Score:</a:t>
            </a:r>
            <a:r>
              <a:rPr lang="en-US" sz="2000"/>
              <a:t> 0.78</a:t>
            </a:r>
          </a:p>
          <a:p>
            <a:endParaRPr lang="en-KE" sz="2000"/>
          </a:p>
        </p:txBody>
      </p:sp>
    </p:spTree>
    <p:extLst>
      <p:ext uri="{BB962C8B-B14F-4D97-AF65-F5344CB8AC3E}">
        <p14:creationId xmlns:p14="http://schemas.microsoft.com/office/powerpoint/2010/main" val="345495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F2413-A138-0DD0-0B43-3C22DB86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5: Random Forest Classifier with SMOTE</a:t>
            </a:r>
            <a:endParaRPr lang="en-K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6670-1C31-1729-C49E-F3B1DAE4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Results on Test Set:</a:t>
            </a:r>
            <a:r>
              <a:rPr lang="en-US" sz="2000"/>
              <a:t> </a:t>
            </a:r>
            <a:r>
              <a:rPr lang="en-US" sz="2000" b="1"/>
              <a:t>Overall Accuracy:</a:t>
            </a:r>
            <a:r>
              <a:rPr lang="en-US" sz="2000"/>
              <a:t> 83.50%</a:t>
            </a:r>
          </a:p>
          <a:p>
            <a:r>
              <a:rPr lang="en-US" sz="2000" b="1"/>
              <a:t>Confusion Matrix: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True Negatives: 36,398</a:t>
            </a:r>
          </a:p>
          <a:p>
            <a:pPr lvl="1"/>
            <a:r>
              <a:rPr lang="en-US" sz="2000"/>
              <a:t>False Positives: 2,478</a:t>
            </a:r>
          </a:p>
          <a:p>
            <a:pPr lvl="1"/>
            <a:r>
              <a:rPr lang="en-US" sz="2000"/>
              <a:t>False Negatives: 5,094</a:t>
            </a:r>
          </a:p>
          <a:p>
            <a:pPr lvl="1"/>
            <a:r>
              <a:rPr lang="en-US" sz="2000"/>
              <a:t>True Positives: 1,925</a:t>
            </a:r>
          </a:p>
          <a:p>
            <a:r>
              <a:rPr lang="en-US" sz="2000" b="1"/>
              <a:t>Key Metrics for Diabetes (Class 1):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Precision: 0.44</a:t>
            </a:r>
          </a:p>
          <a:p>
            <a:pPr lvl="1"/>
            <a:r>
              <a:rPr lang="en-US" sz="2000" b="1"/>
              <a:t>Recall: 0.27</a:t>
            </a:r>
            <a:endParaRPr lang="en-US" sz="2000"/>
          </a:p>
          <a:p>
            <a:pPr lvl="1"/>
            <a:r>
              <a:rPr lang="en-US" sz="2000"/>
              <a:t>F1-Score: 0.34</a:t>
            </a:r>
          </a:p>
          <a:p>
            <a:r>
              <a:rPr lang="en-US" sz="2000" b="1"/>
              <a:t>AUC Score:</a:t>
            </a:r>
            <a:r>
              <a:rPr lang="en-US" sz="2000"/>
              <a:t> 0.78</a:t>
            </a:r>
          </a:p>
          <a:p>
            <a:endParaRPr lang="en-KE" sz="2000"/>
          </a:p>
        </p:txBody>
      </p:sp>
    </p:spTree>
    <p:extLst>
      <p:ext uri="{BB962C8B-B14F-4D97-AF65-F5344CB8AC3E}">
        <p14:creationId xmlns:p14="http://schemas.microsoft.com/office/powerpoint/2010/main" val="200404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A1EB7-F40D-F1F6-EDB2-A6F99322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Best Model Analysis, Limitations, &amp; Recommendations</a:t>
            </a:r>
            <a:endParaRPr lang="en-K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1706F-7E54-8E75-D84C-E4BAF049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2765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7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D7F-D536-FEF7-3791-9CFE7229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Predicting Diabetes Risk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33AB-B2E1-0ECE-93F5-87F7A1A4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outlines a machine learning project aimed at developing a predictive model for diabetes risk. </a:t>
            </a:r>
          </a:p>
          <a:p>
            <a:r>
              <a:rPr lang="en-US" dirty="0"/>
              <a:t>My goal is to leverage readily available health indicator data to identify individuals who may be at a higher risk of diabetes.</a:t>
            </a:r>
          </a:p>
          <a:p>
            <a:r>
              <a:rPr lang="en-US" dirty="0"/>
              <a:t>This project demonstrates how data science and machine learning can be a powerful tool in public health initiatives and preventative medicine.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824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170D1-4F4E-6DE2-DEB1-DDD7F23A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Limitations of my Model and Approach</a:t>
            </a:r>
            <a:endParaRPr lang="en-K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CFFF4-42EC-1AA8-306D-53505B366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905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93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547C-1558-09D2-72C2-B01F9F24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0957-4AC8-83B8-1ED9-9D6790D0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For Stakeholders:</a:t>
            </a:r>
          </a:p>
          <a:p>
            <a:r>
              <a:rPr lang="en-US" sz="3600" dirty="0"/>
              <a:t>This model should be deployed as an </a:t>
            </a:r>
            <a:r>
              <a:rPr lang="en-US" sz="3600" b="1" dirty="0"/>
              <a:t>initial screening tool</a:t>
            </a:r>
            <a:r>
              <a:rPr lang="en-US" sz="3600" dirty="0"/>
              <a:t>. It can identify individuals who exhibit a higher risk profile for diabetes based on their health indicators. These flagged individuals can then be prioritized for further, more definitive medical testing and consultation, optimizing healthcare resource allocation.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968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3492-FD50-3381-D874-89F279B9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Understanding: Why Early Diabetes Prediction?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177A-B544-4E8C-5EBA-603A5544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Diabetes is a chronic disease affecting millions globally, leading to serious health issues like heart disease, vision loss, and kidney disease. </a:t>
            </a:r>
          </a:p>
          <a:p>
            <a:r>
              <a:rPr lang="en-US" dirty="0"/>
              <a:t>Early identification of diabetes is crucial for preventative care, enabling lifestyle changes, and potentially reducing severe health complications and healthcare costs associated with the disease.</a:t>
            </a:r>
          </a:p>
          <a:p>
            <a:r>
              <a:rPr lang="en-US" dirty="0"/>
              <a:t>My primary audience for this project is </a:t>
            </a:r>
            <a:r>
              <a:rPr lang="en-US" b="1" dirty="0"/>
              <a:t>business stakeholders</a:t>
            </a:r>
            <a:r>
              <a:rPr lang="en-US" dirty="0"/>
              <a:t> in the healthcare sector, public health organizations, or insurance companies.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852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B959-685C-8B57-81CC-AAE0DA86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Understanding: Why Early Diabetes Prediction?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DBC5-366C-489C-41AE-A59D40AF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reliable prediction model can help us: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Proactively Identify At-Risk Individuals:</a:t>
            </a:r>
            <a:r>
              <a:rPr lang="en-US" dirty="0"/>
              <a:t> Flag individuals for early screening or targeted interventions, potentially before severe symptoms appear.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Optimize Resource Allocation:</a:t>
            </a:r>
            <a:r>
              <a:rPr lang="en-US" dirty="0"/>
              <a:t> Direct healthcare resources more efficiently to those who need them most.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Inform Public Health Campaigns:</a:t>
            </a:r>
            <a:r>
              <a:rPr lang="en-US" dirty="0"/>
              <a:t> Provide data-driven insights to develop more effective prevention programs.</a:t>
            </a:r>
          </a:p>
          <a:p>
            <a:pPr marL="0" indent="0">
              <a:buNone/>
            </a:pPr>
            <a:r>
              <a:rPr lang="en-US" dirty="0"/>
              <a:t>Machine learning is ideal for this task because: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can analyze large datasets with many variables to find complex, non-obvious patterns in health indicators that may be indicative of diabetes risk.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allows us to build a predictive tool that can adapt and improve with more data.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309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A53A-3AA1-5A42-3A2C-2C0A830D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778D-7758-819D-0845-564C665E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CDC Diabetes Health Indicators Dataset</a:t>
            </a:r>
          </a:p>
          <a:p>
            <a:r>
              <a:rPr lang="en-US" dirty="0"/>
              <a:t>I chose this dataset because it's a comprehensive, publicly available resource from the Centers for Disease Control and Prevention (CDC).</a:t>
            </a:r>
          </a:p>
          <a:p>
            <a:r>
              <a:rPr lang="en-US" dirty="0"/>
              <a:t>It contains </a:t>
            </a:r>
            <a:r>
              <a:rPr lang="en-US" b="1" dirty="0"/>
              <a:t>253,680 records</a:t>
            </a:r>
            <a:r>
              <a:rPr lang="en-US" dirty="0"/>
              <a:t> of healthcare statistics and lifestyle survey information from adults across the U.S..</a:t>
            </a:r>
          </a:p>
          <a:p>
            <a:r>
              <a:rPr lang="en-US" dirty="0"/>
              <a:t>It includes 21 features (or variables) related to general health, lifestyle, and existing conditions, which are highly relevant to diabetes risk.</a:t>
            </a:r>
          </a:p>
          <a:p>
            <a:r>
              <a:rPr lang="en-KE" altLang="en-KE" dirty="0"/>
              <a:t>The target variable, </a:t>
            </a:r>
            <a:r>
              <a:rPr lang="en-KE" altLang="en-KE" dirty="0" err="1"/>
              <a:t>Diabetes_binary</a:t>
            </a:r>
            <a:r>
              <a:rPr lang="en-KE" altLang="en-KE" dirty="0"/>
              <a:t>, indicates whether an individual has diabetes (1) or not (0)." </a:t>
            </a: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3088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BD0ED-A436-4CDA-9EAC-2DD8BD38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350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Initial Data Snapshot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9B678-5BF9-8B34-5318-2BD484A5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4" y="1857103"/>
            <a:ext cx="5473856" cy="451054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86D64-A5B0-2FFD-B96A-C02459CD7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2616" y="1857103"/>
            <a:ext cx="4102767" cy="47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432-89BD-9276-03E2-1CA0096F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901"/>
            <a:ext cx="10515600" cy="931240"/>
          </a:xfrm>
        </p:spPr>
        <p:txBody>
          <a:bodyPr/>
          <a:lstStyle/>
          <a:p>
            <a:pPr algn="ctr"/>
            <a:r>
              <a:rPr lang="en-US" dirty="0"/>
              <a:t>A Critical Challenge: Class Imbalance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6C98-9818-FDF0-D818-F322EA9E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53"/>
            <a:ext cx="10515600" cy="45102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significant challenge we immediately identified was the severe imbalance in our target variable: </a:t>
            </a:r>
          </a:p>
          <a:p>
            <a:pPr lvl="1" algn="just"/>
            <a:r>
              <a:rPr lang="en-US" dirty="0"/>
              <a:t>Approximately </a:t>
            </a:r>
            <a:r>
              <a:rPr lang="en-US" b="1" dirty="0"/>
              <a:t>84% of individuals do NOT have diabetes</a:t>
            </a:r>
            <a:r>
              <a:rPr lang="en-US" dirty="0"/>
              <a:t> (Class 0).</a:t>
            </a:r>
          </a:p>
          <a:p>
            <a:pPr lvl="1" algn="just"/>
            <a:r>
              <a:rPr lang="en-US" dirty="0"/>
              <a:t>Approximately </a:t>
            </a:r>
            <a:r>
              <a:rPr lang="en-US" b="1" dirty="0"/>
              <a:t>15% of individuals DO have diabetes</a:t>
            </a:r>
            <a:r>
              <a:rPr lang="en-US" dirty="0"/>
              <a:t> (Class 1).</a:t>
            </a:r>
          </a:p>
          <a:p>
            <a:pPr marL="0" indent="0" algn="just">
              <a:buNone/>
            </a:pPr>
            <a:r>
              <a:rPr lang="en-US" dirty="0"/>
              <a:t>If a model simply predicts 'No Diabetes' for everyone, it will achieve 84% accuracy. However, it would completely miss identifying actual diabetes cases, which is unacceptable for our goal of early risk identification.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26066-D51E-2758-52B8-95ED74E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472" y="4851339"/>
            <a:ext cx="5633056" cy="17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9F81-329F-F159-3915-6138555F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Preprocessing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F8B6-2D49-5A43-7488-7834F9C1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Handling Duplicate Records</a:t>
            </a:r>
          </a:p>
          <a:p>
            <a:r>
              <a:rPr lang="en-US" dirty="0"/>
              <a:t>Upon initial inspection, </a:t>
            </a:r>
            <a:r>
              <a:rPr lang="en-US" dirty="0" err="1"/>
              <a:t>i</a:t>
            </a:r>
            <a:r>
              <a:rPr lang="en-US" dirty="0"/>
              <a:t> identified </a:t>
            </a:r>
            <a:r>
              <a:rPr lang="en-US" b="1" dirty="0"/>
              <a:t>24,206 duplicate rows</a:t>
            </a:r>
            <a:r>
              <a:rPr lang="en-US" dirty="0"/>
              <a:t> within the dataset. I removed them, leaving me with </a:t>
            </a:r>
            <a:r>
              <a:rPr lang="en-US" b="1" dirty="0"/>
              <a:t>229,474 unique records</a:t>
            </a:r>
            <a:r>
              <a:rPr lang="en-US" dirty="0"/>
              <a:t> for my analysis.</a:t>
            </a:r>
          </a:p>
          <a:p>
            <a:pPr marL="0" indent="0">
              <a:buNone/>
            </a:pPr>
            <a:r>
              <a:rPr lang="en-US" dirty="0"/>
              <a:t>Step 2: Separating Features and Target Variable</a:t>
            </a:r>
          </a:p>
          <a:p>
            <a:r>
              <a:rPr lang="en-US" altLang="en-KE" dirty="0"/>
              <a:t>My</a:t>
            </a:r>
            <a:r>
              <a:rPr lang="en-KE" altLang="en-KE" dirty="0"/>
              <a:t> independent variables (features, denoted as 'X') – which are the 21 health and lifestyle indicators – and </a:t>
            </a:r>
            <a:r>
              <a:rPr lang="en-US" altLang="en-KE" dirty="0"/>
              <a:t>my</a:t>
            </a:r>
            <a:r>
              <a:rPr lang="en-KE" altLang="en-KE" dirty="0"/>
              <a:t> dependent variable (target, denoted as 'y') – </a:t>
            </a:r>
            <a:r>
              <a:rPr lang="en-KE" altLang="en-KE" dirty="0" err="1"/>
              <a:t>Diabetes_binary</a:t>
            </a:r>
            <a:r>
              <a:rPr lang="en-KE" altLang="en-KE" dirty="0"/>
              <a:t>." 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795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98E3-ECB2-25B1-1EC7-588C3313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Preprocessing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D0B3-2076-8A6A-5BD9-ECBB73BD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3: Splitting Data into Training and Testing Sets</a:t>
            </a:r>
          </a:p>
          <a:p>
            <a:pPr marL="0" indent="0">
              <a:buNone/>
            </a:pPr>
            <a:r>
              <a:rPr lang="en-US" dirty="0"/>
              <a:t>I divided my dataset into two parts: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Training Set (80%):</a:t>
            </a:r>
            <a:r>
              <a:rPr lang="en-US" dirty="0"/>
              <a:t> Used to teach the model patterns in the data."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Testing Set (20%):</a:t>
            </a:r>
            <a:r>
              <a:rPr lang="en-US" dirty="0"/>
              <a:t> Used to evaluate how well our trained model performs on data it has never seen before, simulating real-world application.</a:t>
            </a:r>
          </a:p>
          <a:p>
            <a:pPr marL="0" indent="0">
              <a:buNone/>
            </a:pPr>
            <a:r>
              <a:rPr lang="en-US" dirty="0"/>
              <a:t>Preventing Data Leakage: I used a technique called stratified sampling (stratify=y) during the split. This ensures that the proportion of 'Diabetes' (Class 1) and 'No Diabetes' (Class 0) cases is maintained equally in both the training and testing sets.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0196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1576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Predicting Diabetes Risk</vt:lpstr>
      <vt:lpstr>Project Overview: Predicting Diabetes Risk</vt:lpstr>
      <vt:lpstr>Business Understanding: Why Early Diabetes Prediction?</vt:lpstr>
      <vt:lpstr>Business Understanding: Why Early Diabetes Prediction?</vt:lpstr>
      <vt:lpstr>Data Understanding</vt:lpstr>
      <vt:lpstr>Initial Data Snapshot</vt:lpstr>
      <vt:lpstr>A Critical Challenge: Class Imbalance</vt:lpstr>
      <vt:lpstr>Data Preparation &amp; Preprocessing</vt:lpstr>
      <vt:lpstr>Data Preparation &amp; Preprocessing</vt:lpstr>
      <vt:lpstr>Data Split Summary</vt:lpstr>
      <vt:lpstr>Data Preparation &amp; Preprocessing</vt:lpstr>
      <vt:lpstr>Addressing Class Imbalance: Ensuring Fair Prediction</vt:lpstr>
      <vt:lpstr>Model Selection &amp; Iterative Evaluation (Results)</vt:lpstr>
      <vt:lpstr>Model 1: Logistic Regression</vt:lpstr>
      <vt:lpstr>Model 2: Logistic Regression with SMOTE</vt:lpstr>
      <vt:lpstr>Model 3: Decision Tree Classifier with SMOTE</vt:lpstr>
      <vt:lpstr>Model 4: Random Forest Classifier</vt:lpstr>
      <vt:lpstr>Model 5: Random Forest Classifier with SMOTE</vt:lpstr>
      <vt:lpstr>Best Model Analysis, Limitations, &amp; Recommendations</vt:lpstr>
      <vt:lpstr>Limitations of my Model and Approach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Ochanda</dc:creator>
  <cp:lastModifiedBy>Steven Ochanda</cp:lastModifiedBy>
  <cp:revision>1</cp:revision>
  <dcterms:created xsi:type="dcterms:W3CDTF">2025-06-11T02:28:08Z</dcterms:created>
  <dcterms:modified xsi:type="dcterms:W3CDTF">2025-06-11T04:28:21Z</dcterms:modified>
</cp:coreProperties>
</file>