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8" r:id="rId4"/>
    <p:sldId id="259" r:id="rId5"/>
    <p:sldId id="260" r:id="rId6"/>
    <p:sldId id="265" r:id="rId7"/>
    <p:sldId id="256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73E"/>
    <a:srgbClr val="F45137"/>
    <a:srgbClr val="2C2E32"/>
    <a:srgbClr val="CE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60E03-B166-4C73-94E1-E95AE5BC439B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2746-4805-4425-918C-267F45224C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94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recall</a:t>
            </a:r>
            <a:r>
              <a:rPr lang="en-US" dirty="0"/>
              <a:t> (also known as sensitivity) is the fraction of relevant instances that have been retrieved over the total amount of relevant instances.</a:t>
            </a:r>
          </a:p>
          <a:p>
            <a:endParaRPr lang="en-US" dirty="0"/>
          </a:p>
          <a:p>
            <a:r>
              <a:rPr lang="en-US" b="1" dirty="0"/>
              <a:t>precision</a:t>
            </a:r>
            <a:r>
              <a:rPr lang="en-US" dirty="0"/>
              <a:t> (also called positive predictive value) is the fraction of relevant instances among the retrieved instances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2746-4805-4425-918C-267F45224C4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4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0CEF-C918-4660-96A0-7E2BF5B0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F6049-2450-44C9-9E6C-4F65477C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CC4B-BEF2-430B-A89F-EEA8F583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FF49-D85C-4663-91D1-C3F83F57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F7CE-D5FA-42EE-AC37-592CBDA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5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9A87-17DD-48A0-BDBA-6E8C8F4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6416E-4FC1-4207-80AE-DAA170CE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095A-D691-44EF-B29A-182B074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2171-FB9B-4C05-805C-A0905319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3903-27BC-4FFA-B50E-E4D489DD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2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B7446-5B7B-4B66-8C7A-84896452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4D34-E45D-41C8-97D1-E5F27214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B89F-97B1-4DD7-ACB7-AC1DEB82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30D5-EBB7-47BE-86B1-4EE5FBB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EA6A-F3EC-48B6-9A15-5F0E1ABB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431A-A35D-46F7-B5DC-758DBA8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8E24-BB70-4E92-8A4A-4DF16E8E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FB64-C6DC-406F-9EB9-5B19C02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F204-1A51-46AA-A6AF-CCDA0851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9EF8-DFF0-4E12-9B5F-450BE69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3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3F87-CC1A-4D23-84AD-79D2703A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BB40-53B0-4751-91B4-31DA3E7A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B812-0BCB-4978-85B0-F1017A75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FDE6-FBFB-4F52-B7A4-4B24224D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D2EC-D92B-4333-8836-869300B4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6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B14C-480B-48F5-9C26-98F080A9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9FC6-0E47-4BD0-812F-E5A16B160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AFA-C484-49E9-A942-A37F998D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23C6F-9259-42B4-89E7-30CE8D89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0E3D-5D66-485C-AEA3-1A58729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3A00-4387-4F66-BF31-C3C6B366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7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EC68-A238-4991-8E6C-BF09B75D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40129-175B-4C2E-90A0-D5E3161D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045D-8886-42A5-A427-DA259A73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8B952-8FE1-4620-8F60-C8DA0BC2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FA130-CCFF-49A8-A57E-4A8F0ED6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0C2F2-B307-4B66-B61D-3E34E340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0F5B6-F6A7-4D5D-8CB0-9F4D6096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63E8-008A-49C1-8D1D-10E1FE53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1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8BD0-6DFA-4DA8-81CB-347AE1AF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115C-E2FA-4C25-9DC8-72CCFA45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FC6EC-F99F-44B2-A1CE-7283274B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BEA11-DD2B-4426-AD34-2B2AC0A4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2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F2639-5371-4E2E-BA28-7A6B85A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7E6AA-9EA5-489D-B3E8-35200134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945F9-A916-46BB-BF21-50DA56E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1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1D02-1364-4977-8B79-D0DB0930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0D07-6638-48B4-BD3E-8B9FAFD6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ED9E-B2A7-4A87-92F7-62F9C20F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5771-9B6F-4A13-BD69-04B29E7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B326-98B9-4E98-8DCD-04007D17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E794-E6DC-4583-BFA7-8FE5AEC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11AC-A3CE-48B8-99FB-F043CEF8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3CABD-8427-4911-90AC-D709491E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AAB6-592E-40C7-A8AC-6CE0EE03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B0C33-14E8-4251-893B-B00D0D80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24D7C-4E98-4310-B7A6-1EC184C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A229-4B86-49AE-AB39-48817009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940D8-333F-47EC-9531-1E5EF4F8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972B-419F-4DEB-95C4-839381BB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EC5A-5CCC-430C-B578-97A9CD54C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3E67-1519-456C-91F1-ED1F8F38DA45}" type="datetimeFigureOut">
              <a:rPr lang="nl-NL" smtClean="0"/>
              <a:t>11-9-2017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25BA-C69A-4D61-9B5E-6393C364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99D8-91E0-411A-BBE5-ABCD19DD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2814-2C1E-48D2-8FA0-73645B98DDA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69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&#10;&#10;Description generated with high confidence">
            <a:extLst>
              <a:ext uri="{FF2B5EF4-FFF2-40B4-BE49-F238E27FC236}">
                <a16:creationId xmlns:a16="http://schemas.microsoft.com/office/drawing/2014/main" id="{F80FFE8A-2EE0-41A6-9C2A-6FF42986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9834D-B6E9-4720-8616-6FDF518604A5}"/>
              </a:ext>
            </a:extLst>
          </p:cNvPr>
          <p:cNvSpPr txBox="1"/>
          <p:nvPr/>
        </p:nvSpPr>
        <p:spPr>
          <a:xfrm>
            <a:off x="7051925" y="4065603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45137"/>
                </a:solidFill>
                <a:latin typeface="Proxima Nova Rg" panose="02000506030000020004" pitchFamily="50" charset="0"/>
              </a:rPr>
              <a:t>Car</a:t>
            </a:r>
            <a:r>
              <a:rPr lang="nl-NL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 Recommender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37CD-E1FD-4E4A-B5CD-C1D76645099E}"/>
              </a:ext>
            </a:extLst>
          </p:cNvPr>
          <p:cNvSpPr txBox="1"/>
          <p:nvPr/>
        </p:nvSpPr>
        <p:spPr>
          <a:xfrm>
            <a:off x="7051925" y="4633957"/>
            <a:ext cx="514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50" charset="0"/>
              </a:rPr>
              <a:t>Determining your car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brand</a:t>
            </a:r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50" charset="0"/>
              </a:rPr>
              <a:t> and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075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D667C-CB3E-4BF1-9115-B2FACE85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E1B68-E35F-4779-81E3-7CEA79C1350D}"/>
              </a:ext>
            </a:extLst>
          </p:cNvPr>
          <p:cNvSpPr txBox="1"/>
          <p:nvPr/>
        </p:nvSpPr>
        <p:spPr>
          <a:xfrm rot="18915860">
            <a:off x="-408355" y="1712690"/>
            <a:ext cx="5158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2C2E32"/>
                </a:solidFill>
                <a:latin typeface="Proxima Nova Rg" panose="02000506030000020004" pitchFamily="50" charset="0"/>
              </a:rPr>
              <a:t>Selecting your car</a:t>
            </a:r>
          </a:p>
        </p:txBody>
      </p:sp>
      <p:pic>
        <p:nvPicPr>
          <p:cNvPr id="5" name="Picture 4" descr="A picture containing water&#10;&#10;Description generated with very high confidence">
            <a:extLst>
              <a:ext uri="{FF2B5EF4-FFF2-40B4-BE49-F238E27FC236}">
                <a16:creationId xmlns:a16="http://schemas.microsoft.com/office/drawing/2014/main" id="{3E997442-C321-49B0-8714-EA900CBF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27" y="1600199"/>
            <a:ext cx="3430461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D123B-1E49-4DB4-88C1-09C69205B4E2}"/>
              </a:ext>
            </a:extLst>
          </p:cNvPr>
          <p:cNvSpPr txBox="1"/>
          <p:nvPr/>
        </p:nvSpPr>
        <p:spPr>
          <a:xfrm>
            <a:off x="5745267" y="206663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rgbClr val="2C2E32"/>
                </a:solidFill>
                <a:latin typeface="Proxima Nova Rg" panose="02000506030000020004" pitchFamily="50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2F409-EF2A-4693-8F2B-B3059B3E1C32}"/>
              </a:ext>
            </a:extLst>
          </p:cNvPr>
          <p:cNvSpPr txBox="1"/>
          <p:nvPr/>
        </p:nvSpPr>
        <p:spPr>
          <a:xfrm>
            <a:off x="5202342" y="280035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latin typeface="Proxima Nova Rg" panose="02000506030000020004" pitchFamily="50" charset="0"/>
              </a:rPr>
              <a:t>Your dream car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91A532-9A63-49F7-9572-7DE94D36FAD0}"/>
              </a:ext>
            </a:extLst>
          </p:cNvPr>
          <p:cNvSpPr/>
          <p:nvPr/>
        </p:nvSpPr>
        <p:spPr>
          <a:xfrm>
            <a:off x="5806580" y="4205105"/>
            <a:ext cx="923925" cy="923925"/>
          </a:xfrm>
          <a:prstGeom prst="ellipse">
            <a:avLst/>
          </a:prstGeom>
          <a:solidFill>
            <a:srgbClr val="FE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44082A-FEF0-4C2C-B229-AD25E900B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14" y="4332105"/>
            <a:ext cx="759116" cy="759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D580B-29FD-4084-A9C9-5CCDC73F6663}"/>
              </a:ext>
            </a:extLst>
          </p:cNvPr>
          <p:cNvSpPr txBox="1"/>
          <p:nvPr/>
        </p:nvSpPr>
        <p:spPr>
          <a:xfrm>
            <a:off x="5407857" y="5083910"/>
            <a:ext cx="17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Engine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C051F-1A5F-4530-A4F4-869B218A3647}"/>
              </a:ext>
            </a:extLst>
          </p:cNvPr>
          <p:cNvSpPr/>
          <p:nvPr/>
        </p:nvSpPr>
        <p:spPr>
          <a:xfrm>
            <a:off x="7123087" y="4190708"/>
            <a:ext cx="923925" cy="923925"/>
          </a:xfrm>
          <a:prstGeom prst="ellipse">
            <a:avLst/>
          </a:prstGeom>
          <a:solidFill>
            <a:srgbClr val="FE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87F0C-5220-4F0B-ACC2-EFA1628237E8}"/>
              </a:ext>
            </a:extLst>
          </p:cNvPr>
          <p:cNvSpPr txBox="1"/>
          <p:nvPr/>
        </p:nvSpPr>
        <p:spPr>
          <a:xfrm>
            <a:off x="6724364" y="5069513"/>
            <a:ext cx="17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Transmission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3C970-6620-4651-B690-1B9A510BD607}"/>
              </a:ext>
            </a:extLst>
          </p:cNvPr>
          <p:cNvSpPr/>
          <p:nvPr/>
        </p:nvSpPr>
        <p:spPr>
          <a:xfrm>
            <a:off x="8439594" y="4190708"/>
            <a:ext cx="923925" cy="923925"/>
          </a:xfrm>
          <a:prstGeom prst="ellipse">
            <a:avLst/>
          </a:prstGeom>
          <a:solidFill>
            <a:srgbClr val="FE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A338E-D221-4B15-A610-A8045E388E8A}"/>
              </a:ext>
            </a:extLst>
          </p:cNvPr>
          <p:cNvSpPr txBox="1"/>
          <p:nvPr/>
        </p:nvSpPr>
        <p:spPr>
          <a:xfrm>
            <a:off x="8040871" y="5069513"/>
            <a:ext cx="17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Drive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BB8E3B-7558-43D7-BFA1-53C8E4F97BDB}"/>
              </a:ext>
            </a:extLst>
          </p:cNvPr>
          <p:cNvSpPr/>
          <p:nvPr/>
        </p:nvSpPr>
        <p:spPr>
          <a:xfrm>
            <a:off x="4483932" y="4212416"/>
            <a:ext cx="923925" cy="923925"/>
          </a:xfrm>
          <a:prstGeom prst="ellipse">
            <a:avLst/>
          </a:prstGeom>
          <a:solidFill>
            <a:srgbClr val="FE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2F7B7-5F7F-4010-9C2B-A436604D3FA8}"/>
              </a:ext>
            </a:extLst>
          </p:cNvPr>
          <p:cNvSpPr txBox="1"/>
          <p:nvPr/>
        </p:nvSpPr>
        <p:spPr>
          <a:xfrm>
            <a:off x="4085209" y="5091221"/>
            <a:ext cx="17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Fuel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595D91-201B-4160-BB4F-6BC708A26BAE}"/>
              </a:ext>
            </a:extLst>
          </p:cNvPr>
          <p:cNvSpPr/>
          <p:nvPr/>
        </p:nvSpPr>
        <p:spPr>
          <a:xfrm>
            <a:off x="3161284" y="4205105"/>
            <a:ext cx="923925" cy="923925"/>
          </a:xfrm>
          <a:prstGeom prst="ellipse">
            <a:avLst/>
          </a:prstGeom>
          <a:solidFill>
            <a:srgbClr val="FE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D2C38-50DD-495F-99C2-74B60B8C4224}"/>
              </a:ext>
            </a:extLst>
          </p:cNvPr>
          <p:cNvSpPr txBox="1"/>
          <p:nvPr/>
        </p:nvSpPr>
        <p:spPr>
          <a:xfrm>
            <a:off x="2762561" y="5083910"/>
            <a:ext cx="17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Type </a:t>
            </a:r>
          </a:p>
        </p:txBody>
      </p:sp>
      <p:pic>
        <p:nvPicPr>
          <p:cNvPr id="1026" name="Picture 2" descr="Afbeeldingsresultaat voor gears icon">
            <a:extLst>
              <a:ext uri="{FF2B5EF4-FFF2-40B4-BE49-F238E27FC236}">
                <a16:creationId xmlns:a16="http://schemas.microsoft.com/office/drawing/2014/main" id="{4268CCAE-0469-4C93-86FD-8AF56157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93" y="4348883"/>
            <a:ext cx="629370" cy="6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four wheel drive icon">
            <a:extLst>
              <a:ext uri="{FF2B5EF4-FFF2-40B4-BE49-F238E27FC236}">
                <a16:creationId xmlns:a16="http://schemas.microsoft.com/office/drawing/2014/main" id="{886A0686-6E63-472B-A559-840BC9DE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13" y="4272024"/>
            <a:ext cx="797887" cy="79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uel icon">
            <a:extLst>
              <a:ext uri="{FF2B5EF4-FFF2-40B4-BE49-F238E27FC236}">
                <a16:creationId xmlns:a16="http://schemas.microsoft.com/office/drawing/2014/main" id="{77C2E618-0E5A-451E-B31C-E435CB29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38" y="4430896"/>
            <a:ext cx="493529" cy="4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car icon">
            <a:extLst>
              <a:ext uri="{FF2B5EF4-FFF2-40B4-BE49-F238E27FC236}">
                <a16:creationId xmlns:a16="http://schemas.microsoft.com/office/drawing/2014/main" id="{30DA02E0-45D5-4A62-B8FC-3BF7D149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96" y="4416190"/>
            <a:ext cx="553674" cy="55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38C842-691A-4D8C-868C-99E5FBA0AFC5}"/>
              </a:ext>
            </a:extLst>
          </p:cNvPr>
          <p:cNvSpPr txBox="1"/>
          <p:nvPr/>
        </p:nvSpPr>
        <p:spPr>
          <a:xfrm>
            <a:off x="4026016" y="5567288"/>
            <a:ext cx="43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And many other car features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80F17-D9D4-4D01-B161-3C167C8D916E}"/>
              </a:ext>
            </a:extLst>
          </p:cNvPr>
          <p:cNvSpPr txBox="1"/>
          <p:nvPr/>
        </p:nvSpPr>
        <p:spPr>
          <a:xfrm>
            <a:off x="7507392" y="707206"/>
            <a:ext cx="43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What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brand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 is interesting for me?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7D1ED-3880-4B99-A218-7FAD001C77DE}"/>
              </a:ext>
            </a:extLst>
          </p:cNvPr>
          <p:cNvSpPr txBox="1"/>
          <p:nvPr/>
        </p:nvSpPr>
        <p:spPr>
          <a:xfrm>
            <a:off x="7507392" y="1076538"/>
            <a:ext cx="43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How much will such a car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cost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5268C-A484-4181-A0F0-DBC0558BEB87}"/>
              </a:ext>
            </a:extLst>
          </p:cNvPr>
          <p:cNvSpPr txBox="1"/>
          <p:nvPr/>
        </p:nvSpPr>
        <p:spPr>
          <a:xfrm>
            <a:off x="7507392" y="1472261"/>
            <a:ext cx="43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What is the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milage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 of the car?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7506E3-9196-4195-9489-507B105B6899}"/>
              </a:ext>
            </a:extLst>
          </p:cNvPr>
          <p:cNvSpPr txBox="1"/>
          <p:nvPr/>
        </p:nvSpPr>
        <p:spPr>
          <a:xfrm>
            <a:off x="7507392" y="1866034"/>
            <a:ext cx="43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What are the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prices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 of the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options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2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AD21F-9993-4AC6-92C2-66DBBCE6034D}"/>
              </a:ext>
            </a:extLst>
          </p:cNvPr>
          <p:cNvSpPr txBox="1"/>
          <p:nvPr/>
        </p:nvSpPr>
        <p:spPr>
          <a:xfrm rot="18915860">
            <a:off x="-291850" y="1779603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2C2E32"/>
                </a:solidFill>
                <a:latin typeface="Proxima Nova Rg" panose="02000506030000020004" pitchFamily="50" charset="0"/>
              </a:rPr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CEE20-78F7-426B-A2B8-E773422B2005}"/>
              </a:ext>
            </a:extLst>
          </p:cNvPr>
          <p:cNvSpPr/>
          <p:nvPr/>
        </p:nvSpPr>
        <p:spPr>
          <a:xfrm>
            <a:off x="7177211" y="719611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Scraping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362FF4-1EA3-4938-AD98-30E353B8E1FC}"/>
              </a:ext>
            </a:extLst>
          </p:cNvPr>
          <p:cNvSpPr/>
          <p:nvPr/>
        </p:nvSpPr>
        <p:spPr>
          <a:xfrm>
            <a:off x="9534517" y="719611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Proxima Nova Rg" panose="02000506030000020004" pitchFamily="50" charset="0"/>
              </a:rPr>
              <a:t>Data Manipulation and KNN missing imputation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5FCB5-A8B8-4EA3-A1B5-EA0708C020EC}"/>
              </a:ext>
            </a:extLst>
          </p:cNvPr>
          <p:cNvSpPr txBox="1"/>
          <p:nvPr/>
        </p:nvSpPr>
        <p:spPr>
          <a:xfrm>
            <a:off x="4630728" y="902870"/>
            <a:ext cx="21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Autotrader.co.uk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56B9A1-E9B6-439C-AC44-AD6DE8272228}"/>
              </a:ext>
            </a:extLst>
          </p:cNvPr>
          <p:cNvSpPr/>
          <p:nvPr/>
        </p:nvSpPr>
        <p:spPr>
          <a:xfrm>
            <a:off x="9534516" y="1889875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Proxima Nova Rg" panose="02000506030000020004" pitchFamily="50" charset="0"/>
              </a:rPr>
              <a:t>Determine Car Specific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BA9C14-69A2-4199-8CD7-DD9AA207B6E2}"/>
              </a:ext>
            </a:extLst>
          </p:cNvPr>
          <p:cNvSpPr/>
          <p:nvPr/>
        </p:nvSpPr>
        <p:spPr>
          <a:xfrm>
            <a:off x="9534516" y="3060139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3BC065-1954-40E0-B8DC-C08FA87F3BAA}"/>
              </a:ext>
            </a:extLst>
          </p:cNvPr>
          <p:cNvSpPr/>
          <p:nvPr/>
        </p:nvSpPr>
        <p:spPr>
          <a:xfrm>
            <a:off x="9534515" y="4257073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EDA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D1CEBA-5932-4CCF-B162-068B2A938F92}"/>
              </a:ext>
            </a:extLst>
          </p:cNvPr>
          <p:cNvSpPr/>
          <p:nvPr/>
        </p:nvSpPr>
        <p:spPr>
          <a:xfrm>
            <a:off x="9534514" y="5451814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Statistical 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29CE4F-5FA8-434D-A1F5-0A360767C296}"/>
              </a:ext>
            </a:extLst>
          </p:cNvPr>
          <p:cNvSpPr/>
          <p:nvPr/>
        </p:nvSpPr>
        <p:spPr>
          <a:xfrm>
            <a:off x="7177207" y="5451504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Statistical Models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3573E3-92A9-49E0-BC97-2097A3810168}"/>
              </a:ext>
            </a:extLst>
          </p:cNvPr>
          <p:cNvSpPr/>
          <p:nvPr/>
        </p:nvSpPr>
        <p:spPr>
          <a:xfrm>
            <a:off x="7177207" y="3062332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Proxima Nova Rg" panose="02000506030000020004" pitchFamily="50" charset="0"/>
              </a:rPr>
              <a:t>Recommendations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84CDF2-E568-4C4D-B72C-BCD1A5343840}"/>
              </a:ext>
            </a:extLst>
          </p:cNvPr>
          <p:cNvSpPr/>
          <p:nvPr/>
        </p:nvSpPr>
        <p:spPr>
          <a:xfrm>
            <a:off x="4835693" y="4257073"/>
            <a:ext cx="1619075" cy="780176"/>
          </a:xfrm>
          <a:prstGeom prst="roundRect">
            <a:avLst/>
          </a:prstGeom>
          <a:noFill/>
          <a:ln w="28575">
            <a:solidFill>
              <a:srgbClr val="FE47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Proxima Nova Rg" panose="02000506030000020004" pitchFamily="50" charset="0"/>
              </a:rPr>
              <a:t>Shiny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EFAB6-A063-4BA8-A65B-3FE8BA05F6F2}"/>
              </a:ext>
            </a:extLst>
          </p:cNvPr>
          <p:cNvSpPr txBox="1"/>
          <p:nvPr/>
        </p:nvSpPr>
        <p:spPr>
          <a:xfrm>
            <a:off x="4567175" y="3840315"/>
            <a:ext cx="21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D251-D444-4133-86AB-15AE5EE097F5}"/>
              </a:ext>
            </a:extLst>
          </p:cNvPr>
          <p:cNvSpPr txBox="1"/>
          <p:nvPr/>
        </p:nvSpPr>
        <p:spPr>
          <a:xfrm>
            <a:off x="2331734" y="4303993"/>
            <a:ext cx="211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Information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7CD415-69B3-4FD1-9288-0D7AF48FB4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796286" y="1109699"/>
            <a:ext cx="73823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765559-DF68-410C-A087-D3A9BDA21F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0344054" y="1499787"/>
            <a:ext cx="1" cy="39008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0336AC-0D00-44AA-90B2-3CDF90B1D11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344054" y="2670051"/>
            <a:ext cx="0" cy="39008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FEDD1-E5A0-4863-9CBC-E2CB13B8EA58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>
            <a:off x="8796282" y="3450227"/>
            <a:ext cx="738234" cy="219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760933-F9D1-464A-9C53-8CB3B70A035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0344053" y="3840315"/>
            <a:ext cx="1" cy="41675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82F8B2-5382-476C-B8DB-F29B6A5273F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344052" y="5037249"/>
            <a:ext cx="1" cy="41456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5B98E4-67DA-45DE-8F5F-D1959366060E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8796282" y="5841592"/>
            <a:ext cx="738232" cy="31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2A6BB9-4EC4-4734-A08B-419456575CEE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6454769" y="3452419"/>
            <a:ext cx="722439" cy="11947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08C8C8-3869-4BE9-B5C8-BA3C74469D9C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6454769" y="4647162"/>
            <a:ext cx="722439" cy="11944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42EB40-0F76-4866-92DE-E2901721C48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097460" y="4647161"/>
            <a:ext cx="73823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AA1AA7-5093-4247-8A63-A0FCD53CEA5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86667" y="1106586"/>
            <a:ext cx="490544" cy="311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B3364AD-4C96-4DAC-B611-3647AC226225}"/>
              </a:ext>
            </a:extLst>
          </p:cNvPr>
          <p:cNvSpPr txBox="1"/>
          <p:nvPr/>
        </p:nvSpPr>
        <p:spPr>
          <a:xfrm>
            <a:off x="7264305" y="4594384"/>
            <a:ext cx="2119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Linear Regression</a:t>
            </a:r>
          </a:p>
          <a:p>
            <a:r>
              <a:rPr lang="nl-NL" sz="12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Box Cox</a:t>
            </a:r>
          </a:p>
          <a:p>
            <a:r>
              <a:rPr lang="nl-NL" sz="12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Elestic Net</a:t>
            </a:r>
          </a:p>
          <a:p>
            <a:r>
              <a:rPr lang="nl-NL" sz="12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GBM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3F634A-DF76-448C-BB2B-3810827BFE8B}"/>
              </a:ext>
            </a:extLst>
          </p:cNvPr>
          <p:cNvSpPr/>
          <p:nvPr/>
        </p:nvSpPr>
        <p:spPr>
          <a:xfrm>
            <a:off x="7165371" y="4572003"/>
            <a:ext cx="1619075" cy="881956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Proxima Nova Rg" panose="02000506030000020004" pitchFamily="50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C5FC29F-6B9A-453E-8945-7D523AC85238}"/>
              </a:ext>
            </a:extLst>
          </p:cNvPr>
          <p:cNvSpPr/>
          <p:nvPr/>
        </p:nvSpPr>
        <p:spPr>
          <a:xfrm>
            <a:off x="7177206" y="2387684"/>
            <a:ext cx="1619075" cy="670063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Proxima Nova Rg" panose="02000506030000020004" pitchFamily="50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316A6-8BDD-4880-9905-262101A741F1}"/>
              </a:ext>
            </a:extLst>
          </p:cNvPr>
          <p:cNvSpPr txBox="1"/>
          <p:nvPr/>
        </p:nvSpPr>
        <p:spPr>
          <a:xfrm>
            <a:off x="7272203" y="2387685"/>
            <a:ext cx="15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User based collaborative filtering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96EC9E-B557-4088-B0D4-58A0C640A71E}"/>
              </a:ext>
            </a:extLst>
          </p:cNvPr>
          <p:cNvCxnSpPr>
            <a:stCxn id="17" idx="0"/>
            <a:endCxn id="80" idx="0"/>
          </p:cNvCxnSpPr>
          <p:nvPr/>
        </p:nvCxnSpPr>
        <p:spPr>
          <a:xfrm rot="5400000" flipH="1" flipV="1">
            <a:off x="4756681" y="1022484"/>
            <a:ext cx="1916308" cy="4646711"/>
          </a:xfrm>
          <a:prstGeom prst="bentConnector3">
            <a:avLst>
              <a:gd name="adj1" fmla="val 112426"/>
            </a:avLst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3A6655-6957-42FB-AEBE-F438D73AAE27}"/>
              </a:ext>
            </a:extLst>
          </p:cNvPr>
          <p:cNvSpPr txBox="1"/>
          <p:nvPr/>
        </p:nvSpPr>
        <p:spPr>
          <a:xfrm>
            <a:off x="6928111" y="1201942"/>
            <a:ext cx="211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  <a:latin typeface="Proxima Nova Rg" panose="02000506030000020004" pitchFamily="50" charset="0"/>
              </a:rPr>
              <a:t>13000 cars</a:t>
            </a:r>
          </a:p>
        </p:txBody>
      </p:sp>
    </p:spTree>
    <p:extLst>
      <p:ext uri="{BB962C8B-B14F-4D97-AF65-F5344CB8AC3E}">
        <p14:creationId xmlns:p14="http://schemas.microsoft.com/office/powerpoint/2010/main" val="12998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D667C-CB3E-4BF1-9115-B2FACE85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E1B68-E35F-4779-81E3-7CEA79C1350D}"/>
              </a:ext>
            </a:extLst>
          </p:cNvPr>
          <p:cNvSpPr txBox="1"/>
          <p:nvPr/>
        </p:nvSpPr>
        <p:spPr>
          <a:xfrm rot="18915860">
            <a:off x="-408355" y="1712690"/>
            <a:ext cx="5158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2C2E32"/>
                </a:solidFill>
                <a:latin typeface="Proxima Nova Rg" panose="02000506030000020004" pitchFamily="50" charset="0"/>
              </a:rPr>
              <a:t>Exploratory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0050A8-25A2-4221-B9D9-681E75E1F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05" y="-76202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CB6002-BAA1-4469-B498-1CE313877063}"/>
              </a:ext>
            </a:extLst>
          </p:cNvPr>
          <p:cNvSpPr/>
          <p:nvPr/>
        </p:nvSpPr>
        <p:spPr>
          <a:xfrm>
            <a:off x="5008228" y="1736521"/>
            <a:ext cx="5998128" cy="377505"/>
          </a:xfrm>
          <a:prstGeom prst="rect">
            <a:avLst/>
          </a:prstGeom>
          <a:noFill/>
          <a:ln>
            <a:solidFill>
              <a:srgbClr val="FE4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1D220-FC23-4C96-B075-8E6A47357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A2481-99E3-4032-860C-631AA9B3B0E7}"/>
              </a:ext>
            </a:extLst>
          </p:cNvPr>
          <p:cNvSpPr txBox="1"/>
          <p:nvPr/>
        </p:nvSpPr>
        <p:spPr>
          <a:xfrm rot="18915860">
            <a:off x="-291850" y="1533382"/>
            <a:ext cx="474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>
                <a:solidFill>
                  <a:srgbClr val="2C2E32"/>
                </a:solidFill>
                <a:latin typeface="Proxima Nova Rg" panose="02000506030000020004" pitchFamily="50" charset="0"/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641A-F911-45B8-AB8C-C05932D6415B}"/>
              </a:ext>
            </a:extLst>
          </p:cNvPr>
          <p:cNvSpPr txBox="1"/>
          <p:nvPr/>
        </p:nvSpPr>
        <p:spPr>
          <a:xfrm>
            <a:off x="5293454" y="601623"/>
            <a:ext cx="43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Attempting to predict the car price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4BDDC5-1D6F-4147-A891-82A320008102}"/>
              </a:ext>
            </a:extLst>
          </p:cNvPr>
          <p:cNvSpPr/>
          <p:nvPr/>
        </p:nvSpPr>
        <p:spPr>
          <a:xfrm>
            <a:off x="5293454" y="1524954"/>
            <a:ext cx="1451295" cy="1293747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Linear Regression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34D670-2631-4F22-AF1B-C161537E5B56}"/>
              </a:ext>
            </a:extLst>
          </p:cNvPr>
          <p:cNvSpPr/>
          <p:nvPr/>
        </p:nvSpPr>
        <p:spPr>
          <a:xfrm>
            <a:off x="6744749" y="1524953"/>
            <a:ext cx="1451295" cy="425997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Manual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345405-9F96-4354-9BEA-861C50C85EAE}"/>
              </a:ext>
            </a:extLst>
          </p:cNvPr>
          <p:cNvSpPr/>
          <p:nvPr/>
        </p:nvSpPr>
        <p:spPr>
          <a:xfrm>
            <a:off x="6744749" y="1966706"/>
            <a:ext cx="1451295" cy="425997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Stepwise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53BAB8-9752-409C-8BE1-25CEA09E3099}"/>
              </a:ext>
            </a:extLst>
          </p:cNvPr>
          <p:cNvSpPr/>
          <p:nvPr/>
        </p:nvSpPr>
        <p:spPr>
          <a:xfrm>
            <a:off x="6757331" y="2392704"/>
            <a:ext cx="1451295" cy="425997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Box Cox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FF4F08-67D5-46BB-AF36-39F68BF29797}"/>
              </a:ext>
            </a:extLst>
          </p:cNvPr>
          <p:cNvSpPr/>
          <p:nvPr/>
        </p:nvSpPr>
        <p:spPr>
          <a:xfrm>
            <a:off x="5306036" y="3019569"/>
            <a:ext cx="2890008" cy="818861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Elastic 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3970AC-FC8F-4E3F-AFF9-8ABFC8DB4F22}"/>
              </a:ext>
            </a:extLst>
          </p:cNvPr>
          <p:cNvSpPr/>
          <p:nvPr/>
        </p:nvSpPr>
        <p:spPr>
          <a:xfrm>
            <a:off x="5293454" y="4039298"/>
            <a:ext cx="2890008" cy="818861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  <a:latin typeface="Proxima Nova Rg" panose="02000506030000020004" pitchFamily="50" charset="0"/>
              </a:rPr>
              <a:t>Gradient 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53F14-AAED-42E4-A4D1-61B6A16FD623}"/>
              </a:ext>
            </a:extLst>
          </p:cNvPr>
          <p:cNvSpPr txBox="1"/>
          <p:nvPr/>
        </p:nvSpPr>
        <p:spPr>
          <a:xfrm>
            <a:off x="8727610" y="1063288"/>
            <a:ext cx="33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Train R2		Test 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B23D5-7F1E-43A0-B2F6-1C6B93A3CC9D}"/>
              </a:ext>
            </a:extLst>
          </p:cNvPr>
          <p:cNvSpPr txBox="1"/>
          <p:nvPr/>
        </p:nvSpPr>
        <p:spPr>
          <a:xfrm>
            <a:off x="8727610" y="1524953"/>
            <a:ext cx="31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0.90		0.899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CFA51-E3FB-46DF-8EBC-FA7BB9E55763}"/>
              </a:ext>
            </a:extLst>
          </p:cNvPr>
          <p:cNvSpPr txBox="1"/>
          <p:nvPr/>
        </p:nvSpPr>
        <p:spPr>
          <a:xfrm>
            <a:off x="8727402" y="1984727"/>
            <a:ext cx="318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0.914		0.914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16ECB-3B9F-4003-8C36-F78C77D7B84C}"/>
              </a:ext>
            </a:extLst>
          </p:cNvPr>
          <p:cNvSpPr txBox="1"/>
          <p:nvPr/>
        </p:nvSpPr>
        <p:spPr>
          <a:xfrm>
            <a:off x="8727402" y="2392703"/>
            <a:ext cx="318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0.900		0.899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9DC2E-92BB-4459-B794-2805A8749759}"/>
              </a:ext>
            </a:extLst>
          </p:cNvPr>
          <p:cNvSpPr txBox="1"/>
          <p:nvPr/>
        </p:nvSpPr>
        <p:spPr>
          <a:xfrm>
            <a:off x="8727400" y="3183165"/>
            <a:ext cx="318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0.916		0.921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1BFB1-DBC8-4C8E-9D95-22F0B438467C}"/>
              </a:ext>
            </a:extLst>
          </p:cNvPr>
          <p:cNvSpPr txBox="1"/>
          <p:nvPr/>
        </p:nvSpPr>
        <p:spPr>
          <a:xfrm>
            <a:off x="8727401" y="4196937"/>
            <a:ext cx="324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Proxima Nova Rg" panose="02000506030000020004" pitchFamily="50" charset="0"/>
              </a:rPr>
              <a:t>0.979		0.957</a:t>
            </a:r>
          </a:p>
        </p:txBody>
      </p:sp>
    </p:spTree>
    <p:extLst>
      <p:ext uri="{BB962C8B-B14F-4D97-AF65-F5344CB8AC3E}">
        <p14:creationId xmlns:p14="http://schemas.microsoft.com/office/powerpoint/2010/main" val="11497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D667C-CB3E-4BF1-9115-B2FACE85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E1B68-E35F-4779-81E3-7CEA79C1350D}"/>
              </a:ext>
            </a:extLst>
          </p:cNvPr>
          <p:cNvSpPr txBox="1"/>
          <p:nvPr/>
        </p:nvSpPr>
        <p:spPr>
          <a:xfrm rot="18915860">
            <a:off x="-408355" y="1712690"/>
            <a:ext cx="5158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2C2E32"/>
                </a:solidFill>
                <a:latin typeface="Proxima Nova Rg" panose="02000506030000020004" pitchFamily="50" charset="0"/>
              </a:rPr>
              <a:t>Recommendations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1FB96-FACB-4A09-AB52-C547B128DF38}"/>
              </a:ext>
            </a:extLst>
          </p:cNvPr>
          <p:cNvSpPr/>
          <p:nvPr/>
        </p:nvSpPr>
        <p:spPr>
          <a:xfrm>
            <a:off x="4025309" y="539520"/>
            <a:ext cx="77444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Proxima Nova Rg" panose="02000506030000020004" pitchFamily="50" charset="0"/>
              </a:rPr>
              <a:t>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 Nova Rg" panose="02000506030000020004" pitchFamily="50" charset="0"/>
              </a:rPr>
              <a:t>Collaborative filtering (CF) uses given rating data by many users for many items as the basis for creating a </a:t>
            </a:r>
            <a:r>
              <a:rPr lang="en-US" sz="1400" dirty="0">
                <a:solidFill>
                  <a:srgbClr val="F45137"/>
                </a:solidFill>
                <a:latin typeface="Proxima Nova Rg" panose="02000506030000020004" pitchFamily="50" charset="0"/>
              </a:rPr>
              <a:t>top-N recommendation list</a:t>
            </a:r>
            <a:r>
              <a:rPr lang="en-US" sz="1400" dirty="0">
                <a:latin typeface="Proxima Nova Rg" panose="02000506030000020004" pitchFamily="50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xima Nova Rg" panose="02000506030000020004" pitchFamily="50" charset="0"/>
              </a:rPr>
              <a:t>The assumption is that users with similar preferences will rate items similarly. Thus missing ratings for a user can be predicted by first finding a neighborhood of similar users and then aggregate the ratings of these users </a:t>
            </a:r>
            <a:r>
              <a:rPr lang="nl-NL" sz="1400" dirty="0">
                <a:latin typeface="Proxima Nova Rg" panose="02000506030000020004" pitchFamily="50" charset="0"/>
              </a:rPr>
              <a:t>to form a prediction </a:t>
            </a:r>
            <a:r>
              <a:rPr lang="nl-NL" sz="1400" dirty="0">
                <a:solidFill>
                  <a:srgbClr val="F45137"/>
                </a:solidFill>
                <a:latin typeface="Proxima Nova Rg" panose="02000506030000020004" pitchFamily="50" charset="0"/>
              </a:rPr>
              <a:t>(K nearest neighbors)</a:t>
            </a:r>
            <a:r>
              <a:rPr lang="nl-NL" sz="1400" dirty="0">
                <a:latin typeface="Proxima Nova Rg" panose="02000506030000020004" pitchFamily="50" charset="0"/>
              </a:rPr>
              <a:t>.</a:t>
            </a:r>
          </a:p>
          <a:p>
            <a:endParaRPr lang="nl-NL" sz="1400" dirty="0">
              <a:latin typeface="Proxima Nova Rg" panose="02000506030000020004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06C4F-0D1E-4A96-8CDE-3CA9958ACD19}"/>
              </a:ext>
            </a:extLst>
          </p:cNvPr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675D6-7BCA-4094-B038-C3F10E4B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11" y="2139958"/>
            <a:ext cx="3524952" cy="3524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A1EB70-EC0D-42C5-BC21-0BDA4451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6" y="2139958"/>
            <a:ext cx="3534388" cy="35343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2276FE-9111-4D6A-85EB-CAAE4637D15E}"/>
              </a:ext>
            </a:extLst>
          </p:cNvPr>
          <p:cNvSpPr/>
          <p:nvPr/>
        </p:nvSpPr>
        <p:spPr>
          <a:xfrm>
            <a:off x="8237844" y="5804507"/>
            <a:ext cx="3604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latin typeface="Proxima Nova Rg" panose="02000506030000020004" pitchFamily="50" charset="0"/>
              </a:rPr>
              <a:t>High number of true positive predictions for a low number of false positive predictions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D6141-4E00-45C9-933E-77D352D1E380}"/>
              </a:ext>
            </a:extLst>
          </p:cNvPr>
          <p:cNvSpPr/>
          <p:nvPr/>
        </p:nvSpPr>
        <p:spPr>
          <a:xfrm>
            <a:off x="4283688" y="5804507"/>
            <a:ext cx="3604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latin typeface="Proxima Nova Rg" panose="02000506030000020004" pitchFamily="50" charset="0"/>
              </a:rPr>
              <a:t>High precision (</a:t>
            </a:r>
            <a:r>
              <a:rPr lang="en-US" sz="1200" i="1" dirty="0">
                <a:latin typeface="Proxima Nova Rg" panose="02000506030000020004" pitchFamily="50" charset="0"/>
              </a:rPr>
              <a:t>how useful the search results are</a:t>
            </a:r>
            <a:r>
              <a:rPr lang="en-US" sz="1200" dirty="0">
                <a:latin typeface="Proxima Nova Rg" panose="02000506030000020004" pitchFamily="50" charset="0"/>
              </a:rPr>
              <a:t>)</a:t>
            </a:r>
            <a:r>
              <a:rPr lang="nl-NL" sz="1200" dirty="0">
                <a:latin typeface="Proxima Nova Rg" panose="02000506030000020004" pitchFamily="50" charset="0"/>
              </a:rPr>
              <a:t> for high recall (</a:t>
            </a:r>
            <a:r>
              <a:rPr lang="en-US" sz="1200" i="1" dirty="0">
                <a:latin typeface="Proxima Nova Rg" panose="02000506030000020004" pitchFamily="50" charset="0"/>
              </a:rPr>
              <a:t>how complete the results are</a:t>
            </a:r>
            <a:r>
              <a:rPr lang="en-US" sz="1200" dirty="0">
                <a:latin typeface="Proxima Nova Rg" panose="02000506030000020004" pitchFamily="50" charset="0"/>
              </a:rPr>
              <a:t>)</a:t>
            </a:r>
            <a:endParaRPr lang="nl-NL" sz="1200" dirty="0">
              <a:latin typeface="Proxima Nova Rg" panose="02000506030000020004" pitchFamily="5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24B4F-1D34-4483-BDE7-24039195131E}"/>
              </a:ext>
            </a:extLst>
          </p:cNvPr>
          <p:cNvCxnSpPr/>
          <p:nvPr/>
        </p:nvCxnSpPr>
        <p:spPr>
          <a:xfrm flipV="1">
            <a:off x="6862194" y="2551837"/>
            <a:ext cx="604008" cy="610813"/>
          </a:xfrm>
          <a:prstGeom prst="straightConnector1">
            <a:avLst/>
          </a:prstGeom>
          <a:ln w="12700">
            <a:solidFill>
              <a:srgbClr val="FE47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A5A01A-5D72-4F4E-809C-B5CF1295FF34}"/>
              </a:ext>
            </a:extLst>
          </p:cNvPr>
          <p:cNvCxnSpPr>
            <a:cxnSpLocks/>
          </p:cNvCxnSpPr>
          <p:nvPr/>
        </p:nvCxnSpPr>
        <p:spPr>
          <a:xfrm flipH="1" flipV="1">
            <a:off x="8503622" y="2440600"/>
            <a:ext cx="341803" cy="351564"/>
          </a:xfrm>
          <a:prstGeom prst="straightConnector1">
            <a:avLst/>
          </a:prstGeom>
          <a:ln w="12700">
            <a:solidFill>
              <a:srgbClr val="FE47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208138B9-A5A1-450E-835D-828DD9A7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E854B-76A1-47DE-A0B3-8A153AD6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5"/>
          <a:stretch/>
        </p:blipFill>
        <p:spPr>
          <a:xfrm>
            <a:off x="0" y="1290418"/>
            <a:ext cx="5222146" cy="4019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6C774-3497-4C2E-8DC4-46C392E4E783}"/>
              </a:ext>
            </a:extLst>
          </p:cNvPr>
          <p:cNvSpPr txBox="1"/>
          <p:nvPr/>
        </p:nvSpPr>
        <p:spPr>
          <a:xfrm>
            <a:off x="236988" y="5942028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Car Recommender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D9C5C-DDE5-44C6-AE14-5ED4807BB8B8}"/>
              </a:ext>
            </a:extLst>
          </p:cNvPr>
          <p:cNvSpPr txBox="1"/>
          <p:nvPr/>
        </p:nvSpPr>
        <p:spPr>
          <a:xfrm>
            <a:off x="7260289" y="1605085"/>
            <a:ext cx="36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Text 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27B48-EB2E-4539-8121-EF89EA34A222}"/>
              </a:ext>
            </a:extLst>
          </p:cNvPr>
          <p:cNvSpPr txBox="1"/>
          <p:nvPr/>
        </p:nvSpPr>
        <p:spPr>
          <a:xfrm>
            <a:off x="7260289" y="4632630"/>
            <a:ext cx="361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Linear Regression models for the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prediction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 of the car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52A2-B5C7-41F4-9356-33D14C0D4E0E}"/>
              </a:ext>
            </a:extLst>
          </p:cNvPr>
          <p:cNvSpPr txBox="1"/>
          <p:nvPr/>
        </p:nvSpPr>
        <p:spPr>
          <a:xfrm>
            <a:off x="8343867" y="2958946"/>
            <a:ext cx="361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Recommendation engine </a:t>
            </a:r>
            <a:r>
              <a:rPr lang="nl-NL" b="1" dirty="0">
                <a:solidFill>
                  <a:srgbClr val="2C2E32"/>
                </a:solidFill>
                <a:latin typeface="Proxima Nova Rg" panose="02000506030000020004" pitchFamily="50" charset="0"/>
              </a:rPr>
              <a:t>based on user based collaborative filtering</a:t>
            </a:r>
            <a:endParaRPr lang="nl-NL" b="1" dirty="0">
              <a:solidFill>
                <a:srgbClr val="F45137"/>
              </a:solidFill>
              <a:latin typeface="Proxima Nova Rg" panose="0200050603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82393-A4F0-4451-A83F-763CE6B8150E}"/>
              </a:ext>
            </a:extLst>
          </p:cNvPr>
          <p:cNvSpPr txBox="1"/>
          <p:nvPr/>
        </p:nvSpPr>
        <p:spPr>
          <a:xfrm>
            <a:off x="6512780" y="1405031"/>
            <a:ext cx="659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rgbClr val="2C2E32"/>
                </a:solidFill>
                <a:latin typeface="Proxima Nova Rg" panose="02000506030000020004" pitchFamily="50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2F8349-157C-4C45-9430-6F6A683C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72" y="4649431"/>
            <a:ext cx="1274646" cy="669189"/>
          </a:xfrm>
          <a:prstGeom prst="rect">
            <a:avLst/>
          </a:prstGeom>
        </p:spPr>
      </p:pic>
      <p:pic>
        <p:nvPicPr>
          <p:cNvPr id="2052" name="Picture 4" descr="Afbeeldingsresultaat voor recommendation icon">
            <a:extLst>
              <a:ext uri="{FF2B5EF4-FFF2-40B4-BE49-F238E27FC236}">
                <a16:creationId xmlns:a16="http://schemas.microsoft.com/office/drawing/2014/main" id="{DE7FDC4A-15AE-4DBE-9BCA-CACEF0B5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14" y="3119061"/>
            <a:ext cx="647699" cy="6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r&#10;&#10;Description generated with high confidence">
            <a:extLst>
              <a:ext uri="{FF2B5EF4-FFF2-40B4-BE49-F238E27FC236}">
                <a16:creationId xmlns:a16="http://schemas.microsoft.com/office/drawing/2014/main" id="{F80FFE8A-2EE0-41A6-9C2A-6FF42986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9834D-B6E9-4720-8616-6FDF518604A5}"/>
              </a:ext>
            </a:extLst>
          </p:cNvPr>
          <p:cNvSpPr txBox="1"/>
          <p:nvPr/>
        </p:nvSpPr>
        <p:spPr>
          <a:xfrm>
            <a:off x="7051925" y="4065603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45137"/>
                </a:solidFill>
                <a:latin typeface="Proxima Nova Rg" panose="02000506030000020004" pitchFamily="50" charset="0"/>
              </a:rPr>
              <a:t>Car</a:t>
            </a:r>
            <a:r>
              <a:rPr lang="nl-NL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 Recommender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37CD-E1FD-4E4A-B5CD-C1D76645099E}"/>
              </a:ext>
            </a:extLst>
          </p:cNvPr>
          <p:cNvSpPr txBox="1"/>
          <p:nvPr/>
        </p:nvSpPr>
        <p:spPr>
          <a:xfrm>
            <a:off x="7051925" y="4633957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50" charset="0"/>
              </a:rPr>
              <a:t>Determining your car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brand</a:t>
            </a:r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50" charset="0"/>
              </a:rPr>
              <a:t> and </a:t>
            </a:r>
            <a:r>
              <a:rPr lang="nl-NL" b="1" dirty="0">
                <a:solidFill>
                  <a:srgbClr val="F45137"/>
                </a:solidFill>
                <a:latin typeface="Proxima Nova Rg" panose="02000506030000020004" pitchFamily="50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706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311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Jongerden</dc:creator>
  <cp:lastModifiedBy>Steven Jongerden</cp:lastModifiedBy>
  <cp:revision>28</cp:revision>
  <dcterms:created xsi:type="dcterms:W3CDTF">2017-09-08T20:11:39Z</dcterms:created>
  <dcterms:modified xsi:type="dcterms:W3CDTF">2017-09-11T13:00:07Z</dcterms:modified>
</cp:coreProperties>
</file>