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6F5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D2B1-CBDC-4DEE-ADCD-B03D59B1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E34-5584-4BD7-80A3-587A4F1D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3994-C260-4446-A99C-00F09FDE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234D-15C1-48A9-A6F1-19384094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37AE-BAE7-4681-8020-F0BECAD0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7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7F7D-2ECF-458F-AE0C-5E4374B8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C66CB-D9E7-4F6B-8067-B976AD000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C0F8-7AA3-4E58-9B44-5A7A72BC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A97D-88A7-43FB-B72F-84620899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9343-7B70-4175-A5BB-206A2156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8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22ECA-C1B0-4619-AC65-599511280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58F87-CF87-484E-8C61-CBED082BA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7D66-CA5A-40B6-9882-31E1D2DD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C3CB-D6FA-4F1A-ACC5-85D23C8D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DC65A-58D5-4888-A48C-97D0E180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71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503F-51B1-410A-B81E-9332FD45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0520-F304-47A0-A4FD-8B66D2A2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5986-500A-4D77-9514-B1D7B35F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F423-5A40-487D-AD7E-249EF894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EFFA-7F3C-4504-B4FF-1C0F13D6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55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A637-2771-4A13-987E-98FB4C14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5155-B43D-4CF2-B7A8-44652FFB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52F3-78C6-4FD7-A6BD-20446855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743E-7FCB-4546-95E8-0C4C1831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947A-32B7-4350-8CBC-31AC2B51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99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ACEC-5A8E-4A1E-B36E-C7053AD5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BED4-6C25-416F-AD90-67134E6F7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9DC7-EC9F-493A-8249-4CCEEFA3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1D46-88B3-41F0-9471-BC25CF98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0E7D-B99A-4440-907D-18801AFA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97D10-ED7A-42AC-96D5-27D44BA0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1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8721-85DE-4648-AC12-DEBE1CA3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872E-F538-41DB-A06D-19CA857D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6E5-B438-44C7-BC57-8540E4C0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4B308-FA1A-4AC2-8459-6964BAFBC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DA9E5-9174-440B-BF35-230D1A40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C3D81-E367-4673-B11D-9F2213A3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DB65-426C-4708-9B14-6E61EC61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B6C74-998D-4534-8E99-1348B67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4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7A0A-857B-46D6-ACC2-90FB689C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41716-F31C-4EB5-B657-37E40341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1AEA7-5C44-471A-BA58-98481AFF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0CF5F-7C7A-4E82-B7D6-D00F17FA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76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3AC7D-6689-48AE-A5AE-E0EF6A94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F8732-2FE3-4307-BD73-AA8A394A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27FF4-9047-47C8-9946-056E2090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03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C273-9C01-408D-8A24-B6665770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537E-3B7F-4152-9574-59F74046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F6AC9-B979-4B6F-9BFE-A021066D1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D5953-20CB-46AD-B9A1-A01FB6D8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0B55-F6CB-41E3-9E17-9E9C95FF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EE5D5-F89D-4361-8D1A-AA0B0F25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2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438E-7AFC-4FAC-8F15-702E0C1F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2AA8F-3A3D-4736-86D4-B01715B5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84964-1E8C-4398-A255-807FADE8A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4080-2038-45AD-B53F-A17BE2A1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2EF6C-4A2E-49AD-A139-E39C4202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FE98-522C-43D4-AB7C-665C346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8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2983F-E401-4296-97AB-5387736D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9D3C7-B416-48D0-837C-905B4142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A3EA-CF81-4920-A8B8-D057948F9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3002-CD15-426F-809D-B9B04FF7AC57}" type="datetimeFigureOut">
              <a:rPr lang="nl-NL" smtClean="0"/>
              <a:t>17-7-2017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D02D-1749-48D5-A6FB-2C958496C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AF16-651C-442F-9AC9-80B210277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E381-02D7-485F-A299-39A086C857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35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A8FB9-AC7E-45F8-A357-EA4AB9FA7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31956A-05DC-4155-AEF8-FE5BBA134A0A}"/>
              </a:ext>
            </a:extLst>
          </p:cNvPr>
          <p:cNvSpPr txBox="1"/>
          <p:nvPr/>
        </p:nvSpPr>
        <p:spPr>
          <a:xfrm>
            <a:off x="876300" y="2921000"/>
            <a:ext cx="420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Are Premium Airlines</a:t>
            </a:r>
          </a:p>
          <a:p>
            <a:r>
              <a:rPr lang="en-US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   Also Premium in</a:t>
            </a:r>
          </a:p>
          <a:p>
            <a:r>
              <a:rPr lang="en-US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     Performance</a:t>
            </a:r>
            <a:r>
              <a:rPr lang="nl-NL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?</a:t>
            </a:r>
            <a:endParaRPr lang="nl-NL" sz="3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0F4E4-0C3C-44A1-86DC-B1F39F76F153}"/>
              </a:ext>
            </a:extLst>
          </p:cNvPr>
          <p:cNvSpPr txBox="1"/>
          <p:nvPr/>
        </p:nvSpPr>
        <p:spPr>
          <a:xfrm>
            <a:off x="1628775" y="4643060"/>
            <a:ext cx="420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Proxima Nova Lt" panose="02000506030000020004" pitchFamily="50" charset="0"/>
              </a:rPr>
              <a:t>An Analysis for Business Air Commuters</a:t>
            </a:r>
            <a:endParaRPr lang="nl-NL" sz="14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7F217-2398-4268-B552-519D3BF02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CF6ED-35CE-49E4-9F92-409F29EBA85A}"/>
              </a:ext>
            </a:extLst>
          </p:cNvPr>
          <p:cNvSpPr txBox="1"/>
          <p:nvPr/>
        </p:nvSpPr>
        <p:spPr>
          <a:xfrm>
            <a:off x="333374" y="339725"/>
            <a:ext cx="85629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latin typeface="Proxima Nova Lt" panose="02000506030000020004" pitchFamily="50" charset="0"/>
              </a:rPr>
              <a:t>Ticket Ordering Process</a:t>
            </a:r>
          </a:p>
          <a:p>
            <a:r>
              <a:rPr lang="nl-NL" sz="1400" b="1" dirty="0">
                <a:latin typeface="Proxima Nova Lt" panose="02000506030000020004" pitchFamily="50" charset="0"/>
              </a:rPr>
              <a:t>From planning to user experience</a:t>
            </a:r>
            <a:endParaRPr lang="nl-NL" sz="1400" dirty="0">
              <a:latin typeface="Proxima Nova Lt" panose="02000506030000020004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ED662-4A23-41B5-BAE4-D04E4DB70BE3}"/>
              </a:ext>
            </a:extLst>
          </p:cNvPr>
          <p:cNvSpPr txBox="1"/>
          <p:nvPr/>
        </p:nvSpPr>
        <p:spPr>
          <a:xfrm>
            <a:off x="4876799" y="3428999"/>
            <a:ext cx="7027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b="1" dirty="0">
                <a:latin typeface="Proxima Nova Lt" panose="02000506030000020004" pitchFamily="50" charset="0"/>
              </a:rPr>
              <a:t>Decide where you want to go</a:t>
            </a:r>
          </a:p>
          <a:p>
            <a:pPr marL="514350" indent="-514350">
              <a:buFont typeface="+mj-lt"/>
              <a:buAutoNum type="arabicPeriod"/>
            </a:pPr>
            <a:r>
              <a:rPr lang="nl-NL" b="1" dirty="0">
                <a:latin typeface="Proxima Nova Lt" panose="02000506030000020004" pitchFamily="50" charset="0"/>
              </a:rPr>
              <a:t>Decide when you want to go</a:t>
            </a:r>
          </a:p>
          <a:p>
            <a:pPr marL="514350" indent="-514350">
              <a:buFont typeface="+mj-lt"/>
              <a:buAutoNum type="arabicPeriod"/>
            </a:pPr>
            <a:r>
              <a:rPr lang="nl-NL" b="1" dirty="0">
                <a:latin typeface="Proxima Nova Lt" panose="02000506030000020004" pitchFamily="50" charset="0"/>
              </a:rPr>
              <a:t>Choose from one of the multiple airlines</a:t>
            </a:r>
          </a:p>
          <a:p>
            <a:pPr marL="514350" indent="-514350">
              <a:buFont typeface="+mj-lt"/>
              <a:buAutoNum type="arabicPeriod"/>
            </a:pPr>
            <a:r>
              <a:rPr lang="nl-NL" b="1" dirty="0">
                <a:latin typeface="Proxima Nova Lt" panose="02000506030000020004" pitchFamily="50" charset="0"/>
              </a:rPr>
              <a:t>Choose the cheapest airline </a:t>
            </a:r>
            <a:r>
              <a:rPr lang="nl-NL" sz="1050" b="1" dirty="0">
                <a:latin typeface="Proxima Nova Lt" panose="02000506030000020004" pitchFamily="50" charset="0"/>
              </a:rPr>
              <a:t>(1)</a:t>
            </a:r>
            <a:endParaRPr lang="nl-NL" b="1" dirty="0">
              <a:latin typeface="Proxima Nova Lt" panose="02000506030000020004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b="1" dirty="0">
                <a:latin typeface="Proxima Nova Lt" panose="02000506030000020004" pitchFamily="50" charset="0"/>
              </a:rPr>
              <a:t>Fly!</a:t>
            </a:r>
          </a:p>
          <a:p>
            <a:pPr marL="514350" indent="-514350">
              <a:buFont typeface="+mj-lt"/>
              <a:buAutoNum type="arabicPeriod"/>
            </a:pPr>
            <a:r>
              <a:rPr lang="nl-NL" b="1" dirty="0">
                <a:latin typeface="Proxima Nova Lt" panose="02000506030000020004" pitchFamily="50" charset="0"/>
              </a:rPr>
              <a:t>Experience the airline’s performance (and delays)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36AA-8D26-4749-AF47-A87F21CAC4D2}"/>
              </a:ext>
            </a:extLst>
          </p:cNvPr>
          <p:cNvSpPr/>
          <p:nvPr/>
        </p:nvSpPr>
        <p:spPr>
          <a:xfrm>
            <a:off x="333374" y="6391245"/>
            <a:ext cx="105632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Source: SkyScanner, 2014, https://www.skyscanner.net/press-releases/flight-price-and-convenience-most-important-flyers-say-skyscanner-users</a:t>
            </a:r>
            <a:endParaRPr lang="nl-NL" sz="1050" dirty="0">
              <a:solidFill>
                <a:schemeClr val="bg2">
                  <a:lumMod val="75000"/>
                </a:schemeClr>
              </a:solidFill>
              <a:effectLst/>
              <a:latin typeface="Adobe Garamond Pro" panose="020205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452C6-CFBE-44EB-870E-40FD3D222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4F5F1-F8A4-4A39-BFB3-F587857B2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35" y="1342799"/>
            <a:ext cx="1306368" cy="1324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33683B-3091-4D40-BE47-4FD8B3D8D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8" y="1342799"/>
            <a:ext cx="1321987" cy="1324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F8FB37-0423-4D92-B752-A708A817CC1C}"/>
              </a:ext>
            </a:extLst>
          </p:cNvPr>
          <p:cNvSpPr txBox="1"/>
          <p:nvPr/>
        </p:nvSpPr>
        <p:spPr>
          <a:xfrm>
            <a:off x="333374" y="339725"/>
            <a:ext cx="85629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Performance Expectancy</a:t>
            </a:r>
          </a:p>
          <a:p>
            <a:r>
              <a:rPr lang="nl-NL" sz="14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A different perspective</a:t>
            </a:r>
            <a:endParaRPr lang="nl-NL" sz="14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667271-1D2B-4485-90B5-F2984BCA07A1}"/>
              </a:ext>
            </a:extLst>
          </p:cNvPr>
          <p:cNvSpPr/>
          <p:nvPr/>
        </p:nvSpPr>
        <p:spPr>
          <a:xfrm>
            <a:off x="105067" y="4854059"/>
            <a:ext cx="129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Lt" panose="02000506030000020004" pitchFamily="50" charset="0"/>
              </a:rPr>
              <a:t>Wall Street</a:t>
            </a:r>
            <a:endParaRPr lang="nl-NL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64FD3B-5581-41DB-8D36-552714B3D715}"/>
              </a:ext>
            </a:extLst>
          </p:cNvPr>
          <p:cNvSpPr/>
          <p:nvPr/>
        </p:nvSpPr>
        <p:spPr>
          <a:xfrm>
            <a:off x="2114842" y="4139684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Lt" panose="02000506030000020004" pitchFamily="50" charset="0"/>
              </a:rPr>
              <a:t>Financial District</a:t>
            </a:r>
            <a:endParaRPr lang="nl-NL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C474E-CBC2-4B6D-994F-827A37269088}"/>
              </a:ext>
            </a:extLst>
          </p:cNvPr>
          <p:cNvSpPr/>
          <p:nvPr/>
        </p:nvSpPr>
        <p:spPr>
          <a:xfrm>
            <a:off x="7307245" y="4600575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Lt" panose="02000506030000020004" pitchFamily="50" charset="0"/>
              </a:rPr>
              <a:t>Time Square</a:t>
            </a:r>
            <a:endParaRPr lang="nl-NL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AD8C7A-6E39-496A-B4D4-FA515C2C2171}"/>
              </a:ext>
            </a:extLst>
          </p:cNvPr>
          <p:cNvSpPr/>
          <p:nvPr/>
        </p:nvSpPr>
        <p:spPr>
          <a:xfrm>
            <a:off x="10658767" y="4356616"/>
            <a:ext cx="1171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Lt" panose="02000506030000020004" pitchFamily="50" charset="0"/>
              </a:rPr>
              <a:t>Statue of </a:t>
            </a:r>
          </a:p>
          <a:p>
            <a:r>
              <a:rPr lang="nl-NL" b="1" dirty="0">
                <a:solidFill>
                  <a:schemeClr val="bg1"/>
                </a:solidFill>
                <a:latin typeface="Proxima Nova Lt" panose="02000506030000020004" pitchFamily="50" charset="0"/>
              </a:rPr>
              <a:t>Liberty</a:t>
            </a:r>
            <a:endParaRPr lang="nl-NL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E4475-E0F3-4A3E-B144-73EB4CB7551D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096000" y="0"/>
            <a:ext cx="0" cy="6857999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58485-1BC9-4A4A-8581-88F07D22C9A4}"/>
              </a:ext>
            </a:extLst>
          </p:cNvPr>
          <p:cNvSpPr/>
          <p:nvPr/>
        </p:nvSpPr>
        <p:spPr>
          <a:xfrm>
            <a:off x="4315347" y="98605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Business Man</a:t>
            </a:r>
            <a:endParaRPr lang="nl-NL" sz="14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D39E90-399B-490B-85B1-B5BEA35160ED}"/>
              </a:ext>
            </a:extLst>
          </p:cNvPr>
          <p:cNvSpPr/>
          <p:nvPr/>
        </p:nvSpPr>
        <p:spPr>
          <a:xfrm>
            <a:off x="6901697" y="986054"/>
            <a:ext cx="723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Tourist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0A49-545D-4E9A-8B5D-110CC2C0E0ED}"/>
              </a:ext>
            </a:extLst>
          </p:cNvPr>
          <p:cNvSpPr/>
          <p:nvPr/>
        </p:nvSpPr>
        <p:spPr>
          <a:xfrm>
            <a:off x="786663" y="1543963"/>
            <a:ext cx="36231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Needs to go to a meeting</a:t>
            </a:r>
          </a:p>
          <a:p>
            <a:pPr algn="r"/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Is flying during working hours (+$100/hour)</a:t>
            </a:r>
          </a:p>
          <a:p>
            <a:pPr algn="r"/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Demands punctuality</a:t>
            </a:r>
            <a:endParaRPr lang="nl-NL" sz="1400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EAABB-3212-47F4-9DBB-1FA63CB8D675}"/>
              </a:ext>
            </a:extLst>
          </p:cNvPr>
          <p:cNvSpPr/>
          <p:nvPr/>
        </p:nvSpPr>
        <p:spPr>
          <a:xfrm>
            <a:off x="7805138" y="1543963"/>
            <a:ext cx="35189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Is visiting friends or family</a:t>
            </a:r>
          </a:p>
          <a:p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Can fly at any moment of the day or week</a:t>
            </a:r>
          </a:p>
          <a:p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Delays will not influence him much</a:t>
            </a:r>
            <a:endParaRPr lang="nl-NL" sz="1400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F5DA0-FEA2-413C-A12F-68C5008F5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7B163-AA51-4A35-8453-E053FC599B54}"/>
              </a:ext>
            </a:extLst>
          </p:cNvPr>
          <p:cNvSpPr txBox="1"/>
          <p:nvPr/>
        </p:nvSpPr>
        <p:spPr>
          <a:xfrm>
            <a:off x="333374" y="339725"/>
            <a:ext cx="85629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latin typeface="Proxima Nova Lt" panose="02000506030000020004" pitchFamily="50" charset="0"/>
              </a:rPr>
              <a:t>The abundance of possibilities</a:t>
            </a:r>
          </a:p>
          <a:p>
            <a:r>
              <a:rPr lang="nl-NL" sz="1400" b="1" dirty="0">
                <a:latin typeface="Proxima Nova Lt" panose="02000506030000020004" pitchFamily="50" charset="0"/>
              </a:rPr>
              <a:t> The business man’s perspective</a:t>
            </a:r>
            <a:endParaRPr lang="nl-NL" sz="1400" dirty="0">
              <a:latin typeface="Proxima Nova Lt" panose="02000506030000020004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641BF-26B9-4C48-8F66-CC910FAA52FB}"/>
              </a:ext>
            </a:extLst>
          </p:cNvPr>
          <p:cNvSpPr txBox="1"/>
          <p:nvPr/>
        </p:nvSpPr>
        <p:spPr>
          <a:xfrm>
            <a:off x="5108895" y="342899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5EB6F5"/>
                </a:solidFill>
                <a:latin typeface="Proxima Nova Lt" panose="02000506030000020004" pitchFamily="50" charset="0"/>
              </a:rPr>
              <a:t>ATL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0D094-775E-4FDB-ACFC-F7FDAF1FC8B5}"/>
              </a:ext>
            </a:extLst>
          </p:cNvPr>
          <p:cNvSpPr txBox="1"/>
          <p:nvPr/>
        </p:nvSpPr>
        <p:spPr>
          <a:xfrm>
            <a:off x="185955" y="256633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5EB6F5"/>
                </a:solidFill>
                <a:latin typeface="Proxima Nova Lt" panose="02000506030000020004" pitchFamily="50" charset="0"/>
              </a:rPr>
              <a:t>SFO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E0628-1C8E-4360-8003-2FE626F399B4}"/>
              </a:ext>
            </a:extLst>
          </p:cNvPr>
          <p:cNvSpPr txBox="1"/>
          <p:nvPr/>
        </p:nvSpPr>
        <p:spPr>
          <a:xfrm>
            <a:off x="6992901" y="1160640"/>
            <a:ext cx="51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Proxima Nova Lt" panose="02000506030000020004" pitchFamily="50" charset="0"/>
              </a:rPr>
              <a:t>Flight options:</a:t>
            </a:r>
            <a:endParaRPr lang="nl-NL" sz="1100" dirty="0">
              <a:latin typeface="Proxima Nova Lt" panose="02000506030000020004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B7866-DA7B-4F58-9CA4-6276D1064EE3}"/>
              </a:ext>
            </a:extLst>
          </p:cNvPr>
          <p:cNvSpPr txBox="1"/>
          <p:nvPr/>
        </p:nvSpPr>
        <p:spPr>
          <a:xfrm>
            <a:off x="6992901" y="1643001"/>
            <a:ext cx="49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Proxima Nova Lt" panose="02000506030000020004" pitchFamily="50" charset="0"/>
              </a:rPr>
              <a:t>Flightdate: 16 Aug, 23 Aug 2017, roundtrip</a:t>
            </a:r>
            <a:endParaRPr lang="nl-NL" sz="1000" dirty="0">
              <a:latin typeface="Proxima Nova Lt" panose="02000506030000020004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DA5FA3-2AB5-4EE0-8092-10248BD79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00" y="2109342"/>
            <a:ext cx="2873375" cy="10939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AF5760-AA40-465C-8095-57FCDEC24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99" y="3251131"/>
            <a:ext cx="2873375" cy="1125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35065E-4D22-477C-9FC3-A090287C4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98" y="4411821"/>
            <a:ext cx="2873375" cy="11085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942E0A-7B08-47C2-8A48-5709E2AE7244}"/>
              </a:ext>
            </a:extLst>
          </p:cNvPr>
          <p:cNvSpPr txBox="1"/>
          <p:nvPr/>
        </p:nvSpPr>
        <p:spPr>
          <a:xfrm>
            <a:off x="8783600" y="5555067"/>
            <a:ext cx="311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54 results</a:t>
            </a:r>
            <a:endParaRPr lang="nl-NL" sz="800" b="1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ABCFC-FC47-4CF9-8A4D-622389C3C4F3}"/>
              </a:ext>
            </a:extLst>
          </p:cNvPr>
          <p:cNvSpPr/>
          <p:nvPr/>
        </p:nvSpPr>
        <p:spPr>
          <a:xfrm>
            <a:off x="66675" y="6238169"/>
            <a:ext cx="121253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dirty="0">
                <a:solidFill>
                  <a:schemeClr val="bg2">
                    <a:lumMod val="75000"/>
                  </a:schemeClr>
                </a:solidFill>
              </a:rPr>
              <a:t>Source: SkyScanner, checked 14 Aug, 2017.</a:t>
            </a:r>
          </a:p>
          <a:p>
            <a:r>
              <a:rPr lang="nl-NL" sz="900" dirty="0">
                <a:solidFill>
                  <a:schemeClr val="bg2">
                    <a:lumMod val="75000"/>
                  </a:schemeClr>
                </a:solidFill>
              </a:rPr>
              <a:t>https://www.skyscanner.nl/transport/vluchten/atla/sfo/170816/170823/vliegtarieven-van-atlanta-naar-san-francisco-internationaal-in-augustus-2017.html?adults=1&amp;children=0&amp;adultsv2=1&amp;childrenv2=&amp;infants=0&amp;cabinclass=economy&amp;rtn=1&amp;preferdirects=false&amp;outboundaltsenabled=false&amp;inboundaltsenabled=false&amp;ref=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32B1EF-B3EF-4073-BEC6-54D9710329CF}"/>
              </a:ext>
            </a:extLst>
          </p:cNvPr>
          <p:cNvSpPr txBox="1"/>
          <p:nvPr/>
        </p:nvSpPr>
        <p:spPr>
          <a:xfrm>
            <a:off x="9986112" y="2456249"/>
            <a:ext cx="147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€ 253,-</a:t>
            </a:r>
            <a:endParaRPr lang="nl-NL" sz="1050" b="1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348734-24FD-404B-939E-C1FD4757ABF6}"/>
              </a:ext>
            </a:extLst>
          </p:cNvPr>
          <p:cNvSpPr txBox="1"/>
          <p:nvPr/>
        </p:nvSpPr>
        <p:spPr>
          <a:xfrm>
            <a:off x="9986110" y="4766021"/>
            <a:ext cx="147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€ 357,-</a:t>
            </a:r>
            <a:endParaRPr lang="nl-NL" sz="1050" b="1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B7F22-0C8D-437E-B597-553D88B712CC}"/>
              </a:ext>
            </a:extLst>
          </p:cNvPr>
          <p:cNvSpPr txBox="1"/>
          <p:nvPr/>
        </p:nvSpPr>
        <p:spPr>
          <a:xfrm>
            <a:off x="9986111" y="3584019"/>
            <a:ext cx="147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€ 399,-</a:t>
            </a:r>
            <a:endParaRPr lang="nl-NL" sz="1050" b="1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323574-DDA0-4FC7-8151-54B21AEC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ABB96-6AA0-42C0-B343-6790003F5378}"/>
              </a:ext>
            </a:extLst>
          </p:cNvPr>
          <p:cNvSpPr txBox="1"/>
          <p:nvPr/>
        </p:nvSpPr>
        <p:spPr>
          <a:xfrm>
            <a:off x="155574" y="4251325"/>
            <a:ext cx="85629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Performance </a:t>
            </a:r>
          </a:p>
          <a:p>
            <a:r>
              <a:rPr lang="nl-NL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Evaluation</a:t>
            </a:r>
          </a:p>
          <a:p>
            <a:r>
              <a:rPr lang="nl-NL" sz="14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An Analytical perspective through Shiny and R</a:t>
            </a:r>
            <a:endParaRPr lang="nl-NL" sz="14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7A1DD-796A-4B2F-9C00-10820E8DBF94}"/>
              </a:ext>
            </a:extLst>
          </p:cNvPr>
          <p:cNvSpPr txBox="1"/>
          <p:nvPr/>
        </p:nvSpPr>
        <p:spPr>
          <a:xfrm>
            <a:off x="1458874" y="718188"/>
            <a:ext cx="311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Delta Airlines</a:t>
            </a:r>
            <a:endParaRPr lang="nl-NL" sz="800" b="1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4C145-E6FF-400D-B4FC-67C59DE3AD1C}"/>
              </a:ext>
            </a:extLst>
          </p:cNvPr>
          <p:cNvSpPr txBox="1"/>
          <p:nvPr/>
        </p:nvSpPr>
        <p:spPr>
          <a:xfrm>
            <a:off x="1458874" y="202929"/>
            <a:ext cx="311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United Airlines</a:t>
            </a:r>
            <a:endParaRPr lang="nl-NL" sz="800" b="1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C1D21-0D43-4786-9599-E87D789D909A}"/>
              </a:ext>
            </a:extLst>
          </p:cNvPr>
          <p:cNvSpPr txBox="1"/>
          <p:nvPr/>
        </p:nvSpPr>
        <p:spPr>
          <a:xfrm>
            <a:off x="3238955" y="559747"/>
            <a:ext cx="311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Frontier Airlines</a:t>
            </a:r>
            <a:endParaRPr lang="nl-NL" sz="800" b="1" dirty="0">
              <a:solidFill>
                <a:srgbClr val="5EB6F5"/>
              </a:solidFill>
              <a:latin typeface="Proxima Nova Lt" panose="02000506030000020004" pitchFamily="50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BEEEE1-B74B-41B9-844F-E524A2FC21D1}"/>
              </a:ext>
            </a:extLst>
          </p:cNvPr>
          <p:cNvCxnSpPr/>
          <p:nvPr/>
        </p:nvCxnSpPr>
        <p:spPr>
          <a:xfrm>
            <a:off x="2589307" y="1021412"/>
            <a:ext cx="0" cy="2645713"/>
          </a:xfrm>
          <a:prstGeom prst="line">
            <a:avLst/>
          </a:prstGeom>
          <a:ln w="28575">
            <a:solidFill>
              <a:srgbClr val="5EB6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31CCF2-556F-4457-AC77-43AFF3543FB2}"/>
              </a:ext>
            </a:extLst>
          </p:cNvPr>
          <p:cNvCxnSpPr>
            <a:cxnSpLocks/>
          </p:cNvCxnSpPr>
          <p:nvPr/>
        </p:nvCxnSpPr>
        <p:spPr>
          <a:xfrm>
            <a:off x="2713132" y="475758"/>
            <a:ext cx="0" cy="3191367"/>
          </a:xfrm>
          <a:prstGeom prst="line">
            <a:avLst/>
          </a:prstGeom>
          <a:ln w="28575">
            <a:solidFill>
              <a:srgbClr val="5EB6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6FCD22-A20B-4479-ACE2-542451BFF032}"/>
              </a:ext>
            </a:extLst>
          </p:cNvPr>
          <p:cNvCxnSpPr>
            <a:cxnSpLocks/>
          </p:cNvCxnSpPr>
          <p:nvPr/>
        </p:nvCxnSpPr>
        <p:spPr>
          <a:xfrm>
            <a:off x="4576989" y="867524"/>
            <a:ext cx="0" cy="2799601"/>
          </a:xfrm>
          <a:prstGeom prst="line">
            <a:avLst/>
          </a:prstGeom>
          <a:ln w="28575">
            <a:solidFill>
              <a:srgbClr val="5EB6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E0FB0A-D8D7-4417-BF49-F1AC1B78A8EE}"/>
              </a:ext>
            </a:extLst>
          </p:cNvPr>
          <p:cNvSpPr txBox="1"/>
          <p:nvPr/>
        </p:nvSpPr>
        <p:spPr>
          <a:xfrm>
            <a:off x="4208914" y="4661874"/>
            <a:ext cx="3733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Lt" panose="02000506030000020004" pitchFamily="50" charset="0"/>
              </a:rPr>
              <a:t>Airline		Duration</a:t>
            </a:r>
          </a:p>
          <a:p>
            <a:endParaRPr lang="nl-NL" sz="800" b="1" dirty="0">
              <a:solidFill>
                <a:schemeClr val="bg1"/>
              </a:solidFill>
              <a:latin typeface="Proxima Nova Lt" panose="02000506030000020004" pitchFamily="50" charset="0"/>
            </a:endParaRPr>
          </a:p>
          <a:p>
            <a:r>
              <a:rPr lang="nl-NL" dirty="0">
                <a:solidFill>
                  <a:schemeClr val="bg1"/>
                </a:solidFill>
                <a:latin typeface="Proxima Nova Lt" panose="02000506030000020004" pitchFamily="50" charset="0"/>
              </a:rPr>
              <a:t>Delta Air Lines:	310 +/- 2 min</a:t>
            </a:r>
          </a:p>
          <a:p>
            <a:r>
              <a:rPr lang="nl-NL" dirty="0">
                <a:solidFill>
                  <a:schemeClr val="bg1"/>
                </a:solidFill>
                <a:latin typeface="Proxima Nova Lt" panose="02000506030000020004" pitchFamily="50" charset="0"/>
              </a:rPr>
              <a:t>Frontier Airlines:	332 +/- 10 min</a:t>
            </a:r>
          </a:p>
          <a:p>
            <a:r>
              <a:rPr lang="nl-NL" dirty="0">
                <a:solidFill>
                  <a:schemeClr val="bg1"/>
                </a:solidFill>
                <a:latin typeface="Proxima Nova Lt" panose="02000506030000020004" pitchFamily="50" charset="0"/>
              </a:rPr>
              <a:t>United Airlines:	306 +/- 2 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67E34-6B66-4125-829F-4068EB9131C9}"/>
              </a:ext>
            </a:extLst>
          </p:cNvPr>
          <p:cNvCxnSpPr/>
          <p:nvPr/>
        </p:nvCxnSpPr>
        <p:spPr>
          <a:xfrm>
            <a:off x="4275589" y="5014299"/>
            <a:ext cx="34575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D5327D-DBE6-477A-99F8-AA6658599018}"/>
              </a:ext>
            </a:extLst>
          </p:cNvPr>
          <p:cNvSpPr txBox="1"/>
          <p:nvPr/>
        </p:nvSpPr>
        <p:spPr>
          <a:xfrm>
            <a:off x="8399564" y="4661874"/>
            <a:ext cx="3733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Lt" panose="02000506030000020004" pitchFamily="50" charset="0"/>
              </a:rPr>
              <a:t>Airline		Duration</a:t>
            </a:r>
          </a:p>
          <a:p>
            <a:endParaRPr lang="nl-NL" sz="800" b="1" dirty="0">
              <a:solidFill>
                <a:schemeClr val="bg1"/>
              </a:solidFill>
              <a:latin typeface="Proxima Nova Lt" panose="02000506030000020004" pitchFamily="50" charset="0"/>
            </a:endParaRPr>
          </a:p>
          <a:p>
            <a:r>
              <a:rPr lang="nl-NL" dirty="0">
                <a:solidFill>
                  <a:schemeClr val="bg1"/>
                </a:solidFill>
                <a:latin typeface="Proxima Nova Lt" panose="02000506030000020004" pitchFamily="50" charset="0"/>
              </a:rPr>
              <a:t>Frontier – Delta:	Longer</a:t>
            </a:r>
          </a:p>
          <a:p>
            <a:r>
              <a:rPr lang="nl-NL" dirty="0">
                <a:solidFill>
                  <a:schemeClr val="bg1"/>
                </a:solidFill>
                <a:latin typeface="Proxima Nova Lt" panose="02000506030000020004" pitchFamily="50" charset="0"/>
              </a:rPr>
              <a:t>United – Delta:	The same</a:t>
            </a:r>
          </a:p>
          <a:p>
            <a:r>
              <a:rPr lang="nl-NL" dirty="0">
                <a:solidFill>
                  <a:schemeClr val="bg1"/>
                </a:solidFill>
                <a:latin typeface="Proxima Nova Lt" panose="02000506030000020004" pitchFamily="50" charset="0"/>
              </a:rPr>
              <a:t>United – Frontier:	Shorter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442C8-7D89-4063-95A1-EBD851A117C1}"/>
              </a:ext>
            </a:extLst>
          </p:cNvPr>
          <p:cNvCxnSpPr/>
          <p:nvPr/>
        </p:nvCxnSpPr>
        <p:spPr>
          <a:xfrm>
            <a:off x="8399564" y="5014299"/>
            <a:ext cx="34575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43AB6F-5819-4DA0-8028-81DCF6E7E8A2}"/>
              </a:ext>
            </a:extLst>
          </p:cNvPr>
          <p:cNvSpPr txBox="1"/>
          <p:nvPr/>
        </p:nvSpPr>
        <p:spPr>
          <a:xfrm>
            <a:off x="8179593" y="4261764"/>
            <a:ext cx="311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Comparing Airlines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0D63E-4860-4101-837E-F659EBACF307}"/>
              </a:ext>
            </a:extLst>
          </p:cNvPr>
          <p:cNvSpPr txBox="1"/>
          <p:nvPr/>
        </p:nvSpPr>
        <p:spPr>
          <a:xfrm>
            <a:off x="4150278" y="4261764"/>
            <a:ext cx="311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Comparing Flight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BFD5D-4872-4F3D-904D-1C5D9AA55FFF}"/>
              </a:ext>
            </a:extLst>
          </p:cNvPr>
          <p:cNvSpPr txBox="1"/>
          <p:nvPr/>
        </p:nvSpPr>
        <p:spPr>
          <a:xfrm>
            <a:off x="4055567" y="6583746"/>
            <a:ext cx="3307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95% </a:t>
            </a:r>
            <a:r>
              <a:rPr lang="nl-NL" sz="11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Confidence</a:t>
            </a:r>
            <a:r>
              <a:rPr lang="nl-NL" sz="1100" b="1" dirty="0">
                <a:solidFill>
                  <a:schemeClr val="bg1"/>
                </a:solidFill>
              </a:rPr>
              <a:t> Interval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6164D-07AC-4C65-8C36-C3935AD05F61}"/>
              </a:ext>
            </a:extLst>
          </p:cNvPr>
          <p:cNvSpPr txBox="1"/>
          <p:nvPr/>
        </p:nvSpPr>
        <p:spPr>
          <a:xfrm>
            <a:off x="8179593" y="6583746"/>
            <a:ext cx="3307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TuckeyHSD </a:t>
            </a:r>
            <a:r>
              <a:rPr lang="el-GR" sz="1100" b="1" dirty="0">
                <a:solidFill>
                  <a:schemeClr val="bg1"/>
                </a:solidFill>
              </a:rPr>
              <a:t>α</a:t>
            </a:r>
            <a:r>
              <a:rPr lang="nl-NL" sz="1100" b="1" dirty="0">
                <a:solidFill>
                  <a:schemeClr val="bg1"/>
                </a:solidFill>
              </a:rPr>
              <a:t> = 0.05</a:t>
            </a:r>
          </a:p>
        </p:txBody>
      </p:sp>
    </p:spTree>
    <p:extLst>
      <p:ext uri="{BB962C8B-B14F-4D97-AF65-F5344CB8AC3E}">
        <p14:creationId xmlns:p14="http://schemas.microsoft.com/office/powerpoint/2010/main" val="2720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23411C-A0A9-4DA4-BE48-3D6E5B3CB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82" y="0"/>
            <a:ext cx="12333682" cy="6937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B1D6EB-A249-4B30-ABF0-380B34B68548}"/>
              </a:ext>
            </a:extLst>
          </p:cNvPr>
          <p:cNvSpPr txBox="1"/>
          <p:nvPr/>
        </p:nvSpPr>
        <p:spPr>
          <a:xfrm>
            <a:off x="333374" y="339725"/>
            <a:ext cx="85629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The Future of Flight Planning</a:t>
            </a:r>
          </a:p>
          <a:p>
            <a:r>
              <a:rPr lang="nl-NL" sz="14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Changing the way we travel</a:t>
            </a:r>
            <a:endParaRPr lang="nl-NL" sz="14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F3D61-C9C1-4422-ACE2-10FC06C99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90" y="1086604"/>
            <a:ext cx="953274" cy="966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875918-8C76-47A0-B14D-F98C4C67B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40" y="1074452"/>
            <a:ext cx="965263" cy="9784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802530-9506-42F2-972B-6547750966BF}"/>
              </a:ext>
            </a:extLst>
          </p:cNvPr>
          <p:cNvCxnSpPr>
            <a:stCxn id="13" idx="3"/>
          </p:cNvCxnSpPr>
          <p:nvPr/>
        </p:nvCxnSpPr>
        <p:spPr>
          <a:xfrm flipV="1">
            <a:off x="4476303" y="1562100"/>
            <a:ext cx="1629222" cy="157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3064DC-CBC0-477F-931B-89E989BB630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96000" y="1563674"/>
            <a:ext cx="3072890" cy="6075"/>
          </a:xfrm>
          <a:prstGeom prst="line">
            <a:avLst/>
          </a:prstGeom>
          <a:ln w="571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9A9CCD-D6FC-4443-A64C-CDC2018CBA99}"/>
              </a:ext>
            </a:extLst>
          </p:cNvPr>
          <p:cNvSpPr txBox="1"/>
          <p:nvPr/>
        </p:nvSpPr>
        <p:spPr>
          <a:xfrm>
            <a:off x="154800" y="2870396"/>
            <a:ext cx="5817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Giving passengers the possibility to </a:t>
            </a:r>
            <a:r>
              <a:rPr lang="nl-NL" sz="20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compare airlines’ performance </a:t>
            </a:r>
            <a:r>
              <a:rPr lang="nl-NL" sz="20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on unbiased information collected by the US Bureau of Transport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Giving passengers insights into the </a:t>
            </a:r>
            <a:r>
              <a:rPr lang="nl-NL" sz="20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punctuality</a:t>
            </a:r>
            <a:r>
              <a:rPr lang="nl-NL" sz="20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 of airlines and if route performance differs significantly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0F789-1619-47F5-8CC9-B237B85B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921" y="645827"/>
            <a:ext cx="895350" cy="857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5F1EA1-60C9-4153-8C59-0BFB8A4C8FA9}"/>
              </a:ext>
            </a:extLst>
          </p:cNvPr>
          <p:cNvSpPr txBox="1"/>
          <p:nvPr/>
        </p:nvSpPr>
        <p:spPr>
          <a:xfrm>
            <a:off x="6337992" y="515022"/>
            <a:ext cx="3307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/>
              <a:t>Delta Airlines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C2D3-4574-446C-BC60-C41100300C25}"/>
              </a:ext>
            </a:extLst>
          </p:cNvPr>
          <p:cNvSpPr txBox="1"/>
          <p:nvPr/>
        </p:nvSpPr>
        <p:spPr>
          <a:xfrm>
            <a:off x="6260202" y="2839935"/>
            <a:ext cx="581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latin typeface="Proxima Nova Lt" panose="02000506030000020004" pitchFamily="50" charset="0"/>
              </a:rPr>
              <a:t>Creating an insentive for airlines to </a:t>
            </a:r>
            <a:r>
              <a:rPr lang="nl-NL" sz="20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compete</a:t>
            </a:r>
            <a:r>
              <a:rPr lang="nl-NL" sz="2000" b="1" dirty="0">
                <a:latin typeface="Proxima Nova Lt" panose="02000506030000020004" pitchFamily="50" charset="0"/>
              </a:rPr>
              <a:t> on punctuality, as information becomes accessable to the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latin typeface="Proxima Nova Lt" panose="02000506030000020004" pitchFamily="50" charset="0"/>
              </a:rPr>
              <a:t>Making sure passengers arrive with the least amount of </a:t>
            </a:r>
            <a:r>
              <a:rPr lang="nl-NL" sz="2000" b="1" dirty="0">
                <a:solidFill>
                  <a:srgbClr val="5EB6F5"/>
                </a:solidFill>
                <a:latin typeface="Proxima Nova Lt" panose="02000506030000020004" pitchFamily="50" charset="0"/>
              </a:rPr>
              <a:t>delay</a:t>
            </a:r>
            <a:r>
              <a:rPr lang="nl-NL" sz="2000" b="1" dirty="0">
                <a:latin typeface="Proxima Nova Lt" panose="02000506030000020004" pitchFamily="50" charset="0"/>
              </a:rPr>
              <a:t>, while minimizing ticket prices</a:t>
            </a:r>
          </a:p>
        </p:txBody>
      </p:sp>
    </p:spTree>
    <p:extLst>
      <p:ext uri="{BB962C8B-B14F-4D97-AF65-F5344CB8AC3E}">
        <p14:creationId xmlns:p14="http://schemas.microsoft.com/office/powerpoint/2010/main" val="23452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A8FB9-AC7E-45F8-A357-EA4AB9FA7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31956A-05DC-4155-AEF8-FE5BBA134A0A}"/>
              </a:ext>
            </a:extLst>
          </p:cNvPr>
          <p:cNvSpPr txBox="1"/>
          <p:nvPr/>
        </p:nvSpPr>
        <p:spPr>
          <a:xfrm>
            <a:off x="876300" y="2921000"/>
            <a:ext cx="420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Are Premium Airlines</a:t>
            </a:r>
          </a:p>
          <a:p>
            <a:r>
              <a:rPr lang="en-US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   Also Premium in</a:t>
            </a:r>
          </a:p>
          <a:p>
            <a:r>
              <a:rPr lang="en-US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     Performance</a:t>
            </a:r>
            <a:r>
              <a:rPr lang="nl-NL" sz="3200" b="1" dirty="0">
                <a:solidFill>
                  <a:schemeClr val="bg1"/>
                </a:solidFill>
                <a:latin typeface="Proxima Nova Lt" panose="02000506030000020004" pitchFamily="50" charset="0"/>
              </a:rPr>
              <a:t>?</a:t>
            </a:r>
            <a:endParaRPr lang="nl-NL" sz="3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0F4E4-0C3C-44A1-86DC-B1F39F76F153}"/>
              </a:ext>
            </a:extLst>
          </p:cNvPr>
          <p:cNvSpPr txBox="1"/>
          <p:nvPr/>
        </p:nvSpPr>
        <p:spPr>
          <a:xfrm>
            <a:off x="1628775" y="4643060"/>
            <a:ext cx="420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Proxima Nova Lt" panose="02000506030000020004" pitchFamily="50" charset="0"/>
              </a:rPr>
              <a:t>An Analysis for Business Air Commuters</a:t>
            </a:r>
            <a:endParaRPr lang="nl-NL" sz="1400" dirty="0">
              <a:latin typeface="Proxima Nova Lt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2AA1F-362B-45E3-89C7-39753E3325B9}"/>
              </a:ext>
            </a:extLst>
          </p:cNvPr>
          <p:cNvSpPr txBox="1"/>
          <p:nvPr/>
        </p:nvSpPr>
        <p:spPr>
          <a:xfrm>
            <a:off x="876300" y="5757485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latin typeface="Proxima Nova Lt" panose="02000506030000020004" pitchFamily="50" charset="0"/>
              </a:rPr>
              <a:t>Thank you for your attention</a:t>
            </a:r>
            <a:endParaRPr lang="nl-NL" sz="24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369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Garamond Pro</vt:lpstr>
      <vt:lpstr>Arial</vt:lpstr>
      <vt:lpstr>Calibri</vt:lpstr>
      <vt:lpstr>Calibri Light</vt:lpstr>
      <vt:lpstr>Proxima Nova Lt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Jongerden</dc:creator>
  <cp:lastModifiedBy>Steven Jongerden</cp:lastModifiedBy>
  <cp:revision>23</cp:revision>
  <dcterms:created xsi:type="dcterms:W3CDTF">2017-07-14T01:54:50Z</dcterms:created>
  <dcterms:modified xsi:type="dcterms:W3CDTF">2017-07-18T02:34:18Z</dcterms:modified>
</cp:coreProperties>
</file>