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02375" y="647700"/>
            <a:ext cx="36512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2690" y="2082800"/>
            <a:ext cx="13850619" cy="366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09829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35" dirty="0">
                <a:solidFill>
                  <a:srgbClr val="171717"/>
                </a:solidFill>
              </a:rPr>
              <a:t>S</a:t>
            </a:r>
            <a:r>
              <a:rPr sz="6000" spc="-229" dirty="0">
                <a:solidFill>
                  <a:srgbClr val="171717"/>
                </a:solidFill>
              </a:rPr>
              <a:t>c</a:t>
            </a:r>
            <a:r>
              <a:rPr sz="6000" spc="-75" dirty="0">
                <a:solidFill>
                  <a:srgbClr val="171717"/>
                </a:solidFill>
              </a:rPr>
              <a:t>ope</a:t>
            </a:r>
            <a:r>
              <a:rPr sz="6000" spc="70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420" dirty="0">
                <a:solidFill>
                  <a:srgbClr val="171717"/>
                </a:solidFill>
              </a:rPr>
              <a:t>A</a:t>
            </a:r>
            <a:r>
              <a:rPr sz="6000" spc="-185" dirty="0">
                <a:solidFill>
                  <a:srgbClr val="171717"/>
                </a:solidFill>
              </a:rPr>
              <a:t>u</a:t>
            </a:r>
            <a:r>
              <a:rPr sz="6000" spc="-265" dirty="0">
                <a:solidFill>
                  <a:srgbClr val="171717"/>
                </a:solidFill>
              </a:rPr>
              <a:t>t</a:t>
            </a:r>
            <a:r>
              <a:rPr sz="6000" spc="-75" dirty="0">
                <a:solidFill>
                  <a:srgbClr val="171717"/>
                </a:solidFill>
              </a:rPr>
              <a:t>o</a:t>
            </a:r>
            <a:r>
              <a:rPr sz="6000" spc="-135" dirty="0">
                <a:solidFill>
                  <a:srgbClr val="171717"/>
                </a:solidFill>
              </a:rPr>
              <a:t>wiring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S</a:t>
            </a:r>
            <a:r>
              <a:rPr spc="-50" dirty="0"/>
              <a:t>t</a:t>
            </a:r>
            <a:r>
              <a:rPr spc="-60" dirty="0"/>
              <a:t>e</a:t>
            </a:r>
            <a:r>
              <a:rPr spc="-250" dirty="0"/>
              <a:t>r</a:t>
            </a:r>
            <a:r>
              <a:rPr spc="15" dirty="0"/>
              <a:t>eotypes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44911" y="2873587"/>
            <a:ext cx="4575175" cy="4090035"/>
            <a:chOff x="1044911" y="2873587"/>
            <a:chExt cx="4575175" cy="409003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911" y="2873587"/>
              <a:ext cx="4575136" cy="40900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311" y="2898987"/>
              <a:ext cx="4524336" cy="403921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1037590">
              <a:lnSpc>
                <a:spcPct val="100000"/>
              </a:lnSpc>
            </a:pP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@Component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40431" y="2873587"/>
            <a:ext cx="4575175" cy="4090035"/>
            <a:chOff x="5840431" y="2873587"/>
            <a:chExt cx="4575175" cy="409003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40431" y="2873587"/>
              <a:ext cx="4575136" cy="40900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5831" y="2898987"/>
              <a:ext cx="4524336" cy="403921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1106170">
              <a:lnSpc>
                <a:spcPct val="100000"/>
              </a:lnSpc>
            </a:pP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@Repository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35951" y="2873587"/>
            <a:ext cx="4575175" cy="4090035"/>
            <a:chOff x="10635951" y="2873587"/>
            <a:chExt cx="4575175" cy="4090035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35951" y="2873587"/>
              <a:ext cx="4575136" cy="40900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1351" y="2898987"/>
              <a:ext cx="4524336" cy="403921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@Service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7700" y="1117600"/>
            <a:ext cx="1499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0000"/>
                </a:solidFill>
              </a:rPr>
              <a:t>S</a:t>
            </a:r>
            <a:r>
              <a:rPr sz="3200" spc="-45" dirty="0">
                <a:solidFill>
                  <a:srgbClr val="000000"/>
                </a:solidFill>
              </a:rPr>
              <a:t>c</a:t>
            </a:r>
            <a:r>
              <a:rPr sz="3200" spc="65" dirty="0">
                <a:solidFill>
                  <a:srgbClr val="000000"/>
                </a:solidFill>
              </a:rPr>
              <a:t>opes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997700" y="1905000"/>
            <a:ext cx="3278504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-"/>
              <a:tabLst>
                <a:tab pos="3937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774065" indent="63500">
              <a:lnSpc>
                <a:spcPts val="6200"/>
              </a:lnSpc>
              <a:spcBef>
                <a:spcPts val="600"/>
              </a:spcBef>
              <a:buChar char="-"/>
              <a:tabLst>
                <a:tab pos="393700" algn="l"/>
              </a:tabLst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Prototype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Web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scopes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1760"/>
              </a:spcBef>
              <a:buChar char="-"/>
              <a:tabLst>
                <a:tab pos="3937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93700" algn="l"/>
              </a:tabLst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Session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63500">
              <a:lnSpc>
                <a:spcPts val="6200"/>
              </a:lnSpc>
              <a:spcBef>
                <a:spcPts val="400"/>
              </a:spcBef>
              <a:buChar char="-"/>
              <a:tabLst>
                <a:tab pos="3937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GlobalSe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sion 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Autowiring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100" y="647700"/>
            <a:ext cx="2205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</a:t>
            </a:r>
            <a:r>
              <a:rPr spc="-65" dirty="0"/>
              <a:t>c</a:t>
            </a:r>
            <a:r>
              <a:rPr spc="40" dirty="0"/>
              <a:t>opes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ope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!=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sz="3200" spc="1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8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3200" spc="-18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them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492250">
              <a:lnSpc>
                <a:spcPts val="3820"/>
              </a:lnSpc>
            </a:pPr>
            <a:r>
              <a:rPr sz="3200" spc="-6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Course: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555750" marR="646430" indent="-914400">
              <a:lnSpc>
                <a:spcPts val="3800"/>
              </a:lnSpc>
              <a:spcBef>
                <a:spcPts val="140"/>
              </a:spcBef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Patterns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881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5</a:t>
            </a:r>
            <a:r>
              <a:rPr spc="-210" dirty="0"/>
              <a:t> </a:t>
            </a:r>
            <a:r>
              <a:rPr spc="50" dirty="0"/>
              <a:t>scopes</a:t>
            </a:r>
            <a:endParaRPr spc="50" dirty="0"/>
          </a:p>
          <a:p>
            <a:pPr marL="571881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Valid</a:t>
            </a:r>
            <a:r>
              <a:rPr spc="-180" dirty="0"/>
              <a:t> </a:t>
            </a:r>
            <a:r>
              <a:rPr spc="-5" dirty="0"/>
              <a:t>in</a:t>
            </a:r>
            <a:r>
              <a:rPr spc="-175" dirty="0"/>
              <a:t> </a:t>
            </a:r>
            <a:r>
              <a:rPr spc="-45" dirty="0"/>
              <a:t>any</a:t>
            </a:r>
            <a:r>
              <a:rPr spc="-175" dirty="0"/>
              <a:t> </a:t>
            </a:r>
            <a:r>
              <a:rPr spc="35" dirty="0"/>
              <a:t>configuration</a:t>
            </a:r>
            <a:endParaRPr spc="35" dirty="0"/>
          </a:p>
          <a:p>
            <a:pPr marL="6341110" indent="-393700">
              <a:lnSpc>
                <a:spcPct val="100000"/>
              </a:lnSpc>
              <a:spcBef>
                <a:spcPts val="2360"/>
              </a:spcBef>
              <a:buChar char="-"/>
              <a:tabLst>
                <a:tab pos="6340475" algn="l"/>
                <a:tab pos="6341110" algn="l"/>
              </a:tabLst>
            </a:pPr>
            <a:r>
              <a:rPr spc="20" dirty="0"/>
              <a:t>Singleton</a:t>
            </a:r>
            <a:endParaRPr spc="20" dirty="0"/>
          </a:p>
          <a:p>
            <a:pPr marL="6341110" indent="-393700">
              <a:lnSpc>
                <a:spcPct val="100000"/>
              </a:lnSpc>
              <a:spcBef>
                <a:spcPts val="2360"/>
              </a:spcBef>
              <a:buChar char="-"/>
              <a:tabLst>
                <a:tab pos="6340475" algn="l"/>
                <a:tab pos="6341110" algn="l"/>
              </a:tabLst>
            </a:pPr>
            <a:r>
              <a:rPr spc="70" dirty="0"/>
              <a:t>Prototype</a:t>
            </a:r>
            <a:endParaRPr spc="70" dirty="0"/>
          </a:p>
          <a:p>
            <a:pPr marL="571881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Valid</a:t>
            </a:r>
            <a:r>
              <a:rPr spc="-165" dirty="0"/>
              <a:t> </a:t>
            </a:r>
            <a:r>
              <a:rPr spc="40" dirty="0"/>
              <a:t>only</a:t>
            </a:r>
            <a:r>
              <a:rPr spc="-165" dirty="0"/>
              <a:t> </a:t>
            </a:r>
            <a:r>
              <a:rPr spc="-5" dirty="0"/>
              <a:t>in</a:t>
            </a:r>
            <a:r>
              <a:rPr spc="-165" dirty="0"/>
              <a:t> </a:t>
            </a:r>
            <a:r>
              <a:rPr spc="-10" dirty="0"/>
              <a:t>web-aware</a:t>
            </a:r>
            <a:r>
              <a:rPr spc="-165" dirty="0"/>
              <a:t> </a:t>
            </a:r>
            <a:r>
              <a:rPr spc="15" dirty="0"/>
              <a:t>Spring</a:t>
            </a:r>
            <a:r>
              <a:rPr spc="-160" dirty="0"/>
              <a:t> </a:t>
            </a:r>
            <a:r>
              <a:rPr spc="20" dirty="0"/>
              <a:t>projects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7137400" y="6883400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 panose="020B0604030504040204"/>
                <a:cs typeface="Verdana" panose="020B0604030504040204"/>
              </a:rPr>
              <a:t>-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400" y="7670800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 panose="020B0604030504040204"/>
                <a:cs typeface="Verdana" panose="020B0604030504040204"/>
              </a:rPr>
              <a:t>-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7400" y="6019800"/>
            <a:ext cx="209042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3600" spc="-172" baseline="5000" dirty="0">
                <a:latin typeface="Verdana" panose="020B0604030504040204"/>
                <a:cs typeface="Verdana" panose="020B0604030504040204"/>
              </a:rPr>
              <a:t>-	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06400" marR="132080">
              <a:lnSpc>
                <a:spcPts val="6200"/>
              </a:lnSpc>
              <a:spcBef>
                <a:spcPts val="400"/>
              </a:spcBef>
            </a:pPr>
            <a:r>
              <a:rPr sz="3200" spc="-65" dirty="0">
                <a:latin typeface="Verdana" panose="020B0604030504040204"/>
                <a:cs typeface="Verdana" panose="020B0604030504040204"/>
              </a:rPr>
              <a:t>Se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sion 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23100" y="647700"/>
            <a:ext cx="2205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</a:t>
            </a:r>
            <a:r>
              <a:rPr spc="-65" dirty="0"/>
              <a:t>c</a:t>
            </a:r>
            <a:r>
              <a:rPr spc="40" dirty="0"/>
              <a:t>opes</a:t>
            </a:r>
            <a:endParaRPr spc="40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7076" y="3000636"/>
            <a:ext cx="4600567" cy="427111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5600" y="647700"/>
            <a:ext cx="2849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Singleton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108200" y="6502400"/>
            <a:ext cx="2877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One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instantiation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5100" y="6502400"/>
            <a:ext cx="32346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26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bean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scope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2541" y="3049388"/>
            <a:ext cx="3045222" cy="3045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388" y="3049388"/>
            <a:ext cx="3045223" cy="30452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6544" y="3049388"/>
            <a:ext cx="2708605" cy="30452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12500" y="6502400"/>
            <a:ext cx="318452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15900" marR="5080" indent="-2032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latin typeface="Verdana" panose="020B0604030504040204"/>
                <a:cs typeface="Verdana" panose="020B0604030504040204"/>
              </a:rPr>
              <a:t>Single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instance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per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container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85" y="5126860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71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2570479"/>
            <a:ext cx="10512425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0715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ourier New" panose="02070309020205020404"/>
                <a:cs typeface="Courier New" panose="02070309020205020404"/>
              </a:rPr>
              <a:t>@Service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"customerService"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200" spc="-19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ourier New" panose="02070309020205020404"/>
                <a:cs typeface="Courier New" panose="02070309020205020404"/>
              </a:rPr>
              <a:t>@Scope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"singleton"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12000"/>
              </a:lnSpc>
            </a:pPr>
            <a:r>
              <a:rPr sz="3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CustomerServiceImpl </a:t>
            </a:r>
            <a:r>
              <a:rPr sz="3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3200" spc="-19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CustomerService</a:t>
            </a:r>
            <a:r>
              <a:rPr sz="3200" spc="-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225952"/>
            <a:ext cx="6991350" cy="215582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4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onfig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@Scope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5" dirty="0">
                <a:latin typeface="Verdana" panose="020B0604030504040204"/>
                <a:cs typeface="Verdana" panose="020B0604030504040204"/>
              </a:rPr>
              <a:t>Requires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60" dirty="0">
                <a:latin typeface="Verdana" panose="020B0604030504040204"/>
                <a:cs typeface="Verdana" panose="020B0604030504040204"/>
              </a:rPr>
              <a:t>AOP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jar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0" y="647700"/>
            <a:ext cx="3037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P</a:t>
            </a:r>
            <a:r>
              <a:rPr spc="-250" dirty="0"/>
              <a:t>r</a:t>
            </a:r>
            <a:r>
              <a:rPr spc="110" dirty="0"/>
              <a:t>o</a:t>
            </a:r>
            <a:r>
              <a:rPr spc="-5" dirty="0"/>
              <a:t>t</a:t>
            </a:r>
            <a:r>
              <a:rPr spc="55" dirty="0"/>
              <a:t>otype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088390">
              <a:lnSpc>
                <a:spcPct val="100000"/>
              </a:lnSpc>
              <a:spcBef>
                <a:spcPts val="5"/>
              </a:spcBef>
            </a:pPr>
            <a:r>
              <a:rPr sz="3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31877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Guaranteed</a:t>
            </a:r>
            <a:r>
              <a:rPr sz="32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unique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289050" marR="1043940" indent="-241300">
              <a:lnSpc>
                <a:spcPts val="3800"/>
              </a:lnSpc>
              <a:spcBef>
                <a:spcPts val="2405"/>
              </a:spcBef>
            </a:pPr>
            <a:r>
              <a:rPr sz="3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Opposite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85" y="5126860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71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2570479"/>
            <a:ext cx="10512425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0715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ourier New" panose="02070309020205020404"/>
                <a:cs typeface="Courier New" panose="02070309020205020404"/>
              </a:rPr>
              <a:t>@Service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"customerService"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200" spc="-19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ourier New" panose="02070309020205020404"/>
                <a:cs typeface="Courier New" panose="02070309020205020404"/>
              </a:rPr>
              <a:t>@Scope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“prototype"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12000"/>
              </a:lnSpc>
            </a:pPr>
            <a:r>
              <a:rPr sz="3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CustomerServiceImpl </a:t>
            </a:r>
            <a:r>
              <a:rPr sz="3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3200" spc="-19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CustomerService</a:t>
            </a:r>
            <a:r>
              <a:rPr sz="3200" spc="-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225952"/>
            <a:ext cx="7178675" cy="145732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8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otype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onfig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@Scope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5700" y="647700"/>
            <a:ext cx="3779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Web</a:t>
            </a:r>
            <a:r>
              <a:rPr spc="-340" dirty="0"/>
              <a:t> </a:t>
            </a:r>
            <a:r>
              <a:rPr spc="20" dirty="0"/>
              <a:t>Scopes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66900" y="6337300"/>
            <a:ext cx="2084070" cy="8223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3100"/>
              </a:lnSpc>
              <a:spcBef>
                <a:spcPts val="22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Spring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MVC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course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9600" y="6337300"/>
            <a:ext cx="13830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eque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900" y="6337300"/>
            <a:ext cx="12795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5" dirty="0">
                <a:latin typeface="Verdana" panose="020B0604030504040204"/>
                <a:cs typeface="Verdana" panose="020B0604030504040204"/>
              </a:rPr>
              <a:t>Se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0974" y="3049388"/>
            <a:ext cx="2749570" cy="30452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4203" y="3049388"/>
            <a:ext cx="2426100" cy="30452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6135" y="3049388"/>
            <a:ext cx="3045222" cy="30452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7628" y="3049388"/>
            <a:ext cx="3045223" cy="304522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153900" y="6337300"/>
            <a:ext cx="23590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GlobalSe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200" y="647700"/>
            <a:ext cx="3148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Autowired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422275" y="2898775"/>
            <a:ext cx="5172710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339090" marR="275590" indent="-50800">
              <a:lnSpc>
                <a:spcPct val="125000"/>
              </a:lnSpc>
              <a:spcBef>
                <a:spcPts val="2725"/>
              </a:spcBef>
            </a:pP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omponentScan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({“ com.</a:t>
            </a:r>
            <a:r>
              <a:rPr lang="en-US"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"})</a:t>
            </a:r>
            <a:endParaRPr sz="2800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339090" marR="275590" indent="-50800">
              <a:lnSpc>
                <a:spcPct val="125000"/>
              </a:lnSpc>
              <a:spcBef>
                <a:spcPts val="2725"/>
              </a:spcBef>
            </a:pP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9090" marR="275590" indent="-50800">
              <a:lnSpc>
                <a:spcPct val="125000"/>
              </a:lnSpc>
              <a:spcBef>
                <a:spcPts val="2725"/>
              </a:spcBef>
            </a:pP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4445" algn="ctr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@Bean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1022350" marR="1019810" indent="431800">
              <a:lnSpc>
                <a:spcPct val="173000"/>
              </a:lnSpc>
              <a:spcBef>
                <a:spcPts val="5"/>
              </a:spcBef>
            </a:pP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Name </a:t>
            </a: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Presentation</Application>
  <PresentationFormat>Custom</PresentationFormat>
  <Paragraphs>135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Times New Roman</vt:lpstr>
      <vt:lpstr>Courier New</vt:lpstr>
      <vt:lpstr>Microsoft YaHei</vt:lpstr>
      <vt:lpstr>Arial Unicode MS</vt:lpstr>
      <vt:lpstr>Calibri</vt:lpstr>
      <vt:lpstr>Office Theme</vt:lpstr>
      <vt:lpstr>Spring Scopes and Autowiring</vt:lpstr>
      <vt:lpstr>Scopes</vt:lpstr>
      <vt:lpstr>Scopes</vt:lpstr>
      <vt:lpstr>Singleton</vt:lpstr>
      <vt:lpstr>public class CustomerServiceImpl implements  CustomerService {</vt:lpstr>
      <vt:lpstr>Prototype</vt:lpstr>
      <vt:lpstr>public class CustomerServiceImpl implements  CustomerService {</vt:lpstr>
      <vt:lpstr>Web Scopes</vt:lpstr>
      <vt:lpstr>Autowired</vt:lpstr>
      <vt:lpstr>Stereotypes</vt:lpstr>
      <vt:lpstr>Scopes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Scopes and Autowiring</dc:title>
  <dc:creator/>
  <cp:lastModifiedBy>Steve Sam</cp:lastModifiedBy>
  <cp:revision>2</cp:revision>
  <dcterms:created xsi:type="dcterms:W3CDTF">2021-05-19T13:43:00Z</dcterms:created>
  <dcterms:modified xsi:type="dcterms:W3CDTF">2021-10-20T16:14:17Z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4C553B30DB9F4D37B0B6D077D1C9CE27</vt:lpwstr>
  </property>
  <property fmtid="{D5CDD505-2E9C-101B-9397-08002B2CF9AE}" pid="3" name="KSOProductBuildVer">
    <vt:lpwstr>1033-11.2.0.10323</vt:lpwstr>
  </property>
</Properties>
</file>