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3" r:id="rId2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65545" y="2298700"/>
            <a:ext cx="3724909" cy="208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3345" y="647700"/>
            <a:ext cx="59093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2570479"/>
            <a:ext cx="14401800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08667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>
                <a:solidFill>
                  <a:srgbClr val="171717"/>
                </a:solidFill>
              </a:rPr>
              <a:t>A</a:t>
            </a:r>
            <a:r>
              <a:rPr sz="6000" spc="265" dirty="0">
                <a:solidFill>
                  <a:srgbClr val="171717"/>
                </a:solidFill>
              </a:rPr>
              <a:t>d</a:t>
            </a:r>
            <a:r>
              <a:rPr sz="6000" spc="-385" dirty="0">
                <a:solidFill>
                  <a:srgbClr val="171717"/>
                </a:solidFill>
              </a:rPr>
              <a:t>v</a:t>
            </a:r>
            <a:r>
              <a:rPr sz="6000" spc="-235" dirty="0">
                <a:solidFill>
                  <a:srgbClr val="171717"/>
                </a:solidFill>
              </a:rPr>
              <a:t>a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55" dirty="0">
                <a:solidFill>
                  <a:srgbClr val="171717"/>
                </a:solidFill>
              </a:rPr>
              <a:t>c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24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60" dirty="0">
                <a:solidFill>
                  <a:srgbClr val="171717"/>
                </a:solidFill>
              </a:rPr>
              <a:t>B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85" dirty="0">
                <a:solidFill>
                  <a:srgbClr val="171717"/>
                </a:solidFill>
              </a:rPr>
              <a:t>a</a:t>
            </a:r>
            <a:r>
              <a:rPr sz="6000" spc="-105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0" dirty="0">
                <a:solidFill>
                  <a:srgbClr val="171717"/>
                </a:solidFill>
              </a:rPr>
              <a:t>C</a:t>
            </a:r>
            <a:r>
              <a:rPr sz="6000" spc="75" dirty="0">
                <a:solidFill>
                  <a:srgbClr val="171717"/>
                </a:solidFill>
              </a:rPr>
              <a:t>o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-65" dirty="0">
                <a:solidFill>
                  <a:srgbClr val="171717"/>
                </a:solidFill>
              </a:rPr>
              <a:t>f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90" dirty="0">
                <a:solidFill>
                  <a:srgbClr val="171717"/>
                </a:solidFill>
              </a:rPr>
              <a:t>g</a:t>
            </a:r>
            <a:r>
              <a:rPr sz="6000" spc="-260" dirty="0">
                <a:solidFill>
                  <a:srgbClr val="171717"/>
                </a:solidFill>
              </a:rPr>
              <a:t>u</a:t>
            </a:r>
            <a:r>
              <a:rPr sz="6000" spc="-415" dirty="0">
                <a:solidFill>
                  <a:srgbClr val="171717"/>
                </a:solidFill>
              </a:rPr>
              <a:t>r</a:t>
            </a:r>
            <a:r>
              <a:rPr sz="6000" spc="-340" dirty="0">
                <a:solidFill>
                  <a:srgbClr val="171717"/>
                </a:solidFill>
              </a:rPr>
              <a:t>a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75" dirty="0">
                <a:solidFill>
                  <a:srgbClr val="171717"/>
                </a:solidFill>
              </a:rPr>
              <a:t>o</a:t>
            </a:r>
            <a:r>
              <a:rPr sz="6000" spc="-105" dirty="0">
                <a:solidFill>
                  <a:srgbClr val="171717"/>
                </a:solidFill>
              </a:rPr>
              <a:t>n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660400" y="1143000"/>
          <a:ext cx="14865985" cy="644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963025" imgH="4362450" progId="Paint.Picture">
                  <p:embed/>
                </p:oleObj>
              </mc:Choice>
              <mc:Fallback>
                <p:oleObj name="" r:id="rId1" imgW="8963025" imgH="43624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400" y="1143000"/>
                        <a:ext cx="14865985" cy="644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1117600" y="891540"/>
          <a:ext cx="13396595" cy="736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934450" imgH="6286500" progId="Paint.Picture">
                  <p:embed/>
                </p:oleObj>
              </mc:Choice>
              <mc:Fallback>
                <p:oleObj name="" r:id="rId1" imgW="8934450" imgH="62865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7600" y="891540"/>
                        <a:ext cx="13396595" cy="736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736600" y="1096645"/>
          <a:ext cx="14368145" cy="740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953500" imgH="5514975" progId="Paint.Picture">
                  <p:embed/>
                </p:oleObj>
              </mc:Choice>
              <mc:Fallback>
                <p:oleObj name="" r:id="rId1" imgW="8953500" imgH="5514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6600" y="1096645"/>
                        <a:ext cx="14368145" cy="740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660400" y="381000"/>
          <a:ext cx="15306040" cy="752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943975" imgH="5334000" progId="Paint.Picture">
                  <p:embed/>
                </p:oleObj>
              </mc:Choice>
              <mc:Fallback>
                <p:oleObj name="" r:id="rId1" imgW="8943975" imgH="53340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400" y="381000"/>
                        <a:ext cx="15306040" cy="752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73345" y="647700"/>
            <a:ext cx="8569960" cy="738505"/>
          </a:xfrm>
        </p:spPr>
        <p:txBody>
          <a:bodyPr wrap="square"/>
          <a:p>
            <a:r>
              <a:rPr lang="en-US"/>
              <a:t>List With @Autowired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508000" y="3276600"/>
            <a:ext cx="6861175" cy="355092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05875" y="3276600"/>
            <a:ext cx="6861175" cy="3550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4200" y="2667000"/>
            <a:ext cx="15320010" cy="41090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8800" y="685800"/>
            <a:ext cx="12895580" cy="738505"/>
          </a:xfrm>
        </p:spPr>
        <p:txBody>
          <a:bodyPr wrap="square"/>
          <a:p>
            <a:r>
              <a:rPr lang="en-US"/>
              <a:t>Set With Constructor Injection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2971800"/>
            <a:ext cx="8053070" cy="4218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0" y="2971800"/>
            <a:ext cx="7086600" cy="25831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4200" y="533400"/>
            <a:ext cx="9570085" cy="738505"/>
          </a:xfrm>
        </p:spPr>
        <p:txBody>
          <a:bodyPr wrap="square"/>
          <a:p>
            <a:r>
              <a:rPr lang="en-US"/>
              <a:t>Map With Setter Injection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" y="2133600"/>
            <a:ext cx="7478395" cy="3885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00" y="2286000"/>
            <a:ext cx="7446645" cy="3007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6629400"/>
            <a:ext cx="9968230" cy="2098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1600" y="609600"/>
            <a:ext cx="13331190" cy="738505"/>
          </a:xfrm>
        </p:spPr>
        <p:txBody>
          <a:bodyPr wrap="square"/>
          <a:p>
            <a:r>
              <a:rPr lang="en-US"/>
              <a:t>Using c- and p- namespaces in Spring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0" y="1626870"/>
            <a:ext cx="11201400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700" y="1765300"/>
            <a:ext cx="299275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Bean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Lifecycle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377825">
              <a:lnSpc>
                <a:spcPts val="6200"/>
              </a:lnSpc>
              <a:spcBef>
                <a:spcPts val="400"/>
              </a:spcBef>
            </a:pPr>
            <a:r>
              <a:rPr sz="3200" spc="180" dirty="0">
                <a:latin typeface="Verdana" panose="020B0604030504040204"/>
                <a:cs typeface="Verdana" panose="020B0604030504040204"/>
              </a:rPr>
              <a:t>F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ac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oryBean 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SpEL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4114800"/>
            <a:ext cx="9311640" cy="383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Proxies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ofiles</a:t>
            </a:r>
            <a:endParaRPr sz="3200" spc="4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40" dirty="0">
                <a:latin typeface="Verdana" panose="020B0604030504040204"/>
                <a:cs typeface="Verdana" panose="020B0604030504040204"/>
              </a:rPr>
              <a:t>BeanFactory </a:t>
            </a:r>
            <a:br>
              <a:rPr lang="en-US" sz="3200" spc="40" dirty="0">
                <a:latin typeface="Verdana" panose="020B0604030504040204"/>
                <a:cs typeface="Verdana" panose="020B0604030504040204"/>
              </a:rPr>
            </a:br>
            <a:r>
              <a:rPr lang="en-US" sz="3200" spc="40" dirty="0">
                <a:latin typeface="Verdana" panose="020B0604030504040204"/>
                <a:cs typeface="Verdana" panose="020B0604030504040204"/>
              </a:rPr>
              <a:t>Configuring Collections </a:t>
            </a:r>
            <a:endParaRPr lang="en-US" sz="3200" spc="4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lang="en-US" sz="3200" spc="40" dirty="0">
                <a:latin typeface="Verdana" panose="020B0604030504040204"/>
                <a:cs typeface="Verdana" panose="020B0604030504040204"/>
                <a:sym typeface="+mn-ea"/>
              </a:rPr>
              <a:t>Using c- and p- namespaces in Spring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647700"/>
            <a:ext cx="9031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Advanced</a:t>
            </a:r>
            <a:r>
              <a:rPr spc="-260" dirty="0"/>
              <a:t> </a:t>
            </a:r>
            <a:r>
              <a:rPr spc="-30" dirty="0"/>
              <a:t>Bean</a:t>
            </a:r>
            <a:r>
              <a:rPr spc="-254" dirty="0"/>
              <a:t> </a:t>
            </a:r>
            <a:r>
              <a:rPr spc="-20" dirty="0"/>
              <a:t>Configuration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383540">
              <a:lnSpc>
                <a:spcPct val="100000"/>
              </a:lnSpc>
            </a:pP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BeanPostProcessor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</a:pP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FactoryBean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SpEL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1168" y="5256107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L="6985" algn="ctr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Proxies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9888" y="5256107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3175" algn="ctr">
              <a:lnSpc>
                <a:spcPct val="100000"/>
              </a:lnSpc>
            </a:pP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Profiles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3600" y="647700"/>
            <a:ext cx="4368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Bean</a:t>
            </a:r>
            <a:r>
              <a:rPr spc="-320" dirty="0"/>
              <a:t> </a:t>
            </a:r>
            <a:r>
              <a:rPr spc="25" dirty="0"/>
              <a:t>Lifecycle</a:t>
            </a:r>
            <a:endParaRPr spc="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044180" y="2292220"/>
            <a:ext cx="167640" cy="428625"/>
            <a:chOff x="8044180" y="2292220"/>
            <a:chExt cx="167640" cy="428625"/>
          </a:xfrm>
        </p:grpSpPr>
        <p:sp>
          <p:nvSpPr>
            <p:cNvPr id="4" name="object 4"/>
            <p:cNvSpPr/>
            <p:nvPr/>
          </p:nvSpPr>
          <p:spPr>
            <a:xfrm>
              <a:off x="8128000" y="2292220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44180" y="2552993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044180" y="3230707"/>
            <a:ext cx="167640" cy="428625"/>
            <a:chOff x="8044180" y="3230707"/>
            <a:chExt cx="167640" cy="428625"/>
          </a:xfrm>
        </p:grpSpPr>
        <p:sp>
          <p:nvSpPr>
            <p:cNvPr id="7" name="object 7"/>
            <p:cNvSpPr/>
            <p:nvPr/>
          </p:nvSpPr>
          <p:spPr>
            <a:xfrm>
              <a:off x="8128000" y="3230707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44180" y="34914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044180" y="4024957"/>
            <a:ext cx="167640" cy="428625"/>
            <a:chOff x="8044180" y="4024957"/>
            <a:chExt cx="167640" cy="428625"/>
          </a:xfrm>
        </p:grpSpPr>
        <p:sp>
          <p:nvSpPr>
            <p:cNvPr id="10" name="object 10"/>
            <p:cNvSpPr/>
            <p:nvPr/>
          </p:nvSpPr>
          <p:spPr>
            <a:xfrm>
              <a:off x="8128000" y="4024957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44180" y="42857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044180" y="4963444"/>
            <a:ext cx="167640" cy="428625"/>
            <a:chOff x="8044180" y="4963444"/>
            <a:chExt cx="167640" cy="428625"/>
          </a:xfrm>
        </p:grpSpPr>
        <p:sp>
          <p:nvSpPr>
            <p:cNvPr id="13" name="object 13"/>
            <p:cNvSpPr/>
            <p:nvPr/>
          </p:nvSpPr>
          <p:spPr>
            <a:xfrm>
              <a:off x="8128000" y="4963444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44180" y="522421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8044180" y="5901931"/>
            <a:ext cx="167640" cy="428625"/>
            <a:chOff x="8044180" y="5901931"/>
            <a:chExt cx="167640" cy="428625"/>
          </a:xfrm>
        </p:grpSpPr>
        <p:sp>
          <p:nvSpPr>
            <p:cNvPr id="16" name="object 16"/>
            <p:cNvSpPr/>
            <p:nvPr/>
          </p:nvSpPr>
          <p:spPr>
            <a:xfrm>
              <a:off x="8128000" y="5901931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044180" y="616270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8044180" y="6840418"/>
            <a:ext cx="167640" cy="428625"/>
            <a:chOff x="8044180" y="6840418"/>
            <a:chExt cx="167640" cy="428625"/>
          </a:xfrm>
        </p:grpSpPr>
        <p:sp>
          <p:nvSpPr>
            <p:cNvPr id="19" name="object 19"/>
            <p:cNvSpPr/>
            <p:nvPr/>
          </p:nvSpPr>
          <p:spPr>
            <a:xfrm>
              <a:off x="8128000" y="6840418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4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044180" y="710119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167640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8044180" y="7778905"/>
            <a:ext cx="167640" cy="428625"/>
            <a:chOff x="8044180" y="7778905"/>
            <a:chExt cx="167640" cy="428625"/>
          </a:xfrm>
        </p:grpSpPr>
        <p:sp>
          <p:nvSpPr>
            <p:cNvPr id="22" name="object 22"/>
            <p:cNvSpPr/>
            <p:nvPr/>
          </p:nvSpPr>
          <p:spPr>
            <a:xfrm>
              <a:off x="8128000" y="7778905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4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044180" y="803967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167640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588000" y="1841500"/>
            <a:ext cx="5083810" cy="675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Instantiation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69365" marR="1270000" algn="ctr">
              <a:lnSpc>
                <a:spcPct val="285000"/>
              </a:lnSpc>
              <a:spcBef>
                <a:spcPts val="550"/>
              </a:spcBef>
            </a:pPr>
            <a:r>
              <a:rPr sz="2000" spc="3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Populate</a:t>
            </a:r>
            <a:r>
              <a:rPr sz="2000" spc="-16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Properties </a:t>
            </a:r>
            <a:r>
              <a:rPr sz="2000" spc="-69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BeanNameAware </a:t>
            </a:r>
            <a:r>
              <a:rPr sz="2000" spc="1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BeanFactoryAware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6200" marR="81915" algn="ctr">
              <a:lnSpc>
                <a:spcPct val="308000"/>
              </a:lnSpc>
            </a:pPr>
            <a:r>
              <a:rPr sz="2000" spc="6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Initializ</a:t>
            </a:r>
            <a:r>
              <a:rPr sz="2000" spc="-2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tion</a:t>
            </a:r>
            <a:r>
              <a:rPr sz="2000" spc="-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Bean</a:t>
            </a:r>
            <a:r>
              <a:rPr sz="2000" spc="2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tP</a:t>
            </a:r>
            <a:r>
              <a:rPr sz="200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6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sors  InitializeBean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3810" algn="ctr">
              <a:lnSpc>
                <a:spcPct val="100000"/>
              </a:lnSpc>
              <a:spcBef>
                <a:spcPts val="1860"/>
              </a:spcBef>
            </a:pP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initMethod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965"/>
              </a:spcBef>
            </a:pPr>
            <a:r>
              <a:rPr sz="2000" spc="114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Initializ</a:t>
            </a:r>
            <a:r>
              <a:rPr sz="2000" spc="-2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tion</a:t>
            </a:r>
            <a:r>
              <a:rPr sz="2000" spc="-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Bean</a:t>
            </a:r>
            <a:r>
              <a:rPr sz="2000" spc="2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tP</a:t>
            </a:r>
            <a:r>
              <a:rPr sz="200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6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sors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600" y="647700"/>
            <a:ext cx="3855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F</a:t>
            </a:r>
            <a:r>
              <a:rPr spc="50" dirty="0"/>
              <a:t>ac</a:t>
            </a:r>
            <a:r>
              <a:rPr spc="-40" dirty="0"/>
              <a:t>t</a:t>
            </a:r>
            <a:r>
              <a:rPr spc="-15" dirty="0"/>
              <a:t>oryBean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2476500" y="4343400"/>
            <a:ext cx="276479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723900">
              <a:lnSpc>
                <a:spcPts val="2600"/>
              </a:lnSpc>
              <a:spcBef>
                <a:spcPts val="220"/>
              </a:spcBef>
            </a:pPr>
            <a:r>
              <a:rPr sz="2200" spc="25" dirty="0">
                <a:latin typeface="Verdana" panose="020B0604030504040204"/>
                <a:cs typeface="Verdana" panose="020B0604030504040204"/>
              </a:rPr>
              <a:t>Builds 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on </a:t>
            </a:r>
            <a:r>
              <a:rPr sz="22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initMethod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on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50" dirty="0">
                <a:latin typeface="Verdana" panose="020B0604030504040204"/>
                <a:cs typeface="Verdana" panose="020B0604030504040204"/>
              </a:rPr>
              <a:t>ept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100" y="4343400"/>
            <a:ext cx="220789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58800">
              <a:lnSpc>
                <a:spcPts val="2600"/>
              </a:lnSpc>
              <a:spcBef>
                <a:spcPts val="220"/>
              </a:spcBef>
            </a:pPr>
            <a:r>
              <a:rPr sz="2200" spc="40" dirty="0">
                <a:latin typeface="Verdana" panose="020B0604030504040204"/>
                <a:cs typeface="Verdana" panose="020B0604030504040204"/>
              </a:rPr>
              <a:t>Factory </a:t>
            </a:r>
            <a:r>
              <a:rPr sz="2200" spc="45" dirty="0">
                <a:latin typeface="Verdana" panose="020B0604030504040204"/>
                <a:cs typeface="Verdana" panose="020B0604030504040204"/>
              </a:rPr>
              <a:t> Method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Pattern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94537" y="2075153"/>
            <a:ext cx="2067021" cy="20670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455400" y="4343400"/>
            <a:ext cx="18675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0" dirty="0">
                <a:latin typeface="Verdana" panose="020B0604030504040204"/>
                <a:cs typeface="Verdana" panose="020B0604030504040204"/>
              </a:rPr>
              <a:t>Legacy</a:t>
            </a:r>
            <a:r>
              <a:rPr sz="2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Code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7900" y="7861300"/>
            <a:ext cx="2410460" cy="690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68300" marR="5080" indent="-355600">
              <a:lnSpc>
                <a:spcPts val="2600"/>
              </a:lnSpc>
              <a:spcBef>
                <a:spcPts val="220"/>
              </a:spcBef>
            </a:pPr>
            <a:r>
              <a:rPr sz="2200" spc="25" dirty="0">
                <a:latin typeface="Verdana" panose="020B0604030504040204"/>
                <a:cs typeface="Verdana" panose="020B0604030504040204"/>
              </a:rPr>
              <a:t>Contract</a:t>
            </a:r>
            <a:r>
              <a:rPr sz="2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without </a:t>
            </a:r>
            <a:r>
              <a:rPr sz="2200" spc="-75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Constructor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4800" y="7861300"/>
            <a:ext cx="21278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latin typeface="Verdana" panose="020B0604030504040204"/>
                <a:cs typeface="Verdana" panose="020B0604030504040204"/>
              </a:rPr>
              <a:t>Static</a:t>
            </a:r>
            <a:r>
              <a:rPr sz="2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Methods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5398" y="2073069"/>
            <a:ext cx="1879603" cy="20710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3076" y="5957533"/>
            <a:ext cx="2222646" cy="13416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9476" y="2136207"/>
            <a:ext cx="2222646" cy="194481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8097" y="5594849"/>
            <a:ext cx="2067006" cy="2067006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3116579"/>
            <a:ext cx="1197610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@Value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"#{ T(java.lang.Math).random() </a:t>
            </a:r>
            <a:r>
              <a:rPr sz="3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3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100.0 </a:t>
            </a:r>
            <a:r>
              <a:rPr sz="3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}"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200" spc="-19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2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B85D82"/>
                </a:solidFill>
                <a:latin typeface="Courier New" panose="02070309020205020404"/>
                <a:cs typeface="Courier New" panose="02070309020205020404"/>
              </a:rPr>
              <a:t>seedNum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5422900"/>
            <a:ext cx="4210685" cy="292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SpEL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 marR="5080">
              <a:lnSpc>
                <a:spcPct val="176000"/>
              </a:lnSpc>
              <a:spcBef>
                <a:spcPts val="5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Manipulate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Object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Graph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Evaluate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at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Runtime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Configuration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85" dirty="0"/>
              <a:t> </a:t>
            </a:r>
            <a:r>
              <a:rPr spc="305" dirty="0"/>
              <a:t>AOP</a:t>
            </a:r>
            <a:r>
              <a:rPr spc="-285" dirty="0"/>
              <a:t> </a:t>
            </a:r>
            <a:r>
              <a:rPr spc="-50" dirty="0"/>
              <a:t>Proxies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927100" y="2321560"/>
            <a:ext cx="1284414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  <a:tabLst>
                <a:tab pos="5979795" algn="l"/>
                <a:tab pos="9737090" algn="l"/>
              </a:tabLst>
            </a:pPr>
            <a:r>
              <a:rPr sz="2900" spc="-5" dirty="0">
                <a:latin typeface="Courier New" panose="02070309020205020404"/>
                <a:cs typeface="Courier New" panose="02070309020205020404"/>
              </a:rPr>
              <a:t>ProxyFactor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y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 factor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y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9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b="1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new	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ProxyFactory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900" b="1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new	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SimplePojo());  factory.adddInterface(Pojo.</a:t>
            </a:r>
            <a:r>
              <a:rPr sz="2900" b="1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2700" marR="4646295">
              <a:lnSpc>
                <a:spcPct val="109000"/>
              </a:lnSpc>
              <a:tabLst>
                <a:tab pos="4874895" algn="l"/>
              </a:tabLst>
            </a:pPr>
            <a:r>
              <a:rPr sz="2900" dirty="0">
                <a:latin typeface="Courier New" panose="02070309020205020404"/>
                <a:cs typeface="Courier New" panose="02070309020205020404"/>
              </a:rPr>
              <a:t>factory.addAdvice</a:t>
            </a:r>
            <a:r>
              <a:rPr sz="2900" spc="-2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900" b="1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new	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RetryAdvice()); 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factory.setExposeProxy(true);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900" spc="-5" dirty="0">
                <a:latin typeface="Courier New" panose="02070309020205020404"/>
                <a:cs typeface="Courier New" panose="02070309020205020404"/>
              </a:rPr>
              <a:t>Pojo</a:t>
            </a:r>
            <a:r>
              <a:rPr sz="2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pojo</a:t>
            </a:r>
            <a:r>
              <a:rPr sz="2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(Pojo)</a:t>
            </a:r>
            <a:r>
              <a:rPr sz="2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factory.getProxy();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661035" algn="l"/>
                <a:tab pos="1741805" algn="l"/>
                <a:tab pos="2390140" algn="l"/>
                <a:tab pos="2822575" algn="l"/>
                <a:tab pos="4335780" algn="l"/>
                <a:tab pos="5416550" algn="l"/>
                <a:tab pos="6065520" algn="l"/>
                <a:tab pos="6929755" algn="l"/>
              </a:tabLst>
            </a:pPr>
            <a:r>
              <a:rPr sz="2900" i="1" spc="18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//	</a:t>
            </a:r>
            <a:r>
              <a:rPr sz="2900" i="1" spc="47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this	</a:t>
            </a:r>
            <a:r>
              <a:rPr sz="2900" i="1" spc="67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is	</a:t>
            </a:r>
            <a:r>
              <a:rPr sz="2900" i="1" spc="17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a	</a:t>
            </a:r>
            <a:r>
              <a:rPr sz="2900" i="1" spc="4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method	</a:t>
            </a:r>
            <a:r>
              <a:rPr sz="2900" i="1" spc="52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call	</a:t>
            </a:r>
            <a:r>
              <a:rPr sz="2900" i="1" spc="13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on	</a:t>
            </a:r>
            <a:r>
              <a:rPr sz="2900" i="1" spc="23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the	</a:t>
            </a:r>
            <a:r>
              <a:rPr sz="2900" i="1" spc="31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proxy!</a:t>
            </a:r>
            <a:endParaRPr sz="29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latin typeface="Courier New" panose="02070309020205020404"/>
                <a:cs typeface="Courier New" panose="02070309020205020404"/>
              </a:rPr>
              <a:t>pojo.foo();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1509" y="7255131"/>
            <a:ext cx="4772025" cy="127000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</a:pPr>
            <a:r>
              <a:rPr sz="2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When?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8623" y="7255131"/>
            <a:ext cx="4888230" cy="127000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4445" algn="ctr">
              <a:lnSpc>
                <a:spcPct val="100000"/>
              </a:lnSpc>
            </a:pPr>
            <a:r>
              <a:rPr sz="2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Utilizes</a:t>
            </a:r>
            <a:r>
              <a:rPr sz="2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Proxies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07953" y="7255131"/>
            <a:ext cx="4765040" cy="127000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122045">
              <a:lnSpc>
                <a:spcPct val="100000"/>
              </a:lnSpc>
            </a:pPr>
            <a:r>
              <a:rPr sz="2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@Transactional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70195">
              <a:lnSpc>
                <a:spcPct val="112000"/>
              </a:lnSpc>
              <a:spcBef>
                <a:spcPts val="100"/>
              </a:spcBef>
            </a:pPr>
            <a:r>
              <a:rPr spc="-5" dirty="0">
                <a:solidFill>
                  <a:srgbClr val="F15B2A"/>
                </a:solidFill>
              </a:rPr>
              <a:t>@Repository</a:t>
            </a:r>
            <a:r>
              <a:rPr spc="-5" dirty="0">
                <a:solidFill>
                  <a:srgbClr val="FFFFFF"/>
                </a:solidFill>
              </a:rPr>
              <a:t>(</a:t>
            </a:r>
            <a:r>
              <a:rPr spc="-5" dirty="0"/>
              <a:t>"speakerRepository"</a:t>
            </a:r>
            <a:r>
              <a:rPr spc="-5" dirty="0">
                <a:solidFill>
                  <a:srgbClr val="FFFFFF"/>
                </a:solidFill>
              </a:rPr>
              <a:t>) </a:t>
            </a:r>
            <a:r>
              <a:rPr spc="-19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15B2A"/>
                </a:solidFill>
              </a:rPr>
              <a:t>@Profile</a:t>
            </a:r>
            <a:r>
              <a:rPr spc="-5" dirty="0">
                <a:solidFill>
                  <a:srgbClr val="FFFFFF"/>
                </a:solidFill>
              </a:rPr>
              <a:t>(</a:t>
            </a:r>
            <a:r>
              <a:rPr spc="-5" dirty="0"/>
              <a:t>"dev"</a:t>
            </a:r>
            <a:r>
              <a:rPr spc="-5" dirty="0">
                <a:solidFill>
                  <a:srgbClr val="FFFFFF"/>
                </a:solidFill>
              </a:rPr>
              <a:t>)</a:t>
            </a:r>
            <a:endParaRPr spc="-5" dirty="0">
              <a:solidFill>
                <a:srgbClr val="FFFFFF"/>
              </a:solidFill>
            </a:endParaRPr>
          </a:p>
          <a:p>
            <a:pPr marL="241300" marR="5080" indent="-228600">
              <a:lnSpc>
                <a:spcPct val="112000"/>
              </a:lnSpc>
            </a:pPr>
            <a:r>
              <a:rPr spc="-5" dirty="0">
                <a:solidFill>
                  <a:srgbClr val="2A9FBC"/>
                </a:solidFill>
              </a:rPr>
              <a:t>public </a:t>
            </a:r>
            <a:r>
              <a:rPr dirty="0">
                <a:solidFill>
                  <a:srgbClr val="2A9FBC"/>
                </a:solidFill>
              </a:rPr>
              <a:t>class </a:t>
            </a:r>
            <a:r>
              <a:rPr spc="-5" dirty="0">
                <a:solidFill>
                  <a:srgbClr val="FFFFFF"/>
                </a:solidFill>
              </a:rPr>
              <a:t>HibernateSpeakerRepositoryImpl </a:t>
            </a:r>
            <a:r>
              <a:rPr dirty="0">
                <a:solidFill>
                  <a:srgbClr val="2A9FBC"/>
                </a:solidFill>
              </a:rPr>
              <a:t>implements </a:t>
            </a:r>
            <a:r>
              <a:rPr spc="-1910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SpeakerRepository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5422900"/>
            <a:ext cx="3937635" cy="225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</a:t>
            </a:r>
            <a:r>
              <a:rPr sz="48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Profiles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 marR="109855">
              <a:lnSpc>
                <a:spcPct val="176000"/>
              </a:lnSpc>
              <a:spcBef>
                <a:spcPts val="760"/>
              </a:spcBef>
            </a:pPr>
            <a:r>
              <a:rPr sz="2600" spc="90" dirty="0">
                <a:latin typeface="Verdana" panose="020B0604030504040204"/>
                <a:cs typeface="Verdana" panose="020B0604030504040204"/>
              </a:rPr>
              <a:t>Adapt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Environments </a:t>
            </a:r>
            <a:r>
              <a:rPr sz="26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Runtime</a:t>
            </a:r>
            <a:r>
              <a:rPr sz="26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Configuration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1422400" y="685800"/>
          <a:ext cx="14070330" cy="789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001125" imgH="6115050" progId="Paint.Picture">
                  <p:embed/>
                </p:oleObj>
              </mc:Choice>
              <mc:Fallback>
                <p:oleObj name="" r:id="rId1" imgW="9001125" imgH="61150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2400" y="685800"/>
                        <a:ext cx="14070330" cy="7898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1955800" y="1371600"/>
          <a:ext cx="13402945" cy="720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943975" imgH="6286500" progId="Paint.Picture">
                  <p:embed/>
                </p:oleObj>
              </mc:Choice>
              <mc:Fallback>
                <p:oleObj name="" r:id="rId1" imgW="8943975" imgH="62865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5800" y="1371600"/>
                        <a:ext cx="13402945" cy="720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1288</Words>
  <Application>WPS Presentation</Application>
  <PresentationFormat>Custom</PresentationFormat>
  <Paragraphs>119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SimSun</vt:lpstr>
      <vt:lpstr>Wingdings</vt:lpstr>
      <vt:lpstr>Verdana</vt:lpstr>
      <vt:lpstr>Courier New</vt:lpstr>
      <vt:lpstr>Times New Roman</vt:lpstr>
      <vt:lpstr>Trebuchet MS</vt:lpstr>
      <vt:lpstr>Microsoft YaHei</vt:lpstr>
      <vt:lpstr>Arial Unicode MS</vt:lpstr>
      <vt:lpstr>Calibri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Advanced Bean Configuration</vt:lpstr>
      <vt:lpstr>Advanced Bean Configuration</vt:lpstr>
      <vt:lpstr>Bean Lifecycle</vt:lpstr>
      <vt:lpstr>FactoryBean</vt:lpstr>
      <vt:lpstr>@Value("#{ T(java.lang.Math).random() * 100.0 }")  private double seedNum;</vt:lpstr>
      <vt:lpstr>Spring AOP Proxies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Bean Configuration</dc:title>
  <dc:creator/>
  <cp:lastModifiedBy>Steve Sam</cp:lastModifiedBy>
  <cp:revision>5</cp:revision>
  <dcterms:created xsi:type="dcterms:W3CDTF">2021-05-19T13:51:00Z</dcterms:created>
  <dcterms:modified xsi:type="dcterms:W3CDTF">2022-01-24T16:55:13Z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88F8E6C1DC5749BD95CF2483BBF10C66</vt:lpwstr>
  </property>
  <property fmtid="{D5CDD505-2E9C-101B-9397-08002B2CF9AE}" pid="3" name="KSOProductBuildVer">
    <vt:lpwstr>1033-11.2.0.10443</vt:lpwstr>
  </property>
</Properties>
</file>