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5F7FAA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7100" y="2832100"/>
            <a:ext cx="4973320" cy="995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A9B7C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3600" y="3797300"/>
            <a:ext cx="7085965" cy="3583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5F7FAA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2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start.spring.io/" TargetMode="External"/><Relationship Id="rId1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33.png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34.png"/><Relationship Id="rId16" Type="http://schemas.openxmlformats.org/officeDocument/2006/relationships/image" Target="../media/image16.jpeg"/><Relationship Id="rId15" Type="http://schemas.openxmlformats.org/officeDocument/2006/relationships/image" Target="../media/image15.png"/><Relationship Id="rId14" Type="http://schemas.openxmlformats.org/officeDocument/2006/relationships/image" Target="../media/image14.jpeg"/><Relationship Id="rId13" Type="http://schemas.openxmlformats.org/officeDocument/2006/relationships/image" Target="../media/image13.png"/><Relationship Id="rId12" Type="http://schemas.openxmlformats.org/officeDocument/2006/relationships/image" Target="../media/image12.jpeg"/><Relationship Id="rId11" Type="http://schemas.openxmlformats.org/officeDocument/2006/relationships/image" Target="../media/image11.png"/><Relationship Id="rId10" Type="http://schemas.openxmlformats.org/officeDocument/2006/relationships/image" Target="../media/image10.jpeg"/><Relationship Id="rId1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jpeg"/><Relationship Id="rId8" Type="http://schemas.openxmlformats.org/officeDocument/2006/relationships/image" Target="../media/image11.png"/><Relationship Id="rId7" Type="http://schemas.openxmlformats.org/officeDocument/2006/relationships/image" Target="../media/image10.jpe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9" Type="http://schemas.openxmlformats.org/officeDocument/2006/relationships/image" Target="../media/image22.png"/><Relationship Id="rId18" Type="http://schemas.openxmlformats.org/officeDocument/2006/relationships/image" Target="../media/image21.png"/><Relationship Id="rId17" Type="http://schemas.openxmlformats.org/officeDocument/2006/relationships/image" Target="../media/image20.png"/><Relationship Id="rId16" Type="http://schemas.openxmlformats.org/officeDocument/2006/relationships/image" Target="../media/image19.png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13" Type="http://schemas.openxmlformats.org/officeDocument/2006/relationships/image" Target="../media/image16.jpeg"/><Relationship Id="rId12" Type="http://schemas.openxmlformats.org/officeDocument/2006/relationships/image" Target="../media/image15.png"/><Relationship Id="rId11" Type="http://schemas.openxmlformats.org/officeDocument/2006/relationships/image" Target="../media/image14.jpe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89" y="3975455"/>
            <a:ext cx="14373021" cy="507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58900" y="4356100"/>
            <a:ext cx="3616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33500" y="2667000"/>
            <a:ext cx="105283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6000" spc="-6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3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REST:</a:t>
            </a:r>
            <a:r>
              <a:rPr sz="6000" spc="-6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1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Getting</a:t>
            </a:r>
            <a:r>
              <a:rPr sz="6000" spc="-6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1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Started</a:t>
            </a:r>
            <a:endParaRPr sz="6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660400"/>
            <a:ext cx="77057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48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REST</a:t>
            </a:r>
            <a:r>
              <a:rPr sz="48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Architecture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800" y="6032500"/>
            <a:ext cx="11772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Verdana" panose="020B0604030504040204"/>
                <a:cs typeface="Verdana" panose="020B0604030504040204"/>
              </a:rPr>
              <a:t>Client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7900" y="8115300"/>
            <a:ext cx="1310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5" dirty="0">
                <a:latin typeface="Verdana" panose="020B0604030504040204"/>
                <a:cs typeface="Verdana" panose="020B0604030504040204"/>
              </a:rPr>
              <a:t>Ser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83390" y="1809485"/>
            <a:ext cx="14326869" cy="6143625"/>
            <a:chOff x="783390" y="1809485"/>
            <a:chExt cx="14326869" cy="6143625"/>
          </a:xfrm>
        </p:grpSpPr>
        <p:sp>
          <p:nvSpPr>
            <p:cNvPr id="6" name="object 6"/>
            <p:cNvSpPr/>
            <p:nvPr/>
          </p:nvSpPr>
          <p:spPr>
            <a:xfrm>
              <a:off x="2462697" y="4296117"/>
              <a:ext cx="979169" cy="328930"/>
            </a:xfrm>
            <a:custGeom>
              <a:avLst/>
              <a:gdLst/>
              <a:ahLst/>
              <a:cxnLst/>
              <a:rect l="l" t="t" r="r" b="b"/>
              <a:pathLst>
                <a:path w="979170" h="328929">
                  <a:moveTo>
                    <a:pt x="0" y="328646"/>
                  </a:moveTo>
                  <a:lnTo>
                    <a:pt x="45161" y="283937"/>
                  </a:lnTo>
                  <a:lnTo>
                    <a:pt x="89773" y="242495"/>
                  </a:lnTo>
                  <a:lnTo>
                    <a:pt x="133835" y="204321"/>
                  </a:lnTo>
                  <a:lnTo>
                    <a:pt x="177346" y="169414"/>
                  </a:lnTo>
                  <a:lnTo>
                    <a:pt x="220308" y="137775"/>
                  </a:lnTo>
                  <a:lnTo>
                    <a:pt x="262720" y="109403"/>
                  </a:lnTo>
                  <a:lnTo>
                    <a:pt x="304581" y="84298"/>
                  </a:lnTo>
                  <a:lnTo>
                    <a:pt x="345893" y="62461"/>
                  </a:lnTo>
                  <a:lnTo>
                    <a:pt x="386655" y="43891"/>
                  </a:lnTo>
                  <a:lnTo>
                    <a:pt x="426866" y="28589"/>
                  </a:lnTo>
                  <a:lnTo>
                    <a:pt x="466528" y="16554"/>
                  </a:lnTo>
                  <a:lnTo>
                    <a:pt x="505640" y="7787"/>
                  </a:lnTo>
                  <a:lnTo>
                    <a:pt x="544201" y="2287"/>
                  </a:lnTo>
                  <a:lnTo>
                    <a:pt x="582213" y="54"/>
                  </a:lnTo>
                  <a:lnTo>
                    <a:pt x="619675" y="1089"/>
                  </a:lnTo>
                  <a:lnTo>
                    <a:pt x="692948" y="12961"/>
                  </a:lnTo>
                  <a:lnTo>
                    <a:pt x="764021" y="37903"/>
                  </a:lnTo>
                  <a:lnTo>
                    <a:pt x="798733" y="55275"/>
                  </a:lnTo>
                  <a:lnTo>
                    <a:pt x="832895" y="75914"/>
                  </a:lnTo>
                  <a:lnTo>
                    <a:pt x="866506" y="99821"/>
                  </a:lnTo>
                  <a:lnTo>
                    <a:pt x="899568" y="126995"/>
                  </a:lnTo>
                  <a:lnTo>
                    <a:pt x="932079" y="157437"/>
                  </a:lnTo>
                  <a:lnTo>
                    <a:pt x="964041" y="191146"/>
                  </a:lnTo>
                  <a:lnTo>
                    <a:pt x="978991" y="211718"/>
                  </a:lnTo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340458" y="4424518"/>
              <a:ext cx="212090" cy="235585"/>
            </a:xfrm>
            <a:custGeom>
              <a:avLst/>
              <a:gdLst/>
              <a:ahLst/>
              <a:cxnLst/>
              <a:rect l="l" t="t" r="r" b="b"/>
              <a:pathLst>
                <a:path w="212089" h="235585">
                  <a:moveTo>
                    <a:pt x="172598" y="0"/>
                  </a:moveTo>
                  <a:lnTo>
                    <a:pt x="0" y="125427"/>
                  </a:lnTo>
                  <a:lnTo>
                    <a:pt x="211728" y="235311"/>
                  </a:lnTo>
                  <a:lnTo>
                    <a:pt x="17259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62005" y="1809485"/>
              <a:ext cx="8737583" cy="614309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612805" y="1847585"/>
              <a:ext cx="8636000" cy="6042025"/>
            </a:xfrm>
            <a:custGeom>
              <a:avLst/>
              <a:gdLst/>
              <a:ahLst/>
              <a:cxnLst/>
              <a:rect l="l" t="t" r="r" b="b"/>
              <a:pathLst>
                <a:path w="8636000" h="6042025">
                  <a:moveTo>
                    <a:pt x="0" y="0"/>
                  </a:moveTo>
                  <a:lnTo>
                    <a:pt x="8635983" y="0"/>
                  </a:lnTo>
                  <a:lnTo>
                    <a:pt x="8635983" y="6041495"/>
                  </a:lnTo>
                  <a:lnTo>
                    <a:pt x="0" y="604149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0093" y="4426544"/>
              <a:ext cx="2355496" cy="299991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273185" y="4186076"/>
              <a:ext cx="979169" cy="328930"/>
            </a:xfrm>
            <a:custGeom>
              <a:avLst/>
              <a:gdLst/>
              <a:ahLst/>
              <a:cxnLst/>
              <a:rect l="l" t="t" r="r" b="b"/>
              <a:pathLst>
                <a:path w="979169" h="328929">
                  <a:moveTo>
                    <a:pt x="0" y="328646"/>
                  </a:moveTo>
                  <a:lnTo>
                    <a:pt x="45161" y="283937"/>
                  </a:lnTo>
                  <a:lnTo>
                    <a:pt x="89773" y="242495"/>
                  </a:lnTo>
                  <a:lnTo>
                    <a:pt x="133835" y="204321"/>
                  </a:lnTo>
                  <a:lnTo>
                    <a:pt x="177346" y="169414"/>
                  </a:lnTo>
                  <a:lnTo>
                    <a:pt x="220308" y="137775"/>
                  </a:lnTo>
                  <a:lnTo>
                    <a:pt x="262720" y="109403"/>
                  </a:lnTo>
                  <a:lnTo>
                    <a:pt x="304581" y="84298"/>
                  </a:lnTo>
                  <a:lnTo>
                    <a:pt x="345893" y="62461"/>
                  </a:lnTo>
                  <a:lnTo>
                    <a:pt x="386655" y="43891"/>
                  </a:lnTo>
                  <a:lnTo>
                    <a:pt x="426866" y="28589"/>
                  </a:lnTo>
                  <a:lnTo>
                    <a:pt x="466528" y="16554"/>
                  </a:lnTo>
                  <a:lnTo>
                    <a:pt x="505640" y="7787"/>
                  </a:lnTo>
                  <a:lnTo>
                    <a:pt x="544201" y="2287"/>
                  </a:lnTo>
                  <a:lnTo>
                    <a:pt x="582213" y="54"/>
                  </a:lnTo>
                  <a:lnTo>
                    <a:pt x="619675" y="1089"/>
                  </a:lnTo>
                  <a:lnTo>
                    <a:pt x="692948" y="12961"/>
                  </a:lnTo>
                  <a:lnTo>
                    <a:pt x="764021" y="37903"/>
                  </a:lnTo>
                  <a:lnTo>
                    <a:pt x="798733" y="55275"/>
                  </a:lnTo>
                  <a:lnTo>
                    <a:pt x="832895" y="75914"/>
                  </a:lnTo>
                  <a:lnTo>
                    <a:pt x="866506" y="99821"/>
                  </a:lnTo>
                  <a:lnTo>
                    <a:pt x="899568" y="126995"/>
                  </a:lnTo>
                  <a:lnTo>
                    <a:pt x="932079" y="157437"/>
                  </a:lnTo>
                  <a:lnTo>
                    <a:pt x="964041" y="191146"/>
                  </a:lnTo>
                  <a:lnTo>
                    <a:pt x="978991" y="211718"/>
                  </a:lnTo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150939" y="4314478"/>
              <a:ext cx="212090" cy="235585"/>
            </a:xfrm>
            <a:custGeom>
              <a:avLst/>
              <a:gdLst/>
              <a:ahLst/>
              <a:cxnLst/>
              <a:rect l="l" t="t" r="r" b="b"/>
              <a:pathLst>
                <a:path w="212090" h="235585">
                  <a:moveTo>
                    <a:pt x="172605" y="0"/>
                  </a:moveTo>
                  <a:lnTo>
                    <a:pt x="0" y="125427"/>
                  </a:lnTo>
                  <a:lnTo>
                    <a:pt x="211734" y="235311"/>
                  </a:lnTo>
                  <a:lnTo>
                    <a:pt x="17260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89191" y="4426544"/>
              <a:ext cx="2355496" cy="299991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53048" y="2335278"/>
              <a:ext cx="2355496" cy="216183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83005" y="3510495"/>
              <a:ext cx="1727150" cy="179014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3390" y="3099931"/>
              <a:ext cx="1733298" cy="275590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3296900" y="5359400"/>
            <a:ext cx="19113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 dirty="0">
                <a:latin typeface="Verdana" panose="020B0604030504040204"/>
                <a:cs typeface="Verdana" panose="020B0604030504040204"/>
              </a:rPr>
              <a:t>D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tabase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6800" y="4601489"/>
            <a:ext cx="1165225" cy="1065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-635" algn="ctr">
              <a:lnSpc>
                <a:spcPts val="2800"/>
              </a:lnSpc>
            </a:pPr>
            <a:r>
              <a:rPr sz="2300" spc="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Angular </a:t>
            </a:r>
            <a:r>
              <a:rPr sz="2300" spc="-79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300" spc="6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300" spc="-2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300" spc="3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oid  </a:t>
            </a:r>
            <a:r>
              <a:rPr sz="2300" spc="-1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iOS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1420" y="4361578"/>
            <a:ext cx="1317625" cy="13468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24130">
              <a:lnSpc>
                <a:spcPct val="100000"/>
              </a:lnSpc>
              <a:spcBef>
                <a:spcPts val="1920"/>
              </a:spcBef>
            </a:pPr>
            <a:r>
              <a:rPr sz="2300" spc="1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Postman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03848" y="2373378"/>
            <a:ext cx="2254250" cy="2060575"/>
          </a:xfrm>
          <a:prstGeom prst="rect">
            <a:avLst/>
          </a:prstGeom>
          <a:ln w="50800">
            <a:solidFill>
              <a:srgbClr val="9BC850"/>
            </a:solidFill>
          </a:ln>
        </p:spPr>
        <p:txBody>
          <a:bodyPr vert="horz" wrap="square" lIns="0" tIns="128270" rIns="0" bIns="0" rtlCol="0">
            <a:spAutoFit/>
          </a:bodyPr>
          <a:lstStyle/>
          <a:p>
            <a:pPr marR="57150" algn="ctr">
              <a:lnSpc>
                <a:spcPct val="100000"/>
              </a:lnSpc>
              <a:spcBef>
                <a:spcPts val="1010"/>
              </a:spcBef>
            </a:pPr>
            <a:r>
              <a:rPr sz="2300" b="1" spc="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Model</a:t>
            </a:r>
            <a:endParaRPr sz="2300">
              <a:latin typeface="Arial" panose="020B0604020202020204"/>
              <a:cs typeface="Arial" panose="020B0604020202020204"/>
            </a:endParaRPr>
          </a:p>
          <a:p>
            <a:pPr marR="52705" algn="ctr">
              <a:lnSpc>
                <a:spcPct val="100000"/>
              </a:lnSpc>
              <a:spcBef>
                <a:spcPts val="540"/>
              </a:spcBef>
            </a:pPr>
            <a:r>
              <a:rPr sz="1900" spc="-20" dirty="0">
                <a:solidFill>
                  <a:srgbClr val="7CA03E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39991" y="4464645"/>
            <a:ext cx="2254250" cy="2898775"/>
          </a:xfrm>
          <a:prstGeom prst="rect">
            <a:avLst/>
          </a:prstGeom>
          <a:solidFill>
            <a:srgbClr val="FFFFFF"/>
          </a:solidFill>
          <a:ln w="50800">
            <a:solidFill>
              <a:srgbClr val="2A9FBC"/>
            </a:solidFill>
          </a:ln>
        </p:spPr>
        <p:txBody>
          <a:bodyPr vert="horz" wrap="square" lIns="0" tIns="196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45"/>
              </a:spcBef>
            </a:pPr>
            <a:r>
              <a:rPr sz="2300" b="1" spc="6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2300">
              <a:latin typeface="Arial" panose="020B0604020202020204"/>
              <a:cs typeface="Arial" panose="020B0604020202020204"/>
            </a:endParaRPr>
          </a:p>
          <a:p>
            <a:pPr marR="1905" algn="ctr">
              <a:lnSpc>
                <a:spcPct val="100000"/>
              </a:lnSpc>
              <a:spcBef>
                <a:spcPts val="240"/>
              </a:spcBef>
            </a:pPr>
            <a:r>
              <a:rPr sz="1900" spc="-2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Database</a:t>
            </a:r>
            <a:r>
              <a:rPr sz="1900" spc="-12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2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60893" y="4464645"/>
            <a:ext cx="2254250" cy="2898775"/>
          </a:xfrm>
          <a:prstGeom prst="rect">
            <a:avLst/>
          </a:prstGeom>
          <a:solidFill>
            <a:srgbClr val="FFFFFF"/>
          </a:solidFill>
          <a:ln w="50800">
            <a:solidFill>
              <a:srgbClr val="A62E5C"/>
            </a:solidFill>
          </a:ln>
        </p:spPr>
        <p:txBody>
          <a:bodyPr vert="horz" wrap="square" lIns="0" tIns="196215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1545"/>
              </a:spcBef>
            </a:pPr>
            <a:r>
              <a:rPr sz="2300" b="1" spc="80" dirty="0">
                <a:solidFill>
                  <a:srgbClr val="A62E5C"/>
                </a:solidFill>
                <a:latin typeface="Arial" panose="020B0604020202020204"/>
                <a:cs typeface="Arial" panose="020B0604020202020204"/>
              </a:rPr>
              <a:t>Controller</a:t>
            </a:r>
            <a:endParaRPr sz="2300">
              <a:latin typeface="Arial" panose="020B0604020202020204"/>
              <a:cs typeface="Arial" panose="020B0604020202020204"/>
            </a:endParaRPr>
          </a:p>
          <a:p>
            <a:pPr marR="15240" algn="ctr">
              <a:lnSpc>
                <a:spcPct val="100000"/>
              </a:lnSpc>
              <a:spcBef>
                <a:spcPts val="240"/>
              </a:spcBef>
            </a:pPr>
            <a:r>
              <a:rPr sz="1900" spc="-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Request</a:t>
            </a:r>
            <a:r>
              <a:rPr sz="1900" spc="-14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Handing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4190" y="3138031"/>
            <a:ext cx="1631950" cy="265430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490"/>
              </a:spcBef>
            </a:pPr>
            <a:r>
              <a:rPr sz="2300" b="1" spc="1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View</a:t>
            </a:r>
            <a:endParaRPr sz="23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sz="1900" spc="-1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Presentation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9300" y="2667000"/>
            <a:ext cx="4675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Getting</a:t>
            </a:r>
            <a:r>
              <a:rPr sz="4800" spc="-3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Started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1700" y="3086100"/>
            <a:ext cx="8668385" cy="357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Generate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Demo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Project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-150" dirty="0">
                <a:latin typeface="Verdana" panose="020B0604030504040204"/>
                <a:cs typeface="Verdana" panose="020B0604030504040204"/>
              </a:rPr>
              <a:t>-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u="sng" spc="-85" dirty="0">
                <a:uFill>
                  <a:solidFill>
                    <a:srgbClr val="000000"/>
                  </a:solidFill>
                </a:uFill>
                <a:latin typeface="Verdana" panose="020B0604030504040204"/>
                <a:cs typeface="Verdana" panose="020B0604030504040204"/>
                <a:hlinkClick r:id="rId2"/>
              </a:rPr>
              <a:t>http://start.spring.io</a:t>
            </a:r>
            <a:br>
              <a:rPr sz="3200" u="sng" spc="-85" dirty="0">
                <a:uFill>
                  <a:solidFill>
                    <a:srgbClr val="000000"/>
                  </a:solidFill>
                </a:uFill>
                <a:latin typeface="Verdana" panose="020B0604030504040204"/>
                <a:cs typeface="Verdana" panose="020B0604030504040204"/>
                <a:hlinkClick r:id="rId2"/>
              </a:rPr>
            </a:br>
            <a:endParaRPr sz="3200" u="sng" spc="-85" dirty="0">
              <a:uFill>
                <a:solidFill>
                  <a:srgbClr val="000000"/>
                </a:solidFill>
              </a:uFill>
              <a:latin typeface="Verdana" panose="020B0604030504040204"/>
              <a:cs typeface="Verdana" panose="020B0604030504040204"/>
              <a:hlinkClick r:id="rId2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Import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Project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into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lang="en-US" sz="3200" spc="10" dirty="0">
                <a:latin typeface="Verdana" panose="020B0604030504040204"/>
                <a:cs typeface="Verdana" panose="020B0604030504040204"/>
              </a:rPr>
              <a:t>IntelliJ</a:t>
            </a:r>
            <a:br>
              <a:rPr lang="en-US" sz="3200" spc="10" dirty="0">
                <a:latin typeface="Verdana" panose="020B0604030504040204"/>
                <a:cs typeface="Verdana" panose="020B0604030504040204"/>
              </a:rPr>
            </a:br>
            <a:br>
              <a:rPr lang="en-US" sz="3200" spc="10" dirty="0">
                <a:latin typeface="Verdana" panose="020B0604030504040204"/>
                <a:cs typeface="Verdana" panose="020B0604030504040204"/>
              </a:rPr>
            </a:br>
            <a:r>
              <a:rPr sz="3200" dirty="0">
                <a:latin typeface="Verdana" panose="020B0604030504040204"/>
                <a:cs typeface="Verdana" panose="020B0604030504040204"/>
              </a:rPr>
              <a:t>Run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latin typeface="Verdana" panose="020B0604030504040204"/>
                <a:cs typeface="Verdana" panose="020B0604030504040204"/>
              </a:rPr>
              <a:t>Test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06500" y="2679700"/>
            <a:ext cx="408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Retrieve</a:t>
            </a:r>
            <a:r>
              <a:rPr sz="4800" spc="-3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26300" y="2311400"/>
            <a:ext cx="61163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Retrieve</a:t>
            </a:r>
            <a:r>
              <a:rPr spc="-18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pc="-18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pc="-18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pc="-18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-4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pc="-45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0100" y="3098800"/>
            <a:ext cx="7633970" cy="3637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Char char="-"/>
              <a:tabLst>
                <a:tab pos="317500" algn="l"/>
              </a:tabLst>
            </a:pPr>
            <a:r>
              <a:rPr sz="3200" dirty="0">
                <a:latin typeface="Verdana" panose="020B0604030504040204"/>
                <a:cs typeface="Verdana" panose="020B0604030504040204"/>
              </a:rPr>
              <a:t>Request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460"/>
              </a:spcBef>
              <a:buChar char="-"/>
              <a:tabLst>
                <a:tab pos="838200" algn="l"/>
              </a:tabLst>
            </a:pPr>
            <a:r>
              <a:rPr sz="3000" spc="75" dirty="0">
                <a:latin typeface="Verdana" panose="020B0604030504040204"/>
                <a:cs typeface="Verdana" panose="020B0604030504040204"/>
              </a:rPr>
              <a:t>GET</a:t>
            </a:r>
            <a:r>
              <a:rPr sz="30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u="sng" spc="-35" dirty="0">
                <a:uFill>
                  <a:solidFill>
                    <a:srgbClr val="000000"/>
                  </a:solidFill>
                </a:uFill>
                <a:latin typeface="Verdana" panose="020B0604030504040204"/>
                <a:cs typeface="Verdana" panose="020B0604030504040204"/>
              </a:rPr>
              <a:t>http://localhost:8080/message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439420" indent="-426720">
              <a:lnSpc>
                <a:spcPct val="100000"/>
              </a:lnSpc>
              <a:spcBef>
                <a:spcPts val="2300"/>
              </a:spcBef>
              <a:buChar char="-"/>
              <a:tabLst>
                <a:tab pos="438150" algn="l"/>
                <a:tab pos="439420" algn="l"/>
              </a:tabLst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Response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-135" dirty="0">
                <a:latin typeface="Verdana" panose="020B0604030504040204"/>
                <a:cs typeface="Verdana" panose="020B0604030504040204"/>
              </a:rPr>
              <a:t>{"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c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on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150" dirty="0">
                <a:latin typeface="Verdana" panose="020B0604030504040204"/>
                <a:cs typeface="Verdana" panose="020B0604030504040204"/>
              </a:rPr>
              <a:t>ent":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0" dirty="0">
                <a:latin typeface="Verdana" panose="020B0604030504040204"/>
                <a:cs typeface="Verdana" panose="020B0604030504040204"/>
              </a:rPr>
              <a:t>"fir</a:t>
            </a:r>
            <a:r>
              <a:rPr sz="3200" spc="-85" dirty="0">
                <a:latin typeface="Verdana" panose="020B0604030504040204"/>
                <a:cs typeface="Verdana" panose="020B0604030504040204"/>
              </a:rPr>
              <a:t>s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0" dirty="0">
                <a:latin typeface="Verdana" panose="020B0604030504040204"/>
                <a:cs typeface="Verdana" panose="020B0604030504040204"/>
              </a:rPr>
              <a:t>me</a:t>
            </a:r>
            <a:r>
              <a:rPr sz="3200" spc="-75" dirty="0">
                <a:latin typeface="Verdana" panose="020B0604030504040204"/>
                <a:cs typeface="Verdana" panose="020B0604030504040204"/>
              </a:rPr>
              <a:t>s</a:t>
            </a:r>
            <a:r>
              <a:rPr sz="3200" spc="-95" dirty="0">
                <a:latin typeface="Verdana" panose="020B0604030504040204"/>
                <a:cs typeface="Verdana" panose="020B0604030504040204"/>
              </a:rPr>
              <a:t>sage"}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-31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3200" spc="-75" dirty="0">
                <a:latin typeface="Verdana" panose="020B0604030504040204"/>
                <a:cs typeface="Verdana" panose="020B0604030504040204"/>
              </a:rPr>
              <a:t>s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with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B</a:t>
            </a:r>
            <a:r>
              <a:rPr sz="3200" spc="-60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o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w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ser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76400" y="2667000"/>
            <a:ext cx="3148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Send</a:t>
            </a:r>
            <a:r>
              <a:rPr sz="4800" spc="-3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1917700"/>
            <a:ext cx="49104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Send</a:t>
            </a:r>
            <a:r>
              <a:rPr spc="-18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pc="-18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8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pc="-18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pc="-18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-4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pc="-45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51700" y="2705100"/>
            <a:ext cx="7894320" cy="442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Char char="-"/>
              <a:tabLst>
                <a:tab pos="317500" algn="l"/>
              </a:tabLst>
            </a:pPr>
            <a:r>
              <a:rPr sz="3200" dirty="0">
                <a:latin typeface="Verdana" panose="020B0604030504040204"/>
                <a:cs typeface="Verdana" panose="020B0604030504040204"/>
              </a:rPr>
              <a:t>Request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460"/>
              </a:spcBef>
              <a:buChar char="-"/>
              <a:tabLst>
                <a:tab pos="838200" algn="l"/>
              </a:tabLst>
            </a:pPr>
            <a:r>
              <a:rPr sz="3000" spc="70" dirty="0">
                <a:latin typeface="Verdana" panose="020B0604030504040204"/>
                <a:cs typeface="Verdana" panose="020B0604030504040204"/>
              </a:rPr>
              <a:t>POST</a:t>
            </a:r>
            <a:r>
              <a:rPr sz="30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u="sng" spc="-35" dirty="0">
                <a:uFill>
                  <a:solidFill>
                    <a:srgbClr val="000000"/>
                  </a:solidFill>
                </a:uFill>
                <a:latin typeface="Verdana" panose="020B0604030504040204"/>
                <a:cs typeface="Verdana" panose="020B0604030504040204"/>
              </a:rPr>
              <a:t>http://localhost:8080/message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300"/>
              </a:spcBef>
              <a:buChar char="-"/>
              <a:tabLst>
                <a:tab pos="838200" algn="l"/>
              </a:tabLst>
            </a:pPr>
            <a:r>
              <a:rPr sz="3200" spc="-25" dirty="0">
                <a:latin typeface="Verdana" panose="020B0604030504040204"/>
                <a:cs typeface="Verdana" panose="020B0604030504040204"/>
              </a:rPr>
              <a:t>Data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0" dirty="0">
                <a:latin typeface="Verdana" panose="020B0604030504040204"/>
                <a:cs typeface="Verdana" panose="020B0604030504040204"/>
              </a:rPr>
              <a:t>{“content”:”a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post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85" dirty="0">
                <a:latin typeface="Verdana" panose="020B0604030504040204"/>
                <a:cs typeface="Verdana" panose="020B0604030504040204"/>
              </a:rPr>
              <a:t>message”}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Response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38200" lvl="1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838200" algn="l"/>
              </a:tabLst>
            </a:pPr>
            <a:r>
              <a:rPr sz="3200" spc="75" dirty="0">
                <a:latin typeface="Verdana" panose="020B0604030504040204"/>
                <a:cs typeface="Verdana" panose="020B0604030504040204"/>
              </a:rPr>
              <a:t>Echo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Request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Data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-31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3200" spc="-75" dirty="0">
                <a:latin typeface="Verdana" panose="020B0604030504040204"/>
                <a:cs typeface="Verdana" panose="020B0604030504040204"/>
              </a:rPr>
              <a:t>s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with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85" dirty="0">
                <a:latin typeface="Verdana" panose="020B0604030504040204"/>
                <a:cs typeface="Verdana" panose="020B0604030504040204"/>
              </a:rPr>
              <a:t>P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o</a:t>
            </a:r>
            <a:r>
              <a:rPr sz="3200" spc="-15" dirty="0">
                <a:latin typeface="Verdana" panose="020B0604030504040204"/>
                <a:cs typeface="Verdana" panose="020B0604030504040204"/>
              </a:rPr>
              <a:t>s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tman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8100" y="2667000"/>
            <a:ext cx="35655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Explan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tion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7900" y="2692400"/>
            <a:ext cx="4139565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20" dirty="0">
                <a:latin typeface="Verdana" panose="020B0604030504040204"/>
                <a:cs typeface="Verdana" panose="020B0604030504040204"/>
              </a:rPr>
              <a:t>Boot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393700" algn="l"/>
              </a:tabLst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Container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393700" algn="l"/>
              </a:tabLst>
            </a:pPr>
            <a:r>
              <a:rPr sz="3200" dirty="0">
                <a:latin typeface="Verdana" panose="020B0604030504040204"/>
                <a:cs typeface="Verdana" panose="020B0604030504040204"/>
              </a:rPr>
              <a:t>Run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Restful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20" dirty="0">
                <a:latin typeface="Verdana" panose="020B0604030504040204"/>
                <a:cs typeface="Verdana" panose="020B0604030504040204"/>
              </a:rPr>
              <a:t>Web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Service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93700" indent="-317500">
              <a:lnSpc>
                <a:spcPct val="100000"/>
              </a:lnSpc>
              <a:spcBef>
                <a:spcPts val="2360"/>
              </a:spcBef>
              <a:buChar char="•"/>
              <a:tabLst>
                <a:tab pos="393700" algn="l"/>
              </a:tabLst>
            </a:pPr>
            <a:r>
              <a:rPr sz="3200" spc="75" dirty="0">
                <a:latin typeface="Verdana" panose="020B0604030504040204"/>
                <a:cs typeface="Verdana" panose="020B0604030504040204"/>
              </a:rPr>
              <a:t>Workflow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5700" y="647700"/>
            <a:ext cx="63144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RESTful</a:t>
            </a:r>
            <a:r>
              <a:rPr sz="4800" spc="-2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4800" spc="-2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Service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61909" y="3154851"/>
            <a:ext cx="1983739" cy="3321050"/>
            <a:chOff x="1461909" y="3154851"/>
            <a:chExt cx="1983739" cy="332105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61909" y="3154851"/>
              <a:ext cx="1983449" cy="33209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1007" y="4429076"/>
              <a:ext cx="312245" cy="6096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76407" y="4441775"/>
              <a:ext cx="261620" cy="559435"/>
            </a:xfrm>
            <a:custGeom>
              <a:avLst/>
              <a:gdLst/>
              <a:ahLst/>
              <a:cxnLst/>
              <a:rect l="l" t="t" r="r" b="b"/>
              <a:pathLst>
                <a:path w="261619" h="559435">
                  <a:moveTo>
                    <a:pt x="0" y="558852"/>
                  </a:moveTo>
                  <a:lnTo>
                    <a:pt x="0" y="0"/>
                  </a:lnTo>
                  <a:lnTo>
                    <a:pt x="261446" y="0"/>
                  </a:lnTo>
                  <a:lnTo>
                    <a:pt x="261446" y="558852"/>
                  </a:lnTo>
                  <a:lnTo>
                    <a:pt x="0" y="558852"/>
                  </a:lnTo>
                  <a:close/>
                </a:path>
              </a:pathLst>
            </a:custGeom>
            <a:solidFill>
              <a:srgbClr val="C0482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8310" y="4432412"/>
              <a:ext cx="312245" cy="105741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163710" y="4445111"/>
              <a:ext cx="261620" cy="1007110"/>
            </a:xfrm>
            <a:custGeom>
              <a:avLst/>
              <a:gdLst/>
              <a:ahLst/>
              <a:cxnLst/>
              <a:rect l="l" t="t" r="r" b="b"/>
              <a:pathLst>
                <a:path w="261619" h="1007110">
                  <a:moveTo>
                    <a:pt x="0" y="1006619"/>
                  </a:moveTo>
                  <a:lnTo>
                    <a:pt x="0" y="0"/>
                  </a:lnTo>
                  <a:lnTo>
                    <a:pt x="261446" y="0"/>
                  </a:lnTo>
                  <a:lnTo>
                    <a:pt x="261446" y="1006619"/>
                  </a:lnTo>
                  <a:lnTo>
                    <a:pt x="0" y="1006619"/>
                  </a:lnTo>
                  <a:close/>
                </a:path>
              </a:pathLst>
            </a:custGeom>
            <a:solidFill>
              <a:srgbClr val="C0482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25613" y="4427419"/>
              <a:ext cx="312245" cy="73666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451013" y="4440119"/>
              <a:ext cx="261620" cy="686435"/>
            </a:xfrm>
            <a:custGeom>
              <a:avLst/>
              <a:gdLst/>
              <a:ahLst/>
              <a:cxnLst/>
              <a:rect l="l" t="t" r="r" b="b"/>
              <a:pathLst>
                <a:path w="261619" h="686435">
                  <a:moveTo>
                    <a:pt x="0" y="685868"/>
                  </a:moveTo>
                  <a:lnTo>
                    <a:pt x="0" y="0"/>
                  </a:lnTo>
                  <a:lnTo>
                    <a:pt x="261446" y="0"/>
                  </a:lnTo>
                  <a:lnTo>
                    <a:pt x="261446" y="685868"/>
                  </a:lnTo>
                  <a:lnTo>
                    <a:pt x="0" y="685868"/>
                  </a:lnTo>
                  <a:close/>
                </a:path>
              </a:pathLst>
            </a:custGeom>
            <a:solidFill>
              <a:srgbClr val="C0482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12915" y="4426673"/>
              <a:ext cx="312245" cy="123122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738316" y="4439373"/>
              <a:ext cx="261620" cy="1180465"/>
            </a:xfrm>
            <a:custGeom>
              <a:avLst/>
              <a:gdLst/>
              <a:ahLst/>
              <a:cxnLst/>
              <a:rect l="l" t="t" r="r" b="b"/>
              <a:pathLst>
                <a:path w="261619" h="1180464">
                  <a:moveTo>
                    <a:pt x="0" y="1180429"/>
                  </a:moveTo>
                  <a:lnTo>
                    <a:pt x="0" y="0"/>
                  </a:lnTo>
                  <a:lnTo>
                    <a:pt x="261444" y="0"/>
                  </a:lnTo>
                  <a:lnTo>
                    <a:pt x="261444" y="1180429"/>
                  </a:lnTo>
                  <a:lnTo>
                    <a:pt x="0" y="1180429"/>
                  </a:lnTo>
                  <a:close/>
                </a:path>
              </a:pathLst>
            </a:custGeom>
            <a:solidFill>
              <a:srgbClr val="C0482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854200" y="6540500"/>
            <a:ext cx="11772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Verdana" panose="020B0604030504040204"/>
                <a:cs typeface="Verdana" panose="020B0604030504040204"/>
              </a:rPr>
              <a:t>Client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12709" y="3192951"/>
            <a:ext cx="1882139" cy="321945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569595">
              <a:lnSpc>
                <a:spcPct val="100000"/>
              </a:lnSpc>
              <a:spcBef>
                <a:spcPts val="2405"/>
              </a:spcBef>
            </a:pPr>
            <a:r>
              <a:rPr sz="2300" b="1" spc="65" dirty="0">
                <a:latin typeface="Arial" panose="020B0604020202020204"/>
                <a:cs typeface="Arial" panose="020B0604020202020204"/>
              </a:rPr>
              <a:t>JSON</a:t>
            </a:r>
            <a:endParaRPr sz="23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3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3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3000">
              <a:latin typeface="Arial" panose="020B0604020202020204"/>
              <a:cs typeface="Arial" panose="020B0604020202020204"/>
            </a:endParaRPr>
          </a:p>
          <a:p>
            <a:pPr marL="163195">
              <a:lnSpc>
                <a:spcPct val="100000"/>
              </a:lnSpc>
              <a:spcBef>
                <a:spcPts val="1895"/>
              </a:spcBef>
            </a:pPr>
            <a:r>
              <a:rPr sz="28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Postman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62409" y="3267230"/>
            <a:ext cx="2154026" cy="2853663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200509" y="3292630"/>
            <a:ext cx="2078355" cy="277749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441325" marR="70485" indent="-330200">
              <a:lnSpc>
                <a:spcPct val="101000"/>
              </a:lnSpc>
            </a:pPr>
            <a:r>
              <a:rPr sz="2800" spc="-20" dirty="0">
                <a:latin typeface="Verdana" panose="020B0604030504040204"/>
                <a:cs typeface="Verdana" panose="020B0604030504040204"/>
              </a:rPr>
              <a:t>Disp</a:t>
            </a:r>
            <a:r>
              <a:rPr sz="2800" spc="-35" dirty="0">
                <a:latin typeface="Verdana" panose="020B0604030504040204"/>
                <a:cs typeface="Verdana" panose="020B0604030504040204"/>
              </a:rPr>
              <a:t>a</a:t>
            </a:r>
            <a:r>
              <a:rPr sz="2800" spc="-30" dirty="0">
                <a:latin typeface="Verdana" panose="020B0604030504040204"/>
                <a:cs typeface="Verdana" panose="020B0604030504040204"/>
              </a:rPr>
              <a:t>t</a:t>
            </a:r>
            <a:r>
              <a:rPr sz="2800" spc="-10" dirty="0">
                <a:latin typeface="Verdana" panose="020B0604030504040204"/>
                <a:cs typeface="Verdana" panose="020B0604030504040204"/>
              </a:rPr>
              <a:t>cher  </a:t>
            </a:r>
            <a:r>
              <a:rPr sz="2800" spc="-50" dirty="0">
                <a:latin typeface="Verdana" panose="020B0604030504040204"/>
                <a:cs typeface="Verdana" panose="020B0604030504040204"/>
              </a:rPr>
              <a:t>Servlet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285529" y="3416198"/>
            <a:ext cx="2066925" cy="748030"/>
            <a:chOff x="8285529" y="3416198"/>
            <a:chExt cx="2066925" cy="748030"/>
          </a:xfrm>
        </p:grpSpPr>
        <p:sp>
          <p:nvSpPr>
            <p:cNvPr id="18" name="object 18"/>
            <p:cNvSpPr/>
            <p:nvPr/>
          </p:nvSpPr>
          <p:spPr>
            <a:xfrm>
              <a:off x="8310929" y="3441598"/>
              <a:ext cx="1941830" cy="685800"/>
            </a:xfrm>
            <a:custGeom>
              <a:avLst/>
              <a:gdLst/>
              <a:ahLst/>
              <a:cxnLst/>
              <a:rect l="l" t="t" r="r" b="b"/>
              <a:pathLst>
                <a:path w="1941829" h="685800">
                  <a:moveTo>
                    <a:pt x="0" y="685481"/>
                  </a:moveTo>
                  <a:lnTo>
                    <a:pt x="42008" y="638360"/>
                  </a:lnTo>
                  <a:lnTo>
                    <a:pt x="83778" y="592917"/>
                  </a:lnTo>
                  <a:lnTo>
                    <a:pt x="125310" y="549151"/>
                  </a:lnTo>
                  <a:lnTo>
                    <a:pt x="166604" y="507063"/>
                  </a:lnTo>
                  <a:lnTo>
                    <a:pt x="207661" y="466652"/>
                  </a:lnTo>
                  <a:lnTo>
                    <a:pt x="248480" y="427918"/>
                  </a:lnTo>
                  <a:lnTo>
                    <a:pt x="289060" y="390862"/>
                  </a:lnTo>
                  <a:lnTo>
                    <a:pt x="329403" y="355483"/>
                  </a:lnTo>
                  <a:lnTo>
                    <a:pt x="369508" y="321781"/>
                  </a:lnTo>
                  <a:lnTo>
                    <a:pt x="409375" y="289757"/>
                  </a:lnTo>
                  <a:lnTo>
                    <a:pt x="449004" y="259410"/>
                  </a:lnTo>
                  <a:lnTo>
                    <a:pt x="488396" y="230741"/>
                  </a:lnTo>
                  <a:lnTo>
                    <a:pt x="527549" y="203749"/>
                  </a:lnTo>
                  <a:lnTo>
                    <a:pt x="566464" y="178434"/>
                  </a:lnTo>
                  <a:lnTo>
                    <a:pt x="605142" y="154797"/>
                  </a:lnTo>
                  <a:lnTo>
                    <a:pt x="643582" y="132837"/>
                  </a:lnTo>
                  <a:lnTo>
                    <a:pt x="681783" y="112554"/>
                  </a:lnTo>
                  <a:lnTo>
                    <a:pt x="719747" y="93949"/>
                  </a:lnTo>
                  <a:lnTo>
                    <a:pt x="757473" y="77021"/>
                  </a:lnTo>
                  <a:lnTo>
                    <a:pt x="794962" y="61771"/>
                  </a:lnTo>
                  <a:lnTo>
                    <a:pt x="832212" y="48198"/>
                  </a:lnTo>
                  <a:lnTo>
                    <a:pt x="869224" y="36302"/>
                  </a:lnTo>
                  <a:lnTo>
                    <a:pt x="905999" y="26084"/>
                  </a:lnTo>
                  <a:lnTo>
                    <a:pt x="978834" y="10680"/>
                  </a:lnTo>
                  <a:lnTo>
                    <a:pt x="1050717" y="1985"/>
                  </a:lnTo>
                  <a:lnTo>
                    <a:pt x="1121650" y="0"/>
                  </a:lnTo>
                  <a:lnTo>
                    <a:pt x="1156759" y="1523"/>
                  </a:lnTo>
                  <a:lnTo>
                    <a:pt x="1226263" y="9602"/>
                  </a:lnTo>
                  <a:lnTo>
                    <a:pt x="1294817" y="24390"/>
                  </a:lnTo>
                  <a:lnTo>
                    <a:pt x="1362418" y="45888"/>
                  </a:lnTo>
                  <a:lnTo>
                    <a:pt x="1429068" y="74096"/>
                  </a:lnTo>
                  <a:lnTo>
                    <a:pt x="1494767" y="109013"/>
                  </a:lnTo>
                  <a:lnTo>
                    <a:pt x="1527259" y="128988"/>
                  </a:lnTo>
                  <a:lnTo>
                    <a:pt x="1559514" y="150639"/>
                  </a:lnTo>
                  <a:lnTo>
                    <a:pt x="1591530" y="173969"/>
                  </a:lnTo>
                  <a:lnTo>
                    <a:pt x="1623309" y="198976"/>
                  </a:lnTo>
                  <a:lnTo>
                    <a:pt x="1654850" y="225660"/>
                  </a:lnTo>
                  <a:lnTo>
                    <a:pt x="1686153" y="254021"/>
                  </a:lnTo>
                  <a:lnTo>
                    <a:pt x="1717218" y="284060"/>
                  </a:lnTo>
                  <a:lnTo>
                    <a:pt x="1748045" y="315776"/>
                  </a:lnTo>
                  <a:lnTo>
                    <a:pt x="1778634" y="349170"/>
                  </a:lnTo>
                  <a:lnTo>
                    <a:pt x="1808985" y="384241"/>
                  </a:lnTo>
                  <a:lnTo>
                    <a:pt x="1839099" y="420989"/>
                  </a:lnTo>
                  <a:lnTo>
                    <a:pt x="1868974" y="459415"/>
                  </a:lnTo>
                  <a:lnTo>
                    <a:pt x="1898612" y="499518"/>
                  </a:lnTo>
                  <a:lnTo>
                    <a:pt x="1928012" y="541299"/>
                  </a:lnTo>
                  <a:lnTo>
                    <a:pt x="1941555" y="562885"/>
                  </a:lnTo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148620" y="3926269"/>
              <a:ext cx="203835" cy="237490"/>
            </a:xfrm>
            <a:custGeom>
              <a:avLst/>
              <a:gdLst/>
              <a:ahLst/>
              <a:cxnLst/>
              <a:rect l="l" t="t" r="r" b="b"/>
              <a:pathLst>
                <a:path w="203834" h="237489">
                  <a:moveTo>
                    <a:pt x="180731" y="0"/>
                  </a:moveTo>
                  <a:lnTo>
                    <a:pt x="0" y="113397"/>
                  </a:lnTo>
                  <a:lnTo>
                    <a:pt x="203761" y="237429"/>
                  </a:lnTo>
                  <a:lnTo>
                    <a:pt x="180731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8407400" y="2667000"/>
            <a:ext cx="1866900" cy="6070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0" marR="5080" indent="-114300">
              <a:lnSpc>
                <a:spcPct val="101000"/>
              </a:lnSpc>
              <a:spcBef>
                <a:spcPts val="80"/>
              </a:spcBef>
            </a:pPr>
            <a:r>
              <a:rPr sz="1900" spc="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@</a:t>
            </a:r>
            <a:r>
              <a:rPr sz="1900" spc="-1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900" spc="-1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eque</a:t>
            </a:r>
            <a:r>
              <a:rPr sz="1900" spc="-3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900" spc="3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tBody  </a:t>
            </a:r>
            <a:r>
              <a:rPr sz="1900" spc="7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JSON</a:t>
            </a:r>
            <a:r>
              <a:rPr sz="1900" spc="-12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2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900" spc="-12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1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Java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93100" y="6045200"/>
            <a:ext cx="2047239" cy="6070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15900" marR="5080" indent="-203200">
              <a:lnSpc>
                <a:spcPct val="101000"/>
              </a:lnSpc>
              <a:spcBef>
                <a:spcPts val="80"/>
              </a:spcBef>
            </a:pPr>
            <a:r>
              <a:rPr sz="1900" spc="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@</a:t>
            </a:r>
            <a:r>
              <a:rPr sz="1900" spc="-1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900" spc="1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esponseBody  </a:t>
            </a:r>
            <a:r>
              <a:rPr sz="1900" spc="-1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1900" spc="-114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2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900" spc="-114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7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JSON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308779" y="3278237"/>
            <a:ext cx="4354830" cy="2879090"/>
            <a:chOff x="8308779" y="3278237"/>
            <a:chExt cx="4354830" cy="2879090"/>
          </a:xfrm>
        </p:grpSpPr>
        <p:sp>
          <p:nvSpPr>
            <p:cNvPr id="23" name="object 23"/>
            <p:cNvSpPr/>
            <p:nvPr/>
          </p:nvSpPr>
          <p:spPr>
            <a:xfrm>
              <a:off x="8408676" y="5337099"/>
              <a:ext cx="1941830" cy="685800"/>
            </a:xfrm>
            <a:custGeom>
              <a:avLst/>
              <a:gdLst/>
              <a:ahLst/>
              <a:cxnLst/>
              <a:rect l="l" t="t" r="r" b="b"/>
              <a:pathLst>
                <a:path w="1941829" h="685800">
                  <a:moveTo>
                    <a:pt x="1941555" y="0"/>
                  </a:moveTo>
                  <a:lnTo>
                    <a:pt x="1899547" y="47120"/>
                  </a:lnTo>
                  <a:lnTo>
                    <a:pt x="1857777" y="92563"/>
                  </a:lnTo>
                  <a:lnTo>
                    <a:pt x="1816245" y="136329"/>
                  </a:lnTo>
                  <a:lnTo>
                    <a:pt x="1774950" y="178418"/>
                  </a:lnTo>
                  <a:lnTo>
                    <a:pt x="1733894" y="218829"/>
                  </a:lnTo>
                  <a:lnTo>
                    <a:pt x="1693075" y="257563"/>
                  </a:lnTo>
                  <a:lnTo>
                    <a:pt x="1652494" y="294619"/>
                  </a:lnTo>
                  <a:lnTo>
                    <a:pt x="1612152" y="329998"/>
                  </a:lnTo>
                  <a:lnTo>
                    <a:pt x="1572047" y="363699"/>
                  </a:lnTo>
                  <a:lnTo>
                    <a:pt x="1532180" y="395724"/>
                  </a:lnTo>
                  <a:lnTo>
                    <a:pt x="1492550" y="426070"/>
                  </a:lnTo>
                  <a:lnTo>
                    <a:pt x="1453159" y="454740"/>
                  </a:lnTo>
                  <a:lnTo>
                    <a:pt x="1414006" y="481732"/>
                  </a:lnTo>
                  <a:lnTo>
                    <a:pt x="1375090" y="507047"/>
                  </a:lnTo>
                  <a:lnTo>
                    <a:pt x="1336413" y="530684"/>
                  </a:lnTo>
                  <a:lnTo>
                    <a:pt x="1297973" y="552644"/>
                  </a:lnTo>
                  <a:lnTo>
                    <a:pt x="1259771" y="572926"/>
                  </a:lnTo>
                  <a:lnTo>
                    <a:pt x="1221807" y="591531"/>
                  </a:lnTo>
                  <a:lnTo>
                    <a:pt x="1184081" y="608459"/>
                  </a:lnTo>
                  <a:lnTo>
                    <a:pt x="1146593" y="623710"/>
                  </a:lnTo>
                  <a:lnTo>
                    <a:pt x="1109343" y="637283"/>
                  </a:lnTo>
                  <a:lnTo>
                    <a:pt x="1072331" y="649178"/>
                  </a:lnTo>
                  <a:lnTo>
                    <a:pt x="1035556" y="659397"/>
                  </a:lnTo>
                  <a:lnTo>
                    <a:pt x="962721" y="674801"/>
                  </a:lnTo>
                  <a:lnTo>
                    <a:pt x="890837" y="683496"/>
                  </a:lnTo>
                  <a:lnTo>
                    <a:pt x="819905" y="685481"/>
                  </a:lnTo>
                  <a:lnTo>
                    <a:pt x="784796" y="683958"/>
                  </a:lnTo>
                  <a:lnTo>
                    <a:pt x="715291" y="675879"/>
                  </a:lnTo>
                  <a:lnTo>
                    <a:pt x="646738" y="661090"/>
                  </a:lnTo>
                  <a:lnTo>
                    <a:pt x="579137" y="639592"/>
                  </a:lnTo>
                  <a:lnTo>
                    <a:pt x="512487" y="611385"/>
                  </a:lnTo>
                  <a:lnTo>
                    <a:pt x="446788" y="576468"/>
                  </a:lnTo>
                  <a:lnTo>
                    <a:pt x="414296" y="556493"/>
                  </a:lnTo>
                  <a:lnTo>
                    <a:pt x="382042" y="534841"/>
                  </a:lnTo>
                  <a:lnTo>
                    <a:pt x="350025" y="511512"/>
                  </a:lnTo>
                  <a:lnTo>
                    <a:pt x="318246" y="486505"/>
                  </a:lnTo>
                  <a:lnTo>
                    <a:pt x="286705" y="459821"/>
                  </a:lnTo>
                  <a:lnTo>
                    <a:pt x="255403" y="431459"/>
                  </a:lnTo>
                  <a:lnTo>
                    <a:pt x="224338" y="401421"/>
                  </a:lnTo>
                  <a:lnTo>
                    <a:pt x="193510" y="369704"/>
                  </a:lnTo>
                  <a:lnTo>
                    <a:pt x="162921" y="336311"/>
                  </a:lnTo>
                  <a:lnTo>
                    <a:pt x="132570" y="301240"/>
                  </a:lnTo>
                  <a:lnTo>
                    <a:pt x="102456" y="264491"/>
                  </a:lnTo>
                  <a:lnTo>
                    <a:pt x="72581" y="226065"/>
                  </a:lnTo>
                  <a:lnTo>
                    <a:pt x="42943" y="185962"/>
                  </a:lnTo>
                  <a:lnTo>
                    <a:pt x="13543" y="144182"/>
                  </a:lnTo>
                  <a:lnTo>
                    <a:pt x="0" y="122596"/>
                  </a:lnTo>
                </a:path>
              </a:pathLst>
            </a:custGeom>
            <a:ln w="508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308779" y="5300479"/>
              <a:ext cx="203835" cy="237490"/>
            </a:xfrm>
            <a:custGeom>
              <a:avLst/>
              <a:gdLst/>
              <a:ahLst/>
              <a:cxnLst/>
              <a:rect l="l" t="t" r="r" b="b"/>
              <a:pathLst>
                <a:path w="203834" h="237489">
                  <a:moveTo>
                    <a:pt x="0" y="0"/>
                  </a:moveTo>
                  <a:lnTo>
                    <a:pt x="23031" y="237429"/>
                  </a:lnTo>
                  <a:lnTo>
                    <a:pt x="203762" y="1240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43998" y="3371371"/>
              <a:ext cx="2219477" cy="278593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0482098" y="3396771"/>
              <a:ext cx="2143760" cy="2710180"/>
            </a:xfrm>
            <a:custGeom>
              <a:avLst/>
              <a:gdLst/>
              <a:ahLst/>
              <a:cxnLst/>
              <a:rect l="l" t="t" r="r" b="b"/>
              <a:pathLst>
                <a:path w="2143759" h="2710179">
                  <a:moveTo>
                    <a:pt x="0" y="0"/>
                  </a:moveTo>
                  <a:lnTo>
                    <a:pt x="2143277" y="0"/>
                  </a:lnTo>
                  <a:lnTo>
                    <a:pt x="2143277" y="2709730"/>
                  </a:lnTo>
                  <a:lnTo>
                    <a:pt x="0" y="270973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40779" y="3278237"/>
              <a:ext cx="2203890" cy="271778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0378879" y="3303638"/>
              <a:ext cx="2127885" cy="2641600"/>
            </a:xfrm>
            <a:custGeom>
              <a:avLst/>
              <a:gdLst/>
              <a:ahLst/>
              <a:cxnLst/>
              <a:rect l="l" t="t" r="r" b="b"/>
              <a:pathLst>
                <a:path w="2127884" h="2641600">
                  <a:moveTo>
                    <a:pt x="0" y="0"/>
                  </a:moveTo>
                  <a:lnTo>
                    <a:pt x="2127689" y="0"/>
                  </a:lnTo>
                  <a:lnTo>
                    <a:pt x="2127689" y="2641588"/>
                  </a:lnTo>
                  <a:lnTo>
                    <a:pt x="0" y="2641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0378879" y="3303638"/>
              <a:ext cx="2127885" cy="2641600"/>
            </a:xfrm>
            <a:custGeom>
              <a:avLst/>
              <a:gdLst/>
              <a:ahLst/>
              <a:cxnLst/>
              <a:rect l="l" t="t" r="r" b="b"/>
              <a:pathLst>
                <a:path w="2127884" h="2641600">
                  <a:moveTo>
                    <a:pt x="0" y="0"/>
                  </a:moveTo>
                  <a:lnTo>
                    <a:pt x="2127690" y="0"/>
                  </a:lnTo>
                  <a:lnTo>
                    <a:pt x="2127690" y="2641589"/>
                  </a:lnTo>
                  <a:lnTo>
                    <a:pt x="0" y="264158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10378879" y="3303638"/>
            <a:ext cx="636905" cy="264160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85"/>
              </a:spcBef>
            </a:pPr>
            <a:r>
              <a:rPr sz="2800" spc="25" dirty="0">
                <a:latin typeface="Verdana" panose="020B0604030504040204"/>
                <a:cs typeface="Verdana" panose="020B0604030504040204"/>
              </a:rPr>
              <a:t>@C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890390" y="4513148"/>
            <a:ext cx="1174750" cy="1305560"/>
            <a:chOff x="10890390" y="4513148"/>
            <a:chExt cx="1174750" cy="1305560"/>
          </a:xfrm>
        </p:grpSpPr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90390" y="4513148"/>
              <a:ext cx="312245" cy="130532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15790" y="4525846"/>
              <a:ext cx="261446" cy="125452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77692" y="4975252"/>
              <a:ext cx="312245" cy="84321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03093" y="4987951"/>
              <a:ext cx="261444" cy="79241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464995" y="4638508"/>
              <a:ext cx="312245" cy="117996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490401" y="4651207"/>
              <a:ext cx="261439" cy="112916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752298" y="5132324"/>
              <a:ext cx="312245" cy="68614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777700" y="5145023"/>
              <a:ext cx="261443" cy="635346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10482098" y="3396771"/>
            <a:ext cx="2025014" cy="254889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526415">
              <a:lnSpc>
                <a:spcPct val="100000"/>
              </a:lnSpc>
              <a:spcBef>
                <a:spcPts val="250"/>
              </a:spcBef>
            </a:pPr>
            <a:r>
              <a:rPr sz="2800" spc="-30" dirty="0">
                <a:latin typeface="Verdana" panose="020B0604030504040204"/>
                <a:cs typeface="Verdana" panose="020B0604030504040204"/>
              </a:rPr>
              <a:t>ontroller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655320">
              <a:lnSpc>
                <a:spcPct val="100000"/>
              </a:lnSpc>
              <a:spcBef>
                <a:spcPts val="940"/>
              </a:spcBef>
            </a:pPr>
            <a:r>
              <a:rPr sz="2300" b="1" spc="40" dirty="0">
                <a:latin typeface="Arial" panose="020B0604020202020204"/>
                <a:cs typeface="Arial" panose="020B0604020202020204"/>
              </a:rPr>
              <a:t>Java</a:t>
            </a:r>
            <a:endParaRPr sz="2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686800" y="7353300"/>
            <a:ext cx="1310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5" dirty="0">
                <a:latin typeface="Verdana" panose="020B0604030504040204"/>
                <a:cs typeface="Verdana" panose="020B0604030504040204"/>
              </a:rPr>
              <a:t>Ser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357232" y="1899424"/>
            <a:ext cx="10328275" cy="5476240"/>
            <a:chOff x="3362947" y="1955939"/>
            <a:chExt cx="10328275" cy="5476240"/>
          </a:xfrm>
        </p:grpSpPr>
        <p:pic>
          <p:nvPicPr>
            <p:cNvPr id="43" name="object 4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53324" y="1955939"/>
              <a:ext cx="8737583" cy="547624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004124" y="1994039"/>
              <a:ext cx="8636000" cy="5374640"/>
            </a:xfrm>
            <a:custGeom>
              <a:avLst/>
              <a:gdLst/>
              <a:ahLst/>
              <a:cxnLst/>
              <a:rect l="l" t="t" r="r" b="b"/>
              <a:pathLst>
                <a:path w="8636000" h="5374640">
                  <a:moveTo>
                    <a:pt x="0" y="0"/>
                  </a:moveTo>
                  <a:lnTo>
                    <a:pt x="8635983" y="0"/>
                  </a:lnTo>
                  <a:lnTo>
                    <a:pt x="8635983" y="5374645"/>
                  </a:lnTo>
                  <a:lnTo>
                    <a:pt x="0" y="53746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388347" y="3434654"/>
              <a:ext cx="2687955" cy="713105"/>
            </a:xfrm>
            <a:custGeom>
              <a:avLst/>
              <a:gdLst/>
              <a:ahLst/>
              <a:cxnLst/>
              <a:rect l="l" t="t" r="r" b="b"/>
              <a:pathLst>
                <a:path w="2687954" h="713104">
                  <a:moveTo>
                    <a:pt x="0" y="712683"/>
                  </a:moveTo>
                  <a:lnTo>
                    <a:pt x="47236" y="672866"/>
                  </a:lnTo>
                  <a:lnTo>
                    <a:pt x="94264" y="634193"/>
                  </a:lnTo>
                  <a:lnTo>
                    <a:pt x="141084" y="596665"/>
                  </a:lnTo>
                  <a:lnTo>
                    <a:pt x="187696" y="560281"/>
                  </a:lnTo>
                  <a:lnTo>
                    <a:pt x="234099" y="525042"/>
                  </a:lnTo>
                  <a:lnTo>
                    <a:pt x="280295" y="490947"/>
                  </a:lnTo>
                  <a:lnTo>
                    <a:pt x="326282" y="457997"/>
                  </a:lnTo>
                  <a:lnTo>
                    <a:pt x="372061" y="426191"/>
                  </a:lnTo>
                  <a:lnTo>
                    <a:pt x="417632" y="395530"/>
                  </a:lnTo>
                  <a:lnTo>
                    <a:pt x="462995" y="366013"/>
                  </a:lnTo>
                  <a:lnTo>
                    <a:pt x="508150" y="337640"/>
                  </a:lnTo>
                  <a:lnTo>
                    <a:pt x="553097" y="310413"/>
                  </a:lnTo>
                  <a:lnTo>
                    <a:pt x="597835" y="284329"/>
                  </a:lnTo>
                  <a:lnTo>
                    <a:pt x="642365" y="259390"/>
                  </a:lnTo>
                  <a:lnTo>
                    <a:pt x="686687" y="235596"/>
                  </a:lnTo>
                  <a:lnTo>
                    <a:pt x="730801" y="212946"/>
                  </a:lnTo>
                  <a:lnTo>
                    <a:pt x="774707" y="191440"/>
                  </a:lnTo>
                  <a:lnTo>
                    <a:pt x="818405" y="171079"/>
                  </a:lnTo>
                  <a:lnTo>
                    <a:pt x="861895" y="151863"/>
                  </a:lnTo>
                  <a:lnTo>
                    <a:pt x="905176" y="133791"/>
                  </a:lnTo>
                  <a:lnTo>
                    <a:pt x="948249" y="116863"/>
                  </a:lnTo>
                  <a:lnTo>
                    <a:pt x="991114" y="101080"/>
                  </a:lnTo>
                  <a:lnTo>
                    <a:pt x="1033771" y="86442"/>
                  </a:lnTo>
                  <a:lnTo>
                    <a:pt x="1076220" y="72947"/>
                  </a:lnTo>
                  <a:lnTo>
                    <a:pt x="1118461" y="60598"/>
                  </a:lnTo>
                  <a:lnTo>
                    <a:pt x="1160493" y="49393"/>
                  </a:lnTo>
                  <a:lnTo>
                    <a:pt x="1202317" y="39332"/>
                  </a:lnTo>
                  <a:lnTo>
                    <a:pt x="1243933" y="30416"/>
                  </a:lnTo>
                  <a:lnTo>
                    <a:pt x="1285342" y="22644"/>
                  </a:lnTo>
                  <a:lnTo>
                    <a:pt x="1326541" y="16017"/>
                  </a:lnTo>
                  <a:lnTo>
                    <a:pt x="1367533" y="10534"/>
                  </a:lnTo>
                  <a:lnTo>
                    <a:pt x="1408317" y="6196"/>
                  </a:lnTo>
                  <a:lnTo>
                    <a:pt x="1448892" y="3002"/>
                  </a:lnTo>
                  <a:lnTo>
                    <a:pt x="1489259" y="953"/>
                  </a:lnTo>
                  <a:lnTo>
                    <a:pt x="1529418" y="48"/>
                  </a:lnTo>
                  <a:lnTo>
                    <a:pt x="1569369" y="288"/>
                  </a:lnTo>
                  <a:lnTo>
                    <a:pt x="1609112" y="1672"/>
                  </a:lnTo>
                  <a:lnTo>
                    <a:pt x="1648647" y="4200"/>
                  </a:lnTo>
                  <a:lnTo>
                    <a:pt x="1687973" y="7873"/>
                  </a:lnTo>
                  <a:lnTo>
                    <a:pt x="1727092" y="12691"/>
                  </a:lnTo>
                  <a:lnTo>
                    <a:pt x="1766002" y="18653"/>
                  </a:lnTo>
                  <a:lnTo>
                    <a:pt x="1804704" y="25760"/>
                  </a:lnTo>
                  <a:lnTo>
                    <a:pt x="1843198" y="34011"/>
                  </a:lnTo>
                  <a:lnTo>
                    <a:pt x="1881484" y="43406"/>
                  </a:lnTo>
                  <a:lnTo>
                    <a:pt x="1919561" y="53946"/>
                  </a:lnTo>
                  <a:lnTo>
                    <a:pt x="1957431" y="65631"/>
                  </a:lnTo>
                  <a:lnTo>
                    <a:pt x="1995092" y="78460"/>
                  </a:lnTo>
                  <a:lnTo>
                    <a:pt x="2032545" y="92433"/>
                  </a:lnTo>
                  <a:lnTo>
                    <a:pt x="2069790" y="107551"/>
                  </a:lnTo>
                  <a:lnTo>
                    <a:pt x="2106827" y="123813"/>
                  </a:lnTo>
                  <a:lnTo>
                    <a:pt x="2143656" y="141220"/>
                  </a:lnTo>
                  <a:lnTo>
                    <a:pt x="2180276" y="159771"/>
                  </a:lnTo>
                  <a:lnTo>
                    <a:pt x="2216689" y="179467"/>
                  </a:lnTo>
                  <a:lnTo>
                    <a:pt x="2252893" y="200308"/>
                  </a:lnTo>
                  <a:lnTo>
                    <a:pt x="2288889" y="222292"/>
                  </a:lnTo>
                  <a:lnTo>
                    <a:pt x="2324677" y="245422"/>
                  </a:lnTo>
                  <a:lnTo>
                    <a:pt x="2360257" y="269695"/>
                  </a:lnTo>
                  <a:lnTo>
                    <a:pt x="2395628" y="295114"/>
                  </a:lnTo>
                  <a:lnTo>
                    <a:pt x="2430792" y="321676"/>
                  </a:lnTo>
                  <a:lnTo>
                    <a:pt x="2465747" y="349384"/>
                  </a:lnTo>
                  <a:lnTo>
                    <a:pt x="2500494" y="378235"/>
                  </a:lnTo>
                  <a:lnTo>
                    <a:pt x="2535033" y="408232"/>
                  </a:lnTo>
                  <a:lnTo>
                    <a:pt x="2569364" y="439372"/>
                  </a:lnTo>
                  <a:lnTo>
                    <a:pt x="2603487" y="471657"/>
                  </a:lnTo>
                  <a:lnTo>
                    <a:pt x="2637402" y="505087"/>
                  </a:lnTo>
                  <a:lnTo>
                    <a:pt x="2671108" y="539661"/>
                  </a:lnTo>
                  <a:lnTo>
                    <a:pt x="2687925" y="558721"/>
                  </a:lnTo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979475" y="3903701"/>
              <a:ext cx="221615" cy="231140"/>
            </a:xfrm>
            <a:custGeom>
              <a:avLst/>
              <a:gdLst/>
              <a:ahLst/>
              <a:cxnLst/>
              <a:rect l="l" t="t" r="r" b="b"/>
              <a:pathLst>
                <a:path w="221614" h="231139">
                  <a:moveTo>
                    <a:pt x="159988" y="0"/>
                  </a:moveTo>
                  <a:lnTo>
                    <a:pt x="0" y="141159"/>
                  </a:lnTo>
                  <a:lnTo>
                    <a:pt x="221152" y="230568"/>
                  </a:lnTo>
                  <a:lnTo>
                    <a:pt x="15998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300969" y="2920290"/>
              <a:ext cx="1261110" cy="365125"/>
            </a:xfrm>
            <a:custGeom>
              <a:avLst/>
              <a:gdLst/>
              <a:ahLst/>
              <a:cxnLst/>
              <a:rect l="l" t="t" r="r" b="b"/>
              <a:pathLst>
                <a:path w="1261110" h="365125">
                  <a:moveTo>
                    <a:pt x="0" y="0"/>
                  </a:moveTo>
                  <a:lnTo>
                    <a:pt x="1260809" y="0"/>
                  </a:lnTo>
                  <a:lnTo>
                    <a:pt x="1260809" y="364912"/>
                  </a:lnTo>
                  <a:lnTo>
                    <a:pt x="0" y="364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3822700" y="4445000"/>
            <a:ext cx="82169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65" dirty="0">
                <a:latin typeface="Arial" panose="020B0604020202020204"/>
                <a:cs typeface="Arial" panose="020B0604020202020204"/>
              </a:rPr>
              <a:t>HTTP</a:t>
            </a:r>
            <a:endParaRPr sz="2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30700" y="2882900"/>
            <a:ext cx="120586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3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300" spc="-1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eque</a:t>
            </a:r>
            <a:r>
              <a:rPr sz="2300" spc="-4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300" spc="1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364594" y="5163637"/>
            <a:ext cx="2853690" cy="1392555"/>
            <a:chOff x="3364594" y="5163637"/>
            <a:chExt cx="2853690" cy="1392555"/>
          </a:xfrm>
        </p:grpSpPr>
        <p:sp>
          <p:nvSpPr>
            <p:cNvPr id="51" name="object 51"/>
            <p:cNvSpPr/>
            <p:nvPr/>
          </p:nvSpPr>
          <p:spPr>
            <a:xfrm>
              <a:off x="3479923" y="5312056"/>
              <a:ext cx="2713355" cy="650875"/>
            </a:xfrm>
            <a:custGeom>
              <a:avLst/>
              <a:gdLst/>
              <a:ahLst/>
              <a:cxnLst/>
              <a:rect l="l" t="t" r="r" b="b"/>
              <a:pathLst>
                <a:path w="2713354" h="650875">
                  <a:moveTo>
                    <a:pt x="2712926" y="51694"/>
                  </a:moveTo>
                  <a:lnTo>
                    <a:pt x="2663061" y="87890"/>
                  </a:lnTo>
                  <a:lnTo>
                    <a:pt x="2613472" y="122956"/>
                  </a:lnTo>
                  <a:lnTo>
                    <a:pt x="2564160" y="156895"/>
                  </a:lnTo>
                  <a:lnTo>
                    <a:pt x="2515124" y="189704"/>
                  </a:lnTo>
                  <a:lnTo>
                    <a:pt x="2466366" y="221386"/>
                  </a:lnTo>
                  <a:lnTo>
                    <a:pt x="2417884" y="251939"/>
                  </a:lnTo>
                  <a:lnTo>
                    <a:pt x="2369680" y="281363"/>
                  </a:lnTo>
                  <a:lnTo>
                    <a:pt x="2321752" y="309659"/>
                  </a:lnTo>
                  <a:lnTo>
                    <a:pt x="2274101" y="336827"/>
                  </a:lnTo>
                  <a:lnTo>
                    <a:pt x="2226727" y="362866"/>
                  </a:lnTo>
                  <a:lnTo>
                    <a:pt x="2179629" y="387777"/>
                  </a:lnTo>
                  <a:lnTo>
                    <a:pt x="2132809" y="411559"/>
                  </a:lnTo>
                  <a:lnTo>
                    <a:pt x="2086265" y="434213"/>
                  </a:lnTo>
                  <a:lnTo>
                    <a:pt x="2039998" y="455739"/>
                  </a:lnTo>
                  <a:lnTo>
                    <a:pt x="1994008" y="476136"/>
                  </a:lnTo>
                  <a:lnTo>
                    <a:pt x="1948295" y="495405"/>
                  </a:lnTo>
                  <a:lnTo>
                    <a:pt x="1902859" y="513545"/>
                  </a:lnTo>
                  <a:lnTo>
                    <a:pt x="1857699" y="530557"/>
                  </a:lnTo>
                  <a:lnTo>
                    <a:pt x="1812817" y="546440"/>
                  </a:lnTo>
                  <a:lnTo>
                    <a:pt x="1768211" y="561195"/>
                  </a:lnTo>
                  <a:lnTo>
                    <a:pt x="1723882" y="574821"/>
                  </a:lnTo>
                  <a:lnTo>
                    <a:pt x="1679830" y="587319"/>
                  </a:lnTo>
                  <a:lnTo>
                    <a:pt x="1636054" y="598689"/>
                  </a:lnTo>
                  <a:lnTo>
                    <a:pt x="1592556" y="608930"/>
                  </a:lnTo>
                  <a:lnTo>
                    <a:pt x="1549334" y="618043"/>
                  </a:lnTo>
                  <a:lnTo>
                    <a:pt x="1506389" y="626027"/>
                  </a:lnTo>
                  <a:lnTo>
                    <a:pt x="1463722" y="632883"/>
                  </a:lnTo>
                  <a:lnTo>
                    <a:pt x="1421330" y="638611"/>
                  </a:lnTo>
                  <a:lnTo>
                    <a:pt x="1379216" y="643210"/>
                  </a:lnTo>
                  <a:lnTo>
                    <a:pt x="1337379" y="646680"/>
                  </a:lnTo>
                  <a:lnTo>
                    <a:pt x="1295818" y="649022"/>
                  </a:lnTo>
                  <a:lnTo>
                    <a:pt x="1254534" y="650236"/>
                  </a:lnTo>
                  <a:lnTo>
                    <a:pt x="1213528" y="650321"/>
                  </a:lnTo>
                  <a:lnTo>
                    <a:pt x="1172797" y="649278"/>
                  </a:lnTo>
                  <a:lnTo>
                    <a:pt x="1132344" y="647107"/>
                  </a:lnTo>
                  <a:lnTo>
                    <a:pt x="1092168" y="643807"/>
                  </a:lnTo>
                  <a:lnTo>
                    <a:pt x="1052268" y="639378"/>
                  </a:lnTo>
                  <a:lnTo>
                    <a:pt x="1012646" y="633821"/>
                  </a:lnTo>
                  <a:lnTo>
                    <a:pt x="973300" y="627136"/>
                  </a:lnTo>
                  <a:lnTo>
                    <a:pt x="934231" y="619322"/>
                  </a:lnTo>
                  <a:lnTo>
                    <a:pt x="895439" y="610380"/>
                  </a:lnTo>
                  <a:lnTo>
                    <a:pt x="856923" y="600310"/>
                  </a:lnTo>
                  <a:lnTo>
                    <a:pt x="818685" y="589111"/>
                  </a:lnTo>
                  <a:lnTo>
                    <a:pt x="780723" y="576783"/>
                  </a:lnTo>
                  <a:lnTo>
                    <a:pt x="743038" y="563327"/>
                  </a:lnTo>
                  <a:lnTo>
                    <a:pt x="705630" y="548743"/>
                  </a:lnTo>
                  <a:lnTo>
                    <a:pt x="668499" y="533030"/>
                  </a:lnTo>
                  <a:lnTo>
                    <a:pt x="631645" y="516189"/>
                  </a:lnTo>
                  <a:lnTo>
                    <a:pt x="595067" y="498219"/>
                  </a:lnTo>
                  <a:lnTo>
                    <a:pt x="558767" y="479121"/>
                  </a:lnTo>
                  <a:lnTo>
                    <a:pt x="522743" y="458895"/>
                  </a:lnTo>
                  <a:lnTo>
                    <a:pt x="486996" y="437540"/>
                  </a:lnTo>
                  <a:lnTo>
                    <a:pt x="451526" y="415056"/>
                  </a:lnTo>
                  <a:lnTo>
                    <a:pt x="416333" y="391445"/>
                  </a:lnTo>
                  <a:lnTo>
                    <a:pt x="381416" y="366704"/>
                  </a:lnTo>
                  <a:lnTo>
                    <a:pt x="346777" y="340836"/>
                  </a:lnTo>
                  <a:lnTo>
                    <a:pt x="312414" y="313839"/>
                  </a:lnTo>
                  <a:lnTo>
                    <a:pt x="278328" y="285713"/>
                  </a:lnTo>
                  <a:lnTo>
                    <a:pt x="244519" y="256459"/>
                  </a:lnTo>
                  <a:lnTo>
                    <a:pt x="210987" y="226077"/>
                  </a:lnTo>
                  <a:lnTo>
                    <a:pt x="177732" y="194566"/>
                  </a:lnTo>
                  <a:lnTo>
                    <a:pt x="144753" y="161927"/>
                  </a:lnTo>
                  <a:lnTo>
                    <a:pt x="112051" y="128159"/>
                  </a:lnTo>
                  <a:lnTo>
                    <a:pt x="79626" y="93263"/>
                  </a:lnTo>
                  <a:lnTo>
                    <a:pt x="47478" y="57238"/>
                  </a:lnTo>
                  <a:lnTo>
                    <a:pt x="15607" y="20085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3364594" y="5163637"/>
              <a:ext cx="215265" cy="234315"/>
            </a:xfrm>
            <a:custGeom>
              <a:avLst/>
              <a:gdLst/>
              <a:ahLst/>
              <a:cxnLst/>
              <a:rect l="l" t="t" r="r" b="b"/>
              <a:pathLst>
                <a:path w="215264" h="234314">
                  <a:moveTo>
                    <a:pt x="0" y="0"/>
                  </a:moveTo>
                  <a:lnTo>
                    <a:pt x="46676" y="233932"/>
                  </a:lnTo>
                  <a:lnTo>
                    <a:pt x="215151" y="103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191870" y="6190698"/>
              <a:ext cx="1479550" cy="365125"/>
            </a:xfrm>
            <a:custGeom>
              <a:avLst/>
              <a:gdLst/>
              <a:ahLst/>
              <a:cxnLst/>
              <a:rect l="l" t="t" r="r" b="b"/>
              <a:pathLst>
                <a:path w="1479550" h="365125">
                  <a:moveTo>
                    <a:pt x="0" y="0"/>
                  </a:moveTo>
                  <a:lnTo>
                    <a:pt x="1479007" y="0"/>
                  </a:lnTo>
                  <a:lnTo>
                    <a:pt x="1479007" y="364914"/>
                  </a:lnTo>
                  <a:lnTo>
                    <a:pt x="0" y="364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4216400" y="6159500"/>
            <a:ext cx="142430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3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300" spc="-1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esponse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1905000"/>
            <a:ext cx="11093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RE</a:t>
            </a:r>
            <a:r>
              <a:rPr spc="-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pc="10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pc="100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51700" y="2692400"/>
            <a:ext cx="7239634" cy="445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Char char="-"/>
              <a:tabLst>
                <a:tab pos="317500" algn="l"/>
              </a:tabLst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Representational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State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latin typeface="Verdana" panose="020B0604030504040204"/>
                <a:cs typeface="Verdana" panose="020B0604030504040204"/>
              </a:rPr>
              <a:t>Transfer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8900">
              <a:lnSpc>
                <a:spcPct val="100000"/>
              </a:lnSpc>
              <a:spcBef>
                <a:spcPts val="2360"/>
              </a:spcBef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Spring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Enterprise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Application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Framework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5" dirty="0">
                <a:latin typeface="Verdana" panose="020B0604030504040204"/>
                <a:cs typeface="Verdana" panose="020B0604030504040204"/>
              </a:rPr>
              <a:t>MVC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Architecture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8900">
              <a:lnSpc>
                <a:spcPct val="100000"/>
              </a:lnSpc>
              <a:spcBef>
                <a:spcPts val="2360"/>
              </a:spcBef>
            </a:pPr>
            <a:r>
              <a:rPr sz="3200" spc="60" dirty="0">
                <a:latin typeface="Verdana" panose="020B0604030504040204"/>
                <a:cs typeface="Verdana" panose="020B0604030504040204"/>
              </a:rPr>
              <a:t>Build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REST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20" dirty="0">
                <a:latin typeface="Verdana" panose="020B0604030504040204"/>
                <a:cs typeface="Verdana" panose="020B0604030504040204"/>
              </a:rPr>
              <a:t>Web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Services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00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317500" algn="l"/>
              </a:tabLst>
            </a:pPr>
            <a:r>
              <a:rPr sz="3200" spc="105" dirty="0">
                <a:latin typeface="Verdana" panose="020B0604030504040204"/>
                <a:cs typeface="Verdana" panose="020B0604030504040204"/>
              </a:rPr>
              <a:t>HTTP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Methods: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0" dirty="0">
                <a:latin typeface="Verdana" panose="020B0604030504040204"/>
                <a:cs typeface="Verdana" panose="020B0604030504040204"/>
              </a:rPr>
              <a:t>GE</a:t>
            </a:r>
            <a:r>
              <a:rPr sz="3200" spc="-22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385" dirty="0">
                <a:latin typeface="Verdana" panose="020B0604030504040204"/>
                <a:cs typeface="Verdana" panose="020B0604030504040204"/>
              </a:rPr>
              <a:t>,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75" dirty="0">
                <a:latin typeface="Verdana" panose="020B0604030504040204"/>
                <a:cs typeface="Verdana" panose="020B0604030504040204"/>
              </a:rPr>
              <a:t>P</a:t>
            </a:r>
            <a:r>
              <a:rPr sz="3200" spc="210" dirty="0">
                <a:latin typeface="Verdana" panose="020B0604030504040204"/>
                <a:cs typeface="Verdana" panose="020B0604030504040204"/>
              </a:rPr>
              <a:t>O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S</a:t>
            </a:r>
            <a:r>
              <a:rPr sz="3200" spc="100" dirty="0">
                <a:latin typeface="Verdana" panose="020B0604030504040204"/>
                <a:cs typeface="Verdana" panose="020B0604030504040204"/>
              </a:rPr>
              <a:t>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8128000" cy="9144000"/>
          </a:xfrm>
          <a:custGeom>
            <a:avLst/>
            <a:gdLst/>
            <a:ahLst/>
            <a:cxnLst/>
            <a:rect l="l" t="t" r="r" b="b"/>
            <a:pathLst>
              <a:path w="8128000" h="9144000">
                <a:moveTo>
                  <a:pt x="0" y="0"/>
                </a:moveTo>
                <a:lnTo>
                  <a:pt x="8128000" y="0"/>
                </a:lnTo>
                <a:lnTo>
                  <a:pt x="8128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7100" y="1435100"/>
            <a:ext cx="144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A9B7C6"/>
                </a:solidFill>
                <a:latin typeface="Arial MT"/>
                <a:cs typeface="Arial MT"/>
              </a:rPr>
              <a:t>{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4694" y="1866900"/>
            <a:ext cx="23812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9876AA"/>
                </a:solidFill>
                <a:latin typeface="Arial MT"/>
                <a:cs typeface="Arial MT"/>
              </a:rPr>
              <a:t>"name"</a:t>
            </a:r>
            <a:r>
              <a:rPr sz="2800" spc="-5" dirty="0">
                <a:solidFill>
                  <a:srgbClr val="CC7831"/>
                </a:solidFill>
                <a:latin typeface="Arial MT"/>
                <a:cs typeface="Arial MT"/>
              </a:rPr>
              <a:t>:</a:t>
            </a:r>
            <a:r>
              <a:rPr sz="2800" spc="-3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5F7FAA"/>
                </a:solidFill>
                <a:latin typeface="Arial MT"/>
                <a:cs typeface="Arial MT"/>
              </a:rPr>
              <a:t>“john"</a:t>
            </a:r>
            <a:r>
              <a:rPr sz="2800" spc="-5" dirty="0">
                <a:solidFill>
                  <a:srgbClr val="CC7831"/>
                </a:solidFill>
                <a:latin typeface="Arial MT"/>
                <a:cs typeface="Arial MT"/>
              </a:rPr>
              <a:t>,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4694" y="2730500"/>
            <a:ext cx="1563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9876AA"/>
                </a:solidFill>
                <a:latin typeface="Arial MT"/>
                <a:cs typeface="Arial MT"/>
              </a:rPr>
              <a:t>"age"</a:t>
            </a:r>
            <a:r>
              <a:rPr sz="2800" spc="-5" dirty="0">
                <a:solidFill>
                  <a:srgbClr val="CC7831"/>
                </a:solidFill>
                <a:latin typeface="Arial MT"/>
                <a:cs typeface="Arial MT"/>
              </a:rPr>
              <a:t>:</a:t>
            </a:r>
            <a:r>
              <a:rPr sz="2800" spc="-6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6897BB"/>
                </a:solidFill>
                <a:latin typeface="Arial MT"/>
                <a:cs typeface="Arial MT"/>
              </a:rPr>
              <a:t>34</a:t>
            </a:r>
            <a:r>
              <a:rPr sz="2800" spc="-5" dirty="0">
                <a:solidFill>
                  <a:srgbClr val="CC7831"/>
                </a:solidFill>
                <a:latin typeface="Arial MT"/>
                <a:cs typeface="Arial MT"/>
              </a:rPr>
              <a:t>,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4694" y="3594100"/>
            <a:ext cx="24517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9876AA"/>
                </a:solidFill>
                <a:latin typeface="Arial MT"/>
                <a:cs typeface="Arial MT"/>
              </a:rPr>
              <a:t>"married"</a:t>
            </a:r>
            <a:r>
              <a:rPr sz="2800" spc="-5" dirty="0">
                <a:solidFill>
                  <a:srgbClr val="CC7831"/>
                </a:solidFill>
                <a:latin typeface="Arial MT"/>
                <a:cs typeface="Arial MT"/>
              </a:rPr>
              <a:t>:</a:t>
            </a:r>
            <a:r>
              <a:rPr sz="2800" spc="-3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2800" b="1" spc="-5" dirty="0">
                <a:solidFill>
                  <a:srgbClr val="CC7831"/>
                </a:solidFill>
                <a:latin typeface="Arial" panose="020B0604020202020204"/>
                <a:cs typeface="Arial" panose="020B0604020202020204"/>
              </a:rPr>
              <a:t>true</a:t>
            </a:r>
            <a:r>
              <a:rPr sz="2800" spc="-5" dirty="0">
                <a:solidFill>
                  <a:srgbClr val="CC7831"/>
                </a:solidFill>
                <a:latin typeface="Arial MT"/>
                <a:cs typeface="Arial MT"/>
              </a:rPr>
              <a:t>,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4694" y="4457700"/>
            <a:ext cx="41548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9876AA"/>
                </a:solidFill>
                <a:latin typeface="Arial MT"/>
                <a:cs typeface="Arial MT"/>
              </a:rPr>
              <a:t>"children"</a:t>
            </a:r>
            <a:r>
              <a:rPr sz="2800" spc="-5" dirty="0">
                <a:solidFill>
                  <a:srgbClr val="CC7831"/>
                </a:solidFill>
                <a:latin typeface="Arial MT"/>
                <a:cs typeface="Arial MT"/>
              </a:rPr>
              <a:t>:</a:t>
            </a:r>
            <a:r>
              <a:rPr sz="2800" spc="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A9B7C6"/>
                </a:solidFill>
                <a:latin typeface="Arial MT"/>
                <a:cs typeface="Arial MT"/>
              </a:rPr>
              <a:t>[</a:t>
            </a:r>
            <a:r>
              <a:rPr sz="2800" spc="-5" dirty="0">
                <a:solidFill>
                  <a:srgbClr val="5F7FAA"/>
                </a:solidFill>
                <a:latin typeface="Arial MT"/>
                <a:cs typeface="Arial MT"/>
              </a:rPr>
              <a:t>"mary"</a:t>
            </a:r>
            <a:r>
              <a:rPr sz="2800" spc="-5" dirty="0">
                <a:solidFill>
                  <a:srgbClr val="CC7831"/>
                </a:solidFill>
                <a:latin typeface="Arial MT"/>
                <a:cs typeface="Arial MT"/>
              </a:rPr>
              <a:t>,</a:t>
            </a:r>
            <a:r>
              <a:rPr sz="2800" spc="1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5F7FAA"/>
                </a:solidFill>
                <a:latin typeface="Arial MT"/>
                <a:cs typeface="Arial MT"/>
              </a:rPr>
              <a:t>“elsa"</a:t>
            </a:r>
            <a:r>
              <a:rPr sz="2800" spc="-5" dirty="0">
                <a:solidFill>
                  <a:srgbClr val="A9B7C6"/>
                </a:solidFill>
                <a:latin typeface="Arial MT"/>
                <a:cs typeface="Arial MT"/>
              </a:rPr>
              <a:t>]</a:t>
            </a:r>
            <a:r>
              <a:rPr sz="2800" spc="-5" dirty="0">
                <a:solidFill>
                  <a:srgbClr val="CC7831"/>
                </a:solidFill>
                <a:latin typeface="Arial MT"/>
                <a:cs typeface="Arial MT"/>
              </a:rPr>
              <a:t>,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4694" y="5321300"/>
            <a:ext cx="3665854" cy="217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9876AA"/>
                </a:solidFill>
                <a:latin typeface="Arial MT"/>
                <a:cs typeface="Arial MT"/>
              </a:rPr>
              <a:t>"address"</a:t>
            </a:r>
            <a:r>
              <a:rPr sz="2800" spc="-5" dirty="0">
                <a:solidFill>
                  <a:srgbClr val="CC7831"/>
                </a:solidFill>
                <a:latin typeface="Arial MT"/>
                <a:cs typeface="Arial MT"/>
              </a:rPr>
              <a:t>:</a:t>
            </a:r>
            <a:r>
              <a:rPr sz="2800" spc="-2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A9B7C6"/>
                </a:solidFill>
                <a:latin typeface="Arial MT"/>
                <a:cs typeface="Arial MT"/>
              </a:rPr>
              <a:t>{</a:t>
            </a:r>
            <a:endParaRPr sz="2800">
              <a:latin typeface="Arial MT"/>
              <a:cs typeface="Arial MT"/>
            </a:endParaRPr>
          </a:p>
          <a:p>
            <a:pPr marL="210185" marR="5080">
              <a:lnSpc>
                <a:spcPct val="101000"/>
              </a:lnSpc>
            </a:pPr>
            <a:r>
              <a:rPr sz="2800" spc="-5" dirty="0">
                <a:solidFill>
                  <a:srgbClr val="9876AA"/>
                </a:solidFill>
                <a:latin typeface="Arial MT"/>
                <a:cs typeface="Arial MT"/>
              </a:rPr>
              <a:t>"street"</a:t>
            </a:r>
            <a:r>
              <a:rPr sz="2800" spc="-5" dirty="0">
                <a:solidFill>
                  <a:srgbClr val="CC7831"/>
                </a:solidFill>
                <a:latin typeface="Arial MT"/>
                <a:cs typeface="Arial MT"/>
              </a:rPr>
              <a:t>:</a:t>
            </a:r>
            <a:r>
              <a:rPr sz="2800" spc="-2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F7FAA"/>
                </a:solidFill>
                <a:latin typeface="Arial MT"/>
                <a:cs typeface="Arial MT"/>
              </a:rPr>
              <a:t>“park</a:t>
            </a:r>
            <a:r>
              <a:rPr sz="2800" spc="-25" dirty="0">
                <a:solidFill>
                  <a:srgbClr val="5F7FA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F7FAA"/>
                </a:solidFill>
                <a:latin typeface="Arial MT"/>
                <a:cs typeface="Arial MT"/>
              </a:rPr>
              <a:t>lane</a:t>
            </a:r>
            <a:r>
              <a:rPr sz="2800" spc="-20" dirty="0">
                <a:solidFill>
                  <a:srgbClr val="5F7FAA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5F7FAA"/>
                </a:solidFill>
                <a:latin typeface="Arial MT"/>
                <a:cs typeface="Arial MT"/>
              </a:rPr>
              <a:t>3"</a:t>
            </a:r>
            <a:r>
              <a:rPr sz="2800" spc="-5" dirty="0">
                <a:solidFill>
                  <a:srgbClr val="CC7831"/>
                </a:solidFill>
                <a:latin typeface="Arial MT"/>
                <a:cs typeface="Arial MT"/>
              </a:rPr>
              <a:t>, </a:t>
            </a:r>
            <a:r>
              <a:rPr sz="2800" spc="-765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9876AA"/>
                </a:solidFill>
                <a:latin typeface="Arial MT"/>
                <a:cs typeface="Arial MT"/>
              </a:rPr>
              <a:t>"city"</a:t>
            </a:r>
            <a:r>
              <a:rPr sz="2800" spc="-5" dirty="0">
                <a:solidFill>
                  <a:srgbClr val="CC7831"/>
                </a:solidFill>
                <a:latin typeface="Arial MT"/>
                <a:cs typeface="Arial MT"/>
              </a:rPr>
              <a:t>: </a:t>
            </a:r>
            <a:r>
              <a:rPr sz="2800" spc="-5" dirty="0">
                <a:solidFill>
                  <a:srgbClr val="5F7FAA"/>
                </a:solidFill>
                <a:latin typeface="Arial MT"/>
                <a:cs typeface="Arial MT"/>
              </a:rPr>
              <a:t>"little town"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solidFill>
                  <a:srgbClr val="A9B7C6"/>
                </a:solidFill>
                <a:latin typeface="Arial MT"/>
                <a:cs typeface="Arial MT"/>
              </a:rPr>
              <a:t>},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spc="-5" dirty="0">
                <a:solidFill>
                  <a:srgbClr val="9876AA"/>
                </a:solidFill>
                <a:latin typeface="Arial MT"/>
                <a:cs typeface="Arial MT"/>
              </a:rPr>
              <a:t>"unused"</a:t>
            </a:r>
            <a:r>
              <a:rPr sz="2800" spc="-5" dirty="0">
                <a:solidFill>
                  <a:srgbClr val="CC7831"/>
                </a:solidFill>
                <a:latin typeface="Arial MT"/>
                <a:cs typeface="Arial MT"/>
              </a:rPr>
              <a:t>:</a:t>
            </a:r>
            <a:r>
              <a:rPr sz="2800" spc="-30" dirty="0">
                <a:solidFill>
                  <a:srgbClr val="CC7831"/>
                </a:solidFill>
                <a:latin typeface="Arial MT"/>
                <a:cs typeface="Arial MT"/>
              </a:rPr>
              <a:t> </a:t>
            </a:r>
            <a:r>
              <a:rPr sz="2800" b="1" spc="-5" dirty="0">
                <a:solidFill>
                  <a:srgbClr val="CC7831"/>
                </a:solidFill>
                <a:latin typeface="Arial" panose="020B0604020202020204"/>
                <a:cs typeface="Arial" panose="020B0604020202020204"/>
              </a:rPr>
              <a:t>null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7100" y="7480300"/>
            <a:ext cx="144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A9B7C6"/>
                </a:solidFill>
                <a:latin typeface="Arial MT"/>
                <a:cs typeface="Arial MT"/>
              </a:rPr>
              <a:t>}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605711" y="2025258"/>
            <a:ext cx="211515" cy="24384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902700" y="1866900"/>
            <a:ext cx="1126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95" dirty="0">
                <a:latin typeface="Verdana" panose="020B0604030504040204"/>
                <a:cs typeface="Verdana" panose="020B0604030504040204"/>
              </a:rPr>
              <a:t>s</a:t>
            </a:r>
            <a:r>
              <a:rPr sz="3000" spc="25" dirty="0">
                <a:latin typeface="Verdana" panose="020B0604030504040204"/>
                <a:cs typeface="Verdana" panose="020B0604030504040204"/>
              </a:rPr>
              <a:t>tring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605711" y="2939658"/>
            <a:ext cx="211515" cy="24384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902700" y="2781300"/>
            <a:ext cx="15030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Verdana" panose="020B0604030504040204"/>
                <a:cs typeface="Verdana" panose="020B0604030504040204"/>
              </a:rPr>
              <a:t>number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605711" y="3854058"/>
            <a:ext cx="211515" cy="24384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902700" y="3695700"/>
            <a:ext cx="15805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0" dirty="0">
                <a:latin typeface="Verdana" panose="020B0604030504040204"/>
                <a:cs typeface="Verdana" panose="020B0604030504040204"/>
              </a:rPr>
              <a:t>boolean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605711" y="4768458"/>
            <a:ext cx="211515" cy="24384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902700" y="4610100"/>
            <a:ext cx="5867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Verdana" panose="020B0604030504040204"/>
                <a:cs typeface="Verdana" panose="020B0604030504040204"/>
              </a:rPr>
              <a:t>li</a:t>
            </a:r>
            <a:r>
              <a:rPr sz="3000" spc="-30" dirty="0">
                <a:latin typeface="Verdana" panose="020B0604030504040204"/>
                <a:cs typeface="Verdana" panose="020B0604030504040204"/>
              </a:rPr>
              <a:t>s</a:t>
            </a:r>
            <a:r>
              <a:rPr sz="3000" spc="45" dirty="0">
                <a:latin typeface="Verdana" panose="020B0604030504040204"/>
                <a:cs typeface="Verdana" panose="020B0604030504040204"/>
              </a:rPr>
              <a:t>t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605711" y="5682858"/>
            <a:ext cx="211515" cy="24384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8902700" y="5524500"/>
            <a:ext cx="12439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latin typeface="Verdana" panose="020B0604030504040204"/>
                <a:cs typeface="Verdana" panose="020B0604030504040204"/>
              </a:rPr>
              <a:t>object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605711" y="7511658"/>
            <a:ext cx="211515" cy="24384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8902700" y="7353300"/>
            <a:ext cx="7162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Verdana" panose="020B0604030504040204"/>
                <a:cs typeface="Verdana" panose="020B0604030504040204"/>
              </a:rPr>
              <a:t>null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0680700" y="736600"/>
            <a:ext cx="24066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JSON</a:t>
            </a:r>
            <a:r>
              <a:rPr spc="-229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6256000" cy="5184775"/>
          </a:xfrm>
          <a:custGeom>
            <a:avLst/>
            <a:gdLst/>
            <a:ahLst/>
            <a:cxnLst/>
            <a:rect l="l" t="t" r="r" b="b"/>
            <a:pathLst>
              <a:path w="16256000" h="5184775">
                <a:moveTo>
                  <a:pt x="0" y="0"/>
                </a:moveTo>
                <a:lnTo>
                  <a:pt x="16256000" y="0"/>
                </a:lnTo>
                <a:lnTo>
                  <a:pt x="16256000" y="5184341"/>
                </a:lnTo>
                <a:lnTo>
                  <a:pt x="0" y="5184341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</a:pPr>
            <a:r>
              <a:rPr spc="-5" dirty="0">
                <a:solidFill>
                  <a:srgbClr val="BBB529"/>
                </a:solidFill>
              </a:rPr>
              <a:t>@GetMapping</a:t>
            </a:r>
            <a:r>
              <a:rPr spc="-5" dirty="0"/>
              <a:t>(</a:t>
            </a:r>
            <a:r>
              <a:rPr spc="-5" dirty="0">
                <a:solidFill>
                  <a:srgbClr val="5F7FAA"/>
                </a:solidFill>
              </a:rPr>
              <a:t>"/message"</a:t>
            </a:r>
            <a:r>
              <a:rPr spc="-5" dirty="0"/>
              <a:t>) </a:t>
            </a:r>
            <a:r>
              <a:rPr spc="-875" dirty="0"/>
              <a:t> </a:t>
            </a:r>
            <a:r>
              <a:rPr dirty="0"/>
              <a:t>Message</a:t>
            </a:r>
            <a:r>
              <a:rPr spc="-10" dirty="0"/>
              <a:t> </a:t>
            </a:r>
            <a:r>
              <a:rPr spc="-5" dirty="0">
                <a:solidFill>
                  <a:srgbClr val="FFC66E"/>
                </a:solidFill>
              </a:rPr>
              <a:t>send</a:t>
            </a:r>
            <a:r>
              <a:rPr spc="-5" dirty="0"/>
              <a:t>()</a:t>
            </a:r>
            <a:r>
              <a:rPr spc="-10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>
              <a:lnSpc>
                <a:spcPts val="3820"/>
              </a:lnSpc>
              <a:spcBef>
                <a:spcPts val="100"/>
              </a:spcBef>
            </a:pPr>
            <a:r>
              <a:rPr spc="-5" dirty="0">
                <a:solidFill>
                  <a:srgbClr val="CC7831"/>
                </a:solidFill>
              </a:rPr>
              <a:t>return</a:t>
            </a:r>
            <a:r>
              <a:rPr spc="10" dirty="0">
                <a:solidFill>
                  <a:srgbClr val="CC7831"/>
                </a:solidFill>
              </a:rPr>
              <a:t> </a:t>
            </a:r>
            <a:r>
              <a:rPr dirty="0">
                <a:solidFill>
                  <a:srgbClr val="CC7831"/>
                </a:solidFill>
              </a:rPr>
              <a:t>new</a:t>
            </a:r>
            <a:r>
              <a:rPr spc="5" dirty="0">
                <a:solidFill>
                  <a:srgbClr val="CC7831"/>
                </a:solidFill>
              </a:rPr>
              <a:t> </a:t>
            </a:r>
            <a:r>
              <a:rPr spc="-5" dirty="0">
                <a:solidFill>
                  <a:srgbClr val="A9B7C6"/>
                </a:solidFill>
              </a:rPr>
              <a:t>Message(</a:t>
            </a:r>
            <a:r>
              <a:rPr spc="-5" dirty="0"/>
              <a:t>"first</a:t>
            </a:r>
            <a:r>
              <a:rPr spc="5" dirty="0"/>
              <a:t> </a:t>
            </a:r>
            <a:r>
              <a:rPr spc="-5" dirty="0"/>
              <a:t>message"</a:t>
            </a:r>
            <a:r>
              <a:rPr spc="-5" dirty="0">
                <a:solidFill>
                  <a:srgbClr val="A9B7C6"/>
                </a:solidFill>
              </a:rPr>
              <a:t>)</a:t>
            </a:r>
            <a:r>
              <a:rPr spc="-5" dirty="0">
                <a:solidFill>
                  <a:srgbClr val="CC7831"/>
                </a:solidFill>
              </a:rPr>
              <a:t>;</a:t>
            </a:r>
            <a:endParaRPr spc="-5" dirty="0">
              <a:solidFill>
                <a:srgbClr val="CC7831"/>
              </a:solidFill>
            </a:endParaRPr>
          </a:p>
          <a:p>
            <a:pPr marL="76200">
              <a:lnSpc>
                <a:spcPts val="3820"/>
              </a:lnSpc>
            </a:pPr>
            <a:r>
              <a:rPr dirty="0">
                <a:solidFill>
                  <a:srgbClr val="A9B7C6"/>
                </a:solidFill>
              </a:rPr>
              <a:t>}</a:t>
            </a:r>
            <a:endParaRPr dirty="0">
              <a:solidFill>
                <a:srgbClr val="A9B7C6"/>
              </a:solidFill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/>
          </a:p>
          <a:p>
            <a:pPr marL="12700">
              <a:lnSpc>
                <a:spcPct val="100000"/>
              </a:lnSpc>
            </a:pPr>
            <a:r>
              <a:rPr sz="4800" spc="50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</a:t>
            </a:r>
            <a:r>
              <a:rPr sz="4800" spc="-2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Mapping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840"/>
              </a:spcBef>
            </a:pPr>
            <a:r>
              <a:rPr sz="2600" spc="6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600" spc="-1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600" spc="-1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“/message</a:t>
            </a:r>
            <a:r>
              <a:rPr sz="2600" spc="-1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GET</a:t>
            </a:r>
            <a:r>
              <a:rPr sz="2600" spc="-1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Request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  <a:spcBef>
                <a:spcPts val="2380"/>
              </a:spcBef>
            </a:pPr>
            <a:r>
              <a:rPr sz="2600" spc="27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600" spc="-14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Message</a:t>
            </a:r>
            <a:r>
              <a:rPr sz="2600" spc="-1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600" spc="-1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600" spc="-1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returned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31900" y="2667000"/>
            <a:ext cx="37128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7900" y="2692400"/>
            <a:ext cx="325437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pc="-19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-2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pc="-18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2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REST?</a:t>
            </a:r>
            <a:endParaRPr spc="20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pc="7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pc="-19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-2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pc="-18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Spring? </a:t>
            </a:r>
            <a:r>
              <a:rPr spc="-11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Getting</a:t>
            </a:r>
            <a:r>
              <a:rPr spc="-2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Started</a:t>
            </a:r>
            <a:endParaRPr spc="-5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27900" y="5054600"/>
            <a:ext cx="357187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17500">
              <a:lnSpc>
                <a:spcPct val="100000"/>
              </a:lnSpc>
              <a:spcBef>
                <a:spcPts val="100"/>
              </a:spcBef>
              <a:buChar char="•"/>
              <a:tabLst>
                <a:tab pos="393700" algn="l"/>
              </a:tabLst>
            </a:pPr>
            <a:r>
              <a:rPr sz="3200" spc="40" dirty="0">
                <a:latin typeface="Verdana" panose="020B0604030504040204"/>
                <a:cs typeface="Verdana" panose="020B0604030504040204"/>
              </a:rPr>
              <a:t>Basic</a:t>
            </a:r>
            <a:r>
              <a:rPr sz="3200" spc="-25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latin typeface="Verdana" panose="020B0604030504040204"/>
                <a:cs typeface="Verdana" panose="020B0604030504040204"/>
              </a:rPr>
              <a:t>Messages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Explanation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4500" y="2514600"/>
            <a:ext cx="560133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10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6400" spc="3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6400" spc="-40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3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400" spc="-71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36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400" spc="-15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400" spc="-71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2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4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400" spc="-57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400" spc="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400" spc="-7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?</a:t>
            </a:r>
            <a:endParaRPr sz="6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49900" y="3530600"/>
            <a:ext cx="9147175" cy="29667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63500" marR="5080">
              <a:lnSpc>
                <a:spcPts val="4300"/>
              </a:lnSpc>
              <a:spcBef>
                <a:spcPts val="260"/>
              </a:spcBef>
            </a:pPr>
            <a:r>
              <a:rPr sz="3600" b="1" spc="120" dirty="0">
                <a:latin typeface="Arial" panose="020B0604020202020204"/>
                <a:cs typeface="Arial" panose="020B0604020202020204"/>
              </a:rPr>
              <a:t>Representational</a:t>
            </a:r>
            <a:r>
              <a:rPr sz="3600" b="1" spc="60" dirty="0">
                <a:latin typeface="Arial" panose="020B0604020202020204"/>
                <a:cs typeface="Arial" panose="020B0604020202020204"/>
              </a:rPr>
              <a:t> </a:t>
            </a:r>
            <a:r>
              <a:rPr sz="3600" b="1" spc="145" dirty="0">
                <a:latin typeface="Arial" panose="020B0604020202020204"/>
                <a:cs typeface="Arial" panose="020B0604020202020204"/>
              </a:rPr>
              <a:t>State</a:t>
            </a:r>
            <a:r>
              <a:rPr sz="3600" b="1" spc="60" dirty="0"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latin typeface="Arial" panose="020B0604020202020204"/>
                <a:cs typeface="Arial" panose="020B0604020202020204"/>
              </a:rPr>
              <a:t>Transfer</a:t>
            </a:r>
            <a:r>
              <a:rPr sz="3600" b="1" spc="65" dirty="0">
                <a:latin typeface="Arial" panose="020B0604020202020204"/>
                <a:cs typeface="Arial" panose="020B0604020202020204"/>
              </a:rPr>
              <a:t> </a:t>
            </a:r>
            <a:r>
              <a:rPr sz="3600" spc="-25" dirty="0">
                <a:latin typeface="Verdana" panose="020B0604030504040204"/>
                <a:cs typeface="Verdana" panose="020B0604030504040204"/>
              </a:rPr>
              <a:t>(</a:t>
            </a:r>
            <a:r>
              <a:rPr sz="3600" b="1" spc="-25" dirty="0">
                <a:latin typeface="Arial" panose="020B0604020202020204"/>
                <a:cs typeface="Arial" panose="020B0604020202020204"/>
              </a:rPr>
              <a:t>REST</a:t>
            </a:r>
            <a:r>
              <a:rPr sz="3600" spc="-25" dirty="0">
                <a:latin typeface="Verdana" panose="020B0604030504040204"/>
                <a:cs typeface="Verdana" panose="020B0604030504040204"/>
              </a:rPr>
              <a:t>) </a:t>
            </a:r>
            <a:r>
              <a:rPr sz="3600" spc="-1250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65" dirty="0">
                <a:latin typeface="Verdana" panose="020B0604030504040204"/>
                <a:cs typeface="Verdana" panose="020B0604030504040204"/>
              </a:rPr>
              <a:t>is </a:t>
            </a:r>
            <a:r>
              <a:rPr sz="3600" spc="-70" dirty="0">
                <a:latin typeface="Verdana" panose="020B0604030504040204"/>
                <a:cs typeface="Verdana" panose="020B0604030504040204"/>
              </a:rPr>
              <a:t>an </a:t>
            </a:r>
            <a:r>
              <a:rPr sz="3600" spc="-25" dirty="0">
                <a:latin typeface="Verdana" panose="020B0604030504040204"/>
                <a:cs typeface="Verdana" panose="020B0604030504040204"/>
              </a:rPr>
              <a:t>architectural </a:t>
            </a:r>
            <a:r>
              <a:rPr sz="3600" spc="-30" dirty="0">
                <a:latin typeface="Verdana" panose="020B0604030504040204"/>
                <a:cs typeface="Verdana" panose="020B0604030504040204"/>
              </a:rPr>
              <a:t>style </a:t>
            </a:r>
            <a:r>
              <a:rPr sz="3600" spc="-25" dirty="0">
                <a:latin typeface="Verdana" panose="020B0604030504040204"/>
                <a:cs typeface="Verdana" panose="020B0604030504040204"/>
              </a:rPr>
              <a:t>that </a:t>
            </a:r>
            <a:r>
              <a:rPr sz="3600" spc="-5" dirty="0">
                <a:latin typeface="Verdana" panose="020B0604030504040204"/>
                <a:cs typeface="Verdana" panose="020B0604030504040204"/>
              </a:rPr>
              <a:t>defines </a:t>
            </a:r>
            <a:r>
              <a:rPr sz="3600" spc="-80" dirty="0">
                <a:latin typeface="Verdana" panose="020B0604030504040204"/>
                <a:cs typeface="Verdana" panose="020B0604030504040204"/>
              </a:rPr>
              <a:t>a </a:t>
            </a:r>
            <a:r>
              <a:rPr sz="36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latin typeface="Verdana" panose="020B0604030504040204"/>
                <a:cs typeface="Verdana" panose="020B0604030504040204"/>
              </a:rPr>
              <a:t>set </a:t>
            </a:r>
            <a:r>
              <a:rPr sz="3600" spc="95" dirty="0">
                <a:latin typeface="Verdana" panose="020B0604030504040204"/>
                <a:cs typeface="Verdana" panose="020B0604030504040204"/>
              </a:rPr>
              <a:t>of </a:t>
            </a:r>
            <a:r>
              <a:rPr sz="3600" spc="-30" dirty="0">
                <a:latin typeface="Verdana" panose="020B0604030504040204"/>
                <a:cs typeface="Verdana" panose="020B0604030504040204"/>
              </a:rPr>
              <a:t>constraints </a:t>
            </a:r>
            <a:r>
              <a:rPr sz="3600" dirty="0">
                <a:latin typeface="Verdana" panose="020B0604030504040204"/>
                <a:cs typeface="Verdana" panose="020B0604030504040204"/>
              </a:rPr>
              <a:t>and </a:t>
            </a:r>
            <a:r>
              <a:rPr sz="3600" spc="5" dirty="0">
                <a:latin typeface="Verdana" panose="020B0604030504040204"/>
                <a:cs typeface="Verdana" panose="020B0604030504040204"/>
              </a:rPr>
              <a:t>properties </a:t>
            </a:r>
            <a:r>
              <a:rPr sz="3600" spc="20" dirty="0">
                <a:latin typeface="Verdana" panose="020B0604030504040204"/>
                <a:cs typeface="Verdana" panose="020B0604030504040204"/>
              </a:rPr>
              <a:t>based </a:t>
            </a:r>
            <a:r>
              <a:rPr sz="3600" spc="-125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40" dirty="0">
                <a:latin typeface="Verdana" panose="020B0604030504040204"/>
                <a:cs typeface="Verdana" panose="020B0604030504040204"/>
              </a:rPr>
              <a:t>on</a:t>
            </a:r>
            <a:r>
              <a:rPr sz="36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latin typeface="Verdana" panose="020B0604030504040204"/>
                <a:cs typeface="Verdana" panose="020B0604030504040204"/>
              </a:rPr>
              <a:t>HTTP.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sz="2800" spc="5" dirty="0">
                <a:latin typeface="Verdana" panose="020B0604030504040204"/>
                <a:cs typeface="Verdana" panose="020B0604030504040204"/>
              </a:rPr>
              <a:t>Wikipedia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38420" y="3315228"/>
            <a:ext cx="3566310" cy="251354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00" y="647700"/>
            <a:ext cx="1651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</a:t>
            </a:r>
            <a:r>
              <a:rPr sz="4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34802" y="2645834"/>
            <a:ext cx="11205845" cy="4399280"/>
            <a:chOff x="2334802" y="2645834"/>
            <a:chExt cx="11205845" cy="439928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334802" y="2645834"/>
              <a:ext cx="3527888" cy="439922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85602" y="2683932"/>
              <a:ext cx="3426460" cy="4297680"/>
            </a:xfrm>
            <a:custGeom>
              <a:avLst/>
              <a:gdLst/>
              <a:ahLst/>
              <a:cxnLst/>
              <a:rect l="l" t="t" r="r" b="b"/>
              <a:pathLst>
                <a:path w="3426460" h="4297680">
                  <a:moveTo>
                    <a:pt x="0" y="0"/>
                  </a:moveTo>
                  <a:lnTo>
                    <a:pt x="3426288" y="0"/>
                  </a:lnTo>
                  <a:lnTo>
                    <a:pt x="3426288" y="4297626"/>
                  </a:lnTo>
                  <a:lnTo>
                    <a:pt x="0" y="429762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802140" y="2936506"/>
              <a:ext cx="4116070" cy="1037590"/>
            </a:xfrm>
            <a:custGeom>
              <a:avLst/>
              <a:gdLst/>
              <a:ahLst/>
              <a:cxnLst/>
              <a:rect l="l" t="t" r="r" b="b"/>
              <a:pathLst>
                <a:path w="4116070" h="1037589">
                  <a:moveTo>
                    <a:pt x="0" y="1037501"/>
                  </a:moveTo>
                  <a:lnTo>
                    <a:pt x="38652" y="998306"/>
                  </a:lnTo>
                  <a:lnTo>
                    <a:pt x="77342" y="959867"/>
                  </a:lnTo>
                  <a:lnTo>
                    <a:pt x="116070" y="922182"/>
                  </a:lnTo>
                  <a:lnTo>
                    <a:pt x="154837" y="885252"/>
                  </a:lnTo>
                  <a:lnTo>
                    <a:pt x="193642" y="849076"/>
                  </a:lnTo>
                  <a:lnTo>
                    <a:pt x="232485" y="813655"/>
                  </a:lnTo>
                  <a:lnTo>
                    <a:pt x="271366" y="778989"/>
                  </a:lnTo>
                  <a:lnTo>
                    <a:pt x="310285" y="745078"/>
                  </a:lnTo>
                  <a:lnTo>
                    <a:pt x="349242" y="711921"/>
                  </a:lnTo>
                  <a:lnTo>
                    <a:pt x="388238" y="679518"/>
                  </a:lnTo>
                  <a:lnTo>
                    <a:pt x="427272" y="647871"/>
                  </a:lnTo>
                  <a:lnTo>
                    <a:pt x="466344" y="616978"/>
                  </a:lnTo>
                  <a:lnTo>
                    <a:pt x="505454" y="586839"/>
                  </a:lnTo>
                  <a:lnTo>
                    <a:pt x="544602" y="557456"/>
                  </a:lnTo>
                  <a:lnTo>
                    <a:pt x="583788" y="528827"/>
                  </a:lnTo>
                  <a:lnTo>
                    <a:pt x="623013" y="500952"/>
                  </a:lnTo>
                  <a:lnTo>
                    <a:pt x="662276" y="473832"/>
                  </a:lnTo>
                  <a:lnTo>
                    <a:pt x="701577" y="447467"/>
                  </a:lnTo>
                  <a:lnTo>
                    <a:pt x="740916" y="421857"/>
                  </a:lnTo>
                  <a:lnTo>
                    <a:pt x="780293" y="397001"/>
                  </a:lnTo>
                  <a:lnTo>
                    <a:pt x="819708" y="372900"/>
                  </a:lnTo>
                  <a:lnTo>
                    <a:pt x="859162" y="349553"/>
                  </a:lnTo>
                  <a:lnTo>
                    <a:pt x="898653" y="326962"/>
                  </a:lnTo>
                  <a:lnTo>
                    <a:pt x="938183" y="305124"/>
                  </a:lnTo>
                  <a:lnTo>
                    <a:pt x="977751" y="284042"/>
                  </a:lnTo>
                  <a:lnTo>
                    <a:pt x="1017358" y="263714"/>
                  </a:lnTo>
                  <a:lnTo>
                    <a:pt x="1057002" y="244141"/>
                  </a:lnTo>
                  <a:lnTo>
                    <a:pt x="1096685" y="225322"/>
                  </a:lnTo>
                  <a:lnTo>
                    <a:pt x="1136405" y="207258"/>
                  </a:lnTo>
                  <a:lnTo>
                    <a:pt x="1176164" y="189949"/>
                  </a:lnTo>
                  <a:lnTo>
                    <a:pt x="1215961" y="173394"/>
                  </a:lnTo>
                  <a:lnTo>
                    <a:pt x="1255796" y="157594"/>
                  </a:lnTo>
                  <a:lnTo>
                    <a:pt x="1295670" y="142549"/>
                  </a:lnTo>
                  <a:lnTo>
                    <a:pt x="1335581" y="128258"/>
                  </a:lnTo>
                  <a:lnTo>
                    <a:pt x="1375531" y="114722"/>
                  </a:lnTo>
                  <a:lnTo>
                    <a:pt x="1415519" y="101941"/>
                  </a:lnTo>
                  <a:lnTo>
                    <a:pt x="1455545" y="89914"/>
                  </a:lnTo>
                  <a:lnTo>
                    <a:pt x="1495609" y="78642"/>
                  </a:lnTo>
                  <a:lnTo>
                    <a:pt x="1535711" y="68125"/>
                  </a:lnTo>
                  <a:lnTo>
                    <a:pt x="1575852" y="58362"/>
                  </a:lnTo>
                  <a:lnTo>
                    <a:pt x="1616031" y="49354"/>
                  </a:lnTo>
                  <a:lnTo>
                    <a:pt x="1656247" y="41100"/>
                  </a:lnTo>
                  <a:lnTo>
                    <a:pt x="1696502" y="33602"/>
                  </a:lnTo>
                  <a:lnTo>
                    <a:pt x="1736796" y="26857"/>
                  </a:lnTo>
                  <a:lnTo>
                    <a:pt x="1777127" y="20868"/>
                  </a:lnTo>
                  <a:lnTo>
                    <a:pt x="1817496" y="15633"/>
                  </a:lnTo>
                  <a:lnTo>
                    <a:pt x="1857904" y="11153"/>
                  </a:lnTo>
                  <a:lnTo>
                    <a:pt x="1898350" y="7427"/>
                  </a:lnTo>
                  <a:lnTo>
                    <a:pt x="1938834" y="4456"/>
                  </a:lnTo>
                  <a:lnTo>
                    <a:pt x="1979356" y="2240"/>
                  </a:lnTo>
                  <a:lnTo>
                    <a:pt x="2019916" y="778"/>
                  </a:lnTo>
                  <a:lnTo>
                    <a:pt x="2060515" y="71"/>
                  </a:lnTo>
                  <a:lnTo>
                    <a:pt x="2101152" y="119"/>
                  </a:lnTo>
                  <a:lnTo>
                    <a:pt x="2141826" y="922"/>
                  </a:lnTo>
                  <a:lnTo>
                    <a:pt x="2182539" y="2479"/>
                  </a:lnTo>
                  <a:lnTo>
                    <a:pt x="2223291" y="4790"/>
                  </a:lnTo>
                  <a:lnTo>
                    <a:pt x="2264080" y="7856"/>
                  </a:lnTo>
                  <a:lnTo>
                    <a:pt x="2304907" y="11677"/>
                  </a:lnTo>
                  <a:lnTo>
                    <a:pt x="2345773" y="16253"/>
                  </a:lnTo>
                  <a:lnTo>
                    <a:pt x="2386677" y="21583"/>
                  </a:lnTo>
                  <a:lnTo>
                    <a:pt x="2427619" y="27668"/>
                  </a:lnTo>
                  <a:lnTo>
                    <a:pt x="2468599" y="34508"/>
                  </a:lnTo>
                  <a:lnTo>
                    <a:pt x="2509617" y="42102"/>
                  </a:lnTo>
                  <a:lnTo>
                    <a:pt x="2550674" y="50451"/>
                  </a:lnTo>
                  <a:lnTo>
                    <a:pt x="2591768" y="59554"/>
                  </a:lnTo>
                  <a:lnTo>
                    <a:pt x="2632901" y="69412"/>
                  </a:lnTo>
                  <a:lnTo>
                    <a:pt x="2674072" y="80025"/>
                  </a:lnTo>
                  <a:lnTo>
                    <a:pt x="2715281" y="91393"/>
                  </a:lnTo>
                  <a:lnTo>
                    <a:pt x="2756528" y="103515"/>
                  </a:lnTo>
                  <a:lnTo>
                    <a:pt x="2797814" y="116391"/>
                  </a:lnTo>
                  <a:lnTo>
                    <a:pt x="2839138" y="130023"/>
                  </a:lnTo>
                  <a:lnTo>
                    <a:pt x="2880499" y="144409"/>
                  </a:lnTo>
                  <a:lnTo>
                    <a:pt x="2921899" y="159550"/>
                  </a:lnTo>
                  <a:lnTo>
                    <a:pt x="2963337" y="175445"/>
                  </a:lnTo>
                  <a:lnTo>
                    <a:pt x="3004814" y="192095"/>
                  </a:lnTo>
                  <a:lnTo>
                    <a:pt x="3046328" y="209500"/>
                  </a:lnTo>
                  <a:lnTo>
                    <a:pt x="3087881" y="227659"/>
                  </a:lnTo>
                  <a:lnTo>
                    <a:pt x="3129471" y="246573"/>
                  </a:lnTo>
                  <a:lnTo>
                    <a:pt x="3171100" y="266242"/>
                  </a:lnTo>
                  <a:lnTo>
                    <a:pt x="3212768" y="286665"/>
                  </a:lnTo>
                  <a:lnTo>
                    <a:pt x="3254473" y="307843"/>
                  </a:lnTo>
                  <a:lnTo>
                    <a:pt x="3296216" y="329775"/>
                  </a:lnTo>
                  <a:lnTo>
                    <a:pt x="3337998" y="352463"/>
                  </a:lnTo>
                  <a:lnTo>
                    <a:pt x="3379818" y="375904"/>
                  </a:lnTo>
                  <a:lnTo>
                    <a:pt x="3421676" y="400101"/>
                  </a:lnTo>
                  <a:lnTo>
                    <a:pt x="3463572" y="425052"/>
                  </a:lnTo>
                  <a:lnTo>
                    <a:pt x="3505506" y="450758"/>
                  </a:lnTo>
                  <a:lnTo>
                    <a:pt x="3547478" y="477218"/>
                  </a:lnTo>
                  <a:lnTo>
                    <a:pt x="3589489" y="504433"/>
                  </a:lnTo>
                  <a:lnTo>
                    <a:pt x="3631538" y="532403"/>
                  </a:lnTo>
                  <a:lnTo>
                    <a:pt x="3673625" y="561128"/>
                  </a:lnTo>
                  <a:lnTo>
                    <a:pt x="3715750" y="590607"/>
                  </a:lnTo>
                  <a:lnTo>
                    <a:pt x="3757913" y="620840"/>
                  </a:lnTo>
                  <a:lnTo>
                    <a:pt x="3800114" y="651829"/>
                  </a:lnTo>
                  <a:lnTo>
                    <a:pt x="3842354" y="683572"/>
                  </a:lnTo>
                  <a:lnTo>
                    <a:pt x="3884632" y="716070"/>
                  </a:lnTo>
                  <a:lnTo>
                    <a:pt x="3926948" y="749322"/>
                  </a:lnTo>
                  <a:lnTo>
                    <a:pt x="3969302" y="783329"/>
                  </a:lnTo>
                  <a:lnTo>
                    <a:pt x="4011694" y="818090"/>
                  </a:lnTo>
                  <a:lnTo>
                    <a:pt x="4054124" y="853607"/>
                  </a:lnTo>
                  <a:lnTo>
                    <a:pt x="4096593" y="889878"/>
                  </a:lnTo>
                  <a:lnTo>
                    <a:pt x="4115574" y="906853"/>
                  </a:lnTo>
                </a:path>
              </a:pathLst>
            </a:custGeom>
            <a:ln w="508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012680" y="2645834"/>
              <a:ext cx="3527888" cy="439922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063480" y="2683932"/>
              <a:ext cx="3426460" cy="4297680"/>
            </a:xfrm>
            <a:custGeom>
              <a:avLst/>
              <a:gdLst/>
              <a:ahLst/>
              <a:cxnLst/>
              <a:rect l="l" t="t" r="r" b="b"/>
              <a:pathLst>
                <a:path w="3426459" h="4297680">
                  <a:moveTo>
                    <a:pt x="0" y="0"/>
                  </a:moveTo>
                  <a:lnTo>
                    <a:pt x="3426288" y="0"/>
                  </a:lnTo>
                  <a:lnTo>
                    <a:pt x="3426288" y="4297626"/>
                  </a:lnTo>
                  <a:lnTo>
                    <a:pt x="0" y="429762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827668" y="3746834"/>
              <a:ext cx="230504" cy="222250"/>
            </a:xfrm>
            <a:custGeom>
              <a:avLst/>
              <a:gdLst/>
              <a:ahLst/>
              <a:cxnLst/>
              <a:rect l="l" t="t" r="r" b="b"/>
              <a:pathLst>
                <a:path w="230504" h="222250">
                  <a:moveTo>
                    <a:pt x="142226" y="0"/>
                  </a:moveTo>
                  <a:lnTo>
                    <a:pt x="0" y="159043"/>
                  </a:lnTo>
                  <a:lnTo>
                    <a:pt x="230155" y="221747"/>
                  </a:lnTo>
                  <a:lnTo>
                    <a:pt x="14222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0593" y="3920057"/>
              <a:ext cx="312245" cy="60965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305994" y="3932758"/>
              <a:ext cx="261620" cy="559435"/>
            </a:xfrm>
            <a:custGeom>
              <a:avLst/>
              <a:gdLst/>
              <a:ahLst/>
              <a:cxnLst/>
              <a:rect l="l" t="t" r="r" b="b"/>
              <a:pathLst>
                <a:path w="261620" h="559435">
                  <a:moveTo>
                    <a:pt x="0" y="558850"/>
                  </a:moveTo>
                  <a:lnTo>
                    <a:pt x="0" y="0"/>
                  </a:lnTo>
                  <a:lnTo>
                    <a:pt x="261444" y="0"/>
                  </a:lnTo>
                  <a:lnTo>
                    <a:pt x="261444" y="558850"/>
                  </a:lnTo>
                  <a:lnTo>
                    <a:pt x="0" y="558850"/>
                  </a:lnTo>
                  <a:close/>
                </a:path>
              </a:pathLst>
            </a:custGeom>
            <a:solidFill>
              <a:srgbClr val="C0482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7896" y="3923394"/>
              <a:ext cx="312245" cy="105741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593297" y="3936094"/>
              <a:ext cx="261620" cy="1007110"/>
            </a:xfrm>
            <a:custGeom>
              <a:avLst/>
              <a:gdLst/>
              <a:ahLst/>
              <a:cxnLst/>
              <a:rect l="l" t="t" r="r" b="b"/>
              <a:pathLst>
                <a:path w="261620" h="1007110">
                  <a:moveTo>
                    <a:pt x="0" y="1006618"/>
                  </a:moveTo>
                  <a:lnTo>
                    <a:pt x="0" y="0"/>
                  </a:lnTo>
                  <a:lnTo>
                    <a:pt x="261444" y="0"/>
                  </a:lnTo>
                  <a:lnTo>
                    <a:pt x="261444" y="1006618"/>
                  </a:lnTo>
                  <a:lnTo>
                    <a:pt x="0" y="1006618"/>
                  </a:lnTo>
                  <a:close/>
                </a:path>
              </a:pathLst>
            </a:custGeom>
            <a:solidFill>
              <a:srgbClr val="C0482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5199" y="3918400"/>
              <a:ext cx="312245" cy="73666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880599" y="3931100"/>
              <a:ext cx="261620" cy="686435"/>
            </a:xfrm>
            <a:custGeom>
              <a:avLst/>
              <a:gdLst/>
              <a:ahLst/>
              <a:cxnLst/>
              <a:rect l="l" t="t" r="r" b="b"/>
              <a:pathLst>
                <a:path w="261620" h="686435">
                  <a:moveTo>
                    <a:pt x="0" y="685868"/>
                  </a:moveTo>
                  <a:lnTo>
                    <a:pt x="0" y="0"/>
                  </a:lnTo>
                  <a:lnTo>
                    <a:pt x="261446" y="0"/>
                  </a:lnTo>
                  <a:lnTo>
                    <a:pt x="261446" y="685868"/>
                  </a:lnTo>
                  <a:lnTo>
                    <a:pt x="0" y="685868"/>
                  </a:lnTo>
                  <a:close/>
                </a:path>
              </a:pathLst>
            </a:custGeom>
            <a:solidFill>
              <a:srgbClr val="C0482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2503" y="3917656"/>
              <a:ext cx="312245" cy="123122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167902" y="3930356"/>
              <a:ext cx="261620" cy="1180465"/>
            </a:xfrm>
            <a:custGeom>
              <a:avLst/>
              <a:gdLst/>
              <a:ahLst/>
              <a:cxnLst/>
              <a:rect l="l" t="t" r="r" b="b"/>
              <a:pathLst>
                <a:path w="261620" h="1180464">
                  <a:moveTo>
                    <a:pt x="0" y="1180429"/>
                  </a:moveTo>
                  <a:lnTo>
                    <a:pt x="0" y="0"/>
                  </a:lnTo>
                  <a:lnTo>
                    <a:pt x="261446" y="0"/>
                  </a:lnTo>
                  <a:lnTo>
                    <a:pt x="261446" y="1180429"/>
                  </a:lnTo>
                  <a:lnTo>
                    <a:pt x="0" y="1180429"/>
                  </a:lnTo>
                  <a:close/>
                </a:path>
              </a:pathLst>
            </a:custGeom>
            <a:solidFill>
              <a:srgbClr val="C0482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505200" y="7264400"/>
            <a:ext cx="11772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Verdana" panose="020B0604030504040204"/>
                <a:cs typeface="Verdana" panose="020B0604030504040204"/>
              </a:rPr>
              <a:t>Client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125200" y="7264400"/>
            <a:ext cx="1310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5" dirty="0">
                <a:latin typeface="Verdana" panose="020B0604030504040204"/>
                <a:cs typeface="Verdana" panose="020B0604030504040204"/>
              </a:rPr>
              <a:t>Ser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18400" y="2425700"/>
            <a:ext cx="82169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65" dirty="0">
                <a:latin typeface="Arial" panose="020B0604020202020204"/>
                <a:cs typeface="Arial" panose="020B0604020202020204"/>
              </a:rPr>
              <a:t>HTTP</a:t>
            </a:r>
            <a:endParaRPr sz="2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45000" y="3467100"/>
            <a:ext cx="85661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65" dirty="0">
                <a:latin typeface="Arial" panose="020B0604020202020204"/>
                <a:cs typeface="Arial" panose="020B0604020202020204"/>
              </a:rPr>
              <a:t>JSON</a:t>
            </a:r>
            <a:endParaRPr sz="2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278900" y="3866366"/>
            <a:ext cx="7286625" cy="1946275"/>
            <a:chOff x="4278900" y="3866366"/>
            <a:chExt cx="7286625" cy="1946275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90987" y="3868767"/>
              <a:ext cx="312245" cy="60965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0416387" y="3881468"/>
              <a:ext cx="261620" cy="559435"/>
            </a:xfrm>
            <a:custGeom>
              <a:avLst/>
              <a:gdLst/>
              <a:ahLst/>
              <a:cxnLst/>
              <a:rect l="l" t="t" r="r" b="b"/>
              <a:pathLst>
                <a:path w="261620" h="559435">
                  <a:moveTo>
                    <a:pt x="0" y="558850"/>
                  </a:moveTo>
                  <a:lnTo>
                    <a:pt x="0" y="0"/>
                  </a:lnTo>
                  <a:lnTo>
                    <a:pt x="261446" y="0"/>
                  </a:lnTo>
                  <a:lnTo>
                    <a:pt x="261446" y="558850"/>
                  </a:lnTo>
                  <a:lnTo>
                    <a:pt x="0" y="558850"/>
                  </a:lnTo>
                  <a:close/>
                </a:path>
              </a:pathLst>
            </a:custGeom>
            <a:solidFill>
              <a:srgbClr val="C0482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78291" y="3872103"/>
              <a:ext cx="312245" cy="105741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0703690" y="3884804"/>
              <a:ext cx="261620" cy="1007110"/>
            </a:xfrm>
            <a:custGeom>
              <a:avLst/>
              <a:gdLst/>
              <a:ahLst/>
              <a:cxnLst/>
              <a:rect l="l" t="t" r="r" b="b"/>
              <a:pathLst>
                <a:path w="261620" h="1007110">
                  <a:moveTo>
                    <a:pt x="0" y="1006618"/>
                  </a:moveTo>
                  <a:lnTo>
                    <a:pt x="0" y="0"/>
                  </a:lnTo>
                  <a:lnTo>
                    <a:pt x="261446" y="0"/>
                  </a:lnTo>
                  <a:lnTo>
                    <a:pt x="261446" y="1006618"/>
                  </a:lnTo>
                  <a:lnTo>
                    <a:pt x="0" y="1006618"/>
                  </a:lnTo>
                  <a:close/>
                </a:path>
              </a:pathLst>
            </a:custGeom>
            <a:solidFill>
              <a:srgbClr val="C0482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65594" y="3867110"/>
              <a:ext cx="312245" cy="73666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0990994" y="3879810"/>
              <a:ext cx="261620" cy="686435"/>
            </a:xfrm>
            <a:custGeom>
              <a:avLst/>
              <a:gdLst/>
              <a:ahLst/>
              <a:cxnLst/>
              <a:rect l="l" t="t" r="r" b="b"/>
              <a:pathLst>
                <a:path w="261620" h="686435">
                  <a:moveTo>
                    <a:pt x="0" y="685868"/>
                  </a:moveTo>
                  <a:lnTo>
                    <a:pt x="0" y="0"/>
                  </a:lnTo>
                  <a:lnTo>
                    <a:pt x="261446" y="0"/>
                  </a:lnTo>
                  <a:lnTo>
                    <a:pt x="261446" y="685868"/>
                  </a:lnTo>
                  <a:lnTo>
                    <a:pt x="0" y="685868"/>
                  </a:lnTo>
                  <a:close/>
                </a:path>
              </a:pathLst>
            </a:custGeom>
            <a:solidFill>
              <a:srgbClr val="C0482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52897" y="3866366"/>
              <a:ext cx="312245" cy="123122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1278297" y="3879065"/>
              <a:ext cx="261620" cy="1180465"/>
            </a:xfrm>
            <a:custGeom>
              <a:avLst/>
              <a:gdLst/>
              <a:ahLst/>
              <a:cxnLst/>
              <a:rect l="l" t="t" r="r" b="b"/>
              <a:pathLst>
                <a:path w="261620" h="1180464">
                  <a:moveTo>
                    <a:pt x="0" y="1180430"/>
                  </a:moveTo>
                  <a:lnTo>
                    <a:pt x="0" y="0"/>
                  </a:lnTo>
                  <a:lnTo>
                    <a:pt x="261446" y="0"/>
                  </a:lnTo>
                  <a:lnTo>
                    <a:pt x="261446" y="1180430"/>
                  </a:lnTo>
                  <a:lnTo>
                    <a:pt x="0" y="1180430"/>
                  </a:lnTo>
                  <a:close/>
                </a:path>
              </a:pathLst>
            </a:custGeom>
            <a:solidFill>
              <a:srgbClr val="C0482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78900" y="4506917"/>
              <a:ext cx="312245" cy="130532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4301" y="4519617"/>
              <a:ext cx="261444" cy="125452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6204" y="4969021"/>
              <a:ext cx="312245" cy="84321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91603" y="4981722"/>
              <a:ext cx="261446" cy="79241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53507" y="4632277"/>
              <a:ext cx="312245" cy="117996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78906" y="4644978"/>
              <a:ext cx="261446" cy="112916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40810" y="5126093"/>
              <a:ext cx="312245" cy="68614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66210" y="5138793"/>
              <a:ext cx="261446" cy="635346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0553700" y="3429000"/>
            <a:ext cx="82105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dirty="0">
                <a:latin typeface="Arial" panose="020B0604020202020204"/>
                <a:cs typeface="Arial" panose="020B0604020202020204"/>
              </a:rPr>
              <a:t>JS</a:t>
            </a:r>
            <a:r>
              <a:rPr sz="2300" b="1" spc="-5" dirty="0">
                <a:latin typeface="Arial" panose="020B0604020202020204"/>
                <a:cs typeface="Arial" panose="020B0604020202020204"/>
              </a:rPr>
              <a:t>O</a:t>
            </a:r>
            <a:r>
              <a:rPr sz="2300" b="1" dirty="0">
                <a:latin typeface="Arial" panose="020B0604020202020204"/>
                <a:cs typeface="Arial" panose="020B0604020202020204"/>
              </a:rPr>
              <a:t>N</a:t>
            </a:r>
            <a:endParaRPr sz="2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508500" y="5829300"/>
            <a:ext cx="71945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120" dirty="0">
                <a:latin typeface="Arial" panose="020B0604020202020204"/>
                <a:cs typeface="Arial" panose="020B0604020202020204"/>
              </a:rPr>
              <a:t>D</a:t>
            </a:r>
            <a:r>
              <a:rPr sz="2300" b="1" spc="80" dirty="0">
                <a:latin typeface="Arial" panose="020B0604020202020204"/>
                <a:cs typeface="Arial" panose="020B0604020202020204"/>
              </a:rPr>
              <a:t>a</a:t>
            </a:r>
            <a:r>
              <a:rPr sz="2300" b="1" spc="135" dirty="0">
                <a:latin typeface="Arial" panose="020B0604020202020204"/>
                <a:cs typeface="Arial" panose="020B0604020202020204"/>
              </a:rPr>
              <a:t>ta</a:t>
            </a:r>
            <a:endParaRPr sz="2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833716" y="3713309"/>
            <a:ext cx="10229215" cy="2051685"/>
            <a:chOff x="2833716" y="3713309"/>
            <a:chExt cx="10229215" cy="2051685"/>
          </a:xfrm>
        </p:grpSpPr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390988" y="4459335"/>
              <a:ext cx="312245" cy="130532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0416388" y="4472034"/>
              <a:ext cx="261620" cy="1254760"/>
            </a:xfrm>
            <a:custGeom>
              <a:avLst/>
              <a:gdLst/>
              <a:ahLst/>
              <a:cxnLst/>
              <a:rect l="l" t="t" r="r" b="b"/>
              <a:pathLst>
                <a:path w="261620" h="1254760">
                  <a:moveTo>
                    <a:pt x="0" y="1254523"/>
                  </a:moveTo>
                  <a:lnTo>
                    <a:pt x="0" y="0"/>
                  </a:lnTo>
                  <a:lnTo>
                    <a:pt x="261446" y="0"/>
                  </a:lnTo>
                  <a:lnTo>
                    <a:pt x="261446" y="1254523"/>
                  </a:lnTo>
                  <a:lnTo>
                    <a:pt x="0" y="1254523"/>
                  </a:lnTo>
                  <a:close/>
                </a:path>
              </a:pathLst>
            </a:custGeom>
            <a:solidFill>
              <a:srgbClr val="7CA03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678289" y="4921439"/>
              <a:ext cx="312245" cy="84321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0703690" y="4934139"/>
              <a:ext cx="261620" cy="792480"/>
            </a:xfrm>
            <a:custGeom>
              <a:avLst/>
              <a:gdLst/>
              <a:ahLst/>
              <a:cxnLst/>
              <a:rect l="l" t="t" r="r" b="b"/>
              <a:pathLst>
                <a:path w="261620" h="792479">
                  <a:moveTo>
                    <a:pt x="0" y="792419"/>
                  </a:moveTo>
                  <a:lnTo>
                    <a:pt x="0" y="0"/>
                  </a:lnTo>
                  <a:lnTo>
                    <a:pt x="261444" y="0"/>
                  </a:lnTo>
                  <a:lnTo>
                    <a:pt x="261444" y="792419"/>
                  </a:lnTo>
                  <a:lnTo>
                    <a:pt x="0" y="792419"/>
                  </a:lnTo>
                  <a:close/>
                </a:path>
              </a:pathLst>
            </a:custGeom>
            <a:solidFill>
              <a:srgbClr val="7CA03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65593" y="4584695"/>
              <a:ext cx="312245" cy="1179962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0990992" y="4597394"/>
              <a:ext cx="261620" cy="1129665"/>
            </a:xfrm>
            <a:custGeom>
              <a:avLst/>
              <a:gdLst/>
              <a:ahLst/>
              <a:cxnLst/>
              <a:rect l="l" t="t" r="r" b="b"/>
              <a:pathLst>
                <a:path w="261620" h="1129664">
                  <a:moveTo>
                    <a:pt x="0" y="1129163"/>
                  </a:moveTo>
                  <a:lnTo>
                    <a:pt x="0" y="0"/>
                  </a:lnTo>
                  <a:lnTo>
                    <a:pt x="261446" y="0"/>
                  </a:lnTo>
                  <a:lnTo>
                    <a:pt x="261446" y="1129163"/>
                  </a:lnTo>
                  <a:lnTo>
                    <a:pt x="0" y="1129163"/>
                  </a:lnTo>
                  <a:close/>
                </a:path>
              </a:pathLst>
            </a:custGeom>
            <a:solidFill>
              <a:srgbClr val="7CA03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252895" y="5078511"/>
              <a:ext cx="312245" cy="686146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1278295" y="5091211"/>
              <a:ext cx="261620" cy="635635"/>
            </a:xfrm>
            <a:custGeom>
              <a:avLst/>
              <a:gdLst/>
              <a:ahLst/>
              <a:cxnLst/>
              <a:rect l="l" t="t" r="r" b="b"/>
              <a:pathLst>
                <a:path w="261620" h="635635">
                  <a:moveTo>
                    <a:pt x="0" y="635346"/>
                  </a:moveTo>
                  <a:lnTo>
                    <a:pt x="0" y="0"/>
                  </a:lnTo>
                  <a:lnTo>
                    <a:pt x="261446" y="0"/>
                  </a:lnTo>
                  <a:lnTo>
                    <a:pt x="261446" y="635346"/>
                  </a:lnTo>
                  <a:lnTo>
                    <a:pt x="0" y="635346"/>
                  </a:lnTo>
                  <a:close/>
                </a:path>
              </a:pathLst>
            </a:custGeom>
            <a:solidFill>
              <a:srgbClr val="7CA03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33716" y="4399827"/>
              <a:ext cx="775168" cy="85852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234387" y="4233610"/>
              <a:ext cx="828307" cy="85852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5592748" y="5537502"/>
              <a:ext cx="1783080" cy="0"/>
            </a:xfrm>
            <a:custGeom>
              <a:avLst/>
              <a:gdLst/>
              <a:ahLst/>
              <a:cxnLst/>
              <a:rect l="l" t="t" r="r" b="b"/>
              <a:pathLst>
                <a:path w="1783079">
                  <a:moveTo>
                    <a:pt x="0" y="0"/>
                  </a:moveTo>
                  <a:lnTo>
                    <a:pt x="178258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5632208" y="4628235"/>
              <a:ext cx="4604385" cy="915669"/>
            </a:xfrm>
            <a:custGeom>
              <a:avLst/>
              <a:gdLst/>
              <a:ahLst/>
              <a:cxnLst/>
              <a:rect l="l" t="t" r="r" b="b"/>
              <a:pathLst>
                <a:path w="4604384" h="915670">
                  <a:moveTo>
                    <a:pt x="790854" y="14935"/>
                  </a:moveTo>
                  <a:lnTo>
                    <a:pt x="790803" y="2235"/>
                  </a:lnTo>
                  <a:lnTo>
                    <a:pt x="0" y="5130"/>
                  </a:lnTo>
                  <a:lnTo>
                    <a:pt x="50" y="17830"/>
                  </a:lnTo>
                  <a:lnTo>
                    <a:pt x="790854" y="14935"/>
                  </a:lnTo>
                  <a:close/>
                </a:path>
                <a:path w="4604384" h="915670">
                  <a:moveTo>
                    <a:pt x="4601591" y="1562"/>
                  </a:moveTo>
                  <a:lnTo>
                    <a:pt x="3909491" y="0"/>
                  </a:lnTo>
                  <a:lnTo>
                    <a:pt x="3909466" y="12700"/>
                  </a:lnTo>
                  <a:lnTo>
                    <a:pt x="4601565" y="14262"/>
                  </a:lnTo>
                  <a:lnTo>
                    <a:pt x="4601591" y="1562"/>
                  </a:lnTo>
                  <a:close/>
                </a:path>
                <a:path w="4604384" h="915670">
                  <a:moveTo>
                    <a:pt x="4604169" y="904836"/>
                  </a:moveTo>
                  <a:lnTo>
                    <a:pt x="4604093" y="892136"/>
                  </a:lnTo>
                  <a:lnTo>
                    <a:pt x="2900286" y="902919"/>
                  </a:lnTo>
                  <a:lnTo>
                    <a:pt x="2900362" y="915619"/>
                  </a:lnTo>
                  <a:lnTo>
                    <a:pt x="4604169" y="9048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437796" y="3719659"/>
              <a:ext cx="713740" cy="0"/>
            </a:xfrm>
            <a:custGeom>
              <a:avLst/>
              <a:gdLst/>
              <a:ahLst/>
              <a:cxnLst/>
              <a:rect l="l" t="t" r="r" b="b"/>
              <a:pathLst>
                <a:path w="713740">
                  <a:moveTo>
                    <a:pt x="0" y="0"/>
                  </a:moveTo>
                  <a:lnTo>
                    <a:pt x="71355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8690438" y="3719659"/>
              <a:ext cx="713740" cy="0"/>
            </a:xfrm>
            <a:custGeom>
              <a:avLst/>
              <a:gdLst/>
              <a:ahLst/>
              <a:cxnLst/>
              <a:rect l="l" t="t" r="r" b="b"/>
              <a:pathLst>
                <a:path w="713740">
                  <a:moveTo>
                    <a:pt x="0" y="0"/>
                  </a:moveTo>
                  <a:lnTo>
                    <a:pt x="71355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10617200" y="5829300"/>
            <a:ext cx="71945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120" dirty="0">
                <a:latin typeface="Arial" panose="020B0604020202020204"/>
                <a:cs typeface="Arial" panose="020B0604020202020204"/>
              </a:rPr>
              <a:t>D</a:t>
            </a:r>
            <a:r>
              <a:rPr sz="2300" b="1" spc="80" dirty="0">
                <a:latin typeface="Arial" panose="020B0604020202020204"/>
                <a:cs typeface="Arial" panose="020B0604020202020204"/>
              </a:rPr>
              <a:t>a</a:t>
            </a:r>
            <a:r>
              <a:rPr sz="2300" b="1" spc="135" dirty="0">
                <a:latin typeface="Arial" panose="020B0604020202020204"/>
                <a:cs typeface="Arial" panose="020B0604020202020204"/>
              </a:rPr>
              <a:t>ta</a:t>
            </a:r>
            <a:endParaRPr sz="2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527300" y="5372100"/>
            <a:ext cx="137668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10" dirty="0">
                <a:latin typeface="Verdana" panose="020B0604030504040204"/>
                <a:cs typeface="Verdana" panose="020B0604030504040204"/>
              </a:rPr>
              <a:t>W</a:t>
            </a:r>
            <a:r>
              <a:rPr sz="2300" spc="30" dirty="0">
                <a:latin typeface="Verdana" panose="020B0604030504040204"/>
                <a:cs typeface="Verdana" panose="020B0604030504040204"/>
              </a:rPr>
              <a:t>eb</a:t>
            </a:r>
            <a:r>
              <a:rPr sz="2300" spc="-10" dirty="0">
                <a:latin typeface="Verdana" panose="020B0604030504040204"/>
                <a:cs typeface="Verdana" panose="020B0604030504040204"/>
              </a:rPr>
              <a:t>f</a:t>
            </a:r>
            <a:r>
              <a:rPr sz="2300" spc="-15" dirty="0">
                <a:latin typeface="Verdana" panose="020B0604030504040204"/>
                <a:cs typeface="Verdana" panose="020B0604030504040204"/>
              </a:rPr>
              <a:t>orm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1963400" y="5181600"/>
            <a:ext cx="138112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20" dirty="0">
                <a:latin typeface="Verdana" panose="020B0604030504040204"/>
                <a:cs typeface="Verdana" panose="020B0604030504040204"/>
              </a:rPr>
              <a:t>D</a:t>
            </a:r>
            <a:r>
              <a:rPr sz="2300" spc="-35" dirty="0">
                <a:latin typeface="Verdana" panose="020B0604030504040204"/>
                <a:cs typeface="Verdana" panose="020B0604030504040204"/>
              </a:rPr>
              <a:t>a</a:t>
            </a:r>
            <a:r>
              <a:rPr sz="2300" spc="-20" dirty="0">
                <a:latin typeface="Verdana" panose="020B0604030504040204"/>
                <a:cs typeface="Verdana" panose="020B0604030504040204"/>
              </a:rPr>
              <a:t>tabase</a:t>
            </a:r>
            <a:endParaRPr sz="2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493000" y="5283200"/>
            <a:ext cx="9404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40" dirty="0">
                <a:latin typeface="Verdana" panose="020B0604030504040204"/>
                <a:cs typeface="Verdana" panose="020B0604030504040204"/>
              </a:rPr>
              <a:t>S</a:t>
            </a:r>
            <a:r>
              <a:rPr sz="2800" spc="-25" dirty="0">
                <a:latin typeface="Verdana" panose="020B0604030504040204"/>
                <a:cs typeface="Verdana" panose="020B0604030504040204"/>
              </a:rPr>
              <a:t>t</a:t>
            </a:r>
            <a:r>
              <a:rPr sz="2800" spc="-50" dirty="0">
                <a:latin typeface="Verdana" panose="020B0604030504040204"/>
                <a:cs typeface="Verdana" panose="020B0604030504040204"/>
              </a:rPr>
              <a:t>a</a:t>
            </a:r>
            <a:r>
              <a:rPr sz="2800" spc="-30" dirty="0">
                <a:latin typeface="Verdana" panose="020B0604030504040204"/>
                <a:cs typeface="Verdana" panose="020B0604030504040204"/>
              </a:rPr>
              <a:t>t</a:t>
            </a:r>
            <a:r>
              <a:rPr sz="2800" spc="-35" dirty="0">
                <a:latin typeface="Verdana" panose="020B0604030504040204"/>
                <a:cs typeface="Verdana" panose="020B0604030504040204"/>
              </a:rPr>
              <a:t>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515100" y="4381500"/>
            <a:ext cx="29787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latin typeface="Verdana" panose="020B0604030504040204"/>
                <a:cs typeface="Verdana" panose="020B0604030504040204"/>
              </a:rPr>
              <a:t>Representational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213600" y="3467100"/>
            <a:ext cx="14281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85" dirty="0">
                <a:latin typeface="Verdana" panose="020B0604030504040204"/>
                <a:cs typeface="Verdana" panose="020B0604030504040204"/>
              </a:rPr>
              <a:t>Transfer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68791" y="4125674"/>
            <a:ext cx="1651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</a:t>
            </a:r>
            <a:r>
              <a:rPr sz="4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2324100"/>
            <a:ext cx="561467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Client</a:t>
            </a:r>
            <a:r>
              <a:rPr spc="-16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-15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pc="-16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-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Ser</a:t>
            </a:r>
            <a:r>
              <a:rPr spc="-1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pc="-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pc="-16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8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pc="5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pc="5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chi</a:t>
            </a:r>
            <a:r>
              <a:rPr spc="-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pc="3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ectu</a:t>
            </a:r>
            <a:r>
              <a:rPr spc="-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pc="2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pc="25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pc="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Based</a:t>
            </a:r>
            <a:r>
              <a:rPr spc="-19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5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pc="-18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0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HTTP</a:t>
            </a:r>
            <a:endParaRPr spc="105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8800" y="3898900"/>
            <a:ext cx="7320280" cy="284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eque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s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50" dirty="0">
                <a:latin typeface="Verdana" panose="020B0604030504040204"/>
                <a:cs typeface="Verdana" panose="020B0604030504040204"/>
              </a:rPr>
              <a:t>-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esponse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Model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 indent="243840">
              <a:lnSpc>
                <a:spcPts val="6200"/>
              </a:lnSpc>
              <a:spcBef>
                <a:spcPts val="600"/>
              </a:spcBef>
              <a:tabLst>
                <a:tab pos="6096000" algn="l"/>
              </a:tabLst>
            </a:pPr>
            <a:r>
              <a:rPr sz="3200" b="1" u="heavy" spc="10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U</a:t>
            </a:r>
            <a:r>
              <a:rPr sz="3200" dirty="0">
                <a:latin typeface="Verdana" panose="020B0604030504040204"/>
                <a:cs typeface="Verdana" panose="020B0604030504040204"/>
              </a:rPr>
              <a:t>ni</a:t>
            </a:r>
            <a:r>
              <a:rPr sz="3200" spc="-100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ersal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R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esou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110" dirty="0">
                <a:latin typeface="Verdana" panose="020B0604030504040204"/>
                <a:cs typeface="Verdana" panose="020B0604030504040204"/>
              </a:rPr>
              <a:t>c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b="1" u="heavy" spc="2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L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oc</a:t>
            </a:r>
            <a:r>
              <a:rPr sz="3200" spc="7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or</a:t>
            </a:r>
            <a:r>
              <a:rPr sz="3200" dirty="0">
                <a:latin typeface="Verdana" panose="020B0604030504040204"/>
                <a:cs typeface="Verdana" panose="020B0604030504040204"/>
              </a:rPr>
              <a:t>	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(URL)  </a:t>
            </a:r>
            <a:r>
              <a:rPr sz="3200" spc="105" dirty="0">
                <a:latin typeface="Verdana" panose="020B0604030504040204"/>
                <a:cs typeface="Verdana" panose="020B0604030504040204"/>
              </a:rPr>
              <a:t>HTTP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85" dirty="0">
                <a:latin typeface="Verdana" panose="020B0604030504040204"/>
                <a:cs typeface="Verdana" panose="020B0604030504040204"/>
              </a:rPr>
              <a:t>Verbs: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1860"/>
              </a:spcBef>
            </a:pPr>
            <a:r>
              <a:rPr sz="2900" spc="-85" dirty="0">
                <a:latin typeface="Verdana" panose="020B0604030504040204"/>
                <a:cs typeface="Verdana" panose="020B0604030504040204"/>
              </a:rPr>
              <a:t>GET,</a:t>
            </a:r>
            <a:r>
              <a:rPr sz="29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2900" spc="-60" dirty="0">
                <a:latin typeface="Verdana" panose="020B0604030504040204"/>
                <a:cs typeface="Verdana" panose="020B0604030504040204"/>
              </a:rPr>
              <a:t>POST,</a:t>
            </a:r>
            <a:r>
              <a:rPr sz="29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2900" spc="-55" dirty="0">
                <a:latin typeface="Verdana" panose="020B0604030504040204"/>
                <a:cs typeface="Verdana" panose="020B0604030504040204"/>
              </a:rPr>
              <a:t>PUT,</a:t>
            </a:r>
            <a:r>
              <a:rPr sz="29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900" spc="105" dirty="0">
                <a:latin typeface="Verdana" panose="020B0604030504040204"/>
                <a:cs typeface="Verdana" panose="020B0604030504040204"/>
              </a:rPr>
              <a:t>DELETE</a:t>
            </a:r>
            <a:endParaRPr sz="2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0" y="2349500"/>
            <a:ext cx="0" cy="6194425"/>
          </a:xfrm>
          <a:custGeom>
            <a:avLst/>
            <a:gdLst/>
            <a:ahLst/>
            <a:cxnLst/>
            <a:rect l="l" t="t" r="r" b="b"/>
            <a:pathLst>
              <a:path h="6194425">
                <a:moveTo>
                  <a:pt x="0" y="0"/>
                </a:moveTo>
                <a:lnTo>
                  <a:pt x="0" y="619397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92800" y="647700"/>
            <a:ext cx="4467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4800" spc="-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63792" y="2279024"/>
            <a:ext cx="1581785" cy="1184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874395">
              <a:lnSpc>
                <a:spcPct val="100000"/>
              </a:lnSpc>
              <a:spcBef>
                <a:spcPts val="2165"/>
              </a:spcBef>
            </a:pPr>
            <a:r>
              <a:rPr sz="2600" spc="65" dirty="0">
                <a:latin typeface="Verdana" panose="020B0604030504040204"/>
                <a:cs typeface="Verdana" panose="020B0604030504040204"/>
              </a:rPr>
              <a:t>GET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10600" y="2273300"/>
            <a:ext cx="489077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Description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2600" dirty="0">
                <a:latin typeface="Verdana" panose="020B0604030504040204"/>
                <a:cs typeface="Verdana" panose="020B0604030504040204"/>
              </a:rPr>
              <a:t>Retrieve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data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from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0" dirty="0">
                <a:latin typeface="Verdana" panose="020B0604030504040204"/>
                <a:cs typeface="Verdana" panose="020B0604030504040204"/>
              </a:rPr>
              <a:t>server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99961" y="3846205"/>
            <a:ext cx="9455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40" dirty="0">
                <a:latin typeface="Verdana" panose="020B0604030504040204"/>
                <a:cs typeface="Verdana" panose="020B0604030504040204"/>
              </a:rPr>
              <a:t>P</a:t>
            </a:r>
            <a:r>
              <a:rPr sz="2600" spc="170" dirty="0">
                <a:latin typeface="Verdana" panose="020B0604030504040204"/>
                <a:cs typeface="Verdana" panose="020B0604030504040204"/>
              </a:rPr>
              <a:t>O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spc="80" dirty="0">
                <a:latin typeface="Verdana" panose="020B0604030504040204"/>
                <a:cs typeface="Verdana" panose="020B0604030504040204"/>
              </a:rPr>
              <a:t>T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5393" y="4650538"/>
            <a:ext cx="7099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05" dirty="0">
                <a:latin typeface="Verdana" panose="020B0604030504040204"/>
                <a:cs typeface="Verdana" panose="020B0604030504040204"/>
              </a:rPr>
              <a:t>PUT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79616" y="5454870"/>
            <a:ext cx="13658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90" dirty="0">
                <a:latin typeface="Verdana" panose="020B0604030504040204"/>
                <a:cs typeface="Verdana" panose="020B0604030504040204"/>
              </a:rPr>
              <a:t>DELETE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10600" y="3848100"/>
            <a:ext cx="37699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50" dirty="0">
                <a:latin typeface="Verdana" panose="020B0604030504040204"/>
                <a:cs typeface="Verdana" panose="020B0604030504040204"/>
              </a:rPr>
              <a:t>Add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data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to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0" dirty="0">
                <a:latin typeface="Verdana" panose="020B0604030504040204"/>
                <a:cs typeface="Verdana" panose="020B0604030504040204"/>
              </a:rPr>
              <a:t>server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10600" y="4648200"/>
            <a:ext cx="47288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70" dirty="0">
                <a:latin typeface="Verdana" panose="020B0604030504040204"/>
                <a:cs typeface="Verdana" panose="020B0604030504040204"/>
              </a:rPr>
              <a:t>Modify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latin typeface="Verdana" panose="020B0604030504040204"/>
                <a:cs typeface="Verdana" panose="020B0604030504040204"/>
              </a:rPr>
              <a:t>already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latin typeface="Verdana" panose="020B0604030504040204"/>
                <a:cs typeface="Verdana" panose="020B0604030504040204"/>
              </a:rPr>
              <a:t>existing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data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10600" y="5461000"/>
            <a:ext cx="45942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0" dirty="0">
                <a:latin typeface="Verdana" panose="020B0604030504040204"/>
                <a:cs typeface="Verdana" panose="020B0604030504040204"/>
              </a:rPr>
              <a:t>Delete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data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from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the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0" dirty="0">
                <a:latin typeface="Verdana" panose="020B0604030504040204"/>
                <a:cs typeface="Verdana" panose="020B0604030504040204"/>
              </a:rPr>
              <a:t>server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9100" y="2794000"/>
            <a:ext cx="600456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10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6400" spc="3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6400" spc="-40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6400" spc="3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6400" spc="-71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36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400" spc="-15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400" spc="-71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400" spc="-47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6400" spc="4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6400" spc="-37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400" spc="-36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6400" spc="-32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400" spc="40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6400" spc="-75" dirty="0">
                <a:solidFill>
                  <a:srgbClr val="9BC84D"/>
                </a:solidFill>
                <a:latin typeface="Verdana" panose="020B0604030504040204"/>
                <a:cs typeface="Verdana" panose="020B0604030504040204"/>
              </a:rPr>
              <a:t>?</a:t>
            </a:r>
            <a:endParaRPr sz="6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00700" y="3848100"/>
            <a:ext cx="9089390" cy="23698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sz="3600" spc="-10" dirty="0">
                <a:latin typeface="Verdana" panose="020B0604030504040204"/>
                <a:cs typeface="Verdana" panose="020B0604030504040204"/>
              </a:rPr>
              <a:t>The</a:t>
            </a:r>
            <a:r>
              <a:rPr sz="36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b="1" spc="95" dirty="0">
                <a:latin typeface="Arial" panose="020B0604020202020204"/>
                <a:cs typeface="Arial" panose="020B0604020202020204"/>
              </a:rPr>
              <a:t>Spring</a:t>
            </a:r>
            <a:r>
              <a:rPr sz="3600" b="1" spc="70" dirty="0">
                <a:latin typeface="Arial" panose="020B0604020202020204"/>
                <a:cs typeface="Arial" panose="020B0604020202020204"/>
              </a:rPr>
              <a:t> </a:t>
            </a:r>
            <a:r>
              <a:rPr sz="3600" b="1" spc="140" dirty="0">
                <a:latin typeface="Arial" panose="020B0604020202020204"/>
                <a:cs typeface="Arial" panose="020B0604020202020204"/>
              </a:rPr>
              <a:t>Framework</a:t>
            </a:r>
            <a:r>
              <a:rPr sz="3600" b="1" spc="70" dirty="0">
                <a:latin typeface="Arial" panose="020B0604020202020204"/>
                <a:cs typeface="Arial" panose="020B0604020202020204"/>
              </a:rPr>
              <a:t> </a:t>
            </a:r>
            <a:r>
              <a:rPr sz="3600" spc="-65" dirty="0">
                <a:latin typeface="Verdana" panose="020B0604030504040204"/>
                <a:cs typeface="Verdana" panose="020B0604030504040204"/>
              </a:rPr>
              <a:t>is</a:t>
            </a:r>
            <a:r>
              <a:rPr sz="36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latin typeface="Verdana" panose="020B0604030504040204"/>
                <a:cs typeface="Verdana" panose="020B0604030504040204"/>
              </a:rPr>
              <a:t>an</a:t>
            </a:r>
            <a:r>
              <a:rPr sz="36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25" dirty="0">
                <a:latin typeface="Verdana" panose="020B0604030504040204"/>
                <a:cs typeface="Verdana" panose="020B0604030504040204"/>
              </a:rPr>
              <a:t>application </a:t>
            </a:r>
            <a:r>
              <a:rPr sz="3600" spc="-1250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40" dirty="0">
                <a:latin typeface="Verdana" panose="020B0604030504040204"/>
                <a:cs typeface="Verdana" panose="020B0604030504040204"/>
              </a:rPr>
              <a:t>framework </a:t>
            </a:r>
            <a:r>
              <a:rPr sz="3600" dirty="0">
                <a:latin typeface="Verdana" panose="020B0604030504040204"/>
                <a:cs typeface="Verdana" panose="020B0604030504040204"/>
              </a:rPr>
              <a:t>and </a:t>
            </a:r>
            <a:r>
              <a:rPr sz="3600" spc="-50" dirty="0">
                <a:latin typeface="Verdana" panose="020B0604030504040204"/>
                <a:cs typeface="Verdana" panose="020B0604030504040204"/>
              </a:rPr>
              <a:t>inversion </a:t>
            </a:r>
            <a:r>
              <a:rPr sz="3600" spc="95" dirty="0">
                <a:latin typeface="Verdana" panose="020B0604030504040204"/>
                <a:cs typeface="Verdana" panose="020B0604030504040204"/>
              </a:rPr>
              <a:t>of </a:t>
            </a:r>
            <a:r>
              <a:rPr sz="3600" spc="25" dirty="0">
                <a:latin typeface="Verdana" panose="020B0604030504040204"/>
                <a:cs typeface="Verdana" panose="020B0604030504040204"/>
              </a:rPr>
              <a:t>control </a:t>
            </a:r>
            <a:r>
              <a:rPr sz="3600" spc="30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latin typeface="Verdana" panose="020B0604030504040204"/>
                <a:cs typeface="Verdana" panose="020B0604030504040204"/>
              </a:rPr>
              <a:t>container</a:t>
            </a:r>
            <a:r>
              <a:rPr sz="36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25" dirty="0">
                <a:latin typeface="Verdana" panose="020B0604030504040204"/>
                <a:cs typeface="Verdana" panose="020B0604030504040204"/>
              </a:rPr>
              <a:t>for</a:t>
            </a:r>
            <a:r>
              <a:rPr sz="36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latin typeface="Verdana" panose="020B0604030504040204"/>
                <a:cs typeface="Verdana" panose="020B0604030504040204"/>
              </a:rPr>
              <a:t>the</a:t>
            </a:r>
            <a:r>
              <a:rPr sz="36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latin typeface="Verdana" panose="020B0604030504040204"/>
                <a:cs typeface="Verdana" panose="020B0604030504040204"/>
              </a:rPr>
              <a:t>Java</a:t>
            </a:r>
            <a:r>
              <a:rPr sz="36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latin typeface="Verdana" panose="020B0604030504040204"/>
                <a:cs typeface="Verdana" panose="020B0604030504040204"/>
              </a:rPr>
              <a:t>platform.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040"/>
              </a:spcBef>
            </a:pPr>
            <a:r>
              <a:rPr sz="2800" spc="5" dirty="0">
                <a:latin typeface="Verdana" panose="020B0604030504040204"/>
                <a:cs typeface="Verdana" panose="020B0604030504040204"/>
              </a:rPr>
              <a:t>Wikipedia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20031" y="2979650"/>
            <a:ext cx="3111488" cy="310782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0095" y="3757374"/>
            <a:ext cx="3409315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1419225">
              <a:lnSpc>
                <a:spcPct val="101000"/>
              </a:lnSpc>
              <a:spcBef>
                <a:spcPts val="60"/>
              </a:spcBef>
            </a:pP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  </a:t>
            </a:r>
            <a:r>
              <a:rPr sz="4800" spc="3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</a:t>
            </a:r>
            <a:r>
              <a:rPr sz="48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ork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2692400"/>
            <a:ext cx="7036434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Enterprise</a:t>
            </a:r>
            <a:r>
              <a:rPr spc="-18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9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pc="-18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Framework</a:t>
            </a:r>
            <a:endParaRPr spc="10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  <a:p>
            <a:pPr marL="469900" marR="2447290" indent="-228600">
              <a:lnSpc>
                <a:spcPts val="6200"/>
              </a:lnSpc>
              <a:spcBef>
                <a:spcPts val="600"/>
              </a:spcBef>
            </a:pPr>
            <a:r>
              <a:rPr spc="4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Large</a:t>
            </a:r>
            <a:r>
              <a:rPr spc="-18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set</a:t>
            </a:r>
            <a:r>
              <a:rPr spc="-17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14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pc="-17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Libraries </a:t>
            </a:r>
            <a:r>
              <a:rPr spc="-11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pc="-17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2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Boot</a:t>
            </a:r>
            <a:endParaRPr spc="120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  <a:p>
            <a:pPr marL="469900" marR="4136390">
              <a:lnSpc>
                <a:spcPts val="6200"/>
              </a:lnSpc>
            </a:pPr>
            <a:r>
              <a:rPr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pc="-22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9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MVC </a:t>
            </a:r>
            <a:r>
              <a:rPr spc="-111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pc="-24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-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pc="-5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7295" y="3757374"/>
            <a:ext cx="2952115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962025">
              <a:lnSpc>
                <a:spcPct val="101000"/>
              </a:lnSpc>
              <a:spcBef>
                <a:spcPts val="60"/>
              </a:spcBef>
            </a:pP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  </a:t>
            </a:r>
            <a:r>
              <a:rPr sz="48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ontainer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1905000"/>
            <a:ext cx="509016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Life</a:t>
            </a:r>
            <a:r>
              <a:rPr spc="-18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4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Cycle</a:t>
            </a:r>
            <a:r>
              <a:rPr spc="-18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Management</a:t>
            </a:r>
            <a:endParaRPr spc="5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pc="4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Dependency </a:t>
            </a:r>
            <a:r>
              <a:rPr spc="-2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Injection </a:t>
            </a:r>
            <a:r>
              <a:rPr spc="-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60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Build</a:t>
            </a:r>
            <a:r>
              <a:rPr spc="-2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pc="-21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35" dirty="0">
                <a:solidFill>
                  <a:srgbClr val="000000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endParaRPr spc="35" dirty="0">
              <a:solidFill>
                <a:srgbClr val="00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8800" y="4267200"/>
            <a:ext cx="276923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3200" spc="45" dirty="0">
                <a:latin typeface="Verdana" panose="020B0604030504040204"/>
                <a:cs typeface="Verdana" panose="020B0604030504040204"/>
              </a:rPr>
              <a:t>Annotations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241300" marR="5080" indent="-228600">
              <a:lnSpc>
                <a:spcPts val="6200"/>
              </a:lnSpc>
              <a:spcBef>
                <a:spcPts val="400"/>
              </a:spcBef>
            </a:pPr>
            <a:r>
              <a:rPr sz="3200" spc="-10" dirty="0">
                <a:latin typeface="Verdana" panose="020B0604030504040204"/>
                <a:cs typeface="Verdana" panose="020B0604030504040204"/>
              </a:rPr>
              <a:t>Strength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Modularity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Ex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ensibility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2267</Words>
  <Application>WPS Presentation</Application>
  <PresentationFormat>On-screen Show (4:3)</PresentationFormat>
  <Paragraphs>267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SimSun</vt:lpstr>
      <vt:lpstr>Wingdings</vt:lpstr>
      <vt:lpstr>Arial MT</vt:lpstr>
      <vt:lpstr>Verdana</vt:lpstr>
      <vt:lpstr>Arial</vt:lpstr>
      <vt:lpstr>Times New Roman</vt:lpstr>
      <vt:lpstr>Calibri</vt:lpstr>
      <vt:lpstr>Microsoft YaHei</vt:lpstr>
      <vt:lpstr>Arial Unicode MS</vt:lpstr>
      <vt:lpstr>Office Theme</vt:lpstr>
      <vt:lpstr>Spring REST: Getting Started</vt:lpstr>
      <vt:lpstr>What is Spring?  Getting Started</vt:lpstr>
      <vt:lpstr>What is REST?</vt:lpstr>
      <vt:lpstr>REST</vt:lpstr>
      <vt:lpstr>Based on HTTP</vt:lpstr>
      <vt:lpstr>HTTP Methods</vt:lpstr>
      <vt:lpstr>What is Spring?</vt:lpstr>
      <vt:lpstr>Spring MVC  Spring Data</vt:lpstr>
      <vt:lpstr>Dependency Injection  Build from Configuration</vt:lpstr>
      <vt:lpstr>Spring REST Architecture</vt:lpstr>
      <vt:lpstr>Getting Started</vt:lpstr>
      <vt:lpstr>Retrieve Data from the Server</vt:lpstr>
      <vt:lpstr>Send Data to the Server</vt:lpstr>
      <vt:lpstr>Explanation</vt:lpstr>
      <vt:lpstr>RESTful Web Service</vt:lpstr>
      <vt:lpstr>REST</vt:lpstr>
      <vt:lpstr>JSON types</vt:lpstr>
      <vt:lpstr>@GetMapping("/message")  Message send() {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REST: Getting Started</dc:title>
  <dc:creator/>
  <cp:lastModifiedBy>steve</cp:lastModifiedBy>
  <cp:revision>5</cp:revision>
  <dcterms:created xsi:type="dcterms:W3CDTF">2022-01-04T16:09:00Z</dcterms:created>
  <dcterms:modified xsi:type="dcterms:W3CDTF">2022-07-06T11:08:11Z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2018-10-08T16:30:00Z</vt:filetime>
  </property>
  <property fmtid="{D5CDD505-2E9C-101B-9397-08002B2CF9AE}" pid="3" name="Creator">
    <vt:lpwstr>Keynote</vt:lpwstr>
  </property>
  <property fmtid="{D5CDD505-2E9C-101B-9397-08002B2CF9AE}" pid="4" name="LastSaved">
    <vt:filetime>2022-01-04T16:30:00Z</vt:filetime>
  </property>
  <property fmtid="{D5CDD505-2E9C-101B-9397-08002B2CF9AE}" pid="5" name="ICV">
    <vt:lpwstr>0FB49820FC5B440EBA69961BBE2F047A</vt:lpwstr>
  </property>
  <property fmtid="{D5CDD505-2E9C-101B-9397-08002B2CF9AE}" pid="6" name="KSOProductBuildVer">
    <vt:lpwstr>1033-11.2.0.11191</vt:lpwstr>
  </property>
</Properties>
</file>