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0" y="0"/>
                </a:moveTo>
                <a:lnTo>
                  <a:pt x="16256000" y="0"/>
                </a:lnTo>
                <a:lnTo>
                  <a:pt x="16256000" y="5184341"/>
                </a:lnTo>
                <a:lnTo>
                  <a:pt x="0" y="518434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32100" y="1995336"/>
            <a:ext cx="4678680" cy="5881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100" y="2349500"/>
            <a:ext cx="5673725" cy="99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3314700"/>
            <a:ext cx="13822044" cy="4066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89" y="3975455"/>
            <a:ext cx="14373021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4790"/>
            <a:ext cx="124123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Buildin</a:t>
            </a:r>
            <a:r>
              <a:rPr sz="60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60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Friend</a:t>
            </a:r>
            <a:r>
              <a:rPr sz="60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6000" spc="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925322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CC7831"/>
                </a:solidFill>
              </a:rPr>
              <a:t>spring.datasource.url</a:t>
            </a:r>
            <a:r>
              <a:rPr spc="-5" dirty="0">
                <a:solidFill>
                  <a:srgbClr val="808080"/>
                </a:solidFill>
              </a:rPr>
              <a:t>=</a:t>
            </a:r>
            <a:r>
              <a:rPr spc="-5" dirty="0">
                <a:solidFill>
                  <a:srgbClr val="5F7FAA"/>
                </a:solidFill>
              </a:rPr>
              <a:t>jdbc:mysql://localhost/friends </a:t>
            </a:r>
            <a:r>
              <a:rPr spc="-875" dirty="0">
                <a:solidFill>
                  <a:srgbClr val="5F7FAA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spring.datasource.username</a:t>
            </a:r>
            <a:r>
              <a:rPr spc="-5" dirty="0">
                <a:solidFill>
                  <a:srgbClr val="808080"/>
                </a:solidFill>
              </a:rPr>
              <a:t>=</a:t>
            </a:r>
            <a:r>
              <a:rPr spc="-5" dirty="0">
                <a:solidFill>
                  <a:srgbClr val="5F7FAA"/>
                </a:solidFill>
              </a:rPr>
              <a:t>root</a:t>
            </a:r>
            <a:endParaRPr spc="-5" dirty="0">
              <a:solidFill>
                <a:srgbClr val="5F7FAA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896600" cy="43332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 marR="508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spring.datasource.driver-class-name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spc="-5" dirty="0">
                <a:solidFill>
                  <a:srgbClr val="769AA5"/>
                </a:solidFill>
                <a:latin typeface="Arial MT"/>
                <a:cs typeface="Arial MT"/>
              </a:rPr>
              <a:t>com</a:t>
            </a:r>
            <a:r>
              <a:rPr sz="3200" spc="-5" dirty="0">
                <a:solidFill>
                  <a:srgbClr val="5F7FAA"/>
                </a:solidFill>
                <a:latin typeface="Arial MT"/>
                <a:cs typeface="Arial MT"/>
              </a:rPr>
              <a:t>.mysql.jdbc.Driver </a:t>
            </a:r>
            <a:r>
              <a:rPr sz="3200" spc="-875" dirty="0">
                <a:solidFill>
                  <a:srgbClr val="5F7FA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spring.jpa.properties.hibernate.dialect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endParaRPr sz="3200">
              <a:latin typeface="Arial MT"/>
              <a:cs typeface="Arial MT"/>
            </a:endParaRPr>
          </a:p>
          <a:p>
            <a:pPr marL="76200" marR="670560" indent="3522345">
              <a:lnSpc>
                <a:spcPts val="3800"/>
              </a:lnSpc>
            </a:pPr>
            <a:r>
              <a:rPr sz="3200" spc="-5" dirty="0">
                <a:solidFill>
                  <a:srgbClr val="5F7FAA"/>
                </a:solidFill>
                <a:latin typeface="Arial MT"/>
                <a:cs typeface="Arial MT"/>
              </a:rPr>
              <a:t>org.hibernate.dialect.MySQL5Dialect </a:t>
            </a:r>
            <a:r>
              <a:rPr sz="3200" spc="-875" dirty="0">
                <a:solidFill>
                  <a:srgbClr val="5F7FA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spring.jpa.hibernate.ddl-auto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update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680"/>
              </a:lnSpc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spring.jpa.show-sql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b="1" spc="-5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true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application.properties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configuration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9328" y="3766820"/>
            <a:ext cx="375031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204720">
              <a:lnSpc>
                <a:spcPct val="101000"/>
              </a:lnSpc>
              <a:spcBef>
                <a:spcPts val="60"/>
              </a:spcBef>
            </a:pP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  </a:t>
            </a:r>
            <a:r>
              <a:rPr sz="4800" spc="5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chi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ectu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073400"/>
            <a:ext cx="4946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Implement</a:t>
            </a:r>
            <a:r>
              <a:rPr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Architecture</a:t>
            </a:r>
            <a:endParaRPr spc="-1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4064000"/>
            <a:ext cx="4632325" cy="15036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model.Friend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service.FriendService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200" spc="-434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nd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08000"/>
            <a:ext cx="363982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@Entity</a:t>
            </a:r>
            <a:endParaRPr spc="-5" dirty="0">
              <a:solidFill>
                <a:srgbClr val="BBB529"/>
              </a:solidFill>
            </a:endParaRPr>
          </a:p>
          <a:p>
            <a:pPr marL="12700">
              <a:lnSpc>
                <a:spcPts val="3820"/>
              </a:lnSpc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30" dirty="0">
                <a:solidFill>
                  <a:srgbClr val="CC7831"/>
                </a:solidFill>
              </a:rPr>
              <a:t> </a:t>
            </a:r>
            <a:r>
              <a:rPr dirty="0">
                <a:solidFill>
                  <a:srgbClr val="CC7831"/>
                </a:solidFill>
              </a:rPr>
              <a:t>class</a:t>
            </a:r>
            <a:r>
              <a:rPr spc="-30" dirty="0">
                <a:solidFill>
                  <a:srgbClr val="CC7831"/>
                </a:solidFill>
              </a:rPr>
              <a:t> </a:t>
            </a:r>
            <a:r>
              <a:rPr spc="-5" dirty="0"/>
              <a:t>Friend</a:t>
            </a:r>
            <a:r>
              <a:rPr spc="-2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1955800"/>
            <a:ext cx="10027285" cy="542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@Id</a:t>
            </a:r>
            <a:endParaRPr sz="3200">
              <a:latin typeface="Arial MT"/>
              <a:cs typeface="Arial MT"/>
            </a:endParaRPr>
          </a:p>
          <a:p>
            <a:pPr marL="365125" marR="5080" indent="-635">
              <a:lnSpc>
                <a:spcPts val="3800"/>
              </a:lnSpc>
              <a:spcBef>
                <a:spcPts val="140"/>
              </a:spcBef>
            </a:pP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@GeneratedValue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D0D0FF"/>
                </a:solidFill>
                <a:latin typeface="Arial MT"/>
                <a:cs typeface="Arial MT"/>
              </a:rPr>
              <a:t>strategy</a:t>
            </a:r>
            <a:r>
              <a:rPr sz="3200" spc="10" dirty="0">
                <a:solidFill>
                  <a:srgbClr val="D0D0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=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GenerationType.</a:t>
            </a:r>
            <a:r>
              <a:rPr sz="3200" spc="-15" dirty="0">
                <a:solidFill>
                  <a:srgbClr val="9876AA"/>
                </a:solidFill>
                <a:latin typeface="Arial MT"/>
                <a:cs typeface="Arial MT"/>
              </a:rPr>
              <a:t>AUTO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)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 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int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id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Arial MT"/>
              <a:cs typeface="Arial MT"/>
            </a:endParaRPr>
          </a:p>
          <a:p>
            <a:pPr marL="365125" marR="5294630">
              <a:lnSpc>
                <a:spcPts val="3800"/>
              </a:lnSpc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firstName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 </a:t>
            </a:r>
            <a:r>
              <a:rPr sz="3200" spc="-87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</a:t>
            </a:r>
            <a:r>
              <a:rPr sz="3200" spc="-1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lastName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class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id,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firstName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lastName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80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getters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setters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3314700"/>
            <a:ext cx="5379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0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interface </a:t>
            </a:r>
            <a:r>
              <a:rPr spc="-5" dirty="0"/>
              <a:t>FriendService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797300"/>
            <a:ext cx="8831580" cy="462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extends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CrudRepository&lt;Friend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Integer&gt;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FriendService</a:t>
            </a:r>
            <a:r>
              <a:rPr sz="4800" spc="-2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DAO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CRUDRepository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has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all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we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need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7387590">
              <a:lnSpc>
                <a:spcPct val="131000"/>
              </a:lnSpc>
              <a:spcBef>
                <a:spcPts val="1400"/>
              </a:spcBef>
            </a:pPr>
            <a:r>
              <a:rPr sz="2600" spc="-45" dirty="0">
                <a:latin typeface="Verdana" panose="020B0604030504040204"/>
                <a:cs typeface="Verdana" panose="020B0604030504040204"/>
              </a:rPr>
              <a:t>save()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findAll() 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delete()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540194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@RestController</a:t>
            </a:r>
            <a:endParaRPr spc="-5" dirty="0">
              <a:solidFill>
                <a:srgbClr val="BBB529"/>
              </a:solidFill>
            </a:endParaRPr>
          </a:p>
          <a:p>
            <a:pPr marL="12700">
              <a:lnSpc>
                <a:spcPts val="3820"/>
              </a:lnSpc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5" dirty="0">
                <a:solidFill>
                  <a:srgbClr val="CC7831"/>
                </a:solidFill>
              </a:rPr>
              <a:t> </a:t>
            </a:r>
            <a:r>
              <a:rPr dirty="0">
                <a:solidFill>
                  <a:srgbClr val="CC7831"/>
                </a:solidFill>
              </a:rPr>
              <a:t>class</a:t>
            </a:r>
            <a:r>
              <a:rPr spc="-15" dirty="0">
                <a:solidFill>
                  <a:srgbClr val="CC7831"/>
                </a:solidFill>
              </a:rPr>
              <a:t> </a:t>
            </a:r>
            <a:r>
              <a:rPr spc="-5" dirty="0"/>
              <a:t>FriendController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434955" cy="573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@Autowired</a:t>
            </a:r>
            <a:endParaRPr sz="3200">
              <a:latin typeface="Arial MT"/>
              <a:cs typeface="Arial MT"/>
            </a:endParaRPr>
          </a:p>
          <a:p>
            <a:pPr marL="301625">
              <a:lnSpc>
                <a:spcPts val="3820"/>
              </a:lnSpc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FriendService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friendService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Arial MT"/>
              <a:cs typeface="Arial MT"/>
            </a:endParaRPr>
          </a:p>
          <a:p>
            <a:pPr marL="301625">
              <a:lnSpc>
                <a:spcPts val="3820"/>
              </a:lnSpc>
            </a:pP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//</a:t>
            </a:r>
            <a:r>
              <a:rPr sz="3200" spc="-3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the</a:t>
            </a:r>
            <a:r>
              <a:rPr sz="3200" spc="-2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URL</a:t>
            </a:r>
            <a:r>
              <a:rPr sz="3200" spc="-14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mappings</a:t>
            </a:r>
            <a:r>
              <a:rPr sz="3200" spc="-2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here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FriendController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FriendController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will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contain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latin typeface="Verdana" panose="020B0604030504040204"/>
                <a:cs typeface="Verdana" panose="020B0604030504040204"/>
              </a:rPr>
              <a:t>URL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mappings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wired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FriendService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dependency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injection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managed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by</a:t>
            </a:r>
            <a:r>
              <a:rPr sz="26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container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98359" y="3757374"/>
            <a:ext cx="282130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275715">
              <a:lnSpc>
                <a:spcPct val="101000"/>
              </a:lnSpc>
              <a:spcBef>
                <a:spcPts val="60"/>
              </a:spcBef>
            </a:pP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  </a:t>
            </a:r>
            <a:r>
              <a:rPr sz="4800" spc="-3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4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073400"/>
            <a:ext cx="6616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Implement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 by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</a:t>
            </a:r>
            <a:endParaRPr spc="-5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4064000"/>
            <a:ext cx="1424305" cy="19989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POST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GET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PUT 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62125" y="4064000"/>
            <a:ext cx="1271270" cy="19989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9050" marR="5080" indent="-6985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create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read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upd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ate 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4498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@PostMapping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8414385" cy="40665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106045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create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@RequestBody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friend)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friendService.save(friend);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0" dirty="0">
                <a:latin typeface="Verdana" panose="020B0604030504040204"/>
                <a:cs typeface="Verdana" panose="020B0604030504040204"/>
              </a:rPr>
              <a:t>echo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including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generated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44532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 </a:t>
            </a:r>
            <a:r>
              <a:rPr dirty="0"/>
              <a:t> </a:t>
            </a:r>
            <a:r>
              <a:rPr spc="-5" dirty="0"/>
              <a:t>Iterable&lt;Friend&gt;</a:t>
            </a:r>
            <a:r>
              <a:rPr spc="-15" dirty="0"/>
              <a:t> </a:t>
            </a:r>
            <a:r>
              <a:rPr spc="-5" dirty="0">
                <a:solidFill>
                  <a:srgbClr val="FFC66E"/>
                </a:solidFill>
              </a:rPr>
              <a:t>read</a:t>
            </a:r>
            <a:r>
              <a:rPr spc="-5" dirty="0"/>
              <a:t>()</a:t>
            </a:r>
            <a:r>
              <a:rPr spc="-10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797300"/>
            <a:ext cx="6508115" cy="358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friendService.findAll();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35" dirty="0">
                <a:latin typeface="Verdana" panose="020B0604030504040204"/>
                <a:cs typeface="Verdana" panose="020B0604030504040204"/>
              </a:rPr>
              <a:t>Read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all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friends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returns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them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19400"/>
            <a:ext cx="4295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@PutMapping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02000"/>
            <a:ext cx="8427085" cy="47777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5080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update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@RequestBody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friend)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friendService.save(friend);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45" dirty="0">
                <a:latin typeface="Verdana" panose="020B0604030504040204"/>
                <a:cs typeface="Verdana" panose="020B0604030504040204"/>
              </a:rPr>
              <a:t>Update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existing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3211830">
              <a:lnSpc>
                <a:spcPct val="176000"/>
              </a:lnSpc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 </a:t>
            </a:r>
            <a:r>
              <a:rPr sz="2600" spc="60" dirty="0">
                <a:latin typeface="Verdana" panose="020B0604030504040204"/>
                <a:cs typeface="Verdana" panose="020B0604030504040204"/>
              </a:rPr>
              <a:t>echo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updated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friend.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5" dirty="0">
                <a:latin typeface="Verdana" panose="020B0604030504040204"/>
                <a:cs typeface="Verdana" panose="020B0604030504040204"/>
              </a:rPr>
              <a:t>Save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acts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as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upsert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function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55613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@DeleteMapping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"/friend/{id}"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7652384" cy="33680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502285" indent="-226060">
              <a:lnSpc>
                <a:spcPts val="3800"/>
              </a:lnSpc>
              <a:spcBef>
                <a:spcPts val="260"/>
              </a:spcBef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void </a:t>
            </a:r>
            <a:r>
              <a:rPr sz="3200" spc="-15" dirty="0">
                <a:solidFill>
                  <a:srgbClr val="FFC66E"/>
                </a:solidFill>
                <a:latin typeface="Arial MT"/>
                <a:cs typeface="Arial MT"/>
              </a:rPr>
              <a:t>delete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@PathVariable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id) 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friendService.deleteById(id);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Delete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6300" y="2667000"/>
            <a:ext cx="4427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48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Phases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692400"/>
            <a:ext cx="171005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Anal</a:t>
            </a: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pc="-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sis</a:t>
            </a:r>
            <a:endParaRPr spc="-3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282575">
              <a:lnSpc>
                <a:spcPts val="6200"/>
              </a:lnSpc>
              <a:spcBef>
                <a:spcPts val="400"/>
              </a:spcBef>
            </a:pPr>
            <a:r>
              <a:rPr spc="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Design  </a:t>
            </a:r>
            <a:r>
              <a:rPr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Setup </a:t>
            </a:r>
            <a:r>
              <a:rPr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Build</a:t>
            </a:r>
            <a:endParaRPr spc="6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0" y="5842000"/>
            <a:ext cx="2277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30200" algn="l"/>
              </a:tabLst>
            </a:pPr>
            <a:r>
              <a:rPr sz="3200" spc="-40" dirty="0">
                <a:latin typeface="Verdana" panose="020B0604030504040204"/>
                <a:cs typeface="Verdana" panose="020B0604030504040204"/>
              </a:rPr>
              <a:t>Iterations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42200" y="1701800"/>
            <a:ext cx="5276850" cy="608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CRUD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Basic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Functionality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 panose="020B0604030504040204"/>
              <a:buChar char="•"/>
            </a:pPr>
            <a:endParaRPr sz="46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Search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99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69900" algn="l"/>
              </a:tabLst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findBy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??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 panose="020B0604030504040204"/>
              <a:buChar char="•"/>
            </a:pPr>
            <a:endParaRPr sz="47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Data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Types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Java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96356" y="1662575"/>
            <a:ext cx="1103630" cy="6250305"/>
            <a:chOff x="2596356" y="1662575"/>
            <a:chExt cx="1103630" cy="625030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96356" y="1662575"/>
              <a:ext cx="1103577" cy="62498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756" y="1687975"/>
              <a:ext cx="1052777" cy="619905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46183" y="6009371"/>
            <a:ext cx="743585" cy="166370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43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CRUD</a:t>
            </a:r>
            <a:endParaRPr sz="43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636" y="2604975"/>
            <a:ext cx="2169467" cy="233417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 rot="2880000">
            <a:off x="1186651" y="3342556"/>
            <a:ext cx="14665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</a:t>
            </a:r>
            <a:r>
              <a:rPr sz="3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800" b="1" spc="-15" baseline="-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4800" b="1" spc="60" baseline="-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</a:t>
            </a:r>
            <a:endParaRPr sz="4800" baseline="-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37542" y="1759277"/>
            <a:ext cx="2230102" cy="228144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 rot="18840000">
            <a:off x="3860339" y="2453515"/>
            <a:ext cx="123166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JSON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47557" y="4125674"/>
            <a:ext cx="2072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479800"/>
            <a:ext cx="7039609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pc="-9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 </a:t>
            </a:r>
            <a:r>
              <a:rPr spc="-1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</a:t>
            </a:r>
            <a:endParaRPr spc="1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2832100"/>
            <a:ext cx="5041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"/friend/{id}"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9846945" cy="40665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01625" marR="5080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Optional&lt;Friend&gt;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15" dirty="0">
                <a:solidFill>
                  <a:srgbClr val="FFC66E"/>
                </a:solidFill>
                <a:latin typeface="Arial MT"/>
                <a:cs typeface="Arial MT"/>
              </a:rPr>
              <a:t>findById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@PathVariable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id)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friendService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.findById(id)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findById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-10" dirty="0">
                <a:latin typeface="Verdana" panose="020B0604030504040204"/>
                <a:cs typeface="Verdana" panose="020B0604030504040204"/>
              </a:rPr>
              <a:t>Uses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GET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path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variable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10" dirty="0">
                <a:latin typeface="Verdana" panose="020B0604030504040204"/>
                <a:cs typeface="Verdana" panose="020B0604030504040204"/>
              </a:rPr>
              <a:t>Returns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zero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or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one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75" dirty="0">
                <a:latin typeface="Verdana" panose="020B0604030504040204"/>
                <a:cs typeface="Verdana" panose="020B0604030504040204"/>
              </a:rPr>
              <a:t>id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957770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0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interface </a:t>
            </a:r>
            <a:r>
              <a:rPr spc="-5" dirty="0"/>
              <a:t>FriendService</a:t>
            </a:r>
            <a:endParaRPr spc="-5" dirty="0"/>
          </a:p>
          <a:p>
            <a:pPr marL="1725295">
              <a:lnSpc>
                <a:spcPts val="3820"/>
              </a:lnSpc>
              <a:tabLst>
                <a:tab pos="3374390" algn="l"/>
              </a:tabLst>
            </a:pPr>
            <a:r>
              <a:rPr spc="-5" dirty="0">
                <a:solidFill>
                  <a:srgbClr val="CC7831"/>
                </a:solidFill>
              </a:rPr>
              <a:t>extends	</a:t>
            </a:r>
            <a:r>
              <a:rPr spc="-5" dirty="0"/>
              <a:t>CrudRepository&lt;Friend</a:t>
            </a:r>
            <a:r>
              <a:rPr spc="-5" dirty="0">
                <a:solidFill>
                  <a:srgbClr val="CC7831"/>
                </a:solidFill>
              </a:rPr>
              <a:t>,</a:t>
            </a:r>
            <a:r>
              <a:rPr spc="5" dirty="0">
                <a:solidFill>
                  <a:srgbClr val="CC7831"/>
                </a:solidFill>
              </a:rPr>
              <a:t> </a:t>
            </a:r>
            <a:r>
              <a:rPr spc="-5" dirty="0"/>
              <a:t>Integer&gt;</a:t>
            </a:r>
            <a:r>
              <a:rPr spc="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213975" cy="57302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05000" marR="1094105" indent="-1603375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Iterable&lt;Friend&gt;</a:t>
            </a:r>
            <a:r>
              <a:rPr sz="3200" spc="6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findByFirstNameAndLastName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 </a:t>
            </a:r>
            <a:r>
              <a:rPr sz="3200" spc="-869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firstName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endParaRPr sz="3200">
              <a:latin typeface="Arial MT"/>
              <a:cs typeface="Arial MT"/>
            </a:endParaRPr>
          </a:p>
          <a:p>
            <a:pPr marL="1905000">
              <a:lnSpc>
                <a:spcPts val="3660"/>
              </a:lnSpc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</a:t>
            </a:r>
            <a:r>
              <a:rPr sz="3200" spc="-2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lastName</a:t>
            </a:r>
            <a:endParaRPr sz="3200">
              <a:latin typeface="Arial MT"/>
              <a:cs typeface="Arial MT"/>
            </a:endParaRPr>
          </a:p>
          <a:p>
            <a:pPr marL="533400">
              <a:lnSpc>
                <a:spcPts val="380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)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findByFirstNameAndLastName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-4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FriendService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findByFirstNameAndLastName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There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no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latin typeface="Verdana" panose="020B0604030504040204"/>
                <a:cs typeface="Verdana" panose="020B0604030504040204"/>
              </a:rPr>
              <a:t>body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dirty="0">
                <a:latin typeface="Verdana" panose="020B0604030504040204"/>
                <a:cs typeface="Verdana" panose="020B0604030504040204"/>
              </a:rPr>
              <a:t>That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generated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by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Data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"/friend/search"</a:t>
            </a:r>
            <a:r>
              <a:rPr spc="-5" dirty="0"/>
              <a:t>) </a:t>
            </a:r>
            <a:r>
              <a:rPr spc="-875" dirty="0"/>
              <a:t> </a:t>
            </a:r>
            <a:r>
              <a:rPr spc="-5" dirty="0"/>
              <a:t>Iterable&lt;Friend&gt;</a:t>
            </a:r>
            <a:r>
              <a:rPr dirty="0"/>
              <a:t> </a:t>
            </a:r>
            <a:r>
              <a:rPr spc="-5" dirty="0">
                <a:solidFill>
                  <a:srgbClr val="FFC66E"/>
                </a:solidFill>
              </a:rPr>
              <a:t>findByQuery</a:t>
            </a:r>
            <a:r>
              <a:rPr spc="-5" dirty="0"/>
              <a:t>(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05000" marR="5080">
              <a:lnSpc>
                <a:spcPts val="3800"/>
              </a:lnSpc>
              <a:spcBef>
                <a:spcPts val="260"/>
              </a:spcBef>
            </a:pPr>
            <a:r>
              <a:rPr spc="-5" dirty="0">
                <a:solidFill>
                  <a:srgbClr val="BBB529"/>
                </a:solidFill>
              </a:rPr>
              <a:t>@RequestParam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"first"</a:t>
            </a:r>
            <a:r>
              <a:rPr spc="-5" dirty="0"/>
              <a:t>)</a:t>
            </a:r>
            <a:r>
              <a:rPr spc="40" dirty="0"/>
              <a:t> </a:t>
            </a:r>
            <a:r>
              <a:rPr spc="-5" dirty="0"/>
              <a:t>String</a:t>
            </a:r>
            <a:r>
              <a:rPr spc="45" dirty="0"/>
              <a:t> </a:t>
            </a:r>
            <a:r>
              <a:rPr spc="-5" dirty="0"/>
              <a:t>firstName</a:t>
            </a:r>
            <a:r>
              <a:rPr spc="-5" dirty="0">
                <a:solidFill>
                  <a:srgbClr val="CC7831"/>
                </a:solidFill>
              </a:rPr>
              <a:t>,</a:t>
            </a:r>
            <a:r>
              <a:rPr spc="45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BBB529"/>
                </a:solidFill>
              </a:rPr>
              <a:t>@RequestParam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"last"</a:t>
            </a:r>
            <a:r>
              <a:rPr spc="-5" dirty="0"/>
              <a:t>) </a:t>
            </a:r>
            <a:r>
              <a:rPr spc="-875" dirty="0"/>
              <a:t> </a:t>
            </a:r>
            <a:r>
              <a:rPr spc="-5" dirty="0"/>
              <a:t>String lastName)</a:t>
            </a:r>
            <a:endParaRPr spc="-5" dirty="0"/>
          </a:p>
          <a:p>
            <a:pPr marL="76200">
              <a:lnSpc>
                <a:spcPts val="3680"/>
              </a:lnSpc>
            </a:pPr>
            <a:r>
              <a:rPr dirty="0"/>
              <a:t>{</a:t>
            </a:r>
            <a:r>
              <a:rPr spc="-50" dirty="0"/>
              <a:t> </a:t>
            </a:r>
            <a:r>
              <a:rPr dirty="0"/>
              <a:t>}</a:t>
            </a:r>
            <a:endParaRPr dirty="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/>
          </a:p>
          <a:p>
            <a:pPr marL="12700">
              <a:lnSpc>
                <a:spcPct val="100000"/>
              </a:lnSpc>
            </a:pP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findByQuery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URL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Query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‘first’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‘last’.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mapped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arguments.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20" y="4125674"/>
            <a:ext cx="4544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298700"/>
            <a:ext cx="2501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pc="-2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3086100"/>
            <a:ext cx="467677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864870">
              <a:lnSpc>
                <a:spcPts val="6200"/>
              </a:lnSpc>
              <a:spcBef>
                <a:spcPts val="600"/>
              </a:spcBef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JSON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annotations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r>
              <a:rPr sz="32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Relations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 marR="2021205">
              <a:lnSpc>
                <a:spcPts val="6200"/>
              </a:lnSpc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Embedded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One</a:t>
            </a:r>
            <a:r>
              <a:rPr sz="3200" spc="-26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oMa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n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40165" y="3757374"/>
            <a:ext cx="1779270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48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ypes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1905000"/>
            <a:ext cx="5583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JavaScript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Notation</a:t>
            </a:r>
            <a:endParaRPr spc="6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7400" y="2692400"/>
            <a:ext cx="1705610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String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Number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Boolean 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List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Object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Null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9217" y="2692400"/>
            <a:ext cx="3592829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“aa”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‘aa’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8420">
              <a:lnSpc>
                <a:spcPct val="100000"/>
              </a:lnSpc>
              <a:spcBef>
                <a:spcPts val="2360"/>
              </a:spcBef>
            </a:pPr>
            <a:r>
              <a:rPr sz="3200" spc="-770" dirty="0">
                <a:latin typeface="Verdana" panose="020B0604030504040204"/>
                <a:cs typeface="Verdana" panose="020B0604030504040204"/>
              </a:rPr>
              <a:t>1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3</a:t>
            </a:r>
            <a:r>
              <a:rPr sz="3200" spc="-465" dirty="0">
                <a:latin typeface="Verdana" panose="020B0604030504040204"/>
                <a:cs typeface="Verdana" panose="020B0604030504040204"/>
              </a:rPr>
              <a:t>.</a:t>
            </a:r>
            <a:r>
              <a:rPr sz="3200" spc="-770" dirty="0"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2555" marR="1029970" indent="-29845">
              <a:lnSpc>
                <a:spcPts val="6200"/>
              </a:lnSpc>
              <a:spcBef>
                <a:spcPts val="6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true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false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60" dirty="0">
                <a:latin typeface="Verdana" panose="020B0604030504040204"/>
                <a:cs typeface="Verdana" panose="020B0604030504040204"/>
              </a:rPr>
              <a:t>[1,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2,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3]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5560">
              <a:lnSpc>
                <a:spcPct val="100000"/>
              </a:lnSpc>
              <a:spcBef>
                <a:spcPts val="1760"/>
              </a:spcBef>
            </a:pPr>
            <a:r>
              <a:rPr sz="3200" spc="-200" dirty="0">
                <a:latin typeface="Verdana" panose="020B0604030504040204"/>
                <a:cs typeface="Verdana" panose="020B0604030504040204"/>
              </a:rPr>
              <a:t>{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“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a”: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40" dirty="0">
                <a:latin typeface="Verdana" panose="020B0604030504040204"/>
                <a:cs typeface="Verdana" panose="020B0604030504040204"/>
              </a:rPr>
              <a:t>1,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“b”:”</a:t>
            </a:r>
            <a:r>
              <a:rPr sz="3200" spc="-100" dirty="0">
                <a:latin typeface="Verdana" panose="020B0604030504040204"/>
                <a:cs typeface="Verdana" panose="020B0604030504040204"/>
              </a:rPr>
              <a:t>y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es”}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2390">
              <a:lnSpc>
                <a:spcPct val="100000"/>
              </a:lnSpc>
              <a:spcBef>
                <a:spcPts val="236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null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3600" y="647700"/>
            <a:ext cx="6897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95910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2330"/>
              </a:spcBef>
            </a:pPr>
            <a:r>
              <a:rPr spc="130" dirty="0"/>
              <a:t>JSON</a:t>
            </a:r>
            <a:endParaRPr spc="130" dirty="0"/>
          </a:p>
          <a:p>
            <a:pPr marL="139700" marR="2033905" indent="-127000">
              <a:lnSpc>
                <a:spcPct val="128000"/>
              </a:lnSpc>
              <a:spcBef>
                <a:spcPts val="935"/>
              </a:spcBef>
            </a:pPr>
            <a:r>
              <a:rPr sz="2600" spc="5" dirty="0">
                <a:solidFill>
                  <a:srgbClr val="000000"/>
                </a:solidFill>
              </a:rPr>
              <a:t>"name"</a:t>
            </a:r>
            <a:r>
              <a:rPr sz="2600" spc="-459" dirty="0">
                <a:solidFill>
                  <a:srgbClr val="CC7831"/>
                </a:solidFill>
              </a:rPr>
              <a:t>:</a:t>
            </a:r>
            <a:r>
              <a:rPr sz="2600" spc="-135" dirty="0">
                <a:solidFill>
                  <a:srgbClr val="CC7831"/>
                </a:solidFill>
              </a:rPr>
              <a:t> </a:t>
            </a:r>
            <a:r>
              <a:rPr sz="2600" spc="-105" dirty="0">
                <a:solidFill>
                  <a:srgbClr val="5F7FAA"/>
                </a:solidFill>
              </a:rPr>
              <a:t>“</a:t>
            </a:r>
            <a:r>
              <a:rPr sz="2600" spc="80" dirty="0">
                <a:solidFill>
                  <a:srgbClr val="5F7FAA"/>
                </a:solidFill>
              </a:rPr>
              <a:t>John"</a:t>
            </a:r>
            <a:r>
              <a:rPr sz="2600" spc="-245" dirty="0">
                <a:solidFill>
                  <a:srgbClr val="CC7831"/>
                </a:solidFill>
              </a:rPr>
              <a:t>,  </a:t>
            </a:r>
            <a:r>
              <a:rPr sz="2600" spc="-35" dirty="0">
                <a:solidFill>
                  <a:srgbClr val="000000"/>
                </a:solidFill>
              </a:rPr>
              <a:t>"age"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60" dirty="0">
                <a:solidFill>
                  <a:srgbClr val="6897BB"/>
                </a:solidFill>
              </a:rPr>
              <a:t>34</a:t>
            </a:r>
            <a:r>
              <a:rPr sz="2600" spc="-60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39700">
              <a:lnSpc>
                <a:spcPts val="2900"/>
              </a:lnSpc>
            </a:pPr>
            <a:r>
              <a:rPr sz="2600" spc="-10" dirty="0">
                <a:solidFill>
                  <a:srgbClr val="000000"/>
                </a:solidFill>
              </a:rPr>
              <a:t>"weight"</a:t>
            </a:r>
            <a:r>
              <a:rPr sz="2600" spc="-10" dirty="0">
                <a:solidFill>
                  <a:srgbClr val="CC7831"/>
                </a:solidFill>
              </a:rPr>
              <a:t>:</a:t>
            </a:r>
            <a:r>
              <a:rPr sz="2600" spc="-175" dirty="0">
                <a:solidFill>
                  <a:srgbClr val="CC7831"/>
                </a:solidFill>
              </a:rPr>
              <a:t> </a:t>
            </a:r>
            <a:r>
              <a:rPr sz="2600" spc="-100" dirty="0">
                <a:solidFill>
                  <a:srgbClr val="6897BB"/>
                </a:solidFill>
              </a:rPr>
              <a:t>78.4</a:t>
            </a:r>
            <a:r>
              <a:rPr sz="2600" spc="-100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2700" marR="2065020" indent="12700">
              <a:lnSpc>
                <a:spcPts val="5300"/>
              </a:lnSpc>
              <a:spcBef>
                <a:spcPts val="340"/>
              </a:spcBef>
            </a:pPr>
            <a:r>
              <a:rPr sz="2600" spc="-35" dirty="0">
                <a:solidFill>
                  <a:srgbClr val="000000"/>
                </a:solidFill>
              </a:rPr>
              <a:t>"married"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65" dirty="0">
                <a:solidFill>
                  <a:srgbClr val="CC7831"/>
                </a:solidFill>
              </a:rPr>
              <a:t> </a:t>
            </a:r>
            <a:r>
              <a:rPr sz="2600" b="1" spc="40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true</a:t>
            </a:r>
            <a:r>
              <a:rPr sz="2600" spc="40" dirty="0">
                <a:solidFill>
                  <a:srgbClr val="CC7831"/>
                </a:solidFill>
              </a:rPr>
              <a:t>, </a:t>
            </a:r>
            <a:r>
              <a:rPr sz="2600" spc="-905" dirty="0">
                <a:solidFill>
                  <a:srgbClr val="CC7831"/>
                </a:solidFill>
              </a:rPr>
              <a:t> </a:t>
            </a:r>
            <a:r>
              <a:rPr sz="2600" spc="-35" dirty="0">
                <a:solidFill>
                  <a:srgbClr val="000000"/>
                </a:solidFill>
              </a:rPr>
              <a:t>"address"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385" dirty="0">
                <a:solidFill>
                  <a:srgbClr val="A9B7C6"/>
                </a:solidFill>
              </a:rPr>
              <a:t>{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10185">
              <a:lnSpc>
                <a:spcPts val="2550"/>
              </a:lnSpc>
            </a:pPr>
            <a:r>
              <a:rPr sz="2600" spc="-40" dirty="0">
                <a:solidFill>
                  <a:srgbClr val="9876AA"/>
                </a:solidFill>
              </a:rPr>
              <a:t>"street"</a:t>
            </a:r>
            <a:r>
              <a:rPr sz="2600" spc="-40" dirty="0">
                <a:solidFill>
                  <a:srgbClr val="CC7831"/>
                </a:solidFill>
              </a:rPr>
              <a:t>:</a:t>
            </a:r>
            <a:r>
              <a:rPr sz="2600" spc="-150" dirty="0">
                <a:solidFill>
                  <a:srgbClr val="CC7831"/>
                </a:solidFill>
              </a:rPr>
              <a:t> </a:t>
            </a:r>
            <a:r>
              <a:rPr sz="2600" spc="20" dirty="0">
                <a:solidFill>
                  <a:srgbClr val="000000"/>
                </a:solidFill>
              </a:rPr>
              <a:t>"Park</a:t>
            </a:r>
            <a:r>
              <a:rPr sz="2600" spc="-150" dirty="0">
                <a:solidFill>
                  <a:srgbClr val="000000"/>
                </a:solidFill>
              </a:rPr>
              <a:t> </a:t>
            </a:r>
            <a:r>
              <a:rPr sz="2600" spc="25" dirty="0">
                <a:solidFill>
                  <a:srgbClr val="000000"/>
                </a:solidFill>
              </a:rPr>
              <a:t>Lane</a:t>
            </a:r>
            <a:r>
              <a:rPr sz="2600" spc="-145" dirty="0">
                <a:solidFill>
                  <a:srgbClr val="000000"/>
                </a:solidFill>
              </a:rPr>
              <a:t> </a:t>
            </a:r>
            <a:r>
              <a:rPr sz="2600" spc="-65" dirty="0">
                <a:solidFill>
                  <a:srgbClr val="000000"/>
                </a:solidFill>
              </a:rPr>
              <a:t>3”</a:t>
            </a:r>
            <a:r>
              <a:rPr sz="2600" spc="-65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210185">
              <a:lnSpc>
                <a:spcPts val="3100"/>
              </a:lnSpc>
            </a:pPr>
            <a:r>
              <a:rPr sz="2600" spc="-15" dirty="0">
                <a:solidFill>
                  <a:srgbClr val="9876AA"/>
                </a:solidFill>
              </a:rPr>
              <a:t>"city"</a:t>
            </a:r>
            <a:r>
              <a:rPr sz="2600" spc="-15" dirty="0">
                <a:solidFill>
                  <a:srgbClr val="CC7831"/>
                </a:solidFill>
              </a:rPr>
              <a:t>:</a:t>
            </a:r>
            <a:r>
              <a:rPr sz="2600" spc="-155" dirty="0">
                <a:solidFill>
                  <a:srgbClr val="CC7831"/>
                </a:solidFill>
              </a:rPr>
              <a:t> </a:t>
            </a:r>
            <a:r>
              <a:rPr sz="2600" spc="55" dirty="0">
                <a:solidFill>
                  <a:srgbClr val="000000"/>
                </a:solidFill>
              </a:rPr>
              <a:t>"Little</a:t>
            </a:r>
            <a:r>
              <a:rPr sz="2600" spc="-150" dirty="0">
                <a:solidFill>
                  <a:srgbClr val="000000"/>
                </a:solidFill>
              </a:rPr>
              <a:t> </a:t>
            </a:r>
            <a:r>
              <a:rPr sz="2600" spc="-5" dirty="0">
                <a:solidFill>
                  <a:srgbClr val="000000"/>
                </a:solidFill>
              </a:rPr>
              <a:t>Town"</a:t>
            </a:r>
            <a:endParaRPr sz="2600"/>
          </a:p>
          <a:p>
            <a:pPr marL="12700">
              <a:lnSpc>
                <a:spcPts val="3110"/>
              </a:lnSpc>
            </a:pPr>
            <a:r>
              <a:rPr sz="2600" spc="-320" dirty="0">
                <a:solidFill>
                  <a:srgbClr val="A9B7C6"/>
                </a:solidFill>
              </a:rPr>
              <a:t>},</a:t>
            </a:r>
            <a:endParaRPr sz="2600"/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spc="-15" dirty="0">
                <a:solidFill>
                  <a:srgbClr val="000000"/>
                </a:solidFill>
              </a:rPr>
              <a:t>"children"</a:t>
            </a:r>
            <a:r>
              <a:rPr sz="2600" spc="-15" dirty="0">
                <a:solidFill>
                  <a:srgbClr val="CC7831"/>
                </a:solidFill>
              </a:rPr>
              <a:t>:</a:t>
            </a:r>
            <a:r>
              <a:rPr sz="2600" spc="-150" dirty="0">
                <a:solidFill>
                  <a:srgbClr val="CC7831"/>
                </a:solidFill>
              </a:rPr>
              <a:t> </a:t>
            </a:r>
            <a:r>
              <a:rPr sz="2600" spc="-15" dirty="0">
                <a:solidFill>
                  <a:srgbClr val="A9B7C6"/>
                </a:solidFill>
              </a:rPr>
              <a:t>[</a:t>
            </a:r>
            <a:r>
              <a:rPr sz="2600" spc="-15" dirty="0">
                <a:solidFill>
                  <a:srgbClr val="5F7FAA"/>
                </a:solidFill>
              </a:rPr>
              <a:t>"Mary"</a:t>
            </a:r>
            <a:r>
              <a:rPr sz="2600" spc="-15" dirty="0">
                <a:solidFill>
                  <a:srgbClr val="CC7831"/>
                </a:solidFill>
              </a:rPr>
              <a:t>,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5" dirty="0">
                <a:solidFill>
                  <a:srgbClr val="5F7FAA"/>
                </a:solidFill>
              </a:rPr>
              <a:t>"Elisa"</a:t>
            </a:r>
            <a:r>
              <a:rPr sz="2600" spc="-5" dirty="0">
                <a:solidFill>
                  <a:srgbClr val="A9B7C6"/>
                </a:solidFill>
              </a:rPr>
              <a:t>]</a:t>
            </a:r>
            <a:r>
              <a:rPr sz="2600" spc="-5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600" spc="-40" dirty="0">
                <a:solidFill>
                  <a:srgbClr val="000000"/>
                </a:solidFill>
              </a:rPr>
              <a:t>"unused"</a:t>
            </a:r>
            <a:r>
              <a:rPr sz="2600" spc="-40" dirty="0">
                <a:solidFill>
                  <a:srgbClr val="CC7831"/>
                </a:solidFill>
              </a:rPr>
              <a:t>:</a:t>
            </a:r>
            <a:r>
              <a:rPr sz="2600" spc="-160" dirty="0">
                <a:solidFill>
                  <a:srgbClr val="CC7831"/>
                </a:solidFill>
              </a:rPr>
              <a:t> </a:t>
            </a:r>
            <a:r>
              <a:rPr sz="2600" b="1" spc="45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null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400" y="2273300"/>
            <a:ext cx="2872740" cy="330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String</a:t>
            </a:r>
            <a:r>
              <a:rPr sz="26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14" dirty="0">
                <a:latin typeface="Verdana" panose="020B0604030504040204"/>
                <a:cs typeface="Verdana" panose="020B0604030504040204"/>
              </a:rPr>
              <a:t>name;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370840">
              <a:lnSpc>
                <a:spcPts val="2900"/>
              </a:lnSpc>
              <a:spcBef>
                <a:spcPts val="116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int  </a:t>
            </a:r>
            <a:r>
              <a:rPr sz="2600" spc="-90" dirty="0">
                <a:latin typeface="Verdana" panose="020B0604030504040204"/>
                <a:cs typeface="Verdana" panose="020B0604030504040204"/>
              </a:rPr>
              <a:t>age;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double</a:t>
            </a:r>
            <a:r>
              <a:rPr sz="26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weight;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5080" indent="12700">
              <a:lnSpc>
                <a:spcPct val="160000"/>
              </a:lnSpc>
              <a:spcBef>
                <a:spcPts val="35"/>
              </a:spcBef>
            </a:pPr>
            <a:r>
              <a:rPr sz="2600" spc="50" dirty="0">
                <a:latin typeface="Verdana" panose="020B0604030504040204"/>
                <a:cs typeface="Verdana" panose="020B0604030504040204"/>
              </a:rPr>
              <a:t>boolean</a:t>
            </a:r>
            <a:r>
              <a:rPr sz="2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married;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Address</a:t>
            </a:r>
            <a:r>
              <a:rPr sz="2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address;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400" y="6682740"/>
            <a:ext cx="357124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000"/>
              </a:lnSpc>
              <a:spcBef>
                <a:spcPts val="10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Li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t&lt;</a:t>
            </a:r>
            <a:r>
              <a:rPr sz="2600" spc="-21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tring&gt;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child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en; 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Object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unused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80" dirty="0">
                <a:latin typeface="Verdana" panose="020B0604030504040204"/>
                <a:cs typeface="Verdana" panose="020B0604030504040204"/>
              </a:rPr>
              <a:t>=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95" dirty="0">
                <a:latin typeface="Verdana" panose="020B0604030504040204"/>
                <a:cs typeface="Verdana" panose="020B0604030504040204"/>
              </a:rPr>
              <a:t>null;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3600" y="647700"/>
            <a:ext cx="6897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100" y="2319981"/>
            <a:ext cx="3917315" cy="205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857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Annotation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8260">
              <a:lnSpc>
                <a:spcPct val="100000"/>
              </a:lnSpc>
              <a:spcBef>
                <a:spcPts val="2090"/>
              </a:spcBef>
            </a:pPr>
            <a:r>
              <a:rPr sz="2600" spc="35" dirty="0">
                <a:latin typeface="Verdana" panose="020B0604030504040204"/>
                <a:cs typeface="Verdana" panose="020B0604030504040204"/>
              </a:rPr>
              <a:t>@JsonProperty(</a:t>
            </a:r>
            <a:r>
              <a:rPr sz="2600" spc="35" dirty="0">
                <a:solidFill>
                  <a:srgbClr val="5F7FAA"/>
                </a:solidFill>
                <a:latin typeface="Verdana" panose="020B0604030504040204"/>
                <a:cs typeface="Verdana" panose="020B0604030504040204"/>
              </a:rPr>
              <a:t>“first”</a:t>
            </a:r>
            <a:r>
              <a:rPr sz="2600" spc="35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2900"/>
              </a:lnSpc>
              <a:spcBef>
                <a:spcPts val="116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@JsonIgnore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@JsonIgno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eP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operties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82100" y="2273300"/>
            <a:ext cx="5871210" cy="279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Description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63500" marR="2476500">
              <a:lnSpc>
                <a:spcPct val="128000"/>
              </a:lnSpc>
              <a:spcBef>
                <a:spcPts val="158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property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name </a:t>
            </a:r>
            <a:r>
              <a:rPr sz="26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ignore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26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property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63500">
              <a:lnSpc>
                <a:spcPts val="2900"/>
              </a:lnSpc>
            </a:pPr>
            <a:r>
              <a:rPr sz="2600" spc="30" dirty="0">
                <a:latin typeface="Verdana" panose="020B0604030504040204"/>
                <a:cs typeface="Verdana" panose="020B0604030504040204"/>
              </a:rPr>
              <a:t>ignore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these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properties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63500">
              <a:lnSpc>
                <a:spcPct val="100000"/>
              </a:lnSpc>
              <a:spcBef>
                <a:spcPts val="238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exclude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values: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u="sng" spc="-55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null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,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empty,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default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600" y="4762500"/>
            <a:ext cx="4097020" cy="12090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06120" marR="5080" indent="-693420">
              <a:lnSpc>
                <a:spcPts val="3100"/>
              </a:lnSpc>
              <a:spcBef>
                <a:spcPts val="22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@JsonInclude</a:t>
            </a:r>
            <a:r>
              <a:rPr sz="2600" spc="1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( </a:t>
            </a:r>
            <a:r>
              <a:rPr sz="2600" spc="15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JsonInclude</a:t>
            </a:r>
            <a:r>
              <a:rPr sz="2600" spc="-2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.Include.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597660">
              <a:lnSpc>
                <a:spcPts val="3000"/>
              </a:lnSpc>
            </a:pPr>
            <a:r>
              <a:rPr sz="2600" spc="80" dirty="0">
                <a:solidFill>
                  <a:srgbClr val="9876AA"/>
                </a:solidFill>
                <a:latin typeface="Verdana" panose="020B0604030504040204"/>
                <a:cs typeface="Verdana" panose="020B0604030504040204"/>
              </a:rPr>
              <a:t>NON_NULL</a:t>
            </a:r>
            <a:r>
              <a:rPr sz="2600" spc="8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6362700"/>
            <a:ext cx="4314190" cy="7899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380"/>
              </a:spcBef>
            </a:pPr>
            <a:r>
              <a:rPr sz="2600" spc="25" dirty="0">
                <a:latin typeface="Verdana" panose="020B0604030504040204"/>
                <a:cs typeface="Verdana" panose="020B0604030504040204"/>
              </a:rPr>
              <a:t>@JsonManagedReference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@JsonBackReference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900" y="6362700"/>
            <a:ext cx="3415665" cy="7899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380"/>
              </a:spcBef>
            </a:pPr>
            <a:r>
              <a:rPr sz="2600" spc="15" dirty="0">
                <a:latin typeface="Verdana" panose="020B0604030504040204"/>
                <a:cs typeface="Verdana" panose="020B0604030504040204"/>
              </a:rPr>
              <a:t>parent-child</a:t>
            </a:r>
            <a:r>
              <a:rPr sz="2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relation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child-parent</a:t>
            </a:r>
            <a:r>
              <a:rPr sz="2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relation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298700"/>
            <a:ext cx="392112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Rename</a:t>
            </a:r>
            <a:r>
              <a:rPr spc="-2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pc="4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806450">
              <a:lnSpc>
                <a:spcPts val="6200"/>
              </a:lnSpc>
              <a:spcBef>
                <a:spcPts val="400"/>
              </a:spcBef>
            </a:pPr>
            <a:r>
              <a:rPr spc="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pc="-2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Properties </a:t>
            </a:r>
            <a:r>
              <a:rPr spc="-1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Relation</a:t>
            </a:r>
            <a:endParaRPr spc="3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0" y="4660900"/>
            <a:ext cx="504063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302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Address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11200" lvl="1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711200" algn="l"/>
              </a:tabLst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One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@Embedded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11200" lvl="1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7112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More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@OneToMany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0" y="3357879"/>
            <a:ext cx="9162415" cy="319024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6400" spc="14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-7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5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2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2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6400" spc="-5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36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1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32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6400" spc="-3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6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2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32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4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15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6400">
              <a:latin typeface="Verdana" panose="020B0604030504040204"/>
              <a:cs typeface="Verdana" panose="020B0604030504040204"/>
            </a:endParaRPr>
          </a:p>
          <a:p>
            <a:pPr marL="88900" marR="5080">
              <a:lnSpc>
                <a:spcPct val="101000"/>
              </a:lnSpc>
              <a:spcBef>
                <a:spcPts val="1080"/>
              </a:spcBef>
              <a:tabLst>
                <a:tab pos="3950970" algn="l"/>
              </a:tabLst>
            </a:pP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Wired Brain</a:t>
            </a:r>
            <a:r>
              <a:rPr sz="2800" b="1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Coffee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is starting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28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loyalty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program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called 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Wired</a:t>
            </a:r>
            <a:r>
              <a:rPr sz="2800" b="1" spc="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Brain</a:t>
            </a:r>
            <a:r>
              <a:rPr sz="2800" b="1" spc="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Friends.	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is a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 database stored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sz="2800" spc="-8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central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server.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The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server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should be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accessible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via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a 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 API.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8420" y="3315228"/>
            <a:ext cx="3566310" cy="25135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671" y="1752600"/>
            <a:ext cx="4551680" cy="30429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-635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BBB529"/>
                </a:solidFill>
              </a:rPr>
              <a:t>@JsonProperty</a:t>
            </a:r>
            <a:r>
              <a:rPr sz="2800" spc="-5" dirty="0"/>
              <a:t>(</a:t>
            </a:r>
            <a:r>
              <a:rPr sz="2800" spc="-5" dirty="0">
                <a:solidFill>
                  <a:srgbClr val="5F7FAA"/>
                </a:solidFill>
              </a:rPr>
              <a:t>"first-name"</a:t>
            </a:r>
            <a:r>
              <a:rPr sz="2800" spc="-5" dirty="0"/>
              <a:t>) </a:t>
            </a:r>
            <a:r>
              <a:rPr sz="2800" spc="-765" dirty="0"/>
              <a:t> </a:t>
            </a:r>
            <a:r>
              <a:rPr sz="2800" spc="-5" dirty="0">
                <a:solidFill>
                  <a:srgbClr val="CC7831"/>
                </a:solidFill>
              </a:rPr>
              <a:t>private </a:t>
            </a:r>
            <a:r>
              <a:rPr sz="2800" spc="-5" dirty="0"/>
              <a:t>String </a:t>
            </a:r>
            <a:r>
              <a:rPr sz="2800" spc="-5" dirty="0">
                <a:solidFill>
                  <a:srgbClr val="9876AA"/>
                </a:solidFill>
              </a:rPr>
              <a:t>firstName</a:t>
            </a:r>
            <a:r>
              <a:rPr sz="2800" spc="-5" dirty="0">
                <a:solidFill>
                  <a:srgbClr val="CC7831"/>
                </a:solidFill>
              </a:rPr>
              <a:t>;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@JsonProperty</a:t>
            </a:r>
            <a:r>
              <a:rPr sz="2800" spc="-5" dirty="0"/>
              <a:t>(</a:t>
            </a:r>
            <a:r>
              <a:rPr sz="2800" spc="-5" dirty="0">
                <a:solidFill>
                  <a:srgbClr val="5F7FAA"/>
                </a:solidFill>
              </a:rPr>
              <a:t>"last-name"</a:t>
            </a:r>
            <a:r>
              <a:rPr sz="2800" spc="-5" dirty="0"/>
              <a:t>) </a:t>
            </a:r>
            <a:r>
              <a:rPr sz="2800" spc="-765" dirty="0"/>
              <a:t> </a:t>
            </a:r>
            <a:r>
              <a:rPr sz="2800" spc="-5" dirty="0">
                <a:solidFill>
                  <a:srgbClr val="CC7831"/>
                </a:solidFill>
              </a:rPr>
              <a:t>private</a:t>
            </a:r>
            <a:r>
              <a:rPr sz="2800" spc="-10" dirty="0">
                <a:solidFill>
                  <a:srgbClr val="CC7831"/>
                </a:solidFill>
              </a:rPr>
              <a:t> </a:t>
            </a:r>
            <a:r>
              <a:rPr sz="2800" spc="-5" dirty="0"/>
              <a:t>String </a:t>
            </a:r>
            <a:r>
              <a:rPr sz="2800" spc="-5" dirty="0">
                <a:solidFill>
                  <a:srgbClr val="9876AA"/>
                </a:solidFill>
              </a:rPr>
              <a:t>lastName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  <a:p>
            <a:pPr marL="12700" marR="1862455">
              <a:lnSpc>
                <a:spcPct val="101000"/>
              </a:lnSpc>
            </a:pPr>
            <a:r>
              <a:rPr sz="2800" spc="-5" dirty="0">
                <a:solidFill>
                  <a:srgbClr val="CC7831"/>
                </a:solidFill>
              </a:rPr>
              <a:t>int </a:t>
            </a:r>
            <a:r>
              <a:rPr sz="2800" spc="-5" dirty="0">
                <a:solidFill>
                  <a:srgbClr val="9876AA"/>
                </a:solidFill>
              </a:rPr>
              <a:t>age</a:t>
            </a:r>
            <a:r>
              <a:rPr sz="2800" spc="-5" dirty="0">
                <a:solidFill>
                  <a:srgbClr val="CC7831"/>
                </a:solidFill>
              </a:rPr>
              <a:t>;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@JsonIgnore </a:t>
            </a:r>
            <a:r>
              <a:rPr sz="2800" dirty="0">
                <a:solidFill>
                  <a:srgbClr val="BBB529"/>
                </a:solidFill>
              </a:rPr>
              <a:t> </a:t>
            </a:r>
            <a:r>
              <a:rPr sz="2800" spc="-5" dirty="0">
                <a:solidFill>
                  <a:srgbClr val="CC7831"/>
                </a:solidFill>
              </a:rPr>
              <a:t>boolean</a:t>
            </a:r>
            <a:r>
              <a:rPr sz="2800" spc="-55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9876AA"/>
                </a:solidFill>
              </a:rPr>
              <a:t>married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3600" y="5225952"/>
            <a:ext cx="8488045" cy="333692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Annotations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ts val="3110"/>
              </a:lnSpc>
              <a:spcBef>
                <a:spcPts val="84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Java</a:t>
            </a:r>
            <a:r>
              <a:rPr sz="26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types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447040">
              <a:lnSpc>
                <a:spcPts val="3110"/>
              </a:lnSpc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int</a:t>
            </a:r>
            <a:r>
              <a:rPr sz="26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boolean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49860" marR="5777865" indent="-99060">
              <a:lnSpc>
                <a:spcPts val="3100"/>
              </a:lnSpc>
              <a:spcBef>
                <a:spcPts val="250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Annotations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@JsonP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operty 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@JsonIgnore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889000"/>
            <a:ext cx="10621645" cy="1747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6364605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CC7831"/>
                </a:solidFill>
              </a:rPr>
              <a:t>//in Friend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@JsonManagedReference</a:t>
            </a:r>
            <a:endParaRPr sz="2800"/>
          </a:p>
          <a:p>
            <a:pPr marL="12700" marR="5080">
              <a:lnSpc>
                <a:spcPct val="101000"/>
              </a:lnSpc>
            </a:pPr>
            <a:r>
              <a:rPr sz="2800" spc="-20" dirty="0">
                <a:solidFill>
                  <a:srgbClr val="BBB529"/>
                </a:solidFill>
              </a:rPr>
              <a:t>@OneToMany</a:t>
            </a:r>
            <a:r>
              <a:rPr sz="2800" spc="-20" dirty="0"/>
              <a:t>(</a:t>
            </a:r>
            <a:r>
              <a:rPr sz="2800" spc="-20" dirty="0">
                <a:solidFill>
                  <a:srgbClr val="D0D0FF"/>
                </a:solidFill>
              </a:rPr>
              <a:t>mappedBy</a:t>
            </a:r>
            <a:r>
              <a:rPr sz="2800" spc="5" dirty="0">
                <a:solidFill>
                  <a:srgbClr val="D0D0FF"/>
                </a:solidFill>
              </a:rPr>
              <a:t> </a:t>
            </a:r>
            <a:r>
              <a:rPr sz="2800" dirty="0"/>
              <a:t>=</a:t>
            </a:r>
            <a:r>
              <a:rPr sz="2800" spc="10" dirty="0"/>
              <a:t> </a:t>
            </a:r>
            <a:r>
              <a:rPr sz="2800" spc="-5" dirty="0">
                <a:solidFill>
                  <a:srgbClr val="5F7FAA"/>
                </a:solidFill>
              </a:rPr>
              <a:t>"friend"</a:t>
            </a:r>
            <a:r>
              <a:rPr sz="2800" spc="-5" dirty="0">
                <a:solidFill>
                  <a:srgbClr val="CC7831"/>
                </a:solidFill>
              </a:rPr>
              <a:t>,</a:t>
            </a:r>
            <a:r>
              <a:rPr sz="2800" spc="15" dirty="0">
                <a:solidFill>
                  <a:srgbClr val="CC7831"/>
                </a:solidFill>
              </a:rPr>
              <a:t> </a:t>
            </a:r>
            <a:r>
              <a:rPr sz="2800" dirty="0">
                <a:solidFill>
                  <a:srgbClr val="D0D0FF"/>
                </a:solidFill>
              </a:rPr>
              <a:t>cascade</a:t>
            </a:r>
            <a:r>
              <a:rPr sz="2800" spc="5" dirty="0">
                <a:solidFill>
                  <a:srgbClr val="D0D0FF"/>
                </a:solidFill>
              </a:rPr>
              <a:t> </a:t>
            </a:r>
            <a:r>
              <a:rPr sz="2800" dirty="0"/>
              <a:t>=</a:t>
            </a:r>
            <a:r>
              <a:rPr sz="2800" spc="10" dirty="0"/>
              <a:t> </a:t>
            </a:r>
            <a:r>
              <a:rPr sz="2800" spc="-15" dirty="0"/>
              <a:t>CascadeType.</a:t>
            </a:r>
            <a:r>
              <a:rPr sz="2800" spc="-15" dirty="0">
                <a:solidFill>
                  <a:srgbClr val="9876AA"/>
                </a:solidFill>
              </a:rPr>
              <a:t>ALL</a:t>
            </a:r>
            <a:r>
              <a:rPr sz="2800" spc="-15" dirty="0"/>
              <a:t>) </a:t>
            </a:r>
            <a:r>
              <a:rPr sz="2800" spc="-760" dirty="0"/>
              <a:t> </a:t>
            </a:r>
            <a:r>
              <a:rPr sz="2800" spc="-5" dirty="0"/>
              <a:t>List&lt;Address&gt; </a:t>
            </a:r>
            <a:r>
              <a:rPr sz="2800" spc="-5" dirty="0">
                <a:solidFill>
                  <a:srgbClr val="9876AA"/>
                </a:solidFill>
              </a:rPr>
              <a:t>addresses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3600" y="3048000"/>
            <a:ext cx="9986010" cy="50317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76200" marR="6357620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//in </a:t>
            </a:r>
            <a:r>
              <a:rPr sz="2800" dirty="0">
                <a:solidFill>
                  <a:srgbClr val="CC7831"/>
                </a:solidFill>
                <a:latin typeface="Arial MT"/>
                <a:cs typeface="Arial MT"/>
              </a:rPr>
              <a:t>Address </a:t>
            </a:r>
            <a:r>
              <a:rPr sz="2800" spc="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BBB529"/>
                </a:solidFill>
                <a:latin typeface="Arial MT"/>
                <a:cs typeface="Arial MT"/>
              </a:rPr>
              <a:t>@</a:t>
            </a:r>
            <a:r>
              <a:rPr sz="2800" dirty="0">
                <a:solidFill>
                  <a:srgbClr val="BBB529"/>
                </a:solidFill>
                <a:latin typeface="Arial MT"/>
                <a:cs typeface="Arial MT"/>
              </a:rPr>
              <a:t>JsonBackRe</a:t>
            </a:r>
            <a:r>
              <a:rPr sz="2800" spc="-5" dirty="0">
                <a:solidFill>
                  <a:srgbClr val="BBB529"/>
                </a:solidFill>
                <a:latin typeface="Arial MT"/>
                <a:cs typeface="Arial MT"/>
              </a:rPr>
              <a:t>f</a:t>
            </a:r>
            <a:r>
              <a:rPr sz="2800" dirty="0">
                <a:solidFill>
                  <a:srgbClr val="BBB529"/>
                </a:solidFill>
                <a:latin typeface="Arial MT"/>
                <a:cs typeface="Arial MT"/>
              </a:rPr>
              <a:t>erence  </a:t>
            </a:r>
            <a:r>
              <a:rPr sz="2800" spc="-35" dirty="0">
                <a:solidFill>
                  <a:srgbClr val="BBB529"/>
                </a:solidFill>
                <a:latin typeface="Arial MT"/>
                <a:cs typeface="Arial MT"/>
              </a:rPr>
              <a:t>@ManyToOne</a:t>
            </a:r>
            <a:endParaRPr sz="2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2800" spc="-3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friend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@OneToMany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@ManyToOne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2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backReference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Foreign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Key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490220">
              <a:lnSpc>
                <a:spcPct val="176000"/>
              </a:lnSpc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Json..Reference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annotation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otherwise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infinite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0" dirty="0">
                <a:latin typeface="Verdana" panose="020B0604030504040204"/>
                <a:cs typeface="Verdana" panose="020B0604030504040204"/>
              </a:rPr>
              <a:t>loop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0" dirty="0">
                <a:latin typeface="Verdana" panose="020B0604030504040204"/>
                <a:cs typeface="Verdana" panose="020B0604030504040204"/>
              </a:rPr>
              <a:t>P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o</a:t>
            </a:r>
            <a:r>
              <a:rPr sz="2600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25" dirty="0">
                <a:latin typeface="Verdana" panose="020B0604030504040204"/>
                <a:cs typeface="Verdana" panose="020B0604030504040204"/>
              </a:rPr>
              <a:t>tman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600" spc="-75" dirty="0">
                <a:latin typeface="Verdana" panose="020B0604030504040204"/>
                <a:cs typeface="Verdana" panose="020B0604030504040204"/>
              </a:rPr>
              <a:t>v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erything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dirty="0">
                <a:latin typeface="Verdana" panose="020B0604030504040204"/>
                <a:cs typeface="Verdana" panose="020B0604030504040204"/>
              </a:rPr>
              <a:t>t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y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same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298700"/>
            <a:ext cx="1485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oject</a:t>
            </a:r>
            <a:endParaRPr spc="4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1700" y="3086100"/>
            <a:ext cx="691705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z="3200" spc="-85" dirty="0">
                <a:latin typeface="Verdana" panose="020B0604030504040204"/>
                <a:cs typeface="Verdana" panose="020B0604030504040204"/>
              </a:rPr>
              <a:t>Create,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Read,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Update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Delete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Finders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marR="3555365" lvl="1" indent="-8382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FindBy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??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marR="3550285" indent="-3175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125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Relations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33029" y="4125674"/>
            <a:ext cx="2486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Anal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327400"/>
            <a:ext cx="6012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3610" algn="l"/>
              </a:tabLst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	REST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should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able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to:</a:t>
            </a:r>
            <a:endParaRPr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3822700"/>
            <a:ext cx="4725035" cy="199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register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new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find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or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more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change</a:t>
            </a:r>
            <a:r>
              <a:rPr sz="3200" spc="-3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30488" y="4125674"/>
            <a:ext cx="2089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Design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387600"/>
            <a:ext cx="3077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MVC</a:t>
            </a:r>
            <a:r>
              <a:rPr spc="-7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architecture</a:t>
            </a:r>
            <a:endParaRPr spc="-5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4855" y="2951956"/>
            <a:ext cx="6731000" cy="37973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55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Model: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View: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</a:pPr>
            <a:r>
              <a:rPr sz="3200" spc="-15" dirty="0">
                <a:solidFill>
                  <a:srgbClr val="A7A7A7"/>
                </a:solidFill>
                <a:latin typeface="Tahoma" panose="020B0604030504040204"/>
                <a:cs typeface="Tahoma" panose="020B0604030504040204"/>
              </a:rPr>
              <a:t>Postman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80010">
              <a:lnSpc>
                <a:spcPct val="100000"/>
              </a:lnSpc>
              <a:spcBef>
                <a:spcPts val="7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Controller: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FriendController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80010">
              <a:lnSpc>
                <a:spcPct val="100000"/>
              </a:lnSpc>
              <a:spcBef>
                <a:spcPts val="7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Service: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FriendService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CRUD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00" y="660400"/>
            <a:ext cx="9874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Wired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Brain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Friends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Architecture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6032500"/>
            <a:ext cx="1177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0" y="8115300"/>
            <a:ext cx="1310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Ser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3390" y="1809485"/>
            <a:ext cx="14326869" cy="6143625"/>
            <a:chOff x="783390" y="1809485"/>
            <a:chExt cx="14326869" cy="6143625"/>
          </a:xfrm>
        </p:grpSpPr>
        <p:sp>
          <p:nvSpPr>
            <p:cNvPr id="6" name="object 6"/>
            <p:cNvSpPr/>
            <p:nvPr/>
          </p:nvSpPr>
          <p:spPr>
            <a:xfrm>
              <a:off x="2462697" y="4296117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70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40458" y="442451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89" h="235585">
                  <a:moveTo>
                    <a:pt x="172598" y="0"/>
                  </a:moveTo>
                  <a:lnTo>
                    <a:pt x="0" y="125427"/>
                  </a:lnTo>
                  <a:lnTo>
                    <a:pt x="211728" y="235311"/>
                  </a:lnTo>
                  <a:lnTo>
                    <a:pt x="17259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62005" y="1809485"/>
              <a:ext cx="8737583" cy="61430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12805" y="1847585"/>
              <a:ext cx="8636000" cy="6042025"/>
            </a:xfrm>
            <a:custGeom>
              <a:avLst/>
              <a:gdLst/>
              <a:ahLst/>
              <a:cxnLst/>
              <a:rect l="l" t="t" r="r" b="b"/>
              <a:pathLst>
                <a:path w="8636000" h="6042025">
                  <a:moveTo>
                    <a:pt x="0" y="0"/>
                  </a:moveTo>
                  <a:lnTo>
                    <a:pt x="8635983" y="0"/>
                  </a:lnTo>
                  <a:lnTo>
                    <a:pt x="8635983" y="6041495"/>
                  </a:lnTo>
                  <a:lnTo>
                    <a:pt x="0" y="604149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273184" y="4186076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69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150939" y="431447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90" h="235585">
                  <a:moveTo>
                    <a:pt x="172605" y="0"/>
                  </a:moveTo>
                  <a:lnTo>
                    <a:pt x="0" y="125427"/>
                  </a:lnTo>
                  <a:lnTo>
                    <a:pt x="211734" y="235311"/>
                  </a:lnTo>
                  <a:lnTo>
                    <a:pt x="1726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3006" y="3510495"/>
              <a:ext cx="1727150" cy="179014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390" y="3099931"/>
              <a:ext cx="1733298" cy="27559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830175" y="5372100"/>
            <a:ext cx="3347720" cy="50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ts val="3820"/>
              </a:lnSpc>
              <a:spcBef>
                <a:spcPts val="100"/>
              </a:spcBef>
            </a:pPr>
            <a:r>
              <a:rPr lang="en-US" sz="3200" spc="65" dirty="0">
                <a:latin typeface="Verdana" panose="020B0604030504040204"/>
                <a:cs typeface="Verdana" panose="020B0604030504040204"/>
              </a:rPr>
              <a:t>My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SQL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4190" y="3138031"/>
            <a:ext cx="1631950" cy="265430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490"/>
              </a:spcBef>
            </a:pPr>
            <a:r>
              <a:rPr sz="23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900" spc="-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Presentation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Verdana" panose="020B0604030504040204"/>
              <a:cs typeface="Verdana" panose="020B0604030504040204"/>
            </a:endParaRPr>
          </a:p>
          <a:p>
            <a:pPr marL="10160" algn="ctr">
              <a:lnSpc>
                <a:spcPct val="100000"/>
              </a:lnSpc>
              <a:spcBef>
                <a:spcPts val="5"/>
              </a:spcBef>
            </a:pPr>
            <a:r>
              <a:rPr sz="2300" spc="1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Postman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78448" y="2347978"/>
          <a:ext cx="2330450" cy="2111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615"/>
              </a:tblGrid>
              <a:tr h="827918">
                <a:tc>
                  <a:txBody>
                    <a:bodyPr/>
                    <a:lstStyle/>
                    <a:p>
                      <a:pPr marL="625475">
                        <a:lnSpc>
                          <a:spcPts val="2730"/>
                        </a:lnSpc>
                        <a:spcBef>
                          <a:spcPts val="1010"/>
                        </a:spcBef>
                      </a:pPr>
                      <a:r>
                        <a:rPr sz="2300" b="1" spc="85" dirty="0">
                          <a:solidFill>
                            <a:srgbClr val="9BC850"/>
                          </a:solidFill>
                          <a:latin typeface="Arial" panose="020B0604020202020204"/>
                          <a:cs typeface="Arial" panose="020B0604020202020204"/>
                        </a:rPr>
                        <a:t>Friend</a:t>
                      </a:r>
                      <a:endParaRPr sz="23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727075">
                        <a:lnSpc>
                          <a:spcPts val="2250"/>
                        </a:lnSpc>
                      </a:pP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model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2827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53975">
                      <a:solidFill>
                        <a:srgbClr val="9BC850"/>
                      </a:solidFill>
                      <a:prstDash val="solid"/>
                    </a:lnT>
                    <a:lnB w="285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  <a:tr h="1023467">
                <a:tc>
                  <a:txBody>
                    <a:bodyPr/>
                    <a:lstStyle/>
                    <a:p>
                      <a:pPr marL="473075" marR="615315">
                        <a:lnSpc>
                          <a:spcPct val="101000"/>
                        </a:lnSpc>
                        <a:spcBef>
                          <a:spcPts val="170"/>
                        </a:spcBef>
                      </a:pPr>
                      <a:r>
                        <a:rPr sz="1900" spc="1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id </a:t>
                      </a:r>
                      <a:r>
                        <a:rPr sz="1900" spc="15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fir</a:t>
                      </a:r>
                      <a:r>
                        <a:rPr sz="1900" spc="-2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tName  </a:t>
                      </a:r>
                      <a:r>
                        <a:rPr sz="1900" spc="-25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lastName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28575">
                      <a:solidFill>
                        <a:srgbClr val="9BC850"/>
                      </a:solidFill>
                      <a:prstDash val="solid"/>
                    </a:lnT>
                    <a:lnB w="285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  <a:tr h="2088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28575">
                      <a:solidFill>
                        <a:srgbClr val="9BC850"/>
                      </a:solidFill>
                      <a:prstDash val="solid"/>
                    </a:lnT>
                    <a:lnB w="539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3048" y="2335278"/>
            <a:ext cx="2355496" cy="2161837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110093" y="4426544"/>
            <a:ext cx="2355850" cy="3000375"/>
            <a:chOff x="4110093" y="4426544"/>
            <a:chExt cx="2355850" cy="300037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0093" y="4426544"/>
              <a:ext cx="2355496" cy="299991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160893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1"/>
                  </a:lnTo>
                  <a:lnTo>
                    <a:pt x="0" y="2898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60893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2"/>
                  </a:lnTo>
                  <a:lnTo>
                    <a:pt x="0" y="289831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86293" y="4490045"/>
            <a:ext cx="2203450" cy="11563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L="347345" marR="348615" indent="-5715" algn="ctr">
              <a:lnSpc>
                <a:spcPts val="2800"/>
              </a:lnSpc>
              <a:spcBef>
                <a:spcPts val="5"/>
              </a:spcBef>
            </a:pP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Friend </a:t>
            </a:r>
            <a:r>
              <a:rPr sz="2300" b="1" spc="9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R="16510" algn="ctr">
              <a:lnSpc>
                <a:spcPct val="100000"/>
              </a:lnSpc>
              <a:spcBef>
                <a:spcPts val="40"/>
              </a:spcBef>
            </a:pPr>
            <a:r>
              <a:rPr sz="1900" spc="-1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@RestController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160893" y="5646162"/>
            <a:ext cx="2254250" cy="280670"/>
            <a:chOff x="4160893" y="5646162"/>
            <a:chExt cx="2254250" cy="280670"/>
          </a:xfrm>
        </p:grpSpPr>
        <p:sp>
          <p:nvSpPr>
            <p:cNvPr id="24" name="object 24"/>
            <p:cNvSpPr/>
            <p:nvPr/>
          </p:nvSpPr>
          <p:spPr>
            <a:xfrm>
              <a:off x="4160893" y="564616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60893" y="590110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186293" y="5926501"/>
            <a:ext cx="2203450" cy="14116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8105" rIns="0" bIns="0" rtlCol="0">
            <a:spAutoFit/>
          </a:bodyPr>
          <a:lstStyle/>
          <a:p>
            <a:pPr marL="283845" marR="931545">
              <a:lnSpc>
                <a:spcPct val="101000"/>
              </a:lnSpc>
              <a:spcBef>
                <a:spcPts val="615"/>
              </a:spcBef>
            </a:pPr>
            <a:r>
              <a:rPr sz="1900" spc="4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GET </a:t>
            </a:r>
            <a:r>
              <a:rPr sz="1900" spc="5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4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POST </a:t>
            </a:r>
            <a:r>
              <a:rPr sz="1900" spc="5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7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PUT </a:t>
            </a:r>
            <a:r>
              <a:rPr sz="1900" spc="8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DELETE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389191" y="4426544"/>
            <a:ext cx="2355850" cy="3000375"/>
            <a:chOff x="9389191" y="4426544"/>
            <a:chExt cx="2355850" cy="300037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9191" y="4426544"/>
              <a:ext cx="2355496" cy="299991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439991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1"/>
                  </a:lnTo>
                  <a:lnTo>
                    <a:pt x="0" y="2898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439991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2"/>
                  </a:lnTo>
                  <a:lnTo>
                    <a:pt x="0" y="289831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465391" y="4490045"/>
            <a:ext cx="2203450" cy="11563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L="528955" marR="572770" indent="-6350" algn="ctr">
              <a:lnSpc>
                <a:spcPts val="2800"/>
              </a:lnSpc>
              <a:spcBef>
                <a:spcPts val="5"/>
              </a:spcBef>
            </a:pPr>
            <a:r>
              <a:rPr sz="2300" b="1" spc="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Friend </a:t>
            </a:r>
            <a:r>
              <a:rPr sz="2300" b="1" spc="9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Servi</a:t>
            </a:r>
            <a:r>
              <a:rPr sz="23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L="8890" algn="ctr">
              <a:lnSpc>
                <a:spcPct val="100000"/>
              </a:lnSpc>
              <a:spcBef>
                <a:spcPts val="40"/>
              </a:spcBef>
            </a:pPr>
            <a:r>
              <a:rPr sz="1900" spc="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CRUDRepository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439991" y="5646162"/>
            <a:ext cx="2254250" cy="280670"/>
            <a:chOff x="9439991" y="5646162"/>
            <a:chExt cx="2254250" cy="280670"/>
          </a:xfrm>
        </p:grpSpPr>
        <p:sp>
          <p:nvSpPr>
            <p:cNvPr id="33" name="object 33"/>
            <p:cNvSpPr/>
            <p:nvPr/>
          </p:nvSpPr>
          <p:spPr>
            <a:xfrm>
              <a:off x="9439991" y="564616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439991" y="590110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9465391" y="5926501"/>
            <a:ext cx="2203450" cy="14116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8105" rIns="0" bIns="0" rtlCol="0">
            <a:spAutoFit/>
          </a:bodyPr>
          <a:lstStyle/>
          <a:p>
            <a:pPr marL="351155" marR="870585">
              <a:lnSpc>
                <a:spcPct val="101000"/>
              </a:lnSpc>
              <a:spcBef>
                <a:spcPts val="615"/>
              </a:spcBef>
            </a:pPr>
            <a:r>
              <a:rPr sz="19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save() </a:t>
            </a:r>
            <a:r>
              <a:rPr sz="1900" spc="-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findAll()  </a:t>
            </a:r>
            <a:r>
              <a:rPr sz="19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delete()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7973" y="4125674"/>
            <a:ext cx="1791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Setup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327400"/>
            <a:ext cx="2917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Install</a:t>
            </a:r>
            <a:r>
              <a:rPr spc="-7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pc="-5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4318000"/>
            <a:ext cx="6659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Generate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Project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Spring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Initializr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8800" y="5308600"/>
            <a:ext cx="3547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Configure</a:t>
            </a:r>
            <a:r>
              <a:rPr sz="3200" spc="-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0" y="647700"/>
            <a:ext cx="4772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8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tall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tabase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8592" y="3200187"/>
            <a:ext cx="6585584" cy="371475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10160" algn="ctr">
              <a:lnSpc>
                <a:spcPct val="100000"/>
              </a:lnSpc>
            </a:pPr>
            <a:r>
              <a:rPr sz="3200" spc="7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MySQL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2460"/>
              </a:spcBef>
            </a:pPr>
            <a:r>
              <a:rPr sz="2700" u="sng" spc="-5" dirty="0">
                <a:solidFill>
                  <a:srgbClr val="0C9DBF"/>
                </a:solidFill>
                <a:uFill>
                  <a:solidFill>
                    <a:srgbClr val="0C9DBF"/>
                  </a:solidFill>
                </a:uFill>
                <a:latin typeface="Verdana" panose="020B0604030504040204"/>
                <a:cs typeface="Verdana" panose="020B0604030504040204"/>
              </a:rPr>
              <a:t>dev.mysql.com/downloads/mysql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285" y="5126860"/>
            <a:ext cx="15092044" cy="5715"/>
          </a:xfrm>
          <a:custGeom>
            <a:avLst/>
            <a:gdLst/>
            <a:ahLst/>
            <a:cxnLst/>
            <a:rect l="l" t="t" r="r" b="b"/>
            <a:pathLst>
              <a:path w="15092044" h="5714">
                <a:moveTo>
                  <a:pt x="15091714" y="0"/>
                </a:moveTo>
                <a:lnTo>
                  <a:pt x="0" y="5490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7100" y="2349500"/>
            <a:ext cx="2871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&lt;</a:t>
            </a:r>
            <a:r>
              <a:rPr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dependency</a:t>
            </a:r>
            <a:r>
              <a:rPr spc="-5" dirty="0">
                <a:solidFill>
                  <a:srgbClr val="000000"/>
                </a:solidFill>
              </a:rPr>
              <a:t>&gt;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2832100"/>
            <a:ext cx="10369550" cy="460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groupId</a:t>
            </a:r>
            <a:r>
              <a:rPr sz="3200" spc="-5" dirty="0">
                <a:latin typeface="Arial MT"/>
                <a:cs typeface="Arial MT"/>
              </a:rPr>
              <a:t>&gt;javax.xml.bind&lt;/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groupId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527685">
              <a:lnSpc>
                <a:spcPts val="3800"/>
              </a:lnSpc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artifactId</a:t>
            </a:r>
            <a:r>
              <a:rPr sz="3200" spc="-5" dirty="0">
                <a:latin typeface="Arial MT"/>
                <a:cs typeface="Arial MT"/>
              </a:rPr>
              <a:t>&gt;jaxb-api&lt;/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artifactId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527685">
              <a:lnSpc>
                <a:spcPts val="3800"/>
              </a:lnSpc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200" spc="-5" dirty="0">
                <a:latin typeface="Arial MT"/>
                <a:cs typeface="Arial MT"/>
              </a:rPr>
              <a:t>&gt;2.3.0&lt;/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spc="-5" dirty="0">
                <a:latin typeface="Arial MT"/>
                <a:cs typeface="Arial MT"/>
              </a:rPr>
              <a:t>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dependency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Repairing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pom.xml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sz="2600" spc="-15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Java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0" dirty="0">
                <a:latin typeface="Verdana" panose="020B0604030504040204"/>
                <a:cs typeface="Verdana" panose="020B0604030504040204"/>
              </a:rPr>
              <a:t>10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some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enterprise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libraries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are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not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available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0" dirty="0">
                <a:latin typeface="Verdana" panose="020B0604030504040204"/>
                <a:cs typeface="Verdana" panose="020B0604030504040204"/>
              </a:rPr>
              <a:t>anymore.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  <a:spcBef>
                <a:spcPts val="2380"/>
              </a:spcBef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&lt;dependencies&gt;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tag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5564</Words>
  <Application>WPS Presentation</Application>
  <PresentationFormat>On-screen Show (4:3)</PresentationFormat>
  <Paragraphs>394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SimSun</vt:lpstr>
      <vt:lpstr>Wingdings</vt:lpstr>
      <vt:lpstr>Arial MT</vt:lpstr>
      <vt:lpstr>Verdana</vt:lpstr>
      <vt:lpstr>Tahoma</vt:lpstr>
      <vt:lpstr>Arial</vt:lpstr>
      <vt:lpstr>Times New Roman</vt:lpstr>
      <vt:lpstr>Calibri</vt:lpstr>
      <vt:lpstr>Microsoft YaHei</vt:lpstr>
      <vt:lpstr>Arial Unicode MS</vt:lpstr>
      <vt:lpstr>Office Theme</vt:lpstr>
      <vt:lpstr>Building the Friends Web Services</vt:lpstr>
      <vt:lpstr>Design  Setup  Build</vt:lpstr>
      <vt:lpstr>Wired Brain Coffee is starting a loyalty program called  Wired Brain Friends.	It is a friends database stored on  a central server. The server should be accessible via a  REST API.</vt:lpstr>
      <vt:lpstr>The	REST API should be able to:</vt:lpstr>
      <vt:lpstr>MVC architecture</vt:lpstr>
      <vt:lpstr>Wired Brain Friends Architecture</vt:lpstr>
      <vt:lpstr>Install Database</vt:lpstr>
      <vt:lpstr>Install Database</vt:lpstr>
      <vt:lpstr>&lt;dependency&gt;</vt:lpstr>
      <vt:lpstr>spring.datasource.url=jdbc:mysql://localhost/friends  spring.datasource.username=root</vt:lpstr>
      <vt:lpstr>Implement the Architecture</vt:lpstr>
      <vt:lpstr>public class Friend {</vt:lpstr>
      <vt:lpstr>public interface FriendService</vt:lpstr>
      <vt:lpstr>public class FriendController {</vt:lpstr>
      <vt:lpstr>Implement the REST API one by one</vt:lpstr>
      <vt:lpstr>@PostMapping("/friend")</vt:lpstr>
      <vt:lpstr>@GetMapping("/friend")  Iterable&lt;Friend&gt; read() {</vt:lpstr>
      <vt:lpstr>@PutMapping("/friend")</vt:lpstr>
      <vt:lpstr>@DeleteMapping("/friend/{id}")</vt:lpstr>
      <vt:lpstr>PowerPoint 演示文稿</vt:lpstr>
      <vt:lpstr>Find by FirstName AND LastName  Find by FirstName OR LastName</vt:lpstr>
      <vt:lpstr>@GetMapping("/friend/{id}")</vt:lpstr>
      <vt:lpstr>extends	CrudRepository&lt;Friend, Integer&gt; {</vt:lpstr>
      <vt:lpstr>@GetMapping("/friend/search")  Iterable&lt;Friend&gt; findByQuery(</vt:lpstr>
      <vt:lpstr>JSON Types</vt:lpstr>
      <vt:lpstr>JavaScript Object Notation</vt:lpstr>
      <vt:lpstr>JSON to Java Mapping</vt:lpstr>
      <vt:lpstr>JSON to Java Mapping</vt:lpstr>
      <vt:lpstr>Add Properties  Add Relation</vt:lpstr>
      <vt:lpstr>int age;  @JsonIgnore  boolean married;</vt:lpstr>
      <vt:lpstr>@OneToMany(mappedBy = "friend", cascade = CascadeType.ALL)  List&lt;Address&gt; addresses;</vt:lpstr>
      <vt:lpstr>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Friends Web Services</dc:title>
  <dc:creator/>
  <cp:lastModifiedBy>Steve Sam</cp:lastModifiedBy>
  <cp:revision>8</cp:revision>
  <dcterms:created xsi:type="dcterms:W3CDTF">2022-01-05T05:22:00Z</dcterms:created>
  <dcterms:modified xsi:type="dcterms:W3CDTF">2022-04-21T10:34:36Z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2018-10-09T14:30:00Z</vt:filetime>
  </property>
  <property fmtid="{D5CDD505-2E9C-101B-9397-08002B2CF9AE}" pid="3" name="Creator">
    <vt:lpwstr>Keynote</vt:lpwstr>
  </property>
  <property fmtid="{D5CDD505-2E9C-101B-9397-08002B2CF9AE}" pid="4" name="LastSaved">
    <vt:filetime>2022-01-05T14:30:00Z</vt:filetime>
  </property>
  <property fmtid="{D5CDD505-2E9C-101B-9397-08002B2CF9AE}" pid="5" name="ICV">
    <vt:lpwstr>5D30FE98A72F435C8CAF6FF24FCD742C</vt:lpwstr>
  </property>
  <property fmtid="{D5CDD505-2E9C-101B-9397-08002B2CF9AE}" pid="6" name="KSOProductBuildVer">
    <vt:lpwstr>1033-11.2.0.11074</vt:lpwstr>
  </property>
</Properties>
</file>