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2609" y="2527300"/>
            <a:ext cx="1005078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6300" y="1066800"/>
            <a:ext cx="10953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0100" y="1574800"/>
            <a:ext cx="6722744" cy="612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2612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30" dirty="0">
                <a:solidFill>
                  <a:srgbClr val="171717"/>
                </a:solidFill>
              </a:rPr>
              <a:t>T</a:t>
            </a:r>
            <a:r>
              <a:rPr sz="6000" spc="-75" dirty="0">
                <a:solidFill>
                  <a:srgbClr val="171717"/>
                </a:solidFill>
              </a:rPr>
              <a:t>e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517900"/>
            <a:ext cx="7594600" cy="202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Initializr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Alive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9287" y="4125674"/>
            <a:ext cx="4540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752600"/>
            <a:ext cx="75615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50" dirty="0"/>
              <a:t>Complete</a:t>
            </a:r>
            <a:r>
              <a:rPr spc="-170" dirty="0"/>
              <a:t> </a:t>
            </a:r>
            <a:r>
              <a:rPr spc="80" dirty="0"/>
              <a:t>FriendApplication</a:t>
            </a:r>
            <a:endParaRPr spc="8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Use</a:t>
            </a:r>
            <a:r>
              <a:rPr spc="-170" dirty="0"/>
              <a:t> </a:t>
            </a:r>
            <a:r>
              <a:rPr spc="-15" dirty="0"/>
              <a:t>RestTemplate</a:t>
            </a:r>
            <a:r>
              <a:rPr spc="-165" dirty="0"/>
              <a:t> </a:t>
            </a:r>
            <a:r>
              <a:rPr spc="-60" dirty="0"/>
              <a:t>as</a:t>
            </a:r>
            <a:r>
              <a:rPr spc="-165" dirty="0"/>
              <a:t> </a:t>
            </a:r>
            <a:r>
              <a:rPr spc="35" dirty="0"/>
              <a:t>Client</a:t>
            </a:r>
            <a:endParaRPr spc="3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097926"/>
            <a:ext cx="5913120" cy="14541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Same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ole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60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tman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2359" y="4818100"/>
          <a:ext cx="820674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/>
                <a:gridCol w="3440429"/>
                <a:gridCol w="3385820"/>
              </a:tblGrid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0"/>
                        </a:lnSpc>
                      </a:pPr>
                      <a:r>
                        <a:rPr sz="2700" spc="70" dirty="0"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ts val="3200"/>
                        </a:lnSpc>
                      </a:pPr>
                      <a:r>
                        <a:rPr sz="2700" spc="15" dirty="0">
                          <a:latin typeface="Verdana" panose="020B0604030504040204"/>
                          <a:cs typeface="Verdana" panose="020B0604030504040204"/>
                        </a:rPr>
                        <a:t>getForObject()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3200"/>
                        </a:lnSpc>
                      </a:pPr>
                      <a:r>
                        <a:rPr sz="2700" spc="10" dirty="0">
                          <a:latin typeface="Verdana" panose="020B0604030504040204"/>
                          <a:cs typeface="Verdana" panose="020B0604030504040204"/>
                        </a:rPr>
                        <a:t>getForEntity()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60" dirty="0">
                          <a:latin typeface="Verdana" panose="020B0604030504040204"/>
                          <a:cs typeface="Verdana" panose="020B0604030504040204"/>
                        </a:rPr>
                        <a:t>POST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0" dirty="0">
                          <a:latin typeface="Verdana" panose="020B0604030504040204"/>
                          <a:cs typeface="Verdana" panose="020B0604030504040204"/>
                        </a:rPr>
                        <a:t>postForObject()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5" dirty="0">
                          <a:latin typeface="Verdana" panose="020B0604030504040204"/>
                          <a:cs typeface="Verdana" panose="020B0604030504040204"/>
                        </a:rPr>
                        <a:t>postForLocation()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</a:tr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110" dirty="0">
                          <a:latin typeface="Verdana" panose="020B0604030504040204"/>
                          <a:cs typeface="Verdana" panose="020B0604030504040204"/>
                        </a:rPr>
                        <a:t>PUT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-15" dirty="0">
                          <a:latin typeface="Verdana" panose="020B0604030504040204"/>
                          <a:cs typeface="Verdana" panose="020B0604030504040204"/>
                        </a:rPr>
                        <a:t>put()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71409" y="6278879"/>
            <a:ext cx="141732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95" dirty="0">
                <a:latin typeface="Verdana" panose="020B0604030504040204"/>
                <a:cs typeface="Verdana" panose="020B0604030504040204"/>
              </a:rPr>
              <a:t>DELETE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spc="-65" dirty="0">
                <a:latin typeface="Verdana" panose="020B0604030504040204"/>
                <a:cs typeface="Verdana" panose="020B0604030504040204"/>
              </a:rPr>
              <a:t>any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1851" y="6278879"/>
            <a:ext cx="19685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30000"/>
              </a:lnSpc>
              <a:spcBef>
                <a:spcPts val="10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delete()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change()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1689" y="6934200"/>
            <a:ext cx="1632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Verdana" panose="020B0604030504040204"/>
                <a:cs typeface="Verdana" panose="020B0604030504040204"/>
              </a:rPr>
              <a:t>execute()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9600" y="2324100"/>
            <a:ext cx="3745229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190" dirty="0"/>
              <a:t> </a:t>
            </a:r>
            <a:r>
              <a:rPr spc="-75" dirty="0"/>
              <a:t>Test</a:t>
            </a:r>
            <a:r>
              <a:rPr spc="-185" dirty="0"/>
              <a:t> </a:t>
            </a:r>
            <a:r>
              <a:rPr spc="10" dirty="0"/>
              <a:t>Pattern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959600" y="3669426"/>
            <a:ext cx="7026275" cy="30670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564515" algn="l"/>
              </a:tabLst>
            </a:pPr>
            <a:r>
              <a:rPr sz="2700" spc="-20" dirty="0">
                <a:latin typeface="Verdana" panose="020B0604030504040204"/>
                <a:cs typeface="Verdana" panose="020B0604030504040204"/>
              </a:rPr>
              <a:t>postForEntity(url</a:t>
            </a:r>
            <a:r>
              <a:rPr sz="2700" spc="-2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7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Friend.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)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15" dirty="0">
                <a:latin typeface="Verdana" panose="020B0604030504040204"/>
                <a:cs typeface="Verdana" panose="020B0604030504040204"/>
              </a:rPr>
              <a:t>getForObject(url</a:t>
            </a:r>
            <a:r>
              <a:rPr sz="2700" spc="-1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6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Friend[].</a:t>
            </a:r>
            <a:r>
              <a:rPr sz="2700" spc="-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delete(url)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309" y="3757374"/>
            <a:ext cx="3294379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700" y="3873500"/>
            <a:ext cx="818070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45" dirty="0"/>
              <a:t>FriendController</a:t>
            </a:r>
            <a:r>
              <a:rPr spc="-170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Direct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5" dirty="0"/>
              <a:t> </a:t>
            </a:r>
            <a:r>
              <a:rPr spc="25" dirty="0"/>
              <a:t>Java</a:t>
            </a:r>
            <a:r>
              <a:rPr spc="-170" dirty="0"/>
              <a:t> </a:t>
            </a:r>
            <a:r>
              <a:rPr spc="105" dirty="0"/>
              <a:t>Code</a:t>
            </a:r>
            <a:endParaRPr spc="10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908800" y="3063898"/>
            <a:ext cx="5631815" cy="274510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24180">
              <a:lnSpc>
                <a:spcPct val="100000"/>
              </a:lnSpc>
              <a:spcBef>
                <a:spcPts val="11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35" dirty="0">
                <a:latin typeface="Verdana" panose="020B0604030504040204"/>
                <a:cs typeface="Verdana" panose="020B0604030504040204"/>
              </a:rPr>
              <a:t>@</a:t>
            </a:r>
            <a:r>
              <a:rPr sz="2700" spc="6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u</a:t>
            </a:r>
            <a:r>
              <a:rPr sz="2700" spc="-6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wi</a:t>
            </a:r>
            <a:r>
              <a:rPr sz="27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ed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ont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oller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2131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051" y="4125674"/>
            <a:ext cx="352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458533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45" dirty="0"/>
              <a:t>And</a:t>
            </a:r>
            <a:r>
              <a:rPr spc="-190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5" dirty="0"/>
              <a:t>Database</a:t>
            </a:r>
            <a:endParaRPr spc="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759700" y="2806700"/>
            <a:ext cx="5815965" cy="34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@DataJpaTest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TestEntityManager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1235" y="4125674"/>
            <a:ext cx="357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5459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" dirty="0"/>
              <a:t>Standalone</a:t>
            </a:r>
            <a:r>
              <a:rPr spc="-170" dirty="0"/>
              <a:t> </a:t>
            </a:r>
            <a:r>
              <a:rPr spc="35" dirty="0"/>
              <a:t>Controller</a:t>
            </a:r>
            <a:endParaRPr spc="35" dirty="0"/>
          </a:p>
          <a:p>
            <a:pPr marL="12700" marR="619125">
              <a:lnSpc>
                <a:spcPts val="6200"/>
              </a:lnSpc>
              <a:spcBef>
                <a:spcPts val="400"/>
              </a:spcBef>
            </a:pPr>
            <a:r>
              <a:rPr spc="90" dirty="0"/>
              <a:t>Mock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5" dirty="0"/>
              <a:t> </a:t>
            </a:r>
            <a:r>
              <a:rPr spc="30" dirty="0"/>
              <a:t>FriendService </a:t>
            </a:r>
            <a:r>
              <a:rPr spc="-1115" dirty="0"/>
              <a:t> </a:t>
            </a:r>
            <a:r>
              <a:rPr spc="30" dirty="0"/>
              <a:t>Using</a:t>
            </a:r>
            <a:r>
              <a:rPr spc="-170" dirty="0"/>
              <a:t> </a:t>
            </a:r>
            <a:r>
              <a:rPr spc="80" dirty="0"/>
              <a:t>Mockito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4660900"/>
            <a:ext cx="647763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when(call).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thenReturn(mock)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XPath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77825">
              <a:lnSpc>
                <a:spcPct val="100000"/>
              </a:lnSpc>
              <a:spcBef>
                <a:spcPts val="2860"/>
              </a:spcBef>
            </a:pPr>
            <a:r>
              <a:rPr sz="2700" spc="120" dirty="0">
                <a:latin typeface="Verdana" panose="020B0604030504040204"/>
                <a:cs typeface="Verdana" panose="020B0604030504040204"/>
              </a:rPr>
              <a:t>/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become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$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6900" y="1955800"/>
            <a:ext cx="464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35" dirty="0"/>
              <a:t> </a:t>
            </a:r>
            <a:r>
              <a:rPr spc="5" dirty="0"/>
              <a:t>@WebMvcTest()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6946900" y="2532379"/>
            <a:ext cx="5922010" cy="4572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other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xt!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8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@MockBean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160"/>
              </a:spcBef>
            </a:pP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  <a:tab pos="2510155" algn="l"/>
              </a:tabLst>
            </a:pPr>
            <a:r>
              <a:rPr sz="2700" spc="-55" dirty="0">
                <a:latin typeface="Verdana" panose="020B0604030504040204"/>
                <a:cs typeface="Verdana" panose="020B0604030504040204"/>
              </a:rPr>
              <a:t>perform(),	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andExpect()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</a:tabLst>
            </a:pPr>
            <a:r>
              <a:rPr sz="27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00" dirty="0">
                <a:latin typeface="Verdana" panose="020B0604030504040204"/>
                <a:cs typeface="Verdana" panose="020B0604030504040204"/>
              </a:rPr>
              <a:t>tus(),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json</a:t>
            </a:r>
            <a:r>
              <a:rPr sz="2700" spc="-55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-9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th()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76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Hamcrest</a:t>
            </a:r>
            <a:r>
              <a:rPr sz="27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Matcher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677" y="3757374"/>
            <a:ext cx="301688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66140" marR="5080" indent="-854075">
              <a:lnSpc>
                <a:spcPct val="101000"/>
              </a:lnSpc>
              <a:spcBef>
                <a:spcPts val="60"/>
              </a:spcBef>
            </a:pPr>
            <a:r>
              <a:rPr sz="48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eption 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71532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5" dirty="0"/>
              <a:t>FriendController</a:t>
            </a:r>
            <a:endParaRPr spc="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Assert</a:t>
            </a:r>
            <a:r>
              <a:rPr spc="-175" dirty="0"/>
              <a:t> </a:t>
            </a:r>
            <a:r>
              <a:rPr spc="55" dirty="0"/>
              <a:t>if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5" dirty="0"/>
              <a:t>Thrown</a:t>
            </a:r>
            <a:endParaRPr spc="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1500" y="2667000"/>
            <a:ext cx="5038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51700" y="2400300"/>
            <a:ext cx="304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-</a:t>
            </a:r>
            <a:r>
              <a:rPr spc="-70" dirty="0"/>
              <a:t> </a:t>
            </a:r>
            <a:r>
              <a:rPr spc="75" dirty="0"/>
              <a:t>Why</a:t>
            </a:r>
            <a:r>
              <a:rPr spc="-195" dirty="0"/>
              <a:t> </a:t>
            </a:r>
            <a:r>
              <a:rPr spc="-50" dirty="0"/>
              <a:t>Testing?</a:t>
            </a:r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887979"/>
            <a:ext cx="4779645" cy="3771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Types?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Levels?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Demos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Writing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Tests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3000" spc="-140" dirty="0">
                <a:latin typeface="Verdana" panose="020B0604030504040204"/>
                <a:cs typeface="Verdana" panose="020B0604030504040204"/>
              </a:rPr>
              <a:t>-</a:t>
            </a:r>
            <a:r>
              <a:rPr sz="3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Levels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533400">
              <a:lnSpc>
                <a:spcPct val="100000"/>
              </a:lnSpc>
              <a:spcBef>
                <a:spcPts val="100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Libraries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451100"/>
            <a:ext cx="4860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25" dirty="0"/>
              <a:t> </a:t>
            </a:r>
            <a:r>
              <a:rPr spc="15" dirty="0"/>
              <a:t>@SpringBootTest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251200"/>
            <a:ext cx="678116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0"/>
              </a:spcBef>
              <a:buChar char="-"/>
              <a:tabLst>
                <a:tab pos="66738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somethingIsWrong()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667385" algn="l"/>
              </a:tabLst>
            </a:pPr>
            <a:r>
              <a:rPr sz="2700" spc="-25" dirty="0">
                <a:latin typeface="Verdana" panose="020B0604030504040204"/>
                <a:cs typeface="Verdana" panose="020B0604030504040204"/>
              </a:rPr>
              <a:t>That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throws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ValidationException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Thrown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@Test(expected</a:t>
            </a:r>
            <a:r>
              <a:rPr sz="27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5" dirty="0">
                <a:latin typeface="Verdana" panose="020B0604030504040204"/>
                <a:cs typeface="Verdana" panose="020B0604030504040204"/>
              </a:rPr>
              <a:t>=)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564515" algn="l"/>
              </a:tabLst>
            </a:pP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420" y="3757374"/>
            <a:ext cx="439229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8790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Application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5054600"/>
            <a:ext cx="4658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590800"/>
            <a:ext cx="40792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204" dirty="0"/>
              <a:t> </a:t>
            </a:r>
            <a:r>
              <a:rPr spc="-15" dirty="0"/>
              <a:t>RestTemplate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878579"/>
            <a:ext cx="6062980" cy="2590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66738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getForEntity()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667385" algn="l"/>
              </a:tabLst>
            </a:pPr>
            <a:r>
              <a:rPr sz="2700" spc="-35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ResponseEntity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667385" algn="l"/>
              </a:tabLst>
            </a:pPr>
            <a:r>
              <a:rPr sz="27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AssertJ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1780" y="3757374"/>
            <a:ext cx="379793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647190">
              <a:lnSpc>
                <a:spcPct val="100000"/>
              </a:lnSpc>
              <a:spcBef>
                <a:spcPts val="4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371600"/>
            <a:ext cx="309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</a:t>
            </a:r>
            <a:r>
              <a:rPr spc="-55" dirty="0"/>
              <a:t>y</a:t>
            </a:r>
            <a:r>
              <a:rPr spc="-105" dirty="0"/>
              <a:t>s</a:t>
            </a:r>
            <a:r>
              <a:rPr dirty="0"/>
              <a:t>t</a:t>
            </a:r>
            <a:r>
              <a:rPr spc="-25" dirty="0"/>
              <a:t>em</a:t>
            </a:r>
            <a:r>
              <a:rPr spc="-165" dirty="0"/>
              <a:t> </a:t>
            </a: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45" dirty="0"/>
              <a:t>ting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062479"/>
            <a:ext cx="7278370" cy="5613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60"/>
              </a:spcBef>
              <a:buChar char="-"/>
              <a:tabLst>
                <a:tab pos="3175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760"/>
              </a:spcBef>
              <a:buChar char="-"/>
              <a:tabLst>
                <a:tab pos="838200" algn="l"/>
              </a:tabLst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GE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5" dirty="0">
                <a:latin typeface="Verdana" panose="020B0604030504040204"/>
                <a:cs typeface="Verdana" panose="020B0604030504040204"/>
              </a:rPr>
              <a:t>PU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Integration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422650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399790" lvl="1" indent="-838200">
              <a:lnSpc>
                <a:spcPct val="100000"/>
              </a:lnSpc>
              <a:spcBef>
                <a:spcPts val="1260"/>
              </a:spcBef>
              <a:buChar char="-"/>
              <a:tabLst>
                <a:tab pos="838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@Autowired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Unit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@WebMvcTest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Mockito,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MockMvc,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@MockBean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6645" y="3757374"/>
            <a:ext cx="327279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3505">
              <a:lnSpc>
                <a:spcPct val="101000"/>
              </a:lnSpc>
              <a:spcBef>
                <a:spcPts val="60"/>
              </a:spcBef>
            </a:pPr>
            <a:r>
              <a:rPr sz="48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sertions 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cher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pc="-45" dirty="0"/>
              <a:t>assertEquals(</a:t>
            </a:r>
            <a:r>
              <a:rPr spc="-45" dirty="0">
                <a:solidFill>
                  <a:srgbClr val="2A9FBC"/>
                </a:solidFill>
              </a:rPr>
              <a:t>b,</a:t>
            </a:r>
            <a:r>
              <a:rPr spc="-204" dirty="0">
                <a:solidFill>
                  <a:srgbClr val="2A9FBC"/>
                </a:solidFill>
              </a:rPr>
              <a:t> 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assertEquals(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,</a:t>
            </a:r>
            <a:r>
              <a:rPr spc="-165" dirty="0"/>
              <a:t> </a:t>
            </a:r>
            <a:r>
              <a:rPr spc="-70" dirty="0">
                <a:solidFill>
                  <a:srgbClr val="A62E5C"/>
                </a:solidFill>
              </a:rPr>
              <a:t>list</a:t>
            </a:r>
            <a:r>
              <a:rPr spc="-70" dirty="0"/>
              <a:t>.size())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04" dirty="0"/>
              <a:t> </a:t>
            </a:r>
            <a:r>
              <a:rPr spc="-165" dirty="0"/>
              <a:t>hasItem(</a:t>
            </a:r>
            <a:r>
              <a:rPr spc="-165" dirty="0">
                <a:solidFill>
                  <a:srgbClr val="2A9FBC"/>
                </a:solidFill>
              </a:rPr>
              <a:t>1</a:t>
            </a:r>
            <a:r>
              <a:rPr spc="-165" dirty="0"/>
              <a:t>))</a:t>
            </a:r>
            <a:endParaRPr spc="-165" dirty="0"/>
          </a:p>
          <a:p>
            <a:pPr marL="88900">
              <a:lnSpc>
                <a:spcPct val="100000"/>
              </a:lnSpc>
              <a:spcBef>
                <a:spcPts val="1960"/>
              </a:spcBef>
            </a:pPr>
            <a:r>
              <a:rPr spc="-10" dirty="0"/>
              <a:t>Hamcrest</a:t>
            </a:r>
            <a:endParaRPr spc="-1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70" dirty="0"/>
              <a:t>assertThat(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,</a:t>
            </a:r>
            <a:r>
              <a:rPr spc="-180" dirty="0"/>
              <a:t> </a:t>
            </a:r>
            <a:r>
              <a:rPr spc="-50" dirty="0"/>
              <a:t>is(equalTo(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15" dirty="0"/>
              <a:t> </a:t>
            </a:r>
            <a:r>
              <a:rPr spc="-55" dirty="0"/>
              <a:t>hasSize(</a:t>
            </a:r>
            <a:r>
              <a:rPr spc="-55" dirty="0">
                <a:solidFill>
                  <a:srgbClr val="2A9FBC"/>
                </a:solidFill>
              </a:rPr>
              <a:t>3</a:t>
            </a:r>
            <a:r>
              <a:rPr spc="-55" dirty="0"/>
              <a:t>))</a:t>
            </a:r>
            <a:endParaRPr spc="-5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385" dirty="0"/>
              <a:t>,</a:t>
            </a:r>
            <a:r>
              <a:rPr spc="-165" dirty="0"/>
              <a:t> 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))</a:t>
            </a:r>
            <a:endParaRPr spc="-65" dirty="0"/>
          </a:p>
          <a:p>
            <a:pPr marL="88900">
              <a:lnSpc>
                <a:spcPct val="100000"/>
              </a:lnSpc>
              <a:spcBef>
                <a:spcPts val="2560"/>
              </a:spcBef>
            </a:pPr>
            <a:r>
              <a:rPr spc="75" dirty="0"/>
              <a:t>AssertJ</a:t>
            </a:r>
            <a:endParaRPr spc="7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50" dirty="0"/>
              <a:t>assertThat(</a:t>
            </a:r>
            <a:r>
              <a:rPr spc="-50" dirty="0">
                <a:solidFill>
                  <a:srgbClr val="A62E5C"/>
                </a:solidFill>
              </a:rPr>
              <a:t>a</a:t>
            </a:r>
            <a:r>
              <a:rPr spc="-50" dirty="0"/>
              <a:t>).isEqualTo(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).hasSize(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)</a:t>
            </a:r>
            <a:endParaRPr spc="-6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250" dirty="0"/>
              <a:t>)</a:t>
            </a:r>
            <a:r>
              <a:rPr spc="-265" dirty="0"/>
              <a:t>.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T</a:t>
            </a:r>
            <a:r>
              <a:rPr spc="-135" dirty="0"/>
              <a:t>e</a:t>
            </a:r>
            <a:r>
              <a:rPr spc="-415" dirty="0"/>
              <a:t>s</a:t>
            </a:r>
            <a:r>
              <a:rPr spc="-160" dirty="0"/>
              <a:t>t</a:t>
            </a:r>
            <a:r>
              <a:rPr spc="-155" dirty="0"/>
              <a:t>s</a:t>
            </a:r>
            <a:r>
              <a:rPr spc="-715" dirty="0"/>
              <a:t> </a:t>
            </a:r>
            <a:r>
              <a:rPr spc="-350" dirty="0"/>
              <a:t>s</a:t>
            </a:r>
            <a:r>
              <a:rPr spc="-325" dirty="0"/>
              <a:t>h</a:t>
            </a:r>
            <a:r>
              <a:rPr spc="15" dirty="0"/>
              <a:t>o</a:t>
            </a:r>
            <a:r>
              <a:rPr spc="-325" dirty="0"/>
              <a:t>u</a:t>
            </a:r>
            <a:r>
              <a:rPr spc="-360" dirty="0"/>
              <a:t>l</a:t>
            </a:r>
            <a:r>
              <a:rPr spc="235" dirty="0"/>
              <a:t>d</a:t>
            </a:r>
            <a:r>
              <a:rPr spc="-715" dirty="0"/>
              <a:t> </a:t>
            </a:r>
            <a:r>
              <a:rPr spc="40" dirty="0"/>
              <a:t>b</a:t>
            </a:r>
            <a:r>
              <a:rPr spc="-75" dirty="0"/>
              <a:t>e</a:t>
            </a:r>
            <a:r>
              <a:rPr spc="-715" dirty="0"/>
              <a:t> </a:t>
            </a:r>
            <a:r>
              <a:rPr spc="-85" dirty="0"/>
              <a:t>R</a:t>
            </a:r>
            <a:r>
              <a:rPr spc="-270" dirty="0"/>
              <a:t>e</a:t>
            </a:r>
            <a:r>
              <a:rPr spc="-370" dirty="0"/>
              <a:t>a</a:t>
            </a:r>
            <a:r>
              <a:rPr spc="40" dirty="0"/>
              <a:t>d</a:t>
            </a:r>
            <a:r>
              <a:rPr spc="-370" dirty="0"/>
              <a:t>a</a:t>
            </a:r>
            <a:r>
              <a:rPr spc="40" dirty="0"/>
              <a:t>b</a:t>
            </a:r>
            <a:r>
              <a:rPr spc="-360" dirty="0"/>
              <a:t>l</a:t>
            </a:r>
            <a:r>
              <a:rPr spc="-335" dirty="0"/>
              <a:t>e</a:t>
            </a:r>
            <a:r>
              <a:rPr spc="-860" dirty="0"/>
              <a:t>.</a:t>
            </a:r>
            <a:endParaRPr spc="-860" dirty="0"/>
          </a:p>
        </p:txBody>
      </p:sp>
      <p:sp>
        <p:nvSpPr>
          <p:cNvPr id="4" name="object 4"/>
          <p:cNvSpPr txBox="1"/>
          <p:nvPr/>
        </p:nvSpPr>
        <p:spPr>
          <a:xfrm>
            <a:off x="2755900" y="4480559"/>
            <a:ext cx="11010265" cy="19812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60"/>
              </a:spcBef>
            </a:pPr>
            <a:r>
              <a:rPr sz="6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on-</a:t>
            </a:r>
            <a:r>
              <a:rPr sz="6400" spc="825" dirty="0">
                <a:solidFill>
                  <a:srgbClr val="FFFFFF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og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ammer</a:t>
            </a:r>
            <a:r>
              <a:rPr sz="6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shoul</a:t>
            </a:r>
            <a:r>
              <a:rPr sz="6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6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abl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6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</a:t>
            </a:r>
            <a:r>
              <a:rPr sz="6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3086100"/>
            <a:ext cx="626808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Levels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Assertions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make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them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Readable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652" y="4125674"/>
            <a:ext cx="406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2692400"/>
            <a:ext cx="68230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Meets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Requirements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Responds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Correctly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Inputs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Performs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within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Acceptable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Time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Installed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400" y="5842000"/>
            <a:ext cx="7721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Achieves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Stakeholders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027" y="4135120"/>
            <a:ext cx="4099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545079"/>
            <a:ext cx="5283835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-30" dirty="0"/>
              <a:t>Smoke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-25" dirty="0"/>
              <a:t>Sanity</a:t>
            </a:r>
            <a:r>
              <a:rPr spc="-17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25" dirty="0"/>
              <a:t>Continuous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10" dirty="0"/>
              <a:t>Regression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25" dirty="0"/>
              <a:t>Performance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75" dirty="0"/>
              <a:t>Acceptance</a:t>
            </a:r>
            <a:r>
              <a:rPr spc="-170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566" y="4135120"/>
            <a:ext cx="4204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281679"/>
            <a:ext cx="387159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30" dirty="0"/>
              <a:t>Unit </a:t>
            </a:r>
            <a:r>
              <a:rPr spc="-25" dirty="0"/>
              <a:t>Testing </a:t>
            </a:r>
            <a:r>
              <a:rPr spc="-20" dirty="0"/>
              <a:t> Integration</a:t>
            </a:r>
            <a:r>
              <a:rPr spc="-19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-65" dirty="0"/>
              <a:t>System</a:t>
            </a:r>
            <a:r>
              <a:rPr spc="-175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44257" y="2168591"/>
            <a:ext cx="2873250" cy="525786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95057" y="2206691"/>
            <a:ext cx="2771775" cy="5156835"/>
          </a:xfrm>
          <a:custGeom>
            <a:avLst/>
            <a:gdLst/>
            <a:ahLst/>
            <a:cxnLst/>
            <a:rect l="l" t="t" r="r" b="b"/>
            <a:pathLst>
              <a:path w="2771775" h="5156834">
                <a:moveTo>
                  <a:pt x="0" y="0"/>
                </a:moveTo>
                <a:lnTo>
                  <a:pt x="2771650" y="0"/>
                </a:lnTo>
                <a:lnTo>
                  <a:pt x="277165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9657" y="2181291"/>
          <a:ext cx="2847975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1775"/>
              </a:tblGrid>
              <a:tr h="2124581">
                <a:tc>
                  <a:txBody>
                    <a:bodyPr/>
                    <a:lstStyle/>
                    <a:p>
                      <a:pPr marL="629285" marR="635000" indent="-5715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spc="-2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ont</a:t>
                      </a:r>
                      <a:r>
                        <a:rPr sz="2300" b="1" spc="-3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oller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900" spc="-1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@RestController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539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5285" marR="1409065">
                        <a:lnSpc>
                          <a:spcPct val="101000"/>
                        </a:lnSpc>
                      </a:pP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GET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POST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7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PUT </a:t>
                      </a:r>
                      <a:r>
                        <a:rPr sz="1900" spc="8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539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6200" y="660400"/>
            <a:ext cx="514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</a:rPr>
              <a:t>T</a:t>
            </a:r>
            <a:r>
              <a:rPr sz="4800" spc="-95" dirty="0">
                <a:solidFill>
                  <a:srgbClr val="404040"/>
                </a:solidFill>
              </a:rPr>
              <a:t>e</a:t>
            </a:r>
            <a:r>
              <a:rPr sz="4800" spc="-130" dirty="0">
                <a:solidFill>
                  <a:srgbClr val="404040"/>
                </a:solidFill>
              </a:rPr>
              <a:t>s</a:t>
            </a:r>
            <a:r>
              <a:rPr sz="4800" spc="25" dirty="0">
                <a:solidFill>
                  <a:srgbClr val="404040"/>
                </a:solidFill>
              </a:rPr>
              <a:t>t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spc="509" dirty="0">
                <a:solidFill>
                  <a:srgbClr val="404040"/>
                </a:solidFill>
              </a:rPr>
              <a:t>A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10" dirty="0">
                <a:solidFill>
                  <a:srgbClr val="404040"/>
                </a:solidFill>
              </a:rPr>
              <a:t>chi</a:t>
            </a:r>
            <a:r>
              <a:rPr sz="4800" spc="-65" dirty="0">
                <a:solidFill>
                  <a:srgbClr val="404040"/>
                </a:solidFill>
              </a:rPr>
              <a:t>t</a:t>
            </a:r>
            <a:r>
              <a:rPr sz="4800" spc="25" dirty="0">
                <a:solidFill>
                  <a:srgbClr val="404040"/>
                </a:solidFill>
              </a:rPr>
              <a:t>ectu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-6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066800" y="59690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005" y="1809485"/>
            <a:ext cx="8737583" cy="614309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83390" y="1834885"/>
            <a:ext cx="14326869" cy="6067425"/>
            <a:chOff x="783390" y="1834885"/>
            <a:chExt cx="14326869" cy="6067425"/>
          </a:xfrm>
        </p:grpSpPr>
        <p:sp>
          <p:nvSpPr>
            <p:cNvPr id="10" name="object 10"/>
            <p:cNvSpPr/>
            <p:nvPr/>
          </p:nvSpPr>
          <p:spPr>
            <a:xfrm>
              <a:off x="2495421" y="3964307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5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82491" y="3788646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273185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3005" y="3510495"/>
              <a:ext cx="1727150" cy="17901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4190" y="3138031"/>
              <a:ext cx="1631950" cy="2654300"/>
            </a:xfrm>
            <a:custGeom>
              <a:avLst/>
              <a:gdLst/>
              <a:ahLst/>
              <a:cxnLst/>
              <a:rect l="l" t="t" r="r" b="b"/>
              <a:pathLst>
                <a:path w="1631950" h="2654300">
                  <a:moveTo>
                    <a:pt x="0" y="0"/>
                  </a:moveTo>
                  <a:lnTo>
                    <a:pt x="1631698" y="0"/>
                  </a:lnTo>
                  <a:lnTo>
                    <a:pt x="1631698" y="2654300"/>
                  </a:lnTo>
                  <a:lnTo>
                    <a:pt x="0" y="26543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8780" y="2168591"/>
              <a:ext cx="3056840" cy="52578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002260" y="5372100"/>
            <a:ext cx="3194685" cy="99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My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984180" y="2181291"/>
          <a:ext cx="3031490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290"/>
              </a:tblGrid>
              <a:tr h="2124581">
                <a:tc>
                  <a:txBody>
                    <a:bodyPr/>
                    <a:lstStyle/>
                    <a:p>
                      <a:pPr marL="895985" marR="957580" indent="-6350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2300" b="1" spc="-3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00" spc="15" dirty="0">
                          <a:solidFill>
                            <a:srgbClr val="0A7E99"/>
                          </a:solidFill>
                          <a:latin typeface="Verdana" panose="020B0604030504040204"/>
                          <a:cs typeface="Verdana" panose="020B0604030504040204"/>
                        </a:rPr>
                        <a:t>CRUDRepository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6885" marR="1497330">
                        <a:lnSpc>
                          <a:spcPct val="101000"/>
                        </a:lnSpc>
                        <a:spcBef>
                          <a:spcPts val="1455"/>
                        </a:spcBef>
                      </a:pPr>
                      <a:r>
                        <a:rPr sz="1900" spc="-5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save() </a:t>
                      </a:r>
                      <a:r>
                        <a:rPr sz="1900" spc="-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findAll()  </a:t>
                      </a:r>
                      <a:r>
                        <a:rPr sz="1900" spc="-2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delete()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539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3773888" y="3515094"/>
            <a:ext cx="5173345" cy="2251710"/>
            <a:chOff x="3773888" y="3515094"/>
            <a:chExt cx="5173345" cy="2251710"/>
          </a:xfrm>
        </p:grpSpPr>
        <p:sp>
          <p:nvSpPr>
            <p:cNvPr id="23" name="object 23"/>
            <p:cNvSpPr/>
            <p:nvPr/>
          </p:nvSpPr>
          <p:spPr>
            <a:xfrm>
              <a:off x="3824688" y="4549644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11758" y="4373983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7065" y="4561500"/>
              <a:ext cx="734984" cy="8168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93685" y="4369333"/>
              <a:ext cx="1253490" cy="1270000"/>
            </a:xfrm>
            <a:custGeom>
              <a:avLst/>
              <a:gdLst/>
              <a:ahLst/>
              <a:cxnLst/>
              <a:rect l="l" t="t" r="r" b="b"/>
              <a:pathLst>
                <a:path w="1253490" h="1270000">
                  <a:moveTo>
                    <a:pt x="1253147" y="0"/>
                  </a:moveTo>
                  <a:lnTo>
                    <a:pt x="0" y="0"/>
                  </a:lnTo>
                  <a:lnTo>
                    <a:pt x="0" y="1220965"/>
                  </a:lnTo>
                  <a:lnTo>
                    <a:pt x="0" y="1270000"/>
                  </a:lnTo>
                  <a:lnTo>
                    <a:pt x="1253147" y="1270000"/>
                  </a:lnTo>
                  <a:lnTo>
                    <a:pt x="1253147" y="1220965"/>
                  </a:lnTo>
                  <a:lnTo>
                    <a:pt x="1253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40209" y="4332644"/>
              <a:ext cx="750570" cy="524510"/>
            </a:xfrm>
            <a:custGeom>
              <a:avLst/>
              <a:gdLst/>
              <a:ahLst/>
              <a:cxnLst/>
              <a:rect l="l" t="t" r="r" b="b"/>
              <a:pathLst>
                <a:path w="750570" h="524510">
                  <a:moveTo>
                    <a:pt x="0" y="0"/>
                  </a:moveTo>
                  <a:lnTo>
                    <a:pt x="71828" y="17201"/>
                  </a:lnTo>
                  <a:lnTo>
                    <a:pt x="140044" y="34226"/>
                  </a:lnTo>
                  <a:lnTo>
                    <a:pt x="204647" y="51075"/>
                  </a:lnTo>
                  <a:lnTo>
                    <a:pt x="265639" y="67748"/>
                  </a:lnTo>
                  <a:lnTo>
                    <a:pt x="323019" y="84244"/>
                  </a:lnTo>
                  <a:lnTo>
                    <a:pt x="376787" y="100564"/>
                  </a:lnTo>
                  <a:lnTo>
                    <a:pt x="426942" y="116708"/>
                  </a:lnTo>
                  <a:lnTo>
                    <a:pt x="473486" y="132675"/>
                  </a:lnTo>
                  <a:lnTo>
                    <a:pt x="516417" y="148466"/>
                  </a:lnTo>
                  <a:lnTo>
                    <a:pt x="555736" y="164081"/>
                  </a:lnTo>
                  <a:lnTo>
                    <a:pt x="591443" y="179520"/>
                  </a:lnTo>
                  <a:lnTo>
                    <a:pt x="652022" y="209868"/>
                  </a:lnTo>
                  <a:lnTo>
                    <a:pt x="698151" y="239512"/>
                  </a:lnTo>
                  <a:lnTo>
                    <a:pt x="729833" y="268450"/>
                  </a:lnTo>
                  <a:lnTo>
                    <a:pt x="750264" y="310535"/>
                  </a:lnTo>
                  <a:lnTo>
                    <a:pt x="749851" y="324211"/>
                  </a:lnTo>
                  <a:lnTo>
                    <a:pt x="726937" y="364180"/>
                  </a:lnTo>
                  <a:lnTo>
                    <a:pt x="693601" y="389945"/>
                  </a:lnTo>
                  <a:lnTo>
                    <a:pt x="645817" y="415005"/>
                  </a:lnTo>
                  <a:lnTo>
                    <a:pt x="583584" y="439360"/>
                  </a:lnTo>
                  <a:lnTo>
                    <a:pt x="547049" y="451273"/>
                  </a:lnTo>
                  <a:lnTo>
                    <a:pt x="506903" y="463010"/>
                  </a:lnTo>
                  <a:lnTo>
                    <a:pt x="463144" y="474570"/>
                  </a:lnTo>
                  <a:lnTo>
                    <a:pt x="415773" y="485954"/>
                  </a:lnTo>
                  <a:lnTo>
                    <a:pt x="364790" y="497162"/>
                  </a:lnTo>
                  <a:lnTo>
                    <a:pt x="310195" y="508194"/>
                  </a:lnTo>
                  <a:lnTo>
                    <a:pt x="251988" y="519049"/>
                  </a:lnTo>
                  <a:lnTo>
                    <a:pt x="220600" y="523941"/>
                  </a:lnTo>
                </a:path>
              </a:pathLst>
            </a:custGeom>
            <a:ln w="635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32657" y="3515094"/>
              <a:ext cx="1123315" cy="2251710"/>
            </a:xfrm>
            <a:custGeom>
              <a:avLst/>
              <a:gdLst/>
              <a:ahLst/>
              <a:cxnLst/>
              <a:rect l="l" t="t" r="r" b="b"/>
              <a:pathLst>
                <a:path w="1123315" h="2251710">
                  <a:moveTo>
                    <a:pt x="0" y="0"/>
                  </a:moveTo>
                  <a:lnTo>
                    <a:pt x="1122942" y="0"/>
                  </a:lnTo>
                  <a:lnTo>
                    <a:pt x="1122942" y="2251237"/>
                  </a:lnTo>
                  <a:lnTo>
                    <a:pt x="0" y="2251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24688" y="5136941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11758" y="4961280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7071" y="3757374"/>
            <a:ext cx="39827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45440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435100"/>
            <a:ext cx="109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1798320"/>
            <a:ext cx="4523740" cy="58242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4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De-facto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Standard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600" spc="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AssertJ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Fluent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Assertion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Hamcrest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Matcher</a:t>
            </a:r>
            <a:r>
              <a:rPr sz="2600" spc="-1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XPath</a:t>
            </a:r>
            <a:r>
              <a:rPr sz="2600" spc="-16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Mockito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600" spc="-1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9300" y="2667000"/>
            <a:ext cx="2131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86000"/>
            <a:ext cx="2472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50" dirty="0"/>
              <a:t>t</a:t>
            </a:r>
            <a:r>
              <a:rPr spc="-165" dirty="0"/>
              <a:t> </a:t>
            </a:r>
            <a:r>
              <a:rPr spc="170" dirty="0"/>
              <a:t>P</a:t>
            </a:r>
            <a:r>
              <a:rPr spc="-65" dirty="0"/>
              <a:t>a</a:t>
            </a:r>
            <a:r>
              <a:rPr spc="50" dirty="0"/>
              <a:t>t</a:t>
            </a:r>
            <a:r>
              <a:rPr dirty="0"/>
              <a:t>t</a:t>
            </a:r>
            <a:r>
              <a:rPr spc="-20" dirty="0"/>
              <a:t>ern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913850"/>
            <a:ext cx="6577330" cy="386080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497840" indent="-485140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Created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Friends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in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Empty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032" y="3757374"/>
            <a:ext cx="42138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836930">
              <a:lnSpc>
                <a:spcPct val="101000"/>
              </a:lnSpc>
              <a:spcBef>
                <a:spcPts val="60"/>
              </a:spcBef>
            </a:pP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Smoke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Sanity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9552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Running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2640" y="5054600"/>
            <a:ext cx="6756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JUnit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WPS Presentation</Application>
  <PresentationFormat>On-screen Show (4:3)</PresentationFormat>
  <Paragraphs>306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Testing</vt:lpstr>
      <vt:lpstr>- Why Testing?</vt:lpstr>
      <vt:lpstr>PowerPoint 演示文稿</vt:lpstr>
      <vt:lpstr>Smoke and Sanity Testing  Continuous Testing  Regression Testing  Performance Testing  Acceptance Testing</vt:lpstr>
      <vt:lpstr>Unit Testing  Integration Testing  System Testing</vt:lpstr>
      <vt:lpstr>Test Architecture</vt:lpstr>
      <vt:lpstr>JUnit</vt:lpstr>
      <vt:lpstr>Test Pattern</vt:lpstr>
      <vt:lpstr>PowerPoint 演示文稿</vt:lpstr>
      <vt:lpstr>PowerPoint 演示文稿</vt:lpstr>
      <vt:lpstr>Use RestTemplate as Client</vt:lpstr>
      <vt:lpstr>Using Test Pattern</vt:lpstr>
      <vt:lpstr>Direct on the Java Code</vt:lpstr>
      <vt:lpstr>Demo</vt:lpstr>
      <vt:lpstr>And the Database</vt:lpstr>
      <vt:lpstr>Demo</vt:lpstr>
      <vt:lpstr>Mock the FriendService  Using Mockito</vt:lpstr>
      <vt:lpstr>Using @WebMvcTest()</vt:lpstr>
      <vt:lpstr>Assert if an Exception is Thrown</vt:lpstr>
      <vt:lpstr>Using @SpringBootTest</vt:lpstr>
      <vt:lpstr>PowerPoint 演示文稿</vt:lpstr>
      <vt:lpstr>Using RestTemplate</vt:lpstr>
      <vt:lpstr>System Testing</vt:lpstr>
      <vt:lpstr>JUnit</vt:lpstr>
      <vt:lpstr>Tests should be Readable.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/>
  <cp:lastModifiedBy>steve</cp:lastModifiedBy>
  <cp:revision>4</cp:revision>
  <dcterms:created xsi:type="dcterms:W3CDTF">2022-01-05T10:31:00Z</dcterms:created>
  <dcterms:modified xsi:type="dcterms:W3CDTF">2022-03-08T09:51:32Z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2018-10-08T22:00:00Z</vt:filetime>
  </property>
  <property fmtid="{D5CDD505-2E9C-101B-9397-08002B2CF9AE}" pid="3" name="Creator">
    <vt:lpwstr>Keynote</vt:lpwstr>
  </property>
  <property fmtid="{D5CDD505-2E9C-101B-9397-08002B2CF9AE}" pid="4" name="LastSaved">
    <vt:filetime>2022-01-04T22:00:00Z</vt:filetime>
  </property>
  <property fmtid="{D5CDD505-2E9C-101B-9397-08002B2CF9AE}" pid="5" name="ICV">
    <vt:lpwstr>36591318D42B435EB50250AC84816C0C</vt:lpwstr>
  </property>
  <property fmtid="{D5CDD505-2E9C-101B-9397-08002B2CF9AE}" pid="6" name="KSOProductBuildVer">
    <vt:lpwstr>1033-11.2.0.10463</vt:lpwstr>
  </property>
</Properties>
</file>