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4" r:id="rId57"/>
    <p:sldId id="315" r:id="rId58"/>
    <p:sldId id="313" r:id="rId59"/>
    <p:sldId id="316" r:id="rId60"/>
    <p:sldId id="317" r:id="rId61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538412" cy="7018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382747" y="0"/>
            <a:ext cx="25538412" cy="7018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71158" y="1748433"/>
            <a:ext cx="8392480" cy="472077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893480" y="6731468"/>
            <a:ext cx="47147837" cy="55075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285666"/>
            <a:ext cx="25538412" cy="701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382747" y="13285666"/>
            <a:ext cx="25538412" cy="701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77871" y="4168301"/>
            <a:ext cx="3348356" cy="108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rgbClr val="888888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361" y="5643807"/>
            <a:ext cx="17775375" cy="628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592" y="4354076"/>
            <a:ext cx="17750914" cy="108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89227" y="4705689"/>
            <a:ext cx="8925644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1" y="4916522"/>
            <a:ext cx="17775375" cy="62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450" y="1387475"/>
            <a:ext cx="17293590" cy="309816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 marR="5080">
              <a:lnSpc>
                <a:spcPts val="7570"/>
              </a:lnSpc>
              <a:spcBef>
                <a:spcPts val="1465"/>
              </a:spcBef>
            </a:pPr>
            <a:r>
              <a:rPr sz="7400" dirty="0">
                <a:solidFill>
                  <a:srgbClr val="171717"/>
                </a:solidFill>
              </a:rPr>
              <a:t>Introduction to Virtual Private Cloud, Elastic Load Balancers and EC2 Auto Scaling</a:t>
            </a:r>
            <a:endParaRPr sz="7400" dirty="0">
              <a:solidFill>
                <a:srgbClr val="1717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753" y="4997200"/>
            <a:ext cx="490855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440" dirty="0">
                <a:solidFill>
                  <a:srgbClr val="675BA7"/>
                </a:solidFill>
              </a:rPr>
              <a:t>VP</a:t>
            </a:r>
            <a:r>
              <a:rPr sz="7900" spc="-215" dirty="0">
                <a:solidFill>
                  <a:srgbClr val="675BA7"/>
                </a:solidFill>
              </a:rPr>
              <a:t>C</a:t>
            </a:r>
            <a:r>
              <a:rPr sz="7900" spc="-650" dirty="0">
                <a:solidFill>
                  <a:srgbClr val="675BA7"/>
                </a:solidFill>
              </a:rPr>
              <a:t> </a:t>
            </a:r>
            <a:r>
              <a:rPr sz="7900" spc="-385" dirty="0">
                <a:solidFill>
                  <a:srgbClr val="675BA7"/>
                </a:solidFill>
              </a:rPr>
              <a:t>i</a:t>
            </a:r>
            <a:r>
              <a:rPr sz="7900" spc="-310" dirty="0">
                <a:solidFill>
                  <a:srgbClr val="675BA7"/>
                </a:solidFill>
              </a:rPr>
              <a:t>s</a:t>
            </a:r>
            <a:r>
              <a:rPr sz="7900" spc="-650" dirty="0">
                <a:solidFill>
                  <a:srgbClr val="675BA7"/>
                </a:solidFill>
              </a:rPr>
              <a:t> </a:t>
            </a:r>
            <a:r>
              <a:rPr sz="7900" spc="-130" dirty="0">
                <a:solidFill>
                  <a:srgbClr val="675BA7"/>
                </a:solidFill>
              </a:rPr>
              <a:t>free!</a:t>
            </a:r>
            <a:endParaRPr sz="79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6718" y="4462158"/>
            <a:ext cx="14921865" cy="28346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40"/>
              </a:spcBef>
            </a:pPr>
            <a:r>
              <a:rPr sz="7900" spc="-185" dirty="0">
                <a:solidFill>
                  <a:srgbClr val="A62E5C"/>
                </a:solidFill>
              </a:rPr>
              <a:t>Securit</a:t>
            </a:r>
            <a:r>
              <a:rPr sz="7900" spc="60" dirty="0">
                <a:solidFill>
                  <a:srgbClr val="A62E5C"/>
                </a:solidFill>
              </a:rPr>
              <a:t>y</a:t>
            </a:r>
            <a:r>
              <a:rPr sz="7900" spc="-650" dirty="0">
                <a:solidFill>
                  <a:srgbClr val="A62E5C"/>
                </a:solidFill>
              </a:rPr>
              <a:t> </a:t>
            </a:r>
            <a:r>
              <a:rPr sz="7900" spc="-105" dirty="0">
                <a:solidFill>
                  <a:srgbClr val="A62E5C"/>
                </a:solidFill>
              </a:rPr>
              <a:t>Group</a:t>
            </a:r>
            <a:endParaRPr sz="7900"/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4450" spc="-30" dirty="0">
                <a:solidFill>
                  <a:srgbClr val="232323"/>
                </a:solidFill>
              </a:rPr>
              <a:t>Defines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10" dirty="0">
                <a:solidFill>
                  <a:srgbClr val="232323"/>
                </a:solidFill>
              </a:rPr>
              <a:t>allowed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90" dirty="0">
                <a:solidFill>
                  <a:srgbClr val="232323"/>
                </a:solidFill>
              </a:rPr>
              <a:t>incoming/outgoing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175" dirty="0">
                <a:solidFill>
                  <a:srgbClr val="232323"/>
                </a:solidFill>
              </a:rPr>
              <a:t>IP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35" dirty="0">
                <a:solidFill>
                  <a:srgbClr val="232323"/>
                </a:solidFill>
              </a:rPr>
              <a:t>addresses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50" dirty="0">
                <a:solidFill>
                  <a:srgbClr val="232323"/>
                </a:solidFill>
              </a:rPr>
              <a:t>and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-10" dirty="0">
                <a:solidFill>
                  <a:srgbClr val="232323"/>
                </a:solidFill>
              </a:rPr>
              <a:t>ports. </a:t>
            </a:r>
            <a:r>
              <a:rPr sz="4450" spc="-1170" dirty="0">
                <a:solidFill>
                  <a:srgbClr val="232323"/>
                </a:solidFill>
              </a:rPr>
              <a:t> </a:t>
            </a:r>
            <a:r>
              <a:rPr sz="4450" spc="-45" dirty="0">
                <a:solidFill>
                  <a:srgbClr val="232323"/>
                </a:solidFill>
              </a:rPr>
              <a:t>Kind</a:t>
            </a:r>
            <a:r>
              <a:rPr sz="4450" spc="-85" dirty="0">
                <a:solidFill>
                  <a:srgbClr val="232323"/>
                </a:solidFill>
              </a:rPr>
              <a:t> </a:t>
            </a:r>
            <a:r>
              <a:rPr sz="4450" spc="110" dirty="0">
                <a:solidFill>
                  <a:srgbClr val="232323"/>
                </a:solidFill>
              </a:rPr>
              <a:t>of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60" dirty="0">
                <a:solidFill>
                  <a:srgbClr val="232323"/>
                </a:solidFill>
              </a:rPr>
              <a:t>like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114" dirty="0">
                <a:solidFill>
                  <a:srgbClr val="232323"/>
                </a:solidFill>
              </a:rPr>
              <a:t>a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5" dirty="0">
                <a:solidFill>
                  <a:srgbClr val="232323"/>
                </a:solidFill>
              </a:rPr>
              <a:t>mini-firewall.</a:t>
            </a:r>
            <a:endParaRPr sz="44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15559" y="4155106"/>
            <a:ext cx="1577767" cy="29983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37373" y="4155108"/>
            <a:ext cx="1577767" cy="299834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339630" y="3769249"/>
            <a:ext cx="2329815" cy="3770629"/>
          </a:xfrm>
          <a:custGeom>
            <a:avLst/>
            <a:gdLst/>
            <a:ahLst/>
            <a:cxnLst/>
            <a:rect l="l" t="t" r="r" b="b"/>
            <a:pathLst>
              <a:path w="2329815" h="3770629">
                <a:moveTo>
                  <a:pt x="0" y="0"/>
                </a:moveTo>
                <a:lnTo>
                  <a:pt x="2329624" y="0"/>
                </a:lnTo>
                <a:lnTo>
                  <a:pt x="2329624" y="3770056"/>
                </a:lnTo>
                <a:lnTo>
                  <a:pt x="0" y="3770056"/>
                </a:lnTo>
                <a:lnTo>
                  <a:pt x="0" y="0"/>
                </a:lnTo>
                <a:close/>
              </a:path>
            </a:pathLst>
          </a:custGeom>
          <a:ln w="94237">
            <a:solidFill>
              <a:srgbClr val="9BC85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61446" y="3769249"/>
            <a:ext cx="2329815" cy="3770629"/>
          </a:xfrm>
          <a:custGeom>
            <a:avLst/>
            <a:gdLst/>
            <a:ahLst/>
            <a:cxnLst/>
            <a:rect l="l" t="t" r="r" b="b"/>
            <a:pathLst>
              <a:path w="2329815" h="3770629">
                <a:moveTo>
                  <a:pt x="0" y="0"/>
                </a:moveTo>
                <a:lnTo>
                  <a:pt x="2329624" y="0"/>
                </a:lnTo>
                <a:lnTo>
                  <a:pt x="2329624" y="3770056"/>
                </a:lnTo>
                <a:lnTo>
                  <a:pt x="0" y="3770056"/>
                </a:lnTo>
                <a:lnTo>
                  <a:pt x="0" y="0"/>
                </a:lnTo>
                <a:close/>
              </a:path>
            </a:pathLst>
          </a:custGeom>
          <a:ln w="94237">
            <a:solidFill>
              <a:srgbClr val="9BC85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4292511" y="3722129"/>
            <a:ext cx="11593830" cy="3864610"/>
            <a:chOff x="4292511" y="3722129"/>
            <a:chExt cx="11593830" cy="38646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8539" y="4332431"/>
              <a:ext cx="2550660" cy="26436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516623" y="3769248"/>
              <a:ext cx="3314700" cy="3770629"/>
            </a:xfrm>
            <a:custGeom>
              <a:avLst/>
              <a:gdLst/>
              <a:ahLst/>
              <a:cxnLst/>
              <a:rect l="l" t="t" r="r" b="b"/>
              <a:pathLst>
                <a:path w="3314700" h="3770629">
                  <a:moveTo>
                    <a:pt x="0" y="0"/>
                  </a:moveTo>
                  <a:lnTo>
                    <a:pt x="3314481" y="0"/>
                  </a:lnTo>
                  <a:lnTo>
                    <a:pt x="3314481" y="3770056"/>
                  </a:lnTo>
                  <a:lnTo>
                    <a:pt x="0" y="3770056"/>
                  </a:lnTo>
                  <a:lnTo>
                    <a:pt x="0" y="0"/>
                  </a:lnTo>
                  <a:close/>
                </a:path>
              </a:pathLst>
            </a:custGeom>
            <a:ln w="94237">
              <a:solidFill>
                <a:srgbClr val="9BC85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39630" y="3769249"/>
              <a:ext cx="11499850" cy="3770629"/>
            </a:xfrm>
            <a:custGeom>
              <a:avLst/>
              <a:gdLst/>
              <a:ahLst/>
              <a:cxnLst/>
              <a:rect l="l" t="t" r="r" b="b"/>
              <a:pathLst>
                <a:path w="11499850" h="3770629">
                  <a:moveTo>
                    <a:pt x="0" y="0"/>
                  </a:moveTo>
                  <a:lnTo>
                    <a:pt x="11499356" y="0"/>
                  </a:lnTo>
                  <a:lnTo>
                    <a:pt x="11499356" y="3770056"/>
                  </a:lnTo>
                  <a:lnTo>
                    <a:pt x="0" y="3770056"/>
                  </a:lnTo>
                  <a:lnTo>
                    <a:pt x="0" y="0"/>
                  </a:lnTo>
                  <a:close/>
                </a:path>
              </a:pathLst>
            </a:custGeom>
            <a:ln w="94237">
              <a:solidFill>
                <a:srgbClr val="9BC85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697285" y="786856"/>
            <a:ext cx="4718050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135" dirty="0">
                <a:solidFill>
                  <a:srgbClr val="232323"/>
                </a:solidFill>
              </a:rPr>
              <a:t>Securit</a:t>
            </a:r>
            <a:r>
              <a:rPr sz="5450" spc="30" dirty="0">
                <a:solidFill>
                  <a:srgbClr val="232323"/>
                </a:solidFill>
              </a:rPr>
              <a:t>y</a:t>
            </a:r>
            <a:r>
              <a:rPr sz="5450" spc="-455" dirty="0">
                <a:solidFill>
                  <a:srgbClr val="232323"/>
                </a:solidFill>
              </a:rPr>
              <a:t> </a:t>
            </a:r>
            <a:r>
              <a:rPr sz="5450" spc="-140" dirty="0">
                <a:solidFill>
                  <a:srgbClr val="232323"/>
                </a:solidFill>
              </a:rPr>
              <a:t>Groups</a:t>
            </a:r>
            <a:endParaRPr sz="545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1027" y="2469873"/>
            <a:ext cx="16202660" cy="8159115"/>
            <a:chOff x="1951027" y="2469873"/>
            <a:chExt cx="16202660" cy="8159115"/>
          </a:xfrm>
        </p:grpSpPr>
        <p:sp>
          <p:nvSpPr>
            <p:cNvPr id="3" name="object 3"/>
            <p:cNvSpPr/>
            <p:nvPr/>
          </p:nvSpPr>
          <p:spPr>
            <a:xfrm>
              <a:off x="1998334" y="2517180"/>
              <a:ext cx="16108044" cy="8064500"/>
            </a:xfrm>
            <a:custGeom>
              <a:avLst/>
              <a:gdLst/>
              <a:ahLst/>
              <a:cxnLst/>
              <a:rect l="l" t="t" r="r" b="b"/>
              <a:pathLst>
                <a:path w="16108044" h="8064500">
                  <a:moveTo>
                    <a:pt x="240097" y="0"/>
                  </a:moveTo>
                  <a:lnTo>
                    <a:pt x="15867328" y="0"/>
                  </a:lnTo>
                  <a:lnTo>
                    <a:pt x="15915107" y="183"/>
                  </a:lnTo>
                  <a:lnTo>
                    <a:pt x="15953638" y="1470"/>
                  </a:lnTo>
                  <a:lnTo>
                    <a:pt x="16008245" y="11765"/>
                  </a:lnTo>
                  <a:lnTo>
                    <a:pt x="16061647" y="45785"/>
                  </a:lnTo>
                  <a:lnTo>
                    <a:pt x="16095666" y="99184"/>
                  </a:lnTo>
                  <a:lnTo>
                    <a:pt x="16105955" y="153788"/>
                  </a:lnTo>
                  <a:lnTo>
                    <a:pt x="16107242" y="192318"/>
                  </a:lnTo>
                  <a:lnTo>
                    <a:pt x="16107425" y="240097"/>
                  </a:lnTo>
                  <a:lnTo>
                    <a:pt x="16107425" y="7824294"/>
                  </a:lnTo>
                  <a:lnTo>
                    <a:pt x="16107242" y="7872073"/>
                  </a:lnTo>
                  <a:lnTo>
                    <a:pt x="16105955" y="7910604"/>
                  </a:lnTo>
                  <a:lnTo>
                    <a:pt x="16095666" y="7965207"/>
                  </a:lnTo>
                  <a:lnTo>
                    <a:pt x="16061647" y="8018607"/>
                  </a:lnTo>
                  <a:lnTo>
                    <a:pt x="16008245" y="8052626"/>
                  </a:lnTo>
                  <a:lnTo>
                    <a:pt x="15953638" y="8062921"/>
                  </a:lnTo>
                  <a:lnTo>
                    <a:pt x="15915107" y="8064208"/>
                  </a:lnTo>
                  <a:lnTo>
                    <a:pt x="15867328" y="8064392"/>
                  </a:lnTo>
                  <a:lnTo>
                    <a:pt x="240097" y="8064392"/>
                  </a:lnTo>
                  <a:lnTo>
                    <a:pt x="192318" y="8064208"/>
                  </a:lnTo>
                  <a:lnTo>
                    <a:pt x="153788" y="8062921"/>
                  </a:lnTo>
                  <a:lnTo>
                    <a:pt x="99184" y="8052626"/>
                  </a:lnTo>
                  <a:lnTo>
                    <a:pt x="45785" y="8018607"/>
                  </a:lnTo>
                  <a:lnTo>
                    <a:pt x="11765" y="7965207"/>
                  </a:lnTo>
                  <a:lnTo>
                    <a:pt x="1470" y="7910604"/>
                  </a:lnTo>
                  <a:lnTo>
                    <a:pt x="183" y="7872073"/>
                  </a:lnTo>
                  <a:lnTo>
                    <a:pt x="0" y="7824294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65099" y="7011328"/>
              <a:ext cx="1385420" cy="263280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26658" y="3075486"/>
            <a:ext cx="5850890" cy="122301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299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5"/>
              </a:spcBef>
            </a:pPr>
            <a:r>
              <a:rPr sz="3950" spc="-3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Routing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8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6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able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78284" y="1984234"/>
            <a:ext cx="8609965" cy="7660005"/>
            <a:chOff x="5878284" y="1984234"/>
            <a:chExt cx="8609965" cy="766000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10985" y="7011328"/>
              <a:ext cx="1385420" cy="26328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56871" y="7011328"/>
              <a:ext cx="1385420" cy="26328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102753" y="7011328"/>
              <a:ext cx="1385420" cy="26328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09717" y="4635852"/>
              <a:ext cx="2186940" cy="2186940"/>
            </a:xfrm>
            <a:custGeom>
              <a:avLst/>
              <a:gdLst/>
              <a:ahLst/>
              <a:cxnLst/>
              <a:rect l="l" t="t" r="r" b="b"/>
              <a:pathLst>
                <a:path w="2186940" h="2186940">
                  <a:moveTo>
                    <a:pt x="0" y="2186782"/>
                  </a:moveTo>
                  <a:lnTo>
                    <a:pt x="2164570" y="22212"/>
                  </a:lnTo>
                  <a:lnTo>
                    <a:pt x="2186782" y="0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85438" y="4480368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545" y="0"/>
                  </a:moveTo>
                  <a:lnTo>
                    <a:pt x="0" y="88848"/>
                  </a:lnTo>
                  <a:lnTo>
                    <a:pt x="177697" y="266544"/>
                  </a:lnTo>
                  <a:lnTo>
                    <a:pt x="266545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02419" y="5401471"/>
              <a:ext cx="2112645" cy="544830"/>
            </a:xfrm>
            <a:custGeom>
              <a:avLst/>
              <a:gdLst/>
              <a:ahLst/>
              <a:cxnLst/>
              <a:rect l="l" t="t" r="r" b="b"/>
              <a:pathLst>
                <a:path w="2112645" h="544829">
                  <a:moveTo>
                    <a:pt x="2112438" y="0"/>
                  </a:moveTo>
                  <a:lnTo>
                    <a:pt x="0" y="0"/>
                  </a:lnTo>
                  <a:lnTo>
                    <a:pt x="0" y="544486"/>
                  </a:lnTo>
                  <a:lnTo>
                    <a:pt x="2112438" y="544486"/>
                  </a:lnTo>
                  <a:lnTo>
                    <a:pt x="21124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052050" y="2015667"/>
              <a:ext cx="0" cy="831850"/>
            </a:xfrm>
            <a:custGeom>
              <a:avLst/>
              <a:gdLst/>
              <a:ahLst/>
              <a:cxnLst/>
              <a:rect l="l" t="t" r="r" b="b"/>
              <a:pathLst>
                <a:path h="831850">
                  <a:moveTo>
                    <a:pt x="0" y="0"/>
                  </a:moveTo>
                  <a:lnTo>
                    <a:pt x="0" y="831464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381963" y="4762815"/>
              <a:ext cx="637540" cy="2061210"/>
            </a:xfrm>
            <a:custGeom>
              <a:avLst/>
              <a:gdLst/>
              <a:ahLst/>
              <a:cxnLst/>
              <a:rect l="l" t="t" r="r" b="b"/>
              <a:pathLst>
                <a:path w="637540" h="2061209">
                  <a:moveTo>
                    <a:pt x="0" y="2060640"/>
                  </a:moveTo>
                  <a:lnTo>
                    <a:pt x="628155" y="30009"/>
                  </a:lnTo>
                  <a:lnTo>
                    <a:pt x="637438" y="0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890080" y="4552748"/>
              <a:ext cx="240665" cy="277495"/>
            </a:xfrm>
            <a:custGeom>
              <a:avLst/>
              <a:gdLst/>
              <a:ahLst/>
              <a:cxnLst/>
              <a:rect l="l" t="t" r="r" b="b"/>
              <a:pathLst>
                <a:path w="240665" h="277495">
                  <a:moveTo>
                    <a:pt x="194304" y="0"/>
                  </a:moveTo>
                  <a:lnTo>
                    <a:pt x="0" y="202943"/>
                  </a:lnTo>
                  <a:lnTo>
                    <a:pt x="240076" y="277209"/>
                  </a:lnTo>
                  <a:lnTo>
                    <a:pt x="194304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028584" y="5438070"/>
              <a:ext cx="1412875" cy="544830"/>
            </a:xfrm>
            <a:custGeom>
              <a:avLst/>
              <a:gdLst/>
              <a:ahLst/>
              <a:cxnLst/>
              <a:rect l="l" t="t" r="r" b="b"/>
              <a:pathLst>
                <a:path w="1412875" h="544829">
                  <a:moveTo>
                    <a:pt x="1412815" y="0"/>
                  </a:moveTo>
                  <a:lnTo>
                    <a:pt x="0" y="0"/>
                  </a:lnTo>
                  <a:lnTo>
                    <a:pt x="0" y="544486"/>
                  </a:lnTo>
                  <a:lnTo>
                    <a:pt x="1412815" y="544486"/>
                  </a:lnTo>
                  <a:lnTo>
                    <a:pt x="1412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222762" y="9815730"/>
            <a:ext cx="12706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10.0.0.1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32837" y="9815730"/>
            <a:ext cx="13417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10.0.0.2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76457" y="9815730"/>
            <a:ext cx="13468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10.0.0.3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23476" y="9815730"/>
            <a:ext cx="13442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10.0.0.4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36838" y="5423952"/>
            <a:ext cx="337057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6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127.34.23.44</a:t>
            </a:r>
            <a:r>
              <a:rPr sz="4425" spc="-540" baseline="-60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10.0.0.4</a:t>
            </a:r>
            <a:endParaRPr sz="4425" baseline="-60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926399" y="595290"/>
            <a:ext cx="251460" cy="876300"/>
            <a:chOff x="9926399" y="595290"/>
            <a:chExt cx="251460" cy="876300"/>
          </a:xfrm>
        </p:grpSpPr>
        <p:sp>
          <p:nvSpPr>
            <p:cNvPr id="23" name="object 23"/>
            <p:cNvSpPr/>
            <p:nvPr/>
          </p:nvSpPr>
          <p:spPr>
            <a:xfrm>
              <a:off x="10052050" y="815181"/>
              <a:ext cx="0" cy="656590"/>
            </a:xfrm>
            <a:custGeom>
              <a:avLst/>
              <a:gdLst/>
              <a:ahLst/>
              <a:cxnLst/>
              <a:rect l="l" t="t" r="r" b="b"/>
              <a:pathLst>
                <a:path h="656590">
                  <a:moveTo>
                    <a:pt x="0" y="0"/>
                  </a:moveTo>
                  <a:lnTo>
                    <a:pt x="0" y="655999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926399" y="59529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125650" y="0"/>
                  </a:moveTo>
                  <a:lnTo>
                    <a:pt x="0" y="251303"/>
                  </a:lnTo>
                  <a:lnTo>
                    <a:pt x="251301" y="251303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030249" y="1493663"/>
            <a:ext cx="2044064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4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127.34.23.44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286222" y="4450956"/>
            <a:ext cx="1457325" cy="2377440"/>
            <a:chOff x="12286222" y="4450956"/>
            <a:chExt cx="1457325" cy="2377440"/>
          </a:xfrm>
        </p:grpSpPr>
        <p:sp>
          <p:nvSpPr>
            <p:cNvPr id="27" name="object 27"/>
            <p:cNvSpPr/>
            <p:nvPr/>
          </p:nvSpPr>
          <p:spPr>
            <a:xfrm>
              <a:off x="12317635" y="4482369"/>
              <a:ext cx="1311275" cy="2158365"/>
            </a:xfrm>
            <a:custGeom>
              <a:avLst/>
              <a:gdLst/>
              <a:ahLst/>
              <a:cxnLst/>
              <a:rect l="l" t="t" r="r" b="b"/>
              <a:pathLst>
                <a:path w="1311275" h="2158365">
                  <a:moveTo>
                    <a:pt x="0" y="0"/>
                  </a:moveTo>
                  <a:lnTo>
                    <a:pt x="1294923" y="2131056"/>
                  </a:lnTo>
                  <a:lnTo>
                    <a:pt x="1311235" y="2157902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505180" y="6548177"/>
              <a:ext cx="238125" cy="280035"/>
            </a:xfrm>
            <a:custGeom>
              <a:avLst/>
              <a:gdLst/>
              <a:ahLst/>
              <a:cxnLst/>
              <a:rect l="l" t="t" r="r" b="b"/>
              <a:pathLst>
                <a:path w="238125" h="280034">
                  <a:moveTo>
                    <a:pt x="214757" y="0"/>
                  </a:moveTo>
                  <a:lnTo>
                    <a:pt x="0" y="130498"/>
                  </a:lnTo>
                  <a:lnTo>
                    <a:pt x="237877" y="280010"/>
                  </a:lnTo>
                  <a:lnTo>
                    <a:pt x="214757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326253" y="5400446"/>
              <a:ext cx="1412875" cy="544830"/>
            </a:xfrm>
            <a:custGeom>
              <a:avLst/>
              <a:gdLst/>
              <a:ahLst/>
              <a:cxnLst/>
              <a:rect l="l" t="t" r="r" b="b"/>
              <a:pathLst>
                <a:path w="1412875" h="544829">
                  <a:moveTo>
                    <a:pt x="1412815" y="0"/>
                  </a:moveTo>
                  <a:lnTo>
                    <a:pt x="0" y="0"/>
                  </a:lnTo>
                  <a:lnTo>
                    <a:pt x="0" y="544486"/>
                  </a:lnTo>
                  <a:lnTo>
                    <a:pt x="1412815" y="544486"/>
                  </a:lnTo>
                  <a:lnTo>
                    <a:pt x="1412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2360671" y="5422928"/>
            <a:ext cx="13442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10.0.0.4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1027" y="2469873"/>
            <a:ext cx="16202660" cy="8159115"/>
            <a:chOff x="1951027" y="2469873"/>
            <a:chExt cx="16202660" cy="8159115"/>
          </a:xfrm>
        </p:grpSpPr>
        <p:sp>
          <p:nvSpPr>
            <p:cNvPr id="3" name="object 3"/>
            <p:cNvSpPr/>
            <p:nvPr/>
          </p:nvSpPr>
          <p:spPr>
            <a:xfrm>
              <a:off x="1998334" y="2517180"/>
              <a:ext cx="16108044" cy="8064500"/>
            </a:xfrm>
            <a:custGeom>
              <a:avLst/>
              <a:gdLst/>
              <a:ahLst/>
              <a:cxnLst/>
              <a:rect l="l" t="t" r="r" b="b"/>
              <a:pathLst>
                <a:path w="16108044" h="8064500">
                  <a:moveTo>
                    <a:pt x="240097" y="0"/>
                  </a:moveTo>
                  <a:lnTo>
                    <a:pt x="15867328" y="0"/>
                  </a:lnTo>
                  <a:lnTo>
                    <a:pt x="15915107" y="183"/>
                  </a:lnTo>
                  <a:lnTo>
                    <a:pt x="15953638" y="1470"/>
                  </a:lnTo>
                  <a:lnTo>
                    <a:pt x="16008245" y="11765"/>
                  </a:lnTo>
                  <a:lnTo>
                    <a:pt x="16061647" y="45785"/>
                  </a:lnTo>
                  <a:lnTo>
                    <a:pt x="16095666" y="99184"/>
                  </a:lnTo>
                  <a:lnTo>
                    <a:pt x="16105955" y="153788"/>
                  </a:lnTo>
                  <a:lnTo>
                    <a:pt x="16107242" y="192318"/>
                  </a:lnTo>
                  <a:lnTo>
                    <a:pt x="16107425" y="240097"/>
                  </a:lnTo>
                  <a:lnTo>
                    <a:pt x="16107425" y="7824294"/>
                  </a:lnTo>
                  <a:lnTo>
                    <a:pt x="16107242" y="7872073"/>
                  </a:lnTo>
                  <a:lnTo>
                    <a:pt x="16105955" y="7910604"/>
                  </a:lnTo>
                  <a:lnTo>
                    <a:pt x="16095666" y="7965207"/>
                  </a:lnTo>
                  <a:lnTo>
                    <a:pt x="16061647" y="8018607"/>
                  </a:lnTo>
                  <a:lnTo>
                    <a:pt x="16008245" y="8052626"/>
                  </a:lnTo>
                  <a:lnTo>
                    <a:pt x="15953638" y="8062921"/>
                  </a:lnTo>
                  <a:lnTo>
                    <a:pt x="15915107" y="8064208"/>
                  </a:lnTo>
                  <a:lnTo>
                    <a:pt x="15867328" y="8064392"/>
                  </a:lnTo>
                  <a:lnTo>
                    <a:pt x="240097" y="8064392"/>
                  </a:lnTo>
                  <a:lnTo>
                    <a:pt x="192318" y="8064208"/>
                  </a:lnTo>
                  <a:lnTo>
                    <a:pt x="153788" y="8062921"/>
                  </a:lnTo>
                  <a:lnTo>
                    <a:pt x="99184" y="8052626"/>
                  </a:lnTo>
                  <a:lnTo>
                    <a:pt x="45785" y="8018607"/>
                  </a:lnTo>
                  <a:lnTo>
                    <a:pt x="11765" y="7965207"/>
                  </a:lnTo>
                  <a:lnTo>
                    <a:pt x="1470" y="7910604"/>
                  </a:lnTo>
                  <a:lnTo>
                    <a:pt x="183" y="7872073"/>
                  </a:lnTo>
                  <a:lnTo>
                    <a:pt x="0" y="7824294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65099" y="7011328"/>
              <a:ext cx="1385420" cy="263280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876594" y="3088657"/>
            <a:ext cx="8351520" cy="122301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99085" rIns="0" bIns="0" rtlCol="0">
            <a:spAutoFit/>
          </a:bodyPr>
          <a:lstStyle/>
          <a:p>
            <a:pPr marL="901700">
              <a:lnSpc>
                <a:spcPct val="100000"/>
              </a:lnSpc>
              <a:spcBef>
                <a:spcPts val="2355"/>
              </a:spcBef>
            </a:pPr>
            <a:r>
              <a:rPr sz="3950" spc="-4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Network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Access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Control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List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78284" y="4480368"/>
            <a:ext cx="8609965" cy="5163820"/>
            <a:chOff x="5878284" y="4480368"/>
            <a:chExt cx="8609965" cy="516382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10985" y="7011329"/>
              <a:ext cx="1385420" cy="26328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56871" y="7011329"/>
              <a:ext cx="1385420" cy="26328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102753" y="7011329"/>
              <a:ext cx="1385420" cy="26328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09717" y="4635853"/>
              <a:ext cx="2186940" cy="2186940"/>
            </a:xfrm>
            <a:custGeom>
              <a:avLst/>
              <a:gdLst/>
              <a:ahLst/>
              <a:cxnLst/>
              <a:rect l="l" t="t" r="r" b="b"/>
              <a:pathLst>
                <a:path w="2186940" h="2186940">
                  <a:moveTo>
                    <a:pt x="0" y="2186782"/>
                  </a:moveTo>
                  <a:lnTo>
                    <a:pt x="2164570" y="22212"/>
                  </a:lnTo>
                  <a:lnTo>
                    <a:pt x="2186782" y="0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85438" y="4480368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545" y="0"/>
                  </a:moveTo>
                  <a:lnTo>
                    <a:pt x="0" y="88848"/>
                  </a:lnTo>
                  <a:lnTo>
                    <a:pt x="177697" y="266544"/>
                  </a:lnTo>
                  <a:lnTo>
                    <a:pt x="266545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02419" y="5401471"/>
              <a:ext cx="2112645" cy="544830"/>
            </a:xfrm>
            <a:custGeom>
              <a:avLst/>
              <a:gdLst/>
              <a:ahLst/>
              <a:cxnLst/>
              <a:rect l="l" t="t" r="r" b="b"/>
              <a:pathLst>
                <a:path w="2112645" h="544829">
                  <a:moveTo>
                    <a:pt x="2112438" y="0"/>
                  </a:moveTo>
                  <a:lnTo>
                    <a:pt x="0" y="0"/>
                  </a:lnTo>
                  <a:lnTo>
                    <a:pt x="0" y="544486"/>
                  </a:lnTo>
                  <a:lnTo>
                    <a:pt x="2112438" y="544486"/>
                  </a:lnTo>
                  <a:lnTo>
                    <a:pt x="21124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222762" y="9815730"/>
            <a:ext cx="12706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10.0.0.1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32837" y="9815730"/>
            <a:ext cx="13417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10.0.0.2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76457" y="9815730"/>
            <a:ext cx="13468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10.0.0.3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23476" y="9815730"/>
            <a:ext cx="13442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10.0.0.4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6838" y="5423952"/>
            <a:ext cx="2044064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4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127.34.23.44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841803" y="1984234"/>
            <a:ext cx="2160270" cy="4819015"/>
            <a:chOff x="9841803" y="1984234"/>
            <a:chExt cx="2160270" cy="4819015"/>
          </a:xfrm>
        </p:grpSpPr>
        <p:sp>
          <p:nvSpPr>
            <p:cNvPr id="19" name="object 19"/>
            <p:cNvSpPr/>
            <p:nvPr/>
          </p:nvSpPr>
          <p:spPr>
            <a:xfrm>
              <a:off x="10052050" y="2015667"/>
              <a:ext cx="0" cy="831850"/>
            </a:xfrm>
            <a:custGeom>
              <a:avLst/>
              <a:gdLst/>
              <a:ahLst/>
              <a:cxnLst/>
              <a:rect l="l" t="t" r="r" b="b"/>
              <a:pathLst>
                <a:path h="831850">
                  <a:moveTo>
                    <a:pt x="0" y="0"/>
                  </a:moveTo>
                  <a:lnTo>
                    <a:pt x="0" y="831464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825849" y="4746254"/>
              <a:ext cx="272415" cy="2025650"/>
            </a:xfrm>
            <a:custGeom>
              <a:avLst/>
              <a:gdLst/>
              <a:ahLst/>
              <a:cxnLst/>
              <a:rect l="l" t="t" r="r" b="b"/>
              <a:pathLst>
                <a:path w="272415" h="2025650">
                  <a:moveTo>
                    <a:pt x="272304" y="2025184"/>
                  </a:moveTo>
                  <a:lnTo>
                    <a:pt x="4186" y="3113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705506" y="4528328"/>
              <a:ext cx="249554" cy="266065"/>
            </a:xfrm>
            <a:custGeom>
              <a:avLst/>
              <a:gdLst/>
              <a:ahLst/>
              <a:cxnLst/>
              <a:rect l="l" t="t" r="r" b="b"/>
              <a:pathLst>
                <a:path w="249554" h="266064">
                  <a:moveTo>
                    <a:pt x="91044" y="0"/>
                  </a:moveTo>
                  <a:lnTo>
                    <a:pt x="0" y="265803"/>
                  </a:lnTo>
                  <a:lnTo>
                    <a:pt x="249060" y="232315"/>
                  </a:lnTo>
                  <a:lnTo>
                    <a:pt x="91044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841803" y="5399852"/>
              <a:ext cx="2160270" cy="544830"/>
            </a:xfrm>
            <a:custGeom>
              <a:avLst/>
              <a:gdLst/>
              <a:ahLst/>
              <a:cxnLst/>
              <a:rect l="l" t="t" r="r" b="b"/>
              <a:pathLst>
                <a:path w="2160270" h="544829">
                  <a:moveTo>
                    <a:pt x="2159934" y="0"/>
                  </a:moveTo>
                  <a:lnTo>
                    <a:pt x="0" y="0"/>
                  </a:lnTo>
                  <a:lnTo>
                    <a:pt x="0" y="544486"/>
                  </a:lnTo>
                  <a:lnTo>
                    <a:pt x="2159934" y="544486"/>
                  </a:lnTo>
                  <a:lnTo>
                    <a:pt x="2159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9926399" y="595290"/>
            <a:ext cx="251460" cy="876300"/>
            <a:chOff x="9926399" y="595290"/>
            <a:chExt cx="251460" cy="876300"/>
          </a:xfrm>
        </p:grpSpPr>
        <p:sp>
          <p:nvSpPr>
            <p:cNvPr id="24" name="object 24"/>
            <p:cNvSpPr/>
            <p:nvPr/>
          </p:nvSpPr>
          <p:spPr>
            <a:xfrm>
              <a:off x="10052050" y="815181"/>
              <a:ext cx="0" cy="656590"/>
            </a:xfrm>
            <a:custGeom>
              <a:avLst/>
              <a:gdLst/>
              <a:ahLst/>
              <a:cxnLst/>
              <a:rect l="l" t="t" r="r" b="b"/>
              <a:pathLst>
                <a:path h="656590">
                  <a:moveTo>
                    <a:pt x="0" y="0"/>
                  </a:moveTo>
                  <a:lnTo>
                    <a:pt x="0" y="655999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926399" y="59529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125650" y="0"/>
                  </a:moveTo>
                  <a:lnTo>
                    <a:pt x="0" y="251303"/>
                  </a:lnTo>
                  <a:lnTo>
                    <a:pt x="251301" y="251303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030249" y="1493663"/>
            <a:ext cx="2044064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4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127.34.23.44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76221" y="5422334"/>
            <a:ext cx="209168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7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128.34.22.34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526877" y="3084403"/>
            <a:ext cx="1521460" cy="1231265"/>
            <a:chOff x="14526877" y="3084403"/>
            <a:chExt cx="1521460" cy="1231265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6877" y="3084403"/>
              <a:ext cx="1521288" cy="123107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6234" y="3088657"/>
              <a:ext cx="1222563" cy="1222563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1027" y="679675"/>
            <a:ext cx="16202660" cy="9949815"/>
            <a:chOff x="1951027" y="679675"/>
            <a:chExt cx="16202660" cy="9949815"/>
          </a:xfrm>
        </p:grpSpPr>
        <p:sp>
          <p:nvSpPr>
            <p:cNvPr id="3" name="object 3"/>
            <p:cNvSpPr/>
            <p:nvPr/>
          </p:nvSpPr>
          <p:spPr>
            <a:xfrm>
              <a:off x="1998334" y="726983"/>
              <a:ext cx="16108044" cy="9855200"/>
            </a:xfrm>
            <a:custGeom>
              <a:avLst/>
              <a:gdLst/>
              <a:ahLst/>
              <a:cxnLst/>
              <a:rect l="l" t="t" r="r" b="b"/>
              <a:pathLst>
                <a:path w="16108044" h="9855200">
                  <a:moveTo>
                    <a:pt x="240097" y="0"/>
                  </a:moveTo>
                  <a:lnTo>
                    <a:pt x="15867328" y="0"/>
                  </a:lnTo>
                  <a:lnTo>
                    <a:pt x="15915107" y="183"/>
                  </a:lnTo>
                  <a:lnTo>
                    <a:pt x="15953638" y="1470"/>
                  </a:lnTo>
                  <a:lnTo>
                    <a:pt x="16008245" y="11765"/>
                  </a:lnTo>
                  <a:lnTo>
                    <a:pt x="16061647" y="45785"/>
                  </a:lnTo>
                  <a:lnTo>
                    <a:pt x="16095666" y="99184"/>
                  </a:lnTo>
                  <a:lnTo>
                    <a:pt x="16105955" y="153788"/>
                  </a:lnTo>
                  <a:lnTo>
                    <a:pt x="16107242" y="192318"/>
                  </a:lnTo>
                  <a:lnTo>
                    <a:pt x="16107425" y="240097"/>
                  </a:lnTo>
                  <a:lnTo>
                    <a:pt x="16107425" y="9614492"/>
                  </a:lnTo>
                  <a:lnTo>
                    <a:pt x="16107242" y="9662270"/>
                  </a:lnTo>
                  <a:lnTo>
                    <a:pt x="16105955" y="9700801"/>
                  </a:lnTo>
                  <a:lnTo>
                    <a:pt x="16095666" y="9755405"/>
                  </a:lnTo>
                  <a:lnTo>
                    <a:pt x="16061647" y="9808804"/>
                  </a:lnTo>
                  <a:lnTo>
                    <a:pt x="16008245" y="9842823"/>
                  </a:lnTo>
                  <a:lnTo>
                    <a:pt x="15953638" y="9853119"/>
                  </a:lnTo>
                  <a:lnTo>
                    <a:pt x="15915107" y="9854406"/>
                  </a:lnTo>
                  <a:lnTo>
                    <a:pt x="15867328" y="9854589"/>
                  </a:lnTo>
                  <a:lnTo>
                    <a:pt x="240097" y="9854589"/>
                  </a:lnTo>
                  <a:lnTo>
                    <a:pt x="192318" y="9854406"/>
                  </a:lnTo>
                  <a:lnTo>
                    <a:pt x="153788" y="9853119"/>
                  </a:lnTo>
                  <a:lnTo>
                    <a:pt x="99184" y="9842823"/>
                  </a:lnTo>
                  <a:lnTo>
                    <a:pt x="45785" y="9808804"/>
                  </a:lnTo>
                  <a:lnTo>
                    <a:pt x="11765" y="9755405"/>
                  </a:lnTo>
                  <a:lnTo>
                    <a:pt x="1470" y="9700801"/>
                  </a:lnTo>
                  <a:lnTo>
                    <a:pt x="183" y="9662270"/>
                  </a:lnTo>
                  <a:lnTo>
                    <a:pt x="0" y="9614492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17041" y="5664317"/>
              <a:ext cx="1385420" cy="263280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74703" y="8439778"/>
            <a:ext cx="12706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10.0.0.1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24212" y="5664317"/>
            <a:ext cx="1385420" cy="2632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46064" y="8439778"/>
            <a:ext cx="13417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10.0.0.2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87166" y="5669721"/>
            <a:ext cx="1385420" cy="2632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999112" y="8434375"/>
            <a:ext cx="116205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4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10.0.1.1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04099" y="5669721"/>
            <a:ext cx="1385420" cy="26328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680234" y="8434375"/>
            <a:ext cx="123317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4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10.0.1.2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38434" y="1768694"/>
            <a:ext cx="15227300" cy="8370570"/>
            <a:chOff x="2438434" y="1768694"/>
            <a:chExt cx="15227300" cy="8370570"/>
          </a:xfrm>
        </p:grpSpPr>
        <p:sp>
          <p:nvSpPr>
            <p:cNvPr id="13" name="object 13"/>
            <p:cNvSpPr/>
            <p:nvPr/>
          </p:nvSpPr>
          <p:spPr>
            <a:xfrm>
              <a:off x="10300089" y="1805342"/>
              <a:ext cx="7329170" cy="8297545"/>
            </a:xfrm>
            <a:custGeom>
              <a:avLst/>
              <a:gdLst/>
              <a:ahLst/>
              <a:cxnLst/>
              <a:rect l="l" t="t" r="r" b="b"/>
              <a:pathLst>
                <a:path w="7329169" h="8297545">
                  <a:moveTo>
                    <a:pt x="240097" y="0"/>
                  </a:moveTo>
                  <a:lnTo>
                    <a:pt x="7088830" y="0"/>
                  </a:lnTo>
                  <a:lnTo>
                    <a:pt x="7136608" y="183"/>
                  </a:lnTo>
                  <a:lnTo>
                    <a:pt x="7175139" y="1470"/>
                  </a:lnTo>
                  <a:lnTo>
                    <a:pt x="7229743" y="11765"/>
                  </a:lnTo>
                  <a:lnTo>
                    <a:pt x="7283142" y="45785"/>
                  </a:lnTo>
                  <a:lnTo>
                    <a:pt x="7317161" y="99184"/>
                  </a:lnTo>
                  <a:lnTo>
                    <a:pt x="7327456" y="153788"/>
                  </a:lnTo>
                  <a:lnTo>
                    <a:pt x="7328743" y="192318"/>
                  </a:lnTo>
                  <a:lnTo>
                    <a:pt x="7328927" y="240097"/>
                  </a:lnTo>
                  <a:lnTo>
                    <a:pt x="7328927" y="8057144"/>
                  </a:lnTo>
                  <a:lnTo>
                    <a:pt x="7328743" y="8104922"/>
                  </a:lnTo>
                  <a:lnTo>
                    <a:pt x="7327456" y="8143453"/>
                  </a:lnTo>
                  <a:lnTo>
                    <a:pt x="7317161" y="8198057"/>
                  </a:lnTo>
                  <a:lnTo>
                    <a:pt x="7283142" y="8251456"/>
                  </a:lnTo>
                  <a:lnTo>
                    <a:pt x="7229743" y="8285475"/>
                  </a:lnTo>
                  <a:lnTo>
                    <a:pt x="7175139" y="8295770"/>
                  </a:lnTo>
                  <a:lnTo>
                    <a:pt x="7136608" y="8297057"/>
                  </a:lnTo>
                  <a:lnTo>
                    <a:pt x="7088830" y="8297241"/>
                  </a:lnTo>
                  <a:lnTo>
                    <a:pt x="240097" y="8297241"/>
                  </a:lnTo>
                  <a:lnTo>
                    <a:pt x="192318" y="8297057"/>
                  </a:lnTo>
                  <a:lnTo>
                    <a:pt x="153788" y="8295770"/>
                  </a:lnTo>
                  <a:lnTo>
                    <a:pt x="99184" y="8285475"/>
                  </a:lnTo>
                  <a:lnTo>
                    <a:pt x="45785" y="8251456"/>
                  </a:lnTo>
                  <a:lnTo>
                    <a:pt x="11765" y="8198057"/>
                  </a:lnTo>
                  <a:lnTo>
                    <a:pt x="1470" y="8143453"/>
                  </a:lnTo>
                  <a:lnTo>
                    <a:pt x="183" y="8104922"/>
                  </a:lnTo>
                  <a:lnTo>
                    <a:pt x="0" y="8057144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7329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75082" y="1805342"/>
              <a:ext cx="7329170" cy="8297545"/>
            </a:xfrm>
            <a:custGeom>
              <a:avLst/>
              <a:gdLst/>
              <a:ahLst/>
              <a:cxnLst/>
              <a:rect l="l" t="t" r="r" b="b"/>
              <a:pathLst>
                <a:path w="7329170" h="8297545">
                  <a:moveTo>
                    <a:pt x="240097" y="0"/>
                  </a:moveTo>
                  <a:lnTo>
                    <a:pt x="7088830" y="0"/>
                  </a:lnTo>
                  <a:lnTo>
                    <a:pt x="7136608" y="183"/>
                  </a:lnTo>
                  <a:lnTo>
                    <a:pt x="7175139" y="1470"/>
                  </a:lnTo>
                  <a:lnTo>
                    <a:pt x="7229743" y="11765"/>
                  </a:lnTo>
                  <a:lnTo>
                    <a:pt x="7283142" y="45785"/>
                  </a:lnTo>
                  <a:lnTo>
                    <a:pt x="7317161" y="99184"/>
                  </a:lnTo>
                  <a:lnTo>
                    <a:pt x="7327456" y="153788"/>
                  </a:lnTo>
                  <a:lnTo>
                    <a:pt x="7328743" y="192318"/>
                  </a:lnTo>
                  <a:lnTo>
                    <a:pt x="7328927" y="240097"/>
                  </a:lnTo>
                  <a:lnTo>
                    <a:pt x="7328927" y="8057144"/>
                  </a:lnTo>
                  <a:lnTo>
                    <a:pt x="7328743" y="8104922"/>
                  </a:lnTo>
                  <a:lnTo>
                    <a:pt x="7327456" y="8143453"/>
                  </a:lnTo>
                  <a:lnTo>
                    <a:pt x="7317161" y="8198057"/>
                  </a:lnTo>
                  <a:lnTo>
                    <a:pt x="7283142" y="8251456"/>
                  </a:lnTo>
                  <a:lnTo>
                    <a:pt x="7229743" y="8285475"/>
                  </a:lnTo>
                  <a:lnTo>
                    <a:pt x="7175139" y="8295770"/>
                  </a:lnTo>
                  <a:lnTo>
                    <a:pt x="7136608" y="8297057"/>
                  </a:lnTo>
                  <a:lnTo>
                    <a:pt x="7088830" y="8297241"/>
                  </a:lnTo>
                  <a:lnTo>
                    <a:pt x="240097" y="8297241"/>
                  </a:lnTo>
                  <a:lnTo>
                    <a:pt x="192318" y="8297057"/>
                  </a:lnTo>
                  <a:lnTo>
                    <a:pt x="153788" y="8295770"/>
                  </a:lnTo>
                  <a:lnTo>
                    <a:pt x="99184" y="8285475"/>
                  </a:lnTo>
                  <a:lnTo>
                    <a:pt x="45785" y="8251456"/>
                  </a:lnTo>
                  <a:lnTo>
                    <a:pt x="11765" y="8198057"/>
                  </a:lnTo>
                  <a:lnTo>
                    <a:pt x="1470" y="8143453"/>
                  </a:lnTo>
                  <a:lnTo>
                    <a:pt x="183" y="8104922"/>
                  </a:lnTo>
                  <a:lnTo>
                    <a:pt x="0" y="8057144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7329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03605" y="983906"/>
            <a:ext cx="42208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1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Virtual</a:t>
            </a:r>
            <a:r>
              <a:rPr sz="3450" spc="-27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31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Priv</a:t>
            </a:r>
            <a:r>
              <a:rPr sz="3450" spc="-44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450" spc="-24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450" spc="-34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3450" spc="-27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22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Cloud</a:t>
            </a:r>
            <a:endParaRPr sz="34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97978" y="2200352"/>
            <a:ext cx="127952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24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Subnet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58607" y="2200352"/>
            <a:ext cx="127952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24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Subnet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4155" y="3030242"/>
            <a:ext cx="5850890" cy="76263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950" spc="-24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Routing</a:t>
            </a:r>
            <a:r>
              <a:rPr sz="295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6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2950" spc="-26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able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39161" y="3030242"/>
            <a:ext cx="5850890" cy="76263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950" spc="-24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Routing</a:t>
            </a:r>
            <a:r>
              <a:rPr sz="295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6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2950" spc="-26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able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4154" y="4230944"/>
            <a:ext cx="5850890" cy="76263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524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950" spc="-3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Network</a:t>
            </a:r>
            <a:r>
              <a:rPr sz="295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36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Access</a:t>
            </a:r>
            <a:r>
              <a:rPr sz="295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21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Control</a:t>
            </a:r>
            <a:r>
              <a:rPr sz="295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2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List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39161" y="4230944"/>
            <a:ext cx="5850890" cy="76263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524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950" spc="-3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Network</a:t>
            </a:r>
            <a:r>
              <a:rPr sz="295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36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Access</a:t>
            </a:r>
            <a:r>
              <a:rPr sz="295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21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Control</a:t>
            </a:r>
            <a:r>
              <a:rPr sz="295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2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List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356" y="787694"/>
            <a:ext cx="1388745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15" dirty="0">
                <a:solidFill>
                  <a:srgbClr val="232323"/>
                </a:solidFill>
              </a:rPr>
              <a:t>Public</a:t>
            </a:r>
            <a:r>
              <a:rPr sz="6100" spc="-160" dirty="0">
                <a:solidFill>
                  <a:srgbClr val="232323"/>
                </a:solidFill>
              </a:rPr>
              <a:t> </a:t>
            </a:r>
            <a:r>
              <a:rPr sz="6100" spc="60" dirty="0">
                <a:solidFill>
                  <a:srgbClr val="232323"/>
                </a:solidFill>
              </a:rPr>
              <a:t>and</a:t>
            </a:r>
            <a:r>
              <a:rPr sz="6100" spc="-160" dirty="0">
                <a:solidFill>
                  <a:srgbClr val="232323"/>
                </a:solidFill>
              </a:rPr>
              <a:t> </a:t>
            </a:r>
            <a:r>
              <a:rPr sz="6100" spc="-35" dirty="0">
                <a:solidFill>
                  <a:srgbClr val="232323"/>
                </a:solidFill>
              </a:rPr>
              <a:t>Private</a:t>
            </a:r>
            <a:r>
              <a:rPr sz="6100" spc="-155" dirty="0">
                <a:solidFill>
                  <a:srgbClr val="232323"/>
                </a:solidFill>
              </a:rPr>
              <a:t> </a:t>
            </a:r>
            <a:r>
              <a:rPr sz="6100" spc="70" dirty="0">
                <a:solidFill>
                  <a:srgbClr val="232323"/>
                </a:solidFill>
              </a:rPr>
              <a:t>Subnet</a:t>
            </a:r>
            <a:r>
              <a:rPr sz="6100" spc="-160" dirty="0">
                <a:solidFill>
                  <a:srgbClr val="232323"/>
                </a:solidFill>
              </a:rPr>
              <a:t> </a:t>
            </a:r>
            <a:r>
              <a:rPr sz="6100" spc="90" dirty="0">
                <a:solidFill>
                  <a:srgbClr val="232323"/>
                </a:solidFill>
              </a:rPr>
              <a:t>Configuration</a:t>
            </a:r>
            <a:endParaRPr sz="6100"/>
          </a:p>
        </p:txBody>
      </p:sp>
      <p:grpSp>
        <p:nvGrpSpPr>
          <p:cNvPr id="3" name="object 3"/>
          <p:cNvGrpSpPr/>
          <p:nvPr/>
        </p:nvGrpSpPr>
        <p:grpSpPr>
          <a:xfrm>
            <a:off x="1951027" y="4601797"/>
            <a:ext cx="16202660" cy="6027420"/>
            <a:chOff x="1951027" y="4601797"/>
            <a:chExt cx="16202660" cy="6027420"/>
          </a:xfrm>
        </p:grpSpPr>
        <p:sp>
          <p:nvSpPr>
            <p:cNvPr id="4" name="object 4"/>
            <p:cNvSpPr/>
            <p:nvPr/>
          </p:nvSpPr>
          <p:spPr>
            <a:xfrm>
              <a:off x="1998334" y="5322645"/>
              <a:ext cx="16108044" cy="5259070"/>
            </a:xfrm>
            <a:custGeom>
              <a:avLst/>
              <a:gdLst/>
              <a:ahLst/>
              <a:cxnLst/>
              <a:rect l="l" t="t" r="r" b="b"/>
              <a:pathLst>
                <a:path w="16108044" h="5259070">
                  <a:moveTo>
                    <a:pt x="240097" y="0"/>
                  </a:moveTo>
                  <a:lnTo>
                    <a:pt x="15867328" y="0"/>
                  </a:lnTo>
                  <a:lnTo>
                    <a:pt x="15915107" y="183"/>
                  </a:lnTo>
                  <a:lnTo>
                    <a:pt x="15953638" y="1470"/>
                  </a:lnTo>
                  <a:lnTo>
                    <a:pt x="16008245" y="11765"/>
                  </a:lnTo>
                  <a:lnTo>
                    <a:pt x="16061647" y="45785"/>
                  </a:lnTo>
                  <a:lnTo>
                    <a:pt x="16095666" y="99184"/>
                  </a:lnTo>
                  <a:lnTo>
                    <a:pt x="16105955" y="153788"/>
                  </a:lnTo>
                  <a:lnTo>
                    <a:pt x="16107242" y="192318"/>
                  </a:lnTo>
                  <a:lnTo>
                    <a:pt x="16107425" y="240097"/>
                  </a:lnTo>
                  <a:lnTo>
                    <a:pt x="16107425" y="5018830"/>
                  </a:lnTo>
                  <a:lnTo>
                    <a:pt x="16107242" y="5066608"/>
                  </a:lnTo>
                  <a:lnTo>
                    <a:pt x="16105955" y="5105139"/>
                  </a:lnTo>
                  <a:lnTo>
                    <a:pt x="16095666" y="5159743"/>
                  </a:lnTo>
                  <a:lnTo>
                    <a:pt x="16061647" y="5213142"/>
                  </a:lnTo>
                  <a:lnTo>
                    <a:pt x="16008245" y="5247161"/>
                  </a:lnTo>
                  <a:lnTo>
                    <a:pt x="15953638" y="5257457"/>
                  </a:lnTo>
                  <a:lnTo>
                    <a:pt x="15915107" y="5258743"/>
                  </a:lnTo>
                  <a:lnTo>
                    <a:pt x="15867328" y="5258927"/>
                  </a:lnTo>
                  <a:lnTo>
                    <a:pt x="240097" y="5258927"/>
                  </a:lnTo>
                  <a:lnTo>
                    <a:pt x="192318" y="5258743"/>
                  </a:lnTo>
                  <a:lnTo>
                    <a:pt x="153788" y="5257457"/>
                  </a:lnTo>
                  <a:lnTo>
                    <a:pt x="99184" y="5247161"/>
                  </a:lnTo>
                  <a:lnTo>
                    <a:pt x="45785" y="5213142"/>
                  </a:lnTo>
                  <a:lnTo>
                    <a:pt x="11765" y="5159743"/>
                  </a:lnTo>
                  <a:lnTo>
                    <a:pt x="1470" y="5105139"/>
                  </a:lnTo>
                  <a:lnTo>
                    <a:pt x="183" y="5066608"/>
                  </a:lnTo>
                  <a:lnTo>
                    <a:pt x="0" y="5018830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364187" y="6123363"/>
              <a:ext cx="6264910" cy="3979545"/>
            </a:xfrm>
            <a:custGeom>
              <a:avLst/>
              <a:gdLst/>
              <a:ahLst/>
              <a:cxnLst/>
              <a:rect l="l" t="t" r="r" b="b"/>
              <a:pathLst>
                <a:path w="6264909" h="3979545">
                  <a:moveTo>
                    <a:pt x="240097" y="0"/>
                  </a:moveTo>
                  <a:lnTo>
                    <a:pt x="6024727" y="0"/>
                  </a:lnTo>
                  <a:lnTo>
                    <a:pt x="6072505" y="183"/>
                  </a:lnTo>
                  <a:lnTo>
                    <a:pt x="6111036" y="1470"/>
                  </a:lnTo>
                  <a:lnTo>
                    <a:pt x="6165640" y="11765"/>
                  </a:lnTo>
                  <a:lnTo>
                    <a:pt x="6219040" y="45785"/>
                  </a:lnTo>
                  <a:lnTo>
                    <a:pt x="6253059" y="99184"/>
                  </a:lnTo>
                  <a:lnTo>
                    <a:pt x="6263354" y="153788"/>
                  </a:lnTo>
                  <a:lnTo>
                    <a:pt x="6264641" y="192318"/>
                  </a:lnTo>
                  <a:lnTo>
                    <a:pt x="6264824" y="240097"/>
                  </a:lnTo>
                  <a:lnTo>
                    <a:pt x="6264824" y="3739123"/>
                  </a:lnTo>
                  <a:lnTo>
                    <a:pt x="6264641" y="3786902"/>
                  </a:lnTo>
                  <a:lnTo>
                    <a:pt x="6263354" y="3825433"/>
                  </a:lnTo>
                  <a:lnTo>
                    <a:pt x="6253059" y="3880036"/>
                  </a:lnTo>
                  <a:lnTo>
                    <a:pt x="6219040" y="3933435"/>
                  </a:lnTo>
                  <a:lnTo>
                    <a:pt x="6165640" y="3967455"/>
                  </a:lnTo>
                  <a:lnTo>
                    <a:pt x="6111036" y="3977750"/>
                  </a:lnTo>
                  <a:lnTo>
                    <a:pt x="6072505" y="3979037"/>
                  </a:lnTo>
                  <a:lnTo>
                    <a:pt x="6024727" y="3979221"/>
                  </a:lnTo>
                  <a:lnTo>
                    <a:pt x="240097" y="3979221"/>
                  </a:lnTo>
                  <a:lnTo>
                    <a:pt x="192318" y="3979037"/>
                  </a:lnTo>
                  <a:lnTo>
                    <a:pt x="153788" y="3977750"/>
                  </a:lnTo>
                  <a:lnTo>
                    <a:pt x="99184" y="3967455"/>
                  </a:lnTo>
                  <a:lnTo>
                    <a:pt x="45785" y="3933435"/>
                  </a:lnTo>
                  <a:lnTo>
                    <a:pt x="11765" y="3880036"/>
                  </a:lnTo>
                  <a:lnTo>
                    <a:pt x="1470" y="3825433"/>
                  </a:lnTo>
                  <a:lnTo>
                    <a:pt x="183" y="3786902"/>
                  </a:lnTo>
                  <a:lnTo>
                    <a:pt x="0" y="3739123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7329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75082" y="6123363"/>
              <a:ext cx="6539230" cy="3979545"/>
            </a:xfrm>
            <a:custGeom>
              <a:avLst/>
              <a:gdLst/>
              <a:ahLst/>
              <a:cxnLst/>
              <a:rect l="l" t="t" r="r" b="b"/>
              <a:pathLst>
                <a:path w="6539230" h="3979545">
                  <a:moveTo>
                    <a:pt x="240097" y="0"/>
                  </a:moveTo>
                  <a:lnTo>
                    <a:pt x="6298525" y="0"/>
                  </a:lnTo>
                  <a:lnTo>
                    <a:pt x="6346303" y="183"/>
                  </a:lnTo>
                  <a:lnTo>
                    <a:pt x="6384834" y="1470"/>
                  </a:lnTo>
                  <a:lnTo>
                    <a:pt x="6439438" y="11765"/>
                  </a:lnTo>
                  <a:lnTo>
                    <a:pt x="6492837" y="45785"/>
                  </a:lnTo>
                  <a:lnTo>
                    <a:pt x="6526856" y="99184"/>
                  </a:lnTo>
                  <a:lnTo>
                    <a:pt x="6537152" y="153788"/>
                  </a:lnTo>
                  <a:lnTo>
                    <a:pt x="6538439" y="192318"/>
                  </a:lnTo>
                  <a:lnTo>
                    <a:pt x="6538622" y="240097"/>
                  </a:lnTo>
                  <a:lnTo>
                    <a:pt x="6538622" y="3739123"/>
                  </a:lnTo>
                  <a:lnTo>
                    <a:pt x="6538439" y="3786902"/>
                  </a:lnTo>
                  <a:lnTo>
                    <a:pt x="6537152" y="3825432"/>
                  </a:lnTo>
                  <a:lnTo>
                    <a:pt x="6526856" y="3880036"/>
                  </a:lnTo>
                  <a:lnTo>
                    <a:pt x="6492837" y="3933435"/>
                  </a:lnTo>
                  <a:lnTo>
                    <a:pt x="6439438" y="3967455"/>
                  </a:lnTo>
                  <a:lnTo>
                    <a:pt x="6384834" y="3977750"/>
                  </a:lnTo>
                  <a:lnTo>
                    <a:pt x="6346303" y="3979037"/>
                  </a:lnTo>
                  <a:lnTo>
                    <a:pt x="6298525" y="3979221"/>
                  </a:lnTo>
                  <a:lnTo>
                    <a:pt x="240097" y="3979221"/>
                  </a:lnTo>
                  <a:lnTo>
                    <a:pt x="192318" y="3979037"/>
                  </a:lnTo>
                  <a:lnTo>
                    <a:pt x="153788" y="3977750"/>
                  </a:lnTo>
                  <a:lnTo>
                    <a:pt x="99184" y="3967455"/>
                  </a:lnTo>
                  <a:lnTo>
                    <a:pt x="45785" y="3933435"/>
                  </a:lnTo>
                  <a:lnTo>
                    <a:pt x="11765" y="3880036"/>
                  </a:lnTo>
                  <a:lnTo>
                    <a:pt x="1470" y="3825432"/>
                  </a:lnTo>
                  <a:lnTo>
                    <a:pt x="183" y="3786902"/>
                  </a:lnTo>
                  <a:lnTo>
                    <a:pt x="0" y="3739123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7329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065406" y="4843469"/>
              <a:ext cx="765810" cy="2547620"/>
            </a:xfrm>
            <a:custGeom>
              <a:avLst/>
              <a:gdLst/>
              <a:ahLst/>
              <a:cxnLst/>
              <a:rect l="l" t="t" r="r" b="b"/>
              <a:pathLst>
                <a:path w="765809" h="2547620">
                  <a:moveTo>
                    <a:pt x="765503" y="2547536"/>
                  </a:moveTo>
                  <a:lnTo>
                    <a:pt x="10546" y="35097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937565" y="4601797"/>
              <a:ext cx="276860" cy="318770"/>
            </a:xfrm>
            <a:custGeom>
              <a:avLst/>
              <a:gdLst/>
              <a:ahLst/>
              <a:cxnLst/>
              <a:rect l="l" t="t" r="r" b="b"/>
              <a:pathLst>
                <a:path w="276859" h="318770">
                  <a:moveTo>
                    <a:pt x="55223" y="0"/>
                  </a:moveTo>
                  <a:lnTo>
                    <a:pt x="0" y="318353"/>
                  </a:lnTo>
                  <a:lnTo>
                    <a:pt x="276776" y="235187"/>
                  </a:lnTo>
                  <a:lnTo>
                    <a:pt x="55223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449681" y="6396623"/>
            <a:ext cx="258953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26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Priv</a:t>
            </a:r>
            <a:r>
              <a:rPr sz="2950" spc="-37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204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2950" spc="-29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2950" spc="-229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24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Subnet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57034" y="6368841"/>
            <a:ext cx="1279525" cy="93853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83185">
              <a:lnSpc>
                <a:spcPct val="102000"/>
              </a:lnSpc>
              <a:spcBef>
                <a:spcPts val="30"/>
              </a:spcBef>
            </a:pPr>
            <a:r>
              <a:rPr sz="2950" spc="-24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Public </a:t>
            </a:r>
            <a:r>
              <a:rPr sz="2950" spc="-969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24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Subnet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32947" y="7534578"/>
            <a:ext cx="2019935" cy="19996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50" spc="-3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NAT</a:t>
            </a:r>
            <a:endParaRPr sz="2450">
              <a:latin typeface="Arial Black" panose="020B0A04020102020204"/>
              <a:cs typeface="Arial Black" panose="020B0A04020102020204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50" spc="-254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Gateway</a:t>
            </a:r>
            <a:endParaRPr sz="24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91623" y="4601797"/>
            <a:ext cx="9854565" cy="5037455"/>
            <a:chOff x="6591623" y="4601797"/>
            <a:chExt cx="9854565" cy="5037455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283712" y="7429605"/>
              <a:ext cx="1162420" cy="220902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91623" y="7251622"/>
              <a:ext cx="1162420" cy="220902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32472" y="8356136"/>
              <a:ext cx="4034154" cy="21590"/>
            </a:xfrm>
            <a:custGeom>
              <a:avLst/>
              <a:gdLst/>
              <a:ahLst/>
              <a:cxnLst/>
              <a:rect l="l" t="t" r="r" b="b"/>
              <a:pathLst>
                <a:path w="4034154" h="21590">
                  <a:moveTo>
                    <a:pt x="-36648" y="10638"/>
                  </a:moveTo>
                  <a:lnTo>
                    <a:pt x="4070589" y="10638"/>
                  </a:lnTo>
                </a:path>
              </a:pathLst>
            </a:custGeom>
            <a:ln w="94574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729003" y="8232724"/>
              <a:ext cx="290195" cy="289560"/>
            </a:xfrm>
            <a:custGeom>
              <a:avLst/>
              <a:gdLst/>
              <a:ahLst/>
              <a:cxnLst/>
              <a:rect l="l" t="t" r="r" b="b"/>
              <a:pathLst>
                <a:path w="290195" h="289559">
                  <a:moveTo>
                    <a:pt x="1528" y="0"/>
                  </a:moveTo>
                  <a:lnTo>
                    <a:pt x="0" y="288993"/>
                  </a:lnTo>
                  <a:lnTo>
                    <a:pt x="289750" y="146020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256538" y="4847952"/>
              <a:ext cx="574040" cy="2543175"/>
            </a:xfrm>
            <a:custGeom>
              <a:avLst/>
              <a:gdLst/>
              <a:ahLst/>
              <a:cxnLst/>
              <a:rect l="l" t="t" r="r" b="b"/>
              <a:pathLst>
                <a:path w="574040" h="2543175">
                  <a:moveTo>
                    <a:pt x="0" y="2543053"/>
                  </a:moveTo>
                  <a:lnTo>
                    <a:pt x="565924" y="35748"/>
                  </a:lnTo>
                  <a:lnTo>
                    <a:pt x="573993" y="0"/>
                  </a:lnTo>
                </a:path>
              </a:pathLst>
            </a:custGeom>
            <a:ln w="73296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681509" y="4601797"/>
              <a:ext cx="281940" cy="314325"/>
            </a:xfrm>
            <a:custGeom>
              <a:avLst/>
              <a:gdLst/>
              <a:ahLst/>
              <a:cxnLst/>
              <a:rect l="l" t="t" r="r" b="b"/>
              <a:pathLst>
                <a:path w="281940" h="314325">
                  <a:moveTo>
                    <a:pt x="204580" y="0"/>
                  </a:moveTo>
                  <a:lnTo>
                    <a:pt x="0" y="250089"/>
                  </a:lnTo>
                  <a:lnTo>
                    <a:pt x="281897" y="313719"/>
                  </a:lnTo>
                  <a:lnTo>
                    <a:pt x="204580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2094" y="2095833"/>
            <a:ext cx="2209026" cy="2209026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39242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Creating</a:t>
            </a:r>
            <a:r>
              <a:rPr spc="-160" dirty="0"/>
              <a:t> </a:t>
            </a:r>
            <a:r>
              <a:rPr spc="-195" dirty="0"/>
              <a:t>a</a:t>
            </a:r>
            <a:r>
              <a:rPr spc="-160" dirty="0"/>
              <a:t> </a:t>
            </a:r>
            <a:r>
              <a:rPr spc="50" dirty="0"/>
              <a:t>Virtual</a:t>
            </a:r>
            <a:r>
              <a:rPr spc="-160" dirty="0"/>
              <a:t> </a:t>
            </a:r>
            <a:r>
              <a:rPr spc="-30" dirty="0"/>
              <a:t>Private</a:t>
            </a:r>
            <a:r>
              <a:rPr spc="-160" dirty="0"/>
              <a:t> </a:t>
            </a:r>
            <a:r>
              <a:rPr spc="105" dirty="0"/>
              <a:t>Cloud</a:t>
            </a:r>
            <a:endParaRPr spc="10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5563" y="3417580"/>
            <a:ext cx="23425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sz="6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48" y="5322006"/>
            <a:ext cx="61144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Cre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5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3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VPC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5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subne</a:t>
            </a:r>
            <a:r>
              <a:rPr sz="3950" spc="-29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5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2774" y="2701277"/>
            <a:ext cx="13189585" cy="7927975"/>
            <a:chOff x="1322774" y="2701277"/>
            <a:chExt cx="13189585" cy="7927975"/>
          </a:xfrm>
        </p:grpSpPr>
        <p:sp>
          <p:nvSpPr>
            <p:cNvPr id="3" name="object 3"/>
            <p:cNvSpPr/>
            <p:nvPr/>
          </p:nvSpPr>
          <p:spPr>
            <a:xfrm>
              <a:off x="1370081" y="2748585"/>
              <a:ext cx="13094969" cy="7833359"/>
            </a:xfrm>
            <a:custGeom>
              <a:avLst/>
              <a:gdLst/>
              <a:ahLst/>
              <a:cxnLst/>
              <a:rect l="l" t="t" r="r" b="b"/>
              <a:pathLst>
                <a:path w="13094969" h="7833359">
                  <a:moveTo>
                    <a:pt x="240097" y="0"/>
                  </a:moveTo>
                  <a:lnTo>
                    <a:pt x="12854770" y="0"/>
                  </a:lnTo>
                  <a:lnTo>
                    <a:pt x="12902545" y="183"/>
                  </a:lnTo>
                  <a:lnTo>
                    <a:pt x="12941075" y="1470"/>
                  </a:lnTo>
                  <a:lnTo>
                    <a:pt x="12995677" y="11765"/>
                  </a:lnTo>
                  <a:lnTo>
                    <a:pt x="13049079" y="45785"/>
                  </a:lnTo>
                  <a:lnTo>
                    <a:pt x="13083099" y="99184"/>
                  </a:lnTo>
                  <a:lnTo>
                    <a:pt x="13093397" y="153788"/>
                  </a:lnTo>
                  <a:lnTo>
                    <a:pt x="13094684" y="192318"/>
                  </a:lnTo>
                  <a:lnTo>
                    <a:pt x="13094868" y="240097"/>
                  </a:lnTo>
                  <a:lnTo>
                    <a:pt x="13094868" y="7592890"/>
                  </a:lnTo>
                  <a:lnTo>
                    <a:pt x="13094684" y="7640668"/>
                  </a:lnTo>
                  <a:lnTo>
                    <a:pt x="13093397" y="7679199"/>
                  </a:lnTo>
                  <a:lnTo>
                    <a:pt x="13083099" y="7733803"/>
                  </a:lnTo>
                  <a:lnTo>
                    <a:pt x="13049079" y="7787202"/>
                  </a:lnTo>
                  <a:lnTo>
                    <a:pt x="12995677" y="7821221"/>
                  </a:lnTo>
                  <a:lnTo>
                    <a:pt x="12941075" y="7831516"/>
                  </a:lnTo>
                  <a:lnTo>
                    <a:pt x="12902545" y="7832803"/>
                  </a:lnTo>
                  <a:lnTo>
                    <a:pt x="12854770" y="7832987"/>
                  </a:lnTo>
                  <a:lnTo>
                    <a:pt x="240097" y="7832987"/>
                  </a:lnTo>
                  <a:lnTo>
                    <a:pt x="192318" y="7832803"/>
                  </a:lnTo>
                  <a:lnTo>
                    <a:pt x="153788" y="7831516"/>
                  </a:lnTo>
                  <a:lnTo>
                    <a:pt x="99184" y="7821221"/>
                  </a:lnTo>
                  <a:lnTo>
                    <a:pt x="45785" y="7787202"/>
                  </a:lnTo>
                  <a:lnTo>
                    <a:pt x="11765" y="7733803"/>
                  </a:lnTo>
                  <a:lnTo>
                    <a:pt x="1470" y="7679199"/>
                  </a:lnTo>
                  <a:lnTo>
                    <a:pt x="183" y="7640668"/>
                  </a:lnTo>
                  <a:lnTo>
                    <a:pt x="0" y="7592890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26003" y="6479577"/>
              <a:ext cx="1385420" cy="263280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41501" y="9255038"/>
            <a:ext cx="75501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22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EC2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08514" y="6479577"/>
            <a:ext cx="1385420" cy="2632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49079" y="9255038"/>
            <a:ext cx="210439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27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ElastiCache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11753" y="6500688"/>
            <a:ext cx="1385420" cy="2632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27254" y="9265341"/>
            <a:ext cx="75501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22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EC2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09999" y="2443115"/>
            <a:ext cx="12059920" cy="7696834"/>
            <a:chOff x="1809999" y="2443115"/>
            <a:chExt cx="12059920" cy="7696834"/>
          </a:xfrm>
        </p:grpSpPr>
        <p:sp>
          <p:nvSpPr>
            <p:cNvPr id="11" name="object 11"/>
            <p:cNvSpPr/>
            <p:nvPr/>
          </p:nvSpPr>
          <p:spPr>
            <a:xfrm>
              <a:off x="10549438" y="5994354"/>
              <a:ext cx="3284220" cy="4108450"/>
            </a:xfrm>
            <a:custGeom>
              <a:avLst/>
              <a:gdLst/>
              <a:ahLst/>
              <a:cxnLst/>
              <a:rect l="l" t="t" r="r" b="b"/>
              <a:pathLst>
                <a:path w="3284219" h="4108450">
                  <a:moveTo>
                    <a:pt x="240097" y="0"/>
                  </a:moveTo>
                  <a:lnTo>
                    <a:pt x="3043539" y="0"/>
                  </a:lnTo>
                  <a:lnTo>
                    <a:pt x="3091317" y="183"/>
                  </a:lnTo>
                  <a:lnTo>
                    <a:pt x="3129848" y="1470"/>
                  </a:lnTo>
                  <a:lnTo>
                    <a:pt x="3184451" y="11765"/>
                  </a:lnTo>
                  <a:lnTo>
                    <a:pt x="3237851" y="45785"/>
                  </a:lnTo>
                  <a:lnTo>
                    <a:pt x="3271871" y="99184"/>
                  </a:lnTo>
                  <a:lnTo>
                    <a:pt x="3282165" y="153788"/>
                  </a:lnTo>
                  <a:lnTo>
                    <a:pt x="3283452" y="192318"/>
                  </a:lnTo>
                  <a:lnTo>
                    <a:pt x="3283636" y="240097"/>
                  </a:lnTo>
                  <a:lnTo>
                    <a:pt x="3283636" y="3868132"/>
                  </a:lnTo>
                  <a:lnTo>
                    <a:pt x="3283452" y="3915910"/>
                  </a:lnTo>
                  <a:lnTo>
                    <a:pt x="3282165" y="3954441"/>
                  </a:lnTo>
                  <a:lnTo>
                    <a:pt x="3271871" y="4009045"/>
                  </a:lnTo>
                  <a:lnTo>
                    <a:pt x="3237851" y="4062444"/>
                  </a:lnTo>
                  <a:lnTo>
                    <a:pt x="3184451" y="4096463"/>
                  </a:lnTo>
                  <a:lnTo>
                    <a:pt x="3129848" y="4106759"/>
                  </a:lnTo>
                  <a:lnTo>
                    <a:pt x="3091317" y="4108046"/>
                  </a:lnTo>
                  <a:lnTo>
                    <a:pt x="3043539" y="4108229"/>
                  </a:lnTo>
                  <a:lnTo>
                    <a:pt x="240097" y="4108229"/>
                  </a:lnTo>
                  <a:lnTo>
                    <a:pt x="192318" y="4108046"/>
                  </a:lnTo>
                  <a:lnTo>
                    <a:pt x="153788" y="4106759"/>
                  </a:lnTo>
                  <a:lnTo>
                    <a:pt x="99184" y="4096463"/>
                  </a:lnTo>
                  <a:lnTo>
                    <a:pt x="45785" y="4062444"/>
                  </a:lnTo>
                  <a:lnTo>
                    <a:pt x="11765" y="4009045"/>
                  </a:lnTo>
                  <a:lnTo>
                    <a:pt x="1470" y="3954441"/>
                  </a:lnTo>
                  <a:lnTo>
                    <a:pt x="183" y="3915910"/>
                  </a:lnTo>
                  <a:lnTo>
                    <a:pt x="0" y="3868132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7329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46829" y="5994354"/>
              <a:ext cx="8181975" cy="4108450"/>
            </a:xfrm>
            <a:custGeom>
              <a:avLst/>
              <a:gdLst/>
              <a:ahLst/>
              <a:cxnLst/>
              <a:rect l="l" t="t" r="r" b="b"/>
              <a:pathLst>
                <a:path w="8181975" h="4108450">
                  <a:moveTo>
                    <a:pt x="231935" y="0"/>
                  </a:moveTo>
                  <a:lnTo>
                    <a:pt x="7949924" y="0"/>
                  </a:lnTo>
                  <a:lnTo>
                    <a:pt x="7996078" y="177"/>
                  </a:lnTo>
                  <a:lnTo>
                    <a:pt x="8062863" y="4794"/>
                  </a:lnTo>
                  <a:lnTo>
                    <a:pt x="8113790" y="25067"/>
                  </a:lnTo>
                  <a:lnTo>
                    <a:pt x="8156791" y="68069"/>
                  </a:lnTo>
                  <a:lnTo>
                    <a:pt x="8177064" y="118996"/>
                  </a:lnTo>
                  <a:lnTo>
                    <a:pt x="8181682" y="185781"/>
                  </a:lnTo>
                  <a:lnTo>
                    <a:pt x="8181859" y="231935"/>
                  </a:lnTo>
                  <a:lnTo>
                    <a:pt x="8181859" y="3876294"/>
                  </a:lnTo>
                  <a:lnTo>
                    <a:pt x="8181682" y="3922448"/>
                  </a:lnTo>
                  <a:lnTo>
                    <a:pt x="8177064" y="3989233"/>
                  </a:lnTo>
                  <a:lnTo>
                    <a:pt x="8156791" y="4040160"/>
                  </a:lnTo>
                  <a:lnTo>
                    <a:pt x="8113790" y="4083161"/>
                  </a:lnTo>
                  <a:lnTo>
                    <a:pt x="8062863" y="4103434"/>
                  </a:lnTo>
                  <a:lnTo>
                    <a:pt x="7996078" y="4108052"/>
                  </a:lnTo>
                  <a:lnTo>
                    <a:pt x="7949924" y="4108229"/>
                  </a:lnTo>
                  <a:lnTo>
                    <a:pt x="231935" y="4108229"/>
                  </a:lnTo>
                  <a:lnTo>
                    <a:pt x="185781" y="4108052"/>
                  </a:lnTo>
                  <a:lnTo>
                    <a:pt x="118996" y="4103434"/>
                  </a:lnTo>
                  <a:lnTo>
                    <a:pt x="68069" y="4083161"/>
                  </a:lnTo>
                  <a:lnTo>
                    <a:pt x="25067" y="4040160"/>
                  </a:lnTo>
                  <a:lnTo>
                    <a:pt x="4794" y="3989233"/>
                  </a:lnTo>
                  <a:lnTo>
                    <a:pt x="177" y="3922448"/>
                  </a:lnTo>
                  <a:lnTo>
                    <a:pt x="0" y="3876294"/>
                  </a:lnTo>
                  <a:lnTo>
                    <a:pt x="0" y="231935"/>
                  </a:lnTo>
                  <a:lnTo>
                    <a:pt x="177" y="185781"/>
                  </a:lnTo>
                  <a:lnTo>
                    <a:pt x="4794" y="118996"/>
                  </a:lnTo>
                  <a:lnTo>
                    <a:pt x="25067" y="68069"/>
                  </a:lnTo>
                  <a:lnTo>
                    <a:pt x="68069" y="25067"/>
                  </a:lnTo>
                  <a:lnTo>
                    <a:pt x="118996" y="4794"/>
                  </a:lnTo>
                  <a:lnTo>
                    <a:pt x="185781" y="177"/>
                  </a:lnTo>
                  <a:lnTo>
                    <a:pt x="231935" y="0"/>
                  </a:lnTo>
                  <a:close/>
                </a:path>
              </a:pathLst>
            </a:custGeom>
            <a:ln w="7329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35248" y="2443115"/>
              <a:ext cx="4195445" cy="523875"/>
            </a:xfrm>
            <a:custGeom>
              <a:avLst/>
              <a:gdLst/>
              <a:ahLst/>
              <a:cxnLst/>
              <a:rect l="l" t="t" r="r" b="b"/>
              <a:pathLst>
                <a:path w="4195445" h="523875">
                  <a:moveTo>
                    <a:pt x="4195034" y="0"/>
                  </a:moveTo>
                  <a:lnTo>
                    <a:pt x="0" y="0"/>
                  </a:lnTo>
                  <a:lnTo>
                    <a:pt x="0" y="523544"/>
                  </a:lnTo>
                  <a:lnTo>
                    <a:pt x="4195034" y="523544"/>
                  </a:lnTo>
                  <a:lnTo>
                    <a:pt x="4195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322548" y="2408634"/>
            <a:ext cx="42208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1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Virtual</a:t>
            </a:r>
            <a:r>
              <a:rPr sz="3450" spc="-27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31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Priv</a:t>
            </a:r>
            <a:r>
              <a:rPr sz="3450" spc="-44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450" spc="-24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450" spc="-34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3450" spc="-27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22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Cloud</a:t>
            </a:r>
            <a:endParaRPr sz="34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54797" y="5748537"/>
            <a:ext cx="1593850" cy="461009"/>
          </a:xfrm>
          <a:custGeom>
            <a:avLst/>
            <a:gdLst/>
            <a:ahLst/>
            <a:cxnLst/>
            <a:rect l="l" t="t" r="r" b="b"/>
            <a:pathLst>
              <a:path w="1593850" h="461010">
                <a:moveTo>
                  <a:pt x="1593375" y="0"/>
                </a:moveTo>
                <a:lnTo>
                  <a:pt x="0" y="0"/>
                </a:lnTo>
                <a:lnTo>
                  <a:pt x="0" y="460718"/>
                </a:lnTo>
                <a:lnTo>
                  <a:pt x="1593375" y="460718"/>
                </a:lnTo>
                <a:lnTo>
                  <a:pt x="1593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42097" y="5729134"/>
            <a:ext cx="161925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24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Subnet</a:t>
            </a:r>
            <a:r>
              <a:rPr sz="2950" spc="-229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37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A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372491" y="5748537"/>
            <a:ext cx="1595755" cy="461009"/>
          </a:xfrm>
          <a:custGeom>
            <a:avLst/>
            <a:gdLst/>
            <a:ahLst/>
            <a:cxnLst/>
            <a:rect l="l" t="t" r="r" b="b"/>
            <a:pathLst>
              <a:path w="1595754" h="461010">
                <a:moveTo>
                  <a:pt x="1595637" y="0"/>
                </a:moveTo>
                <a:lnTo>
                  <a:pt x="0" y="0"/>
                </a:lnTo>
                <a:lnTo>
                  <a:pt x="0" y="460718"/>
                </a:lnTo>
                <a:lnTo>
                  <a:pt x="1595637" y="460718"/>
                </a:lnTo>
                <a:lnTo>
                  <a:pt x="15956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359791" y="5729134"/>
            <a:ext cx="16211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24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Subnet</a:t>
            </a:r>
            <a:r>
              <a:rPr sz="2950" spc="-229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36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B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91025" y="3089929"/>
            <a:ext cx="2884805" cy="5603240"/>
            <a:chOff x="7491025" y="3089929"/>
            <a:chExt cx="2884805" cy="560324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1025" y="6686199"/>
              <a:ext cx="1936096" cy="20067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152" y="3089929"/>
              <a:ext cx="1993386" cy="199338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085064" y="9048415"/>
            <a:ext cx="74803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RDS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366705" y="787694"/>
            <a:ext cx="1137094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315" dirty="0">
                <a:solidFill>
                  <a:srgbClr val="232323"/>
                </a:solidFill>
              </a:rPr>
              <a:t>Pizza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-30" dirty="0">
                <a:solidFill>
                  <a:srgbClr val="232323"/>
                </a:solidFill>
              </a:rPr>
              <a:t>Luvrs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95" dirty="0">
                <a:solidFill>
                  <a:srgbClr val="232323"/>
                </a:solidFill>
              </a:rPr>
              <a:t>Archi</a:t>
            </a:r>
            <a:r>
              <a:rPr sz="6100" spc="-20" dirty="0">
                <a:solidFill>
                  <a:srgbClr val="232323"/>
                </a:solidFill>
              </a:rPr>
              <a:t>t</a:t>
            </a:r>
            <a:r>
              <a:rPr sz="6100" spc="175" dirty="0">
                <a:solidFill>
                  <a:srgbClr val="232323"/>
                </a:solidFill>
              </a:rPr>
              <a:t>ecture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-70" dirty="0">
                <a:solidFill>
                  <a:srgbClr val="232323"/>
                </a:solidFill>
              </a:rPr>
              <a:t>Diagram</a:t>
            </a:r>
            <a:endParaRPr sz="6100"/>
          </a:p>
        </p:txBody>
      </p:sp>
      <p:sp>
        <p:nvSpPr>
          <p:cNvPr id="26" name="object 26"/>
          <p:cNvSpPr txBox="1"/>
          <p:nvPr/>
        </p:nvSpPr>
        <p:spPr>
          <a:xfrm>
            <a:off x="8125597" y="5128085"/>
            <a:ext cx="250698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2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Load</a:t>
            </a:r>
            <a:r>
              <a:rPr sz="2950" spc="-22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Balancer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7239" y="787694"/>
            <a:ext cx="856996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75" dirty="0">
                <a:solidFill>
                  <a:srgbClr val="232323"/>
                </a:solidFill>
              </a:rPr>
              <a:t>Services</a:t>
            </a:r>
            <a:r>
              <a:rPr sz="6100" spc="-155" dirty="0">
                <a:solidFill>
                  <a:srgbClr val="232323"/>
                </a:solidFill>
              </a:rPr>
              <a:t> </a:t>
            </a:r>
            <a:r>
              <a:rPr sz="6100" dirty="0">
                <a:solidFill>
                  <a:srgbClr val="232323"/>
                </a:solidFill>
              </a:rPr>
              <a:t>That</a:t>
            </a:r>
            <a:r>
              <a:rPr sz="6100" spc="-150" dirty="0">
                <a:solidFill>
                  <a:srgbClr val="232323"/>
                </a:solidFill>
              </a:rPr>
              <a:t> </a:t>
            </a:r>
            <a:r>
              <a:rPr sz="6100" spc="-55" dirty="0">
                <a:solidFill>
                  <a:srgbClr val="232323"/>
                </a:solidFill>
              </a:rPr>
              <a:t>Utilize</a:t>
            </a:r>
            <a:r>
              <a:rPr sz="6100" spc="-155" dirty="0">
                <a:solidFill>
                  <a:srgbClr val="232323"/>
                </a:solidFill>
              </a:rPr>
              <a:t> EC2</a:t>
            </a:r>
            <a:endParaRPr sz="61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19040" y="2381082"/>
            <a:ext cx="2901998" cy="2901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2014" y="5547145"/>
            <a:ext cx="379666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Elastic</a:t>
            </a:r>
            <a:r>
              <a:rPr sz="34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Block</a:t>
            </a:r>
            <a:r>
              <a:rPr sz="34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42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34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4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ore</a:t>
            </a:r>
            <a:endParaRPr sz="34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3057" y="6926143"/>
            <a:ext cx="2901998" cy="29019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08674" y="10115421"/>
            <a:ext cx="24511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2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ElastiCache</a:t>
            </a:r>
            <a:endParaRPr sz="34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83057" y="2381082"/>
            <a:ext cx="2901998" cy="29019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504471" y="5547145"/>
            <a:ext cx="3459479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Elastic</a:t>
            </a:r>
            <a:r>
              <a:rPr sz="34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Beans</a:t>
            </a:r>
            <a:r>
              <a:rPr sz="3450" spc="-2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450" spc="-434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alk</a:t>
            </a:r>
            <a:endParaRPr sz="34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9040" y="6926143"/>
            <a:ext cx="2901998" cy="290199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11427" y="10115421"/>
            <a:ext cx="171767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Redshift</a:t>
            </a:r>
            <a:endParaRPr sz="34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1050" y="6926143"/>
            <a:ext cx="2901998" cy="290199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083880" y="10115421"/>
            <a:ext cx="393636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Elastic</a:t>
            </a:r>
            <a:r>
              <a:rPr sz="34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MapReduce</a:t>
            </a:r>
            <a:endParaRPr sz="34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1050" y="2381082"/>
            <a:ext cx="2901998" cy="290199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225875" y="5543702"/>
            <a:ext cx="56527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Rel</a:t>
            </a:r>
            <a:r>
              <a:rPr sz="3450" spc="-4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450" spc="-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tional</a:t>
            </a:r>
            <a:r>
              <a:rPr sz="34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D</a:t>
            </a:r>
            <a:r>
              <a:rPr sz="34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450" spc="-2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4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abase</a:t>
            </a:r>
            <a:r>
              <a:rPr sz="34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35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Service</a:t>
            </a:r>
            <a:endParaRPr sz="34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5563" y="3417580"/>
            <a:ext cx="23425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sz="6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48" y="5322006"/>
            <a:ext cx="78263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Cre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5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public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3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subnet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for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scaling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694381" y="3304447"/>
            <a:ext cx="2960933" cy="217008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47578" y="2185675"/>
            <a:ext cx="9028430" cy="8443595"/>
            <a:chOff x="5447578" y="2185675"/>
            <a:chExt cx="9028430" cy="8443595"/>
          </a:xfrm>
        </p:grpSpPr>
        <p:sp>
          <p:nvSpPr>
            <p:cNvPr id="4" name="object 4"/>
            <p:cNvSpPr/>
            <p:nvPr/>
          </p:nvSpPr>
          <p:spPr>
            <a:xfrm>
              <a:off x="5494886" y="2466787"/>
              <a:ext cx="8933815" cy="8115300"/>
            </a:xfrm>
            <a:custGeom>
              <a:avLst/>
              <a:gdLst/>
              <a:ahLst/>
              <a:cxnLst/>
              <a:rect l="l" t="t" r="r" b="b"/>
              <a:pathLst>
                <a:path w="8933815" h="8115300">
                  <a:moveTo>
                    <a:pt x="240097" y="0"/>
                  </a:moveTo>
                  <a:lnTo>
                    <a:pt x="8693377" y="0"/>
                  </a:lnTo>
                  <a:lnTo>
                    <a:pt x="8741154" y="183"/>
                  </a:lnTo>
                  <a:lnTo>
                    <a:pt x="8779685" y="1470"/>
                  </a:lnTo>
                  <a:lnTo>
                    <a:pt x="8834289" y="11765"/>
                  </a:lnTo>
                  <a:lnTo>
                    <a:pt x="8887688" y="45785"/>
                  </a:lnTo>
                  <a:lnTo>
                    <a:pt x="8921708" y="99184"/>
                  </a:lnTo>
                  <a:lnTo>
                    <a:pt x="8932002" y="153788"/>
                  </a:lnTo>
                  <a:lnTo>
                    <a:pt x="8933289" y="192318"/>
                  </a:lnTo>
                  <a:lnTo>
                    <a:pt x="8933473" y="240097"/>
                  </a:lnTo>
                  <a:lnTo>
                    <a:pt x="8933473" y="7874687"/>
                  </a:lnTo>
                  <a:lnTo>
                    <a:pt x="8933289" y="7922465"/>
                  </a:lnTo>
                  <a:lnTo>
                    <a:pt x="8932002" y="7960996"/>
                  </a:lnTo>
                  <a:lnTo>
                    <a:pt x="8921708" y="8015599"/>
                  </a:lnTo>
                  <a:lnTo>
                    <a:pt x="8887688" y="8068999"/>
                  </a:lnTo>
                  <a:lnTo>
                    <a:pt x="8834289" y="8103019"/>
                  </a:lnTo>
                  <a:lnTo>
                    <a:pt x="8779685" y="8113313"/>
                  </a:lnTo>
                  <a:lnTo>
                    <a:pt x="8741154" y="8114600"/>
                  </a:lnTo>
                  <a:lnTo>
                    <a:pt x="8693377" y="8114784"/>
                  </a:lnTo>
                  <a:lnTo>
                    <a:pt x="240097" y="8114784"/>
                  </a:lnTo>
                  <a:lnTo>
                    <a:pt x="192318" y="8114600"/>
                  </a:lnTo>
                  <a:lnTo>
                    <a:pt x="153788" y="8113313"/>
                  </a:lnTo>
                  <a:lnTo>
                    <a:pt x="99184" y="8103019"/>
                  </a:lnTo>
                  <a:lnTo>
                    <a:pt x="45785" y="8068999"/>
                  </a:lnTo>
                  <a:lnTo>
                    <a:pt x="11765" y="8015599"/>
                  </a:lnTo>
                  <a:lnTo>
                    <a:pt x="1470" y="7960996"/>
                  </a:lnTo>
                  <a:lnTo>
                    <a:pt x="183" y="7922465"/>
                  </a:lnTo>
                  <a:lnTo>
                    <a:pt x="0" y="7874687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46822" y="2185675"/>
              <a:ext cx="4195445" cy="523875"/>
            </a:xfrm>
            <a:custGeom>
              <a:avLst/>
              <a:gdLst/>
              <a:ahLst/>
              <a:cxnLst/>
              <a:rect l="l" t="t" r="r" b="b"/>
              <a:pathLst>
                <a:path w="4195445" h="523875">
                  <a:moveTo>
                    <a:pt x="4195034" y="0"/>
                  </a:moveTo>
                  <a:lnTo>
                    <a:pt x="0" y="0"/>
                  </a:lnTo>
                  <a:lnTo>
                    <a:pt x="0" y="523544"/>
                  </a:lnTo>
                  <a:lnTo>
                    <a:pt x="4195034" y="523544"/>
                  </a:lnTo>
                  <a:lnTo>
                    <a:pt x="4195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5270" y="6955800"/>
              <a:ext cx="1152447" cy="21900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9860" y="787694"/>
            <a:ext cx="678497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55" dirty="0">
                <a:solidFill>
                  <a:srgbClr val="232323"/>
                </a:solidFill>
              </a:rPr>
              <a:t>Resources</a:t>
            </a:r>
            <a:r>
              <a:rPr sz="6100" spc="-165" dirty="0">
                <a:solidFill>
                  <a:srgbClr val="232323"/>
                </a:solidFill>
              </a:rPr>
              <a:t> </a:t>
            </a:r>
            <a:r>
              <a:rPr sz="6100" spc="20" dirty="0">
                <a:solidFill>
                  <a:srgbClr val="232323"/>
                </a:solidFill>
              </a:rPr>
              <a:t>in</a:t>
            </a:r>
            <a:r>
              <a:rPr sz="6100" spc="-160" dirty="0">
                <a:solidFill>
                  <a:srgbClr val="232323"/>
                </a:solidFill>
              </a:rPr>
              <a:t> </a:t>
            </a:r>
            <a:r>
              <a:rPr sz="6100" spc="-185" dirty="0">
                <a:solidFill>
                  <a:srgbClr val="232323"/>
                </a:solidFill>
              </a:rPr>
              <a:t>a</a:t>
            </a:r>
            <a:r>
              <a:rPr sz="6100" spc="-165" dirty="0">
                <a:solidFill>
                  <a:srgbClr val="232323"/>
                </a:solidFill>
              </a:rPr>
              <a:t> VPC</a:t>
            </a:r>
            <a:endParaRPr sz="6100"/>
          </a:p>
        </p:txBody>
      </p:sp>
      <p:sp>
        <p:nvSpPr>
          <p:cNvPr id="8" name="object 8"/>
          <p:cNvSpPr txBox="1"/>
          <p:nvPr/>
        </p:nvSpPr>
        <p:spPr>
          <a:xfrm>
            <a:off x="7335284" y="9277953"/>
            <a:ext cx="59245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EC2</a:t>
            </a:r>
            <a:endParaRPr sz="23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34804" y="3339720"/>
            <a:ext cx="3393440" cy="6800215"/>
            <a:chOff x="5934804" y="3339720"/>
            <a:chExt cx="3393440" cy="6800215"/>
          </a:xfrm>
        </p:grpSpPr>
        <p:sp>
          <p:nvSpPr>
            <p:cNvPr id="10" name="object 10"/>
            <p:cNvSpPr/>
            <p:nvPr/>
          </p:nvSpPr>
          <p:spPr>
            <a:xfrm>
              <a:off x="5971634" y="3376550"/>
              <a:ext cx="3319779" cy="6726555"/>
            </a:xfrm>
            <a:custGeom>
              <a:avLst/>
              <a:gdLst/>
              <a:ahLst/>
              <a:cxnLst/>
              <a:rect l="l" t="t" r="r" b="b"/>
              <a:pathLst>
                <a:path w="3319779" h="6726555">
                  <a:moveTo>
                    <a:pt x="231935" y="0"/>
                  </a:moveTo>
                  <a:lnTo>
                    <a:pt x="3087784" y="0"/>
                  </a:lnTo>
                  <a:lnTo>
                    <a:pt x="3133938" y="177"/>
                  </a:lnTo>
                  <a:lnTo>
                    <a:pt x="3200723" y="4794"/>
                  </a:lnTo>
                  <a:lnTo>
                    <a:pt x="3251649" y="25067"/>
                  </a:lnTo>
                  <a:lnTo>
                    <a:pt x="3294651" y="68069"/>
                  </a:lnTo>
                  <a:lnTo>
                    <a:pt x="3314924" y="118996"/>
                  </a:lnTo>
                  <a:lnTo>
                    <a:pt x="3319541" y="185781"/>
                  </a:lnTo>
                  <a:lnTo>
                    <a:pt x="3319718" y="231935"/>
                  </a:lnTo>
                  <a:lnTo>
                    <a:pt x="3319718" y="6494097"/>
                  </a:lnTo>
                  <a:lnTo>
                    <a:pt x="3319541" y="6540251"/>
                  </a:lnTo>
                  <a:lnTo>
                    <a:pt x="3314924" y="6607036"/>
                  </a:lnTo>
                  <a:lnTo>
                    <a:pt x="3294651" y="6657963"/>
                  </a:lnTo>
                  <a:lnTo>
                    <a:pt x="3251649" y="6700964"/>
                  </a:lnTo>
                  <a:lnTo>
                    <a:pt x="3200723" y="6721237"/>
                  </a:lnTo>
                  <a:lnTo>
                    <a:pt x="3133938" y="6725855"/>
                  </a:lnTo>
                  <a:lnTo>
                    <a:pt x="3087784" y="6726032"/>
                  </a:lnTo>
                  <a:lnTo>
                    <a:pt x="231935" y="6726032"/>
                  </a:lnTo>
                  <a:lnTo>
                    <a:pt x="185781" y="6725855"/>
                  </a:lnTo>
                  <a:lnTo>
                    <a:pt x="118996" y="6721237"/>
                  </a:lnTo>
                  <a:lnTo>
                    <a:pt x="68069" y="6700964"/>
                  </a:lnTo>
                  <a:lnTo>
                    <a:pt x="25067" y="6657963"/>
                  </a:lnTo>
                  <a:lnTo>
                    <a:pt x="4794" y="6607036"/>
                  </a:lnTo>
                  <a:lnTo>
                    <a:pt x="177" y="6540251"/>
                  </a:lnTo>
                  <a:lnTo>
                    <a:pt x="0" y="6494097"/>
                  </a:lnTo>
                  <a:lnTo>
                    <a:pt x="0" y="231935"/>
                  </a:lnTo>
                  <a:lnTo>
                    <a:pt x="177" y="185781"/>
                  </a:lnTo>
                  <a:lnTo>
                    <a:pt x="4794" y="118996"/>
                  </a:lnTo>
                  <a:lnTo>
                    <a:pt x="25067" y="68069"/>
                  </a:lnTo>
                  <a:lnTo>
                    <a:pt x="68069" y="25067"/>
                  </a:lnTo>
                  <a:lnTo>
                    <a:pt x="118996" y="4794"/>
                  </a:lnTo>
                  <a:lnTo>
                    <a:pt x="185781" y="177"/>
                  </a:lnTo>
                  <a:lnTo>
                    <a:pt x="231935" y="0"/>
                  </a:lnTo>
                  <a:close/>
                </a:path>
              </a:pathLst>
            </a:custGeom>
            <a:ln w="7329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5270" y="3933408"/>
              <a:ext cx="1152447" cy="21900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335284" y="6255561"/>
            <a:ext cx="59245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EC2</a:t>
            </a:r>
            <a:endParaRPr sz="23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03837" y="3111896"/>
            <a:ext cx="1254125" cy="461009"/>
          </a:xfrm>
          <a:custGeom>
            <a:avLst/>
            <a:gdLst/>
            <a:ahLst/>
            <a:cxnLst/>
            <a:rect l="l" t="t" r="r" b="b"/>
            <a:pathLst>
              <a:path w="1254125" h="461010">
                <a:moveTo>
                  <a:pt x="1253741" y="0"/>
                </a:moveTo>
                <a:lnTo>
                  <a:pt x="0" y="0"/>
                </a:lnTo>
                <a:lnTo>
                  <a:pt x="0" y="460718"/>
                </a:lnTo>
                <a:lnTo>
                  <a:pt x="1253741" y="460718"/>
                </a:lnTo>
                <a:lnTo>
                  <a:pt x="1253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34122" y="2151196"/>
            <a:ext cx="4220845" cy="141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1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Virtual</a:t>
            </a:r>
            <a:r>
              <a:rPr sz="3450" spc="-27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31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Priv</a:t>
            </a:r>
            <a:r>
              <a:rPr sz="3450" spc="-44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450" spc="-24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450" spc="-34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3450" spc="-27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22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Cloud</a:t>
            </a:r>
            <a:endParaRPr sz="3450">
              <a:latin typeface="Arial Black" panose="020B0A04020102020204"/>
              <a:cs typeface="Arial Black" panose="020B0A04020102020204"/>
            </a:endParaRPr>
          </a:p>
          <a:p>
            <a:pPr marL="169545">
              <a:lnSpc>
                <a:spcPct val="100000"/>
              </a:lnSpc>
              <a:spcBef>
                <a:spcPts val="3280"/>
              </a:spcBef>
            </a:pPr>
            <a:r>
              <a:rPr sz="2950" spc="-24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Subnet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060" y="5354504"/>
            <a:ext cx="2339975" cy="2339975"/>
          </a:xfrm>
          <a:custGeom>
            <a:avLst/>
            <a:gdLst/>
            <a:ahLst/>
            <a:cxnLst/>
            <a:rect l="l" t="t" r="r" b="b"/>
            <a:pathLst>
              <a:path w="2339975" h="2339975">
                <a:moveTo>
                  <a:pt x="2019216" y="0"/>
                </a:moveTo>
                <a:lnTo>
                  <a:pt x="320126" y="0"/>
                </a:lnTo>
                <a:lnTo>
                  <a:pt x="256420" y="245"/>
                </a:lnTo>
                <a:lnTo>
                  <a:pt x="205046" y="1960"/>
                </a:lnTo>
                <a:lnTo>
                  <a:pt x="164242" y="6618"/>
                </a:lnTo>
                <a:lnTo>
                  <a:pt x="93951" y="34600"/>
                </a:lnTo>
                <a:lnTo>
                  <a:pt x="61043" y="61046"/>
                </a:lnTo>
                <a:lnTo>
                  <a:pt x="34597" y="93953"/>
                </a:lnTo>
                <a:lnTo>
                  <a:pt x="15685" y="132246"/>
                </a:lnTo>
                <a:lnTo>
                  <a:pt x="1960" y="205051"/>
                </a:lnTo>
                <a:lnTo>
                  <a:pt x="245" y="256425"/>
                </a:lnTo>
                <a:lnTo>
                  <a:pt x="0" y="320129"/>
                </a:lnTo>
                <a:lnTo>
                  <a:pt x="0" y="2019221"/>
                </a:lnTo>
                <a:lnTo>
                  <a:pt x="245" y="2082925"/>
                </a:lnTo>
                <a:lnTo>
                  <a:pt x="1960" y="2134299"/>
                </a:lnTo>
                <a:lnTo>
                  <a:pt x="6617" y="2175105"/>
                </a:lnTo>
                <a:lnTo>
                  <a:pt x="34597" y="2245397"/>
                </a:lnTo>
                <a:lnTo>
                  <a:pt x="61043" y="2278303"/>
                </a:lnTo>
                <a:lnTo>
                  <a:pt x="93951" y="2304750"/>
                </a:lnTo>
                <a:lnTo>
                  <a:pt x="132247" y="2323662"/>
                </a:lnTo>
                <a:lnTo>
                  <a:pt x="205046" y="2337389"/>
                </a:lnTo>
                <a:lnTo>
                  <a:pt x="256420" y="2339105"/>
                </a:lnTo>
                <a:lnTo>
                  <a:pt x="320126" y="2339350"/>
                </a:lnTo>
                <a:lnTo>
                  <a:pt x="2019216" y="2339350"/>
                </a:lnTo>
                <a:lnTo>
                  <a:pt x="2082922" y="2339105"/>
                </a:lnTo>
                <a:lnTo>
                  <a:pt x="2134297" y="2337389"/>
                </a:lnTo>
                <a:lnTo>
                  <a:pt x="2175104" y="2332732"/>
                </a:lnTo>
                <a:lnTo>
                  <a:pt x="2245395" y="2304750"/>
                </a:lnTo>
                <a:lnTo>
                  <a:pt x="2278299" y="2278303"/>
                </a:lnTo>
                <a:lnTo>
                  <a:pt x="2304744" y="2245397"/>
                </a:lnTo>
                <a:lnTo>
                  <a:pt x="2323656" y="2207104"/>
                </a:lnTo>
                <a:lnTo>
                  <a:pt x="2337390" y="2134299"/>
                </a:lnTo>
                <a:lnTo>
                  <a:pt x="2339107" y="2082925"/>
                </a:lnTo>
                <a:lnTo>
                  <a:pt x="2339352" y="2019221"/>
                </a:lnTo>
                <a:lnTo>
                  <a:pt x="2339352" y="320129"/>
                </a:lnTo>
                <a:lnTo>
                  <a:pt x="2339107" y="256425"/>
                </a:lnTo>
                <a:lnTo>
                  <a:pt x="2337390" y="205051"/>
                </a:lnTo>
                <a:lnTo>
                  <a:pt x="2332731" y="164245"/>
                </a:lnTo>
                <a:lnTo>
                  <a:pt x="2304744" y="93953"/>
                </a:lnTo>
                <a:lnTo>
                  <a:pt x="2278299" y="61046"/>
                </a:lnTo>
                <a:lnTo>
                  <a:pt x="2245395" y="34600"/>
                </a:lnTo>
                <a:lnTo>
                  <a:pt x="2207105" y="15687"/>
                </a:lnTo>
                <a:lnTo>
                  <a:pt x="2134297" y="1960"/>
                </a:lnTo>
                <a:lnTo>
                  <a:pt x="2082922" y="245"/>
                </a:lnTo>
                <a:lnTo>
                  <a:pt x="201921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364126" y="6097668"/>
            <a:ext cx="1389380" cy="8362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60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NAT</a:t>
            </a:r>
            <a:endParaRPr sz="2600">
              <a:latin typeface="Arial Black" panose="020B0A04020102020204"/>
              <a:cs typeface="Arial Black" panose="020B0A0402010202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600" spc="-26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Gateway</a:t>
            </a:r>
            <a:endParaRPr sz="26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669893" y="5038084"/>
            <a:ext cx="9307830" cy="4857750"/>
            <a:chOff x="8669893" y="5038084"/>
            <a:chExt cx="9307830" cy="4857750"/>
          </a:xfrm>
        </p:grpSpPr>
        <p:sp>
          <p:nvSpPr>
            <p:cNvPr id="18" name="object 18"/>
            <p:cNvSpPr/>
            <p:nvPr/>
          </p:nvSpPr>
          <p:spPr>
            <a:xfrm>
              <a:off x="8704436" y="7402058"/>
              <a:ext cx="1544320" cy="925830"/>
            </a:xfrm>
            <a:custGeom>
              <a:avLst/>
              <a:gdLst/>
              <a:ahLst/>
              <a:cxnLst/>
              <a:rect l="l" t="t" r="r" b="b"/>
              <a:pathLst>
                <a:path w="1544320" h="925829">
                  <a:moveTo>
                    <a:pt x="0" y="925223"/>
                  </a:moveTo>
                  <a:lnTo>
                    <a:pt x="1516775" y="16148"/>
                  </a:lnTo>
                  <a:lnTo>
                    <a:pt x="1543719" y="0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156617" y="7289016"/>
              <a:ext cx="280670" cy="237490"/>
            </a:xfrm>
            <a:custGeom>
              <a:avLst/>
              <a:gdLst/>
              <a:ahLst/>
              <a:cxnLst/>
              <a:rect l="l" t="t" r="r" b="b"/>
              <a:pathLst>
                <a:path w="280670" h="237490">
                  <a:moveTo>
                    <a:pt x="280146" y="0"/>
                  </a:moveTo>
                  <a:lnTo>
                    <a:pt x="0" y="21414"/>
                  </a:lnTo>
                  <a:lnTo>
                    <a:pt x="129189" y="236965"/>
                  </a:lnTo>
                  <a:lnTo>
                    <a:pt x="280146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701305" y="5069496"/>
              <a:ext cx="1543050" cy="789940"/>
            </a:xfrm>
            <a:custGeom>
              <a:avLst/>
              <a:gdLst/>
              <a:ahLst/>
              <a:cxnLst/>
              <a:rect l="l" t="t" r="r" b="b"/>
              <a:pathLst>
                <a:path w="1543050" h="789939">
                  <a:moveTo>
                    <a:pt x="0" y="0"/>
                  </a:moveTo>
                  <a:lnTo>
                    <a:pt x="1514463" y="775126"/>
                  </a:lnTo>
                  <a:lnTo>
                    <a:pt x="1542426" y="789438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158521" y="5732772"/>
              <a:ext cx="281305" cy="226695"/>
            </a:xfrm>
            <a:custGeom>
              <a:avLst/>
              <a:gdLst/>
              <a:ahLst/>
              <a:cxnLst/>
              <a:rect l="l" t="t" r="r" b="b"/>
              <a:pathLst>
                <a:path w="281304" h="226695">
                  <a:moveTo>
                    <a:pt x="114494" y="0"/>
                  </a:moveTo>
                  <a:lnTo>
                    <a:pt x="0" y="223703"/>
                  </a:lnTo>
                  <a:lnTo>
                    <a:pt x="280951" y="226347"/>
                  </a:lnTo>
                  <a:lnTo>
                    <a:pt x="114494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396576" y="6524180"/>
              <a:ext cx="3307715" cy="0"/>
            </a:xfrm>
            <a:custGeom>
              <a:avLst/>
              <a:gdLst/>
              <a:ahLst/>
              <a:cxnLst/>
              <a:rect l="l" t="t" r="r" b="b"/>
              <a:pathLst>
                <a:path w="3307715">
                  <a:moveTo>
                    <a:pt x="0" y="0"/>
                  </a:moveTo>
                  <a:lnTo>
                    <a:pt x="3275676" y="0"/>
                  </a:lnTo>
                  <a:lnTo>
                    <a:pt x="3307088" y="0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672256" y="639852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72234" y="7725436"/>
              <a:ext cx="1605229" cy="2170086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6206" y="4354076"/>
            <a:ext cx="1293114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Elastic</a:t>
            </a:r>
            <a:r>
              <a:rPr spc="-175" dirty="0"/>
              <a:t> </a:t>
            </a:r>
            <a:r>
              <a:rPr spc="165" dirty="0"/>
              <a:t>Compute</a:t>
            </a:r>
            <a:r>
              <a:rPr spc="-170" dirty="0"/>
              <a:t> </a:t>
            </a:r>
            <a:r>
              <a:rPr spc="105" dirty="0"/>
              <a:t>Cloud</a:t>
            </a:r>
            <a:r>
              <a:rPr spc="-175" dirty="0"/>
              <a:t> </a:t>
            </a:r>
            <a:r>
              <a:rPr spc="-25" dirty="0"/>
              <a:t>Overview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9" y="703612"/>
            <a:ext cx="0" cy="9878060"/>
          </a:xfrm>
          <a:custGeom>
            <a:avLst/>
            <a:gdLst/>
            <a:ahLst/>
            <a:cxnLst/>
            <a:rect l="l" t="t" r="r" b="b"/>
            <a:pathLst>
              <a:path h="9878060">
                <a:moveTo>
                  <a:pt x="0" y="0"/>
                </a:moveTo>
                <a:lnTo>
                  <a:pt x="0" y="9877961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44380" y="3465518"/>
            <a:ext cx="10591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6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CPU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4380" y="4703177"/>
            <a:ext cx="1973580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8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Memory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ct val="206000"/>
              </a:lnSpc>
            </a:pPr>
            <a:r>
              <a:rPr sz="3950" spc="-39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Storage </a:t>
            </a:r>
            <a:r>
              <a:rPr sz="3950" spc="-38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Network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7521" y="4669088"/>
            <a:ext cx="4638675" cy="1887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88975" marR="5080" indent="-676910">
              <a:lnSpc>
                <a:spcPct val="100000"/>
              </a:lnSpc>
              <a:spcBef>
                <a:spcPts val="85"/>
              </a:spcBef>
            </a:pPr>
            <a:r>
              <a:rPr sz="6100" spc="-15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EC2</a:t>
            </a:r>
            <a:r>
              <a:rPr sz="6100" spc="-22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100" spc="4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Instance </a:t>
            </a:r>
            <a:r>
              <a:rPr sz="6100" spc="-160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100" spc="-55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6100" spc="4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arame</a:t>
            </a:r>
            <a:r>
              <a:rPr sz="6100" spc="-5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6100" spc="-5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ers</a:t>
            </a:r>
            <a:endParaRPr sz="61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35" y="787694"/>
            <a:ext cx="1079373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85" dirty="0">
                <a:solidFill>
                  <a:srgbClr val="232323"/>
                </a:solidFill>
              </a:rPr>
              <a:t>Typical</a:t>
            </a:r>
            <a:r>
              <a:rPr sz="6100" spc="-145" dirty="0">
                <a:solidFill>
                  <a:srgbClr val="232323"/>
                </a:solidFill>
              </a:rPr>
              <a:t> </a:t>
            </a:r>
            <a:r>
              <a:rPr sz="6100" spc="-155" dirty="0">
                <a:solidFill>
                  <a:srgbClr val="232323"/>
                </a:solidFill>
              </a:rPr>
              <a:t>EC2</a:t>
            </a:r>
            <a:r>
              <a:rPr sz="6100" spc="-145" dirty="0">
                <a:solidFill>
                  <a:srgbClr val="232323"/>
                </a:solidFill>
              </a:rPr>
              <a:t> </a:t>
            </a:r>
            <a:r>
              <a:rPr sz="6100" spc="75" dirty="0">
                <a:solidFill>
                  <a:srgbClr val="232323"/>
                </a:solidFill>
              </a:rPr>
              <a:t>Operating</a:t>
            </a:r>
            <a:r>
              <a:rPr sz="6100" spc="-145" dirty="0">
                <a:solidFill>
                  <a:srgbClr val="232323"/>
                </a:solidFill>
              </a:rPr>
              <a:t> </a:t>
            </a:r>
            <a:r>
              <a:rPr sz="6100" spc="-120" dirty="0">
                <a:solidFill>
                  <a:srgbClr val="232323"/>
                </a:solidFill>
              </a:rPr>
              <a:t>Systems</a:t>
            </a:r>
            <a:endParaRPr sz="6100"/>
          </a:p>
        </p:txBody>
      </p:sp>
      <p:sp>
        <p:nvSpPr>
          <p:cNvPr id="3" name="object 3"/>
          <p:cNvSpPr txBox="1"/>
          <p:nvPr/>
        </p:nvSpPr>
        <p:spPr>
          <a:xfrm>
            <a:off x="1719833" y="3601984"/>
            <a:ext cx="8143875" cy="49955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Times New Roman" panose="02020603050405020304"/>
              <a:cs typeface="Times New Roman" panose="02020603050405020304"/>
            </a:endParaRPr>
          </a:p>
          <a:p>
            <a:pPr marL="1979295" marR="1971675" indent="1472565">
              <a:lnSpc>
                <a:spcPct val="101000"/>
              </a:lnSpc>
            </a:pPr>
            <a:r>
              <a:rPr sz="3950" spc="-4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Linux </a:t>
            </a:r>
            <a:r>
              <a:rPr sz="3950" spc="-4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(Amazon,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Red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5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H</a:t>
            </a:r>
            <a:r>
              <a:rPr sz="3950" spc="-45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t,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L="2630805">
              <a:lnSpc>
                <a:spcPct val="100000"/>
              </a:lnSpc>
              <a:spcBef>
                <a:spcPts val="40"/>
              </a:spcBef>
            </a:pPr>
            <a:r>
              <a:rPr sz="395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Ubuntu,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3950" spc="-3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6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c)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0451" y="3601984"/>
            <a:ext cx="8143875" cy="49955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5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4545"/>
              </a:spcBef>
            </a:pPr>
            <a:r>
              <a:rPr sz="3950" spc="-4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Windows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247" y="4462158"/>
            <a:ext cx="15311755" cy="215392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40"/>
              </a:spcBef>
            </a:pPr>
            <a:r>
              <a:rPr sz="7900" spc="-405" dirty="0">
                <a:solidFill>
                  <a:srgbClr val="9BC84D"/>
                </a:solidFill>
              </a:rPr>
              <a:t>Amazo</a:t>
            </a:r>
            <a:r>
              <a:rPr sz="7900" spc="-150" dirty="0">
                <a:solidFill>
                  <a:srgbClr val="9BC84D"/>
                </a:solidFill>
              </a:rPr>
              <a:t>n</a:t>
            </a:r>
            <a:r>
              <a:rPr sz="7900" spc="-650" dirty="0">
                <a:solidFill>
                  <a:srgbClr val="9BC84D"/>
                </a:solidFill>
              </a:rPr>
              <a:t> </a:t>
            </a:r>
            <a:r>
              <a:rPr sz="7900" spc="-145" dirty="0">
                <a:solidFill>
                  <a:srgbClr val="9BC84D"/>
                </a:solidFill>
              </a:rPr>
              <a:t>Machin</a:t>
            </a:r>
            <a:r>
              <a:rPr sz="7900" spc="95" dirty="0">
                <a:solidFill>
                  <a:srgbClr val="9BC84D"/>
                </a:solidFill>
              </a:rPr>
              <a:t>e</a:t>
            </a:r>
            <a:r>
              <a:rPr sz="7900" spc="-650" dirty="0">
                <a:solidFill>
                  <a:srgbClr val="9BC84D"/>
                </a:solidFill>
              </a:rPr>
              <a:t> </a:t>
            </a:r>
            <a:r>
              <a:rPr sz="7900" spc="-275" dirty="0">
                <a:solidFill>
                  <a:srgbClr val="9BC84D"/>
                </a:solidFill>
              </a:rPr>
              <a:t>Imag</a:t>
            </a:r>
            <a:r>
              <a:rPr sz="7900" spc="-35" dirty="0">
                <a:solidFill>
                  <a:srgbClr val="9BC84D"/>
                </a:solidFill>
              </a:rPr>
              <a:t>e</a:t>
            </a:r>
            <a:r>
              <a:rPr sz="7900" spc="-650" dirty="0">
                <a:solidFill>
                  <a:srgbClr val="9BC84D"/>
                </a:solidFill>
              </a:rPr>
              <a:t> </a:t>
            </a:r>
            <a:r>
              <a:rPr sz="7900" spc="-484" dirty="0">
                <a:solidFill>
                  <a:srgbClr val="9BC84D"/>
                </a:solidFill>
              </a:rPr>
              <a:t>(AMI)</a:t>
            </a:r>
            <a:endParaRPr sz="7900"/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4450" spc="50" dirty="0">
                <a:solidFill>
                  <a:srgbClr val="232323"/>
                </a:solidFill>
              </a:rPr>
              <a:t>Operating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20" dirty="0">
                <a:solidFill>
                  <a:srgbClr val="232323"/>
                </a:solidFill>
              </a:rPr>
              <a:t>system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50" dirty="0">
                <a:solidFill>
                  <a:srgbClr val="232323"/>
                </a:solidFill>
              </a:rPr>
              <a:t>and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35" dirty="0">
                <a:solidFill>
                  <a:srgbClr val="232323"/>
                </a:solidFill>
              </a:rPr>
              <a:t>software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25" dirty="0">
                <a:solidFill>
                  <a:srgbClr val="232323"/>
                </a:solidFill>
              </a:rPr>
              <a:t>installed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65" dirty="0">
                <a:solidFill>
                  <a:srgbClr val="232323"/>
                </a:solidFill>
              </a:rPr>
              <a:t>on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10" dirty="0">
                <a:solidFill>
                  <a:srgbClr val="232323"/>
                </a:solidFill>
              </a:rPr>
              <a:t>an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95" dirty="0">
                <a:solidFill>
                  <a:srgbClr val="232323"/>
                </a:solidFill>
              </a:rPr>
              <a:t>EC2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10" dirty="0">
                <a:solidFill>
                  <a:srgbClr val="232323"/>
                </a:solidFill>
              </a:rPr>
              <a:t>instance.</a:t>
            </a:r>
            <a:endParaRPr sz="44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9" y="703612"/>
            <a:ext cx="0" cy="9878060"/>
          </a:xfrm>
          <a:custGeom>
            <a:avLst/>
            <a:gdLst/>
            <a:ahLst/>
            <a:cxnLst/>
            <a:rect l="l" t="t" r="r" b="b"/>
            <a:pathLst>
              <a:path h="9878060">
                <a:moveTo>
                  <a:pt x="0" y="0"/>
                </a:moveTo>
                <a:lnTo>
                  <a:pt x="0" y="9877961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37521" y="4669088"/>
            <a:ext cx="4638675" cy="188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6100" spc="-15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EC2</a:t>
            </a:r>
            <a:r>
              <a:rPr sz="6100" spc="-229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100" spc="4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Instance</a:t>
            </a:r>
            <a:endParaRPr sz="6100">
              <a:latin typeface="Microsoft Sans Serif" panose="020B0604020202020204"/>
              <a:cs typeface="Microsoft Sans Serif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6100" spc="-14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Types</a:t>
            </a:r>
            <a:endParaRPr sz="61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3573922"/>
            <a:ext cx="4587240" cy="4341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General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purpose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ct val="206000"/>
              </a:lnSpc>
            </a:pPr>
            <a:r>
              <a:rPr sz="3950" spc="-3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Compu</a:t>
            </a:r>
            <a:r>
              <a:rPr sz="3950" spc="-25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2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optimized  </a:t>
            </a:r>
            <a:r>
              <a:rPr sz="3950" spc="-38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Memory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2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optimized  </a:t>
            </a:r>
            <a:r>
              <a:rPr sz="3950" spc="-49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orage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optimized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2905671"/>
            <a:ext cx="0" cy="7660640"/>
          </a:xfrm>
          <a:custGeom>
            <a:avLst/>
            <a:gdLst/>
            <a:ahLst/>
            <a:cxnLst/>
            <a:rect l="l" t="t" r="r" b="b"/>
            <a:pathLst>
              <a:path h="7660640">
                <a:moveTo>
                  <a:pt x="0" y="0"/>
                </a:moveTo>
                <a:lnTo>
                  <a:pt x="0" y="7660200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5105" y="787694"/>
            <a:ext cx="1287399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45" dirty="0">
                <a:solidFill>
                  <a:srgbClr val="232323"/>
                </a:solidFill>
              </a:rPr>
              <a:t>Instance</a:t>
            </a:r>
            <a:r>
              <a:rPr sz="6100" spc="-155" dirty="0">
                <a:solidFill>
                  <a:srgbClr val="232323"/>
                </a:solidFill>
              </a:rPr>
              <a:t> </a:t>
            </a:r>
            <a:r>
              <a:rPr sz="6100" spc="-114" dirty="0">
                <a:solidFill>
                  <a:srgbClr val="232323"/>
                </a:solidFill>
              </a:rPr>
              <a:t>Type</a:t>
            </a:r>
            <a:r>
              <a:rPr sz="6100" spc="-150" dirty="0">
                <a:solidFill>
                  <a:srgbClr val="232323"/>
                </a:solidFill>
              </a:rPr>
              <a:t> </a:t>
            </a:r>
            <a:r>
              <a:rPr sz="6100" spc="5" dirty="0">
                <a:solidFill>
                  <a:srgbClr val="232323"/>
                </a:solidFill>
              </a:rPr>
              <a:t>Comparison</a:t>
            </a:r>
            <a:r>
              <a:rPr sz="6100" spc="-155" dirty="0">
                <a:solidFill>
                  <a:srgbClr val="232323"/>
                </a:solidFill>
              </a:rPr>
              <a:t> </a:t>
            </a:r>
            <a:r>
              <a:rPr sz="6100" spc="85" dirty="0">
                <a:solidFill>
                  <a:srgbClr val="232323"/>
                </a:solidFill>
              </a:rPr>
              <a:t>with</a:t>
            </a:r>
            <a:r>
              <a:rPr sz="6100" spc="-150" dirty="0">
                <a:solidFill>
                  <a:srgbClr val="232323"/>
                </a:solidFill>
              </a:rPr>
              <a:t> </a:t>
            </a:r>
            <a:r>
              <a:rPr sz="6100" spc="-30" dirty="0">
                <a:solidFill>
                  <a:srgbClr val="232323"/>
                </a:solidFill>
              </a:rPr>
              <a:t>Linux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2815946" y="2912405"/>
            <a:ext cx="6636384" cy="3002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40" dirty="0">
                <a:solidFill>
                  <a:srgbClr val="F05A28"/>
                </a:solidFill>
                <a:latin typeface="Arial Black" panose="020B0A04020102020204"/>
                <a:cs typeface="Arial Black" panose="020B0A04020102020204"/>
              </a:rPr>
              <a:t>Compu</a:t>
            </a:r>
            <a:r>
              <a:rPr sz="3950" spc="-250" dirty="0">
                <a:solidFill>
                  <a:srgbClr val="F05A28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95" dirty="0">
                <a:solidFill>
                  <a:srgbClr val="F05A28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3950" spc="-315" dirty="0">
                <a:solidFill>
                  <a:srgbClr val="F05A28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40" dirty="0">
                <a:solidFill>
                  <a:srgbClr val="F05A28"/>
                </a:solidFill>
                <a:latin typeface="Arial Black" panose="020B0A04020102020204"/>
                <a:cs typeface="Arial Black" panose="020B0A04020102020204"/>
              </a:rPr>
              <a:t>Optimized</a:t>
            </a:r>
            <a:r>
              <a:rPr sz="3950" spc="-315" dirty="0">
                <a:solidFill>
                  <a:srgbClr val="F05A28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5" dirty="0">
                <a:solidFill>
                  <a:srgbClr val="F05A28"/>
                </a:solidFill>
                <a:latin typeface="Arial Black" panose="020B0A04020102020204"/>
                <a:cs typeface="Arial Black" panose="020B0A04020102020204"/>
              </a:rPr>
              <a:t>c4.large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R="5080" algn="r">
              <a:lnSpc>
                <a:spcPct val="100000"/>
              </a:lnSpc>
              <a:spcBef>
                <a:spcPts val="2490"/>
              </a:spcBef>
            </a:pPr>
            <a:r>
              <a:rPr sz="3100" spc="-315" dirty="0">
                <a:latin typeface="Arial Black" panose="020B0A04020102020204"/>
                <a:cs typeface="Arial Black" panose="020B0A04020102020204"/>
              </a:rPr>
              <a:t>2</a:t>
            </a:r>
            <a:r>
              <a:rPr sz="3100" spc="-24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100" spc="-265" dirty="0">
                <a:latin typeface="Arial Black" panose="020B0A04020102020204"/>
                <a:cs typeface="Arial Black" panose="020B0A04020102020204"/>
              </a:rPr>
              <a:t>CPU</a:t>
            </a:r>
            <a:endParaRPr sz="3100">
              <a:latin typeface="Arial Black" panose="020B0A04020102020204"/>
              <a:cs typeface="Arial Black" panose="020B0A04020102020204"/>
            </a:endParaRPr>
          </a:p>
          <a:p>
            <a:pPr marL="3631565">
              <a:lnSpc>
                <a:spcPct val="100000"/>
              </a:lnSpc>
              <a:spcBef>
                <a:spcPts val="2520"/>
              </a:spcBef>
            </a:pPr>
            <a:r>
              <a:rPr sz="3100" spc="-340" dirty="0">
                <a:latin typeface="Arial Black" panose="020B0A04020102020204"/>
                <a:cs typeface="Arial Black" panose="020B0A04020102020204"/>
              </a:rPr>
              <a:t>3.75</a:t>
            </a:r>
            <a:r>
              <a:rPr sz="3100" spc="-24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100" spc="-265" dirty="0">
                <a:latin typeface="Arial Black" panose="020B0A04020102020204"/>
                <a:cs typeface="Arial Black" panose="020B0A04020102020204"/>
              </a:rPr>
              <a:t>GB</a:t>
            </a:r>
            <a:r>
              <a:rPr sz="3100" spc="-24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100" spc="-335" dirty="0">
                <a:latin typeface="Arial Black" panose="020B0A04020102020204"/>
                <a:cs typeface="Arial Black" panose="020B0A04020102020204"/>
              </a:rPr>
              <a:t>memory</a:t>
            </a:r>
            <a:endParaRPr sz="3100">
              <a:latin typeface="Arial Black" panose="020B0A04020102020204"/>
              <a:cs typeface="Arial Black" panose="020B0A04020102020204"/>
            </a:endParaRPr>
          </a:p>
          <a:p>
            <a:pPr marL="3756025">
              <a:lnSpc>
                <a:spcPct val="100000"/>
              </a:lnSpc>
              <a:spcBef>
                <a:spcPts val="2520"/>
              </a:spcBef>
            </a:pPr>
            <a:r>
              <a:rPr sz="3100" spc="-310" dirty="0">
                <a:latin typeface="Arial Black" panose="020B0A04020102020204"/>
                <a:cs typeface="Arial Black" panose="020B0A04020102020204"/>
              </a:rPr>
              <a:t>$0.105</a:t>
            </a:r>
            <a:r>
              <a:rPr sz="3100" spc="-24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100" spc="-240" dirty="0">
                <a:latin typeface="Arial Black" panose="020B0A04020102020204"/>
                <a:cs typeface="Arial Black" panose="020B0A04020102020204"/>
              </a:rPr>
              <a:t>per</a:t>
            </a:r>
            <a:r>
              <a:rPr sz="3100" spc="-24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100" spc="-235" dirty="0">
                <a:latin typeface="Arial Black" panose="020B0A04020102020204"/>
                <a:cs typeface="Arial Black" panose="020B0A04020102020204"/>
              </a:rPr>
              <a:t>hour</a:t>
            </a:r>
            <a:endParaRPr sz="31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2022" y="2912405"/>
            <a:ext cx="6265545" cy="3002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85" dirty="0">
                <a:solidFill>
                  <a:srgbClr val="F05A28"/>
                </a:solidFill>
                <a:latin typeface="Arial Black" panose="020B0A04020102020204"/>
                <a:cs typeface="Arial Black" panose="020B0A04020102020204"/>
              </a:rPr>
              <a:t>Memory</a:t>
            </a:r>
            <a:r>
              <a:rPr sz="3950" spc="-315" dirty="0">
                <a:solidFill>
                  <a:srgbClr val="F05A28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40" dirty="0">
                <a:solidFill>
                  <a:srgbClr val="F05A28"/>
                </a:solidFill>
                <a:latin typeface="Arial Black" panose="020B0A04020102020204"/>
                <a:cs typeface="Arial Black" panose="020B0A04020102020204"/>
              </a:rPr>
              <a:t>Optimized</a:t>
            </a:r>
            <a:r>
              <a:rPr sz="3950" spc="-315" dirty="0">
                <a:solidFill>
                  <a:srgbClr val="F05A28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85" dirty="0">
                <a:solidFill>
                  <a:srgbClr val="F05A28"/>
                </a:solidFill>
                <a:latin typeface="Arial Black" panose="020B0A04020102020204"/>
                <a:cs typeface="Arial Black" panose="020B0A04020102020204"/>
              </a:rPr>
              <a:t>r3.large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100" spc="-315" dirty="0">
                <a:latin typeface="Arial Black" panose="020B0A04020102020204"/>
                <a:cs typeface="Arial Black" panose="020B0A04020102020204"/>
              </a:rPr>
              <a:t>2</a:t>
            </a:r>
            <a:r>
              <a:rPr sz="3100" spc="-24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100" spc="-265" dirty="0">
                <a:latin typeface="Arial Black" panose="020B0A04020102020204"/>
                <a:cs typeface="Arial Black" panose="020B0A04020102020204"/>
              </a:rPr>
              <a:t>CPU</a:t>
            </a:r>
            <a:endParaRPr sz="31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100" spc="-425" dirty="0">
                <a:latin typeface="Arial Black" panose="020B0A04020102020204"/>
                <a:cs typeface="Arial Black" panose="020B0A04020102020204"/>
              </a:rPr>
              <a:t>15.25</a:t>
            </a:r>
            <a:r>
              <a:rPr sz="3100" spc="-24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100" spc="-265" dirty="0">
                <a:latin typeface="Arial Black" panose="020B0A04020102020204"/>
                <a:cs typeface="Arial Black" panose="020B0A04020102020204"/>
              </a:rPr>
              <a:t>GB</a:t>
            </a:r>
            <a:r>
              <a:rPr sz="3100" spc="-24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100" spc="-335" dirty="0">
                <a:latin typeface="Arial Black" panose="020B0A04020102020204"/>
                <a:cs typeface="Arial Black" panose="020B0A04020102020204"/>
              </a:rPr>
              <a:t>memory</a:t>
            </a:r>
            <a:endParaRPr sz="31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100" spc="-355" dirty="0">
                <a:latin typeface="Arial Black" panose="020B0A04020102020204"/>
                <a:cs typeface="Arial Black" panose="020B0A04020102020204"/>
              </a:rPr>
              <a:t>$0.166</a:t>
            </a:r>
            <a:r>
              <a:rPr sz="3100" spc="-24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100" spc="-240" dirty="0">
                <a:latin typeface="Arial Black" panose="020B0A04020102020204"/>
                <a:cs typeface="Arial Black" panose="020B0A04020102020204"/>
              </a:rPr>
              <a:t>per</a:t>
            </a:r>
            <a:r>
              <a:rPr sz="3100" spc="-24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3100" spc="-235" dirty="0">
                <a:latin typeface="Arial Black" panose="020B0A04020102020204"/>
                <a:cs typeface="Arial Black" panose="020B0A04020102020204"/>
              </a:rPr>
              <a:t>hour</a:t>
            </a:r>
            <a:endParaRPr sz="31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125" y="787694"/>
            <a:ext cx="14822169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90" dirty="0">
                <a:solidFill>
                  <a:srgbClr val="232323"/>
                </a:solidFill>
              </a:rPr>
              <a:t>Example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-30" dirty="0">
                <a:solidFill>
                  <a:srgbClr val="232323"/>
                </a:solidFill>
              </a:rPr>
              <a:t>Image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-705" dirty="0">
                <a:solidFill>
                  <a:srgbClr val="232323"/>
                </a:solidFill>
              </a:rPr>
              <a:t>T</a:t>
            </a:r>
            <a:r>
              <a:rPr sz="6100" spc="-10" dirty="0">
                <a:solidFill>
                  <a:srgbClr val="232323"/>
                </a:solidFill>
              </a:rPr>
              <a:t>ypes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90" dirty="0">
                <a:solidFill>
                  <a:srgbClr val="232323"/>
                </a:solidFill>
              </a:rPr>
              <a:t>on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-620" dirty="0">
                <a:solidFill>
                  <a:srgbClr val="232323"/>
                </a:solidFill>
              </a:rPr>
              <a:t>A</a:t>
            </a:r>
            <a:r>
              <a:rPr sz="6100" spc="-405" dirty="0">
                <a:solidFill>
                  <a:srgbClr val="232323"/>
                </a:solidFill>
              </a:rPr>
              <a:t>WS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-45" dirty="0">
                <a:solidFill>
                  <a:srgbClr val="232323"/>
                </a:solidFill>
              </a:rPr>
              <a:t>Mar</a:t>
            </a:r>
            <a:r>
              <a:rPr sz="6100" spc="-114" dirty="0">
                <a:solidFill>
                  <a:srgbClr val="232323"/>
                </a:solidFill>
              </a:rPr>
              <a:t>k</a:t>
            </a:r>
            <a:r>
              <a:rPr sz="6100" spc="105" dirty="0">
                <a:solidFill>
                  <a:srgbClr val="232323"/>
                </a:solidFill>
              </a:rPr>
              <a:t>etplace</a:t>
            </a:r>
            <a:endParaRPr sz="6100"/>
          </a:p>
        </p:txBody>
      </p:sp>
      <p:sp>
        <p:nvSpPr>
          <p:cNvPr id="3" name="object 3"/>
          <p:cNvSpPr txBox="1"/>
          <p:nvPr/>
        </p:nvSpPr>
        <p:spPr>
          <a:xfrm>
            <a:off x="1323673" y="3585229"/>
            <a:ext cx="5595620" cy="499554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500">
              <a:latin typeface="Times New Roman" panose="02020603050405020304"/>
              <a:cs typeface="Times New Roman" panose="02020603050405020304"/>
            </a:endParaRPr>
          </a:p>
          <a:p>
            <a:pPr marL="546735">
              <a:lnSpc>
                <a:spcPct val="100000"/>
              </a:lnSpc>
              <a:spcBef>
                <a:spcPts val="4545"/>
              </a:spcBef>
            </a:pPr>
            <a:r>
              <a:rPr sz="3950" spc="-2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Anti-virus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Scanners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4383" y="3585229"/>
            <a:ext cx="5595620" cy="49955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5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4545"/>
              </a:spcBef>
            </a:pPr>
            <a:r>
              <a:rPr sz="3950" spc="-4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Network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Firewall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85095" y="3585229"/>
            <a:ext cx="5595620" cy="49955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300">
              <a:latin typeface="Times New Roman" panose="02020603050405020304"/>
              <a:cs typeface="Times New Roman" panose="02020603050405020304"/>
            </a:endParaRPr>
          </a:p>
          <a:p>
            <a:pPr marL="1768475" marR="342265" indent="-1418590">
              <a:lnSpc>
                <a:spcPct val="101000"/>
              </a:lnSpc>
            </a:pPr>
            <a:r>
              <a:rPr sz="3950" spc="-44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Business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In</a:t>
            </a:r>
            <a:r>
              <a:rPr sz="3950" spc="-3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elligence  </a:t>
            </a:r>
            <a:r>
              <a:rPr sz="3950" spc="-4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Software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431" y="4462158"/>
            <a:ext cx="14059535" cy="215392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7900" spc="-280" dirty="0">
                <a:solidFill>
                  <a:srgbClr val="F15B2A"/>
                </a:solidFill>
              </a:rPr>
              <a:t>Elasti</a:t>
            </a:r>
            <a:r>
              <a:rPr sz="7900" spc="-50" dirty="0">
                <a:solidFill>
                  <a:srgbClr val="F15B2A"/>
                </a:solidFill>
              </a:rPr>
              <a:t>c</a:t>
            </a:r>
            <a:r>
              <a:rPr sz="7900" spc="-650" dirty="0">
                <a:solidFill>
                  <a:srgbClr val="F15B2A"/>
                </a:solidFill>
              </a:rPr>
              <a:t> </a:t>
            </a:r>
            <a:r>
              <a:rPr sz="7900" spc="-275" dirty="0">
                <a:solidFill>
                  <a:srgbClr val="F15B2A"/>
                </a:solidFill>
              </a:rPr>
              <a:t>Bloc</a:t>
            </a:r>
            <a:r>
              <a:rPr sz="7900" spc="-35" dirty="0">
                <a:solidFill>
                  <a:srgbClr val="F15B2A"/>
                </a:solidFill>
              </a:rPr>
              <a:t>k</a:t>
            </a:r>
            <a:r>
              <a:rPr sz="7900" spc="-650" dirty="0">
                <a:solidFill>
                  <a:srgbClr val="F15B2A"/>
                </a:solidFill>
              </a:rPr>
              <a:t> </a:t>
            </a:r>
            <a:r>
              <a:rPr sz="7900" spc="-350" dirty="0">
                <a:solidFill>
                  <a:srgbClr val="F15B2A"/>
                </a:solidFill>
              </a:rPr>
              <a:t>S</a:t>
            </a:r>
            <a:r>
              <a:rPr sz="7900" spc="-380" dirty="0">
                <a:solidFill>
                  <a:srgbClr val="F15B2A"/>
                </a:solidFill>
              </a:rPr>
              <a:t>t</a:t>
            </a:r>
            <a:r>
              <a:rPr sz="7900" spc="-160" dirty="0">
                <a:solidFill>
                  <a:srgbClr val="F15B2A"/>
                </a:solidFill>
              </a:rPr>
              <a:t>ore</a:t>
            </a:r>
            <a:endParaRPr sz="7900"/>
          </a:p>
          <a:p>
            <a:pPr marL="41275">
              <a:lnSpc>
                <a:spcPct val="100000"/>
              </a:lnSpc>
              <a:spcBef>
                <a:spcPts val="700"/>
              </a:spcBef>
            </a:pPr>
            <a:r>
              <a:rPr sz="4450" spc="90" dirty="0">
                <a:solidFill>
                  <a:srgbClr val="232323"/>
                </a:solidFill>
              </a:rPr>
              <a:t>Independent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25" dirty="0">
                <a:solidFill>
                  <a:srgbClr val="232323"/>
                </a:solidFill>
              </a:rPr>
              <a:t>storage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-5" dirty="0">
                <a:solidFill>
                  <a:srgbClr val="232323"/>
                </a:solidFill>
              </a:rPr>
              <a:t>volumes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20" dirty="0">
                <a:solidFill>
                  <a:srgbClr val="232323"/>
                </a:solidFill>
              </a:rPr>
              <a:t>used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100" dirty="0">
                <a:solidFill>
                  <a:srgbClr val="232323"/>
                </a:solidFill>
              </a:rPr>
              <a:t>with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-95" dirty="0">
                <a:solidFill>
                  <a:srgbClr val="232323"/>
                </a:solidFill>
              </a:rPr>
              <a:t>EC2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-30" dirty="0">
                <a:solidFill>
                  <a:srgbClr val="232323"/>
                </a:solidFill>
              </a:rPr>
              <a:t>instances.</a:t>
            </a:r>
            <a:endParaRPr sz="44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431" y="4462158"/>
            <a:ext cx="14598650" cy="215392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7900" spc="-280" dirty="0">
                <a:solidFill>
                  <a:srgbClr val="9BC84D"/>
                </a:solidFill>
              </a:rPr>
              <a:t>Elasti</a:t>
            </a:r>
            <a:r>
              <a:rPr sz="7900" spc="-50" dirty="0">
                <a:solidFill>
                  <a:srgbClr val="9BC84D"/>
                </a:solidFill>
              </a:rPr>
              <a:t>c</a:t>
            </a:r>
            <a:r>
              <a:rPr sz="7900" spc="-650" dirty="0">
                <a:solidFill>
                  <a:srgbClr val="9BC84D"/>
                </a:solidFill>
              </a:rPr>
              <a:t> </a:t>
            </a:r>
            <a:r>
              <a:rPr sz="7900" dirty="0">
                <a:solidFill>
                  <a:srgbClr val="9BC84D"/>
                </a:solidFill>
              </a:rPr>
              <a:t>Compu</a:t>
            </a:r>
            <a:r>
              <a:rPr sz="7900" spc="-229" dirty="0">
                <a:solidFill>
                  <a:srgbClr val="9BC84D"/>
                </a:solidFill>
              </a:rPr>
              <a:t>t</a:t>
            </a:r>
            <a:r>
              <a:rPr sz="7900" spc="35" dirty="0">
                <a:solidFill>
                  <a:srgbClr val="9BC84D"/>
                </a:solidFill>
              </a:rPr>
              <a:t>e</a:t>
            </a:r>
            <a:r>
              <a:rPr sz="7900" spc="-650" dirty="0">
                <a:solidFill>
                  <a:srgbClr val="9BC84D"/>
                </a:solidFill>
              </a:rPr>
              <a:t> </a:t>
            </a:r>
            <a:r>
              <a:rPr sz="7900" spc="-130" dirty="0">
                <a:solidFill>
                  <a:srgbClr val="9BC84D"/>
                </a:solidFill>
              </a:rPr>
              <a:t>Cloud</a:t>
            </a:r>
            <a:endParaRPr sz="7900"/>
          </a:p>
          <a:p>
            <a:pPr marL="104140">
              <a:lnSpc>
                <a:spcPct val="100000"/>
              </a:lnSpc>
              <a:spcBef>
                <a:spcPts val="700"/>
              </a:spcBef>
            </a:pPr>
            <a:r>
              <a:rPr sz="4450" spc="40" dirty="0">
                <a:solidFill>
                  <a:srgbClr val="232323"/>
                </a:solidFill>
              </a:rPr>
              <a:t>Virtual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30" dirty="0">
                <a:solidFill>
                  <a:srgbClr val="232323"/>
                </a:solidFill>
              </a:rPr>
              <a:t>machine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5" dirty="0">
                <a:solidFill>
                  <a:srgbClr val="232323"/>
                </a:solidFill>
              </a:rPr>
              <a:t>service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165" dirty="0">
                <a:solidFill>
                  <a:srgbClr val="232323"/>
                </a:solidFill>
              </a:rPr>
              <a:t>that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15" dirty="0">
                <a:solidFill>
                  <a:srgbClr val="232323"/>
                </a:solidFill>
              </a:rPr>
              <a:t>runs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35" dirty="0">
                <a:solidFill>
                  <a:srgbClr val="232323"/>
                </a:solidFill>
              </a:rPr>
              <a:t>software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110" dirty="0">
                <a:solidFill>
                  <a:srgbClr val="232323"/>
                </a:solidFill>
              </a:rPr>
              <a:t>of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55" dirty="0">
                <a:solidFill>
                  <a:srgbClr val="232323"/>
                </a:solidFill>
              </a:rPr>
              <a:t>your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10" dirty="0">
                <a:solidFill>
                  <a:srgbClr val="232323"/>
                </a:solidFill>
              </a:rPr>
              <a:t>choice.</a:t>
            </a:r>
            <a:endParaRPr sz="44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1555" y="3333247"/>
            <a:ext cx="2442715" cy="46420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3105" y="3333247"/>
            <a:ext cx="3826741" cy="46420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98686" y="8273865"/>
            <a:ext cx="30289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80" dirty="0">
                <a:solidFill>
                  <a:srgbClr val="232323"/>
                </a:solidFill>
              </a:rPr>
              <a:t>EC2</a:t>
            </a:r>
            <a:r>
              <a:rPr sz="3950" spc="-120" dirty="0">
                <a:solidFill>
                  <a:srgbClr val="232323"/>
                </a:solidFill>
              </a:rPr>
              <a:t> </a:t>
            </a:r>
            <a:r>
              <a:rPr sz="3950" spc="30" dirty="0">
                <a:solidFill>
                  <a:srgbClr val="232323"/>
                </a:solidFill>
              </a:rPr>
              <a:t>Instance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5429963" y="8273865"/>
            <a:ext cx="27533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4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EBS</a:t>
            </a:r>
            <a:r>
              <a:rPr sz="3950" spc="-7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950" spc="-21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3950" spc="2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olume</a:t>
            </a:r>
            <a:endParaRPr sz="395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63083" y="5518156"/>
            <a:ext cx="3185795" cy="272415"/>
            <a:chOff x="8863083" y="5518156"/>
            <a:chExt cx="3185795" cy="272415"/>
          </a:xfrm>
        </p:grpSpPr>
        <p:sp>
          <p:nvSpPr>
            <p:cNvPr id="7" name="object 7"/>
            <p:cNvSpPr/>
            <p:nvPr/>
          </p:nvSpPr>
          <p:spPr>
            <a:xfrm>
              <a:off x="9106008" y="5654278"/>
              <a:ext cx="2699385" cy="0"/>
            </a:xfrm>
            <a:custGeom>
              <a:avLst/>
              <a:gdLst/>
              <a:ahLst/>
              <a:cxnLst/>
              <a:rect l="l" t="t" r="r" b="b"/>
              <a:pathLst>
                <a:path w="2699384">
                  <a:moveTo>
                    <a:pt x="0" y="0"/>
                  </a:moveTo>
                  <a:lnTo>
                    <a:pt x="31412" y="0"/>
                  </a:lnTo>
                  <a:lnTo>
                    <a:pt x="2667966" y="0"/>
                  </a:lnTo>
                  <a:lnTo>
                    <a:pt x="2699379" y="0"/>
                  </a:lnTo>
                </a:path>
              </a:pathLst>
            </a:custGeom>
            <a:ln w="62825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07483" y="5549569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104708" y="0"/>
                  </a:moveTo>
                  <a:lnTo>
                    <a:pt x="145466" y="8228"/>
                  </a:lnTo>
                  <a:lnTo>
                    <a:pt x="178749" y="30668"/>
                  </a:lnTo>
                  <a:lnTo>
                    <a:pt x="201189" y="63951"/>
                  </a:lnTo>
                  <a:lnTo>
                    <a:pt x="209417" y="104708"/>
                  </a:lnTo>
                  <a:lnTo>
                    <a:pt x="201189" y="145466"/>
                  </a:lnTo>
                  <a:lnTo>
                    <a:pt x="178749" y="178749"/>
                  </a:lnTo>
                  <a:lnTo>
                    <a:pt x="145466" y="201189"/>
                  </a:lnTo>
                  <a:lnTo>
                    <a:pt x="104708" y="209417"/>
                  </a:lnTo>
                  <a:lnTo>
                    <a:pt x="63951" y="201189"/>
                  </a:lnTo>
                  <a:lnTo>
                    <a:pt x="30668" y="178749"/>
                  </a:lnTo>
                  <a:lnTo>
                    <a:pt x="8228" y="145466"/>
                  </a:lnTo>
                  <a:lnTo>
                    <a:pt x="0" y="104708"/>
                  </a:lnTo>
                  <a:lnTo>
                    <a:pt x="8228" y="63951"/>
                  </a:lnTo>
                  <a:lnTo>
                    <a:pt x="30668" y="30668"/>
                  </a:lnTo>
                  <a:lnTo>
                    <a:pt x="63951" y="8228"/>
                  </a:lnTo>
                  <a:lnTo>
                    <a:pt x="104708" y="0"/>
                  </a:lnTo>
                  <a:close/>
                </a:path>
              </a:pathLst>
            </a:custGeom>
            <a:ln w="62825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894496" y="5549569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104708" y="209417"/>
                  </a:moveTo>
                  <a:lnTo>
                    <a:pt x="63951" y="201189"/>
                  </a:lnTo>
                  <a:lnTo>
                    <a:pt x="30668" y="178749"/>
                  </a:lnTo>
                  <a:lnTo>
                    <a:pt x="8228" y="145466"/>
                  </a:lnTo>
                  <a:lnTo>
                    <a:pt x="0" y="104708"/>
                  </a:lnTo>
                  <a:lnTo>
                    <a:pt x="8228" y="63951"/>
                  </a:lnTo>
                  <a:lnTo>
                    <a:pt x="30668" y="30668"/>
                  </a:lnTo>
                  <a:lnTo>
                    <a:pt x="63951" y="8228"/>
                  </a:lnTo>
                  <a:lnTo>
                    <a:pt x="104708" y="0"/>
                  </a:lnTo>
                  <a:lnTo>
                    <a:pt x="145466" y="8228"/>
                  </a:lnTo>
                  <a:lnTo>
                    <a:pt x="178749" y="30668"/>
                  </a:lnTo>
                  <a:lnTo>
                    <a:pt x="201189" y="63951"/>
                  </a:lnTo>
                  <a:lnTo>
                    <a:pt x="209417" y="104708"/>
                  </a:lnTo>
                  <a:lnTo>
                    <a:pt x="201189" y="145466"/>
                  </a:lnTo>
                  <a:lnTo>
                    <a:pt x="178749" y="178749"/>
                  </a:lnTo>
                  <a:lnTo>
                    <a:pt x="145466" y="201189"/>
                  </a:lnTo>
                  <a:lnTo>
                    <a:pt x="104708" y="209417"/>
                  </a:lnTo>
                  <a:close/>
                </a:path>
              </a:pathLst>
            </a:custGeom>
            <a:ln w="62825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8985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Creating</a:t>
            </a:r>
            <a:r>
              <a:rPr spc="-175" dirty="0"/>
              <a:t> </a:t>
            </a:r>
            <a:r>
              <a:rPr spc="-20" dirty="0"/>
              <a:t>an</a:t>
            </a:r>
            <a:r>
              <a:rPr spc="-175" dirty="0"/>
              <a:t> </a:t>
            </a:r>
            <a:r>
              <a:rPr spc="-155" dirty="0"/>
              <a:t>EC2</a:t>
            </a:r>
            <a:r>
              <a:rPr spc="-175" dirty="0"/>
              <a:t> </a:t>
            </a:r>
            <a:r>
              <a:rPr spc="60" dirty="0"/>
              <a:t>Instance</a:t>
            </a:r>
            <a:endParaRPr spc="6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5737" y="4354076"/>
            <a:ext cx="123221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60" dirty="0"/>
              <a:t>Connecting</a:t>
            </a:r>
            <a:r>
              <a:rPr spc="-160" dirty="0"/>
              <a:t> </a:t>
            </a:r>
            <a:r>
              <a:rPr spc="275" dirty="0"/>
              <a:t>to</a:t>
            </a:r>
            <a:r>
              <a:rPr spc="-155" dirty="0"/>
              <a:t> </a:t>
            </a:r>
            <a:r>
              <a:rPr spc="-20" dirty="0"/>
              <a:t>an</a:t>
            </a:r>
            <a:r>
              <a:rPr spc="-155" dirty="0"/>
              <a:t> EC2 </a:t>
            </a:r>
            <a:r>
              <a:rPr spc="60" dirty="0"/>
              <a:t>Instance</a:t>
            </a:r>
            <a:endParaRPr spc="6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431" y="4462158"/>
            <a:ext cx="13208635" cy="28346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7900" spc="-280" dirty="0">
                <a:solidFill>
                  <a:srgbClr val="9BC84D"/>
                </a:solidFill>
              </a:rPr>
              <a:t>Elasti</a:t>
            </a:r>
            <a:r>
              <a:rPr sz="7900" spc="-50" dirty="0">
                <a:solidFill>
                  <a:srgbClr val="9BC84D"/>
                </a:solidFill>
              </a:rPr>
              <a:t>c</a:t>
            </a:r>
            <a:r>
              <a:rPr sz="7900" spc="-650" dirty="0">
                <a:solidFill>
                  <a:srgbClr val="9BC84D"/>
                </a:solidFill>
              </a:rPr>
              <a:t> </a:t>
            </a:r>
            <a:r>
              <a:rPr sz="7900" spc="-590" dirty="0">
                <a:solidFill>
                  <a:srgbClr val="9BC84D"/>
                </a:solidFill>
              </a:rPr>
              <a:t>IP</a:t>
            </a:r>
            <a:endParaRPr sz="7900"/>
          </a:p>
          <a:p>
            <a:pPr marL="62230" marR="5080">
              <a:lnSpc>
                <a:spcPct val="100000"/>
              </a:lnSpc>
              <a:spcBef>
                <a:spcPts val="675"/>
              </a:spcBef>
            </a:pPr>
            <a:r>
              <a:rPr sz="4450" spc="30" dirty="0">
                <a:solidFill>
                  <a:srgbClr val="232323"/>
                </a:solidFill>
              </a:rPr>
              <a:t>Public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175" dirty="0">
                <a:solidFill>
                  <a:srgbClr val="232323"/>
                </a:solidFill>
              </a:rPr>
              <a:t>IP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35" dirty="0">
                <a:solidFill>
                  <a:srgbClr val="232323"/>
                </a:solidFill>
              </a:rPr>
              <a:t>addresses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165" dirty="0">
                <a:solidFill>
                  <a:srgbClr val="232323"/>
                </a:solidFill>
              </a:rPr>
              <a:t>that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25" dirty="0">
                <a:solidFill>
                  <a:srgbClr val="232323"/>
                </a:solidFill>
              </a:rPr>
              <a:t>are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15" dirty="0">
                <a:solidFill>
                  <a:srgbClr val="232323"/>
                </a:solidFill>
              </a:rPr>
              <a:t>created,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15" dirty="0">
                <a:solidFill>
                  <a:srgbClr val="232323"/>
                </a:solidFill>
              </a:rPr>
              <a:t>destroyed,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50" dirty="0">
                <a:solidFill>
                  <a:srgbClr val="232323"/>
                </a:solidFill>
              </a:rPr>
              <a:t>and </a:t>
            </a:r>
            <a:r>
              <a:rPr sz="4450" spc="-1165" dirty="0">
                <a:solidFill>
                  <a:srgbClr val="232323"/>
                </a:solidFill>
              </a:rPr>
              <a:t> </a:t>
            </a:r>
            <a:r>
              <a:rPr sz="4450" spc="-25" dirty="0">
                <a:solidFill>
                  <a:srgbClr val="232323"/>
                </a:solidFill>
              </a:rPr>
              <a:t>assigned</a:t>
            </a:r>
            <a:r>
              <a:rPr sz="4450" spc="-85" dirty="0">
                <a:solidFill>
                  <a:srgbClr val="232323"/>
                </a:solidFill>
              </a:rPr>
              <a:t> </a:t>
            </a:r>
            <a:r>
              <a:rPr sz="4450" spc="30" dirty="0">
                <a:solidFill>
                  <a:srgbClr val="232323"/>
                </a:solidFill>
              </a:rPr>
              <a:t>independently.</a:t>
            </a:r>
            <a:endParaRPr sz="44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5563" y="3417580"/>
            <a:ext cx="23425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sz="6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48" y="5322006"/>
            <a:ext cx="86067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Connect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the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EC2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ins</a:t>
            </a:r>
            <a:r>
              <a:rPr sz="39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ance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via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52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SSH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25"/>
              </a:spcBef>
            </a:pPr>
            <a:r>
              <a:rPr spc="114" dirty="0"/>
              <a:t>Updating</a:t>
            </a:r>
            <a:r>
              <a:rPr spc="-160" dirty="0"/>
              <a:t> </a:t>
            </a:r>
            <a:r>
              <a:rPr spc="80" dirty="0"/>
              <a:t>and</a:t>
            </a:r>
            <a:r>
              <a:rPr spc="-155" dirty="0"/>
              <a:t> </a:t>
            </a:r>
            <a:r>
              <a:rPr spc="30" dirty="0"/>
              <a:t>Deploying</a:t>
            </a:r>
            <a:r>
              <a:rPr spc="-155" dirty="0"/>
              <a:t> </a:t>
            </a:r>
            <a:r>
              <a:rPr spc="275" dirty="0"/>
              <a:t>to</a:t>
            </a:r>
            <a:r>
              <a:rPr spc="-160" dirty="0"/>
              <a:t> </a:t>
            </a:r>
            <a:r>
              <a:rPr spc="-20" dirty="0"/>
              <a:t>an</a:t>
            </a:r>
            <a:r>
              <a:rPr spc="-155" dirty="0"/>
              <a:t> EC2 </a:t>
            </a:r>
            <a:r>
              <a:rPr spc="60" dirty="0"/>
              <a:t>Instance</a:t>
            </a:r>
            <a:endParaRPr spc="6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5563" y="3417580"/>
            <a:ext cx="23425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sz="6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48" y="5322006"/>
            <a:ext cx="89871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8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Upd</a:t>
            </a:r>
            <a:r>
              <a:rPr sz="3950" spc="-4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OS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2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software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ins</a:t>
            </a:r>
            <a:r>
              <a:rPr sz="39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all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Node.js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5563" y="3417580"/>
            <a:ext cx="23425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sz="6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48" y="5018351"/>
            <a:ext cx="9026525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3950" spc="-7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8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ransfer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demo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applic</a:t>
            </a:r>
            <a:r>
              <a:rPr sz="3950" spc="-484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tion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code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EC2  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instance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6306" y="4354076"/>
            <a:ext cx="87115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Scaling</a:t>
            </a:r>
            <a:r>
              <a:rPr spc="-170" dirty="0"/>
              <a:t> </a:t>
            </a:r>
            <a:r>
              <a:rPr spc="-155" dirty="0"/>
              <a:t>EC2</a:t>
            </a:r>
            <a:r>
              <a:rPr spc="-170" dirty="0"/>
              <a:t> </a:t>
            </a:r>
            <a:r>
              <a:rPr spc="20" dirty="0"/>
              <a:t>Instances</a:t>
            </a:r>
            <a:endParaRPr spc="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32494" y="3942524"/>
            <a:ext cx="1801494" cy="34235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990775" y="4036828"/>
            <a:ext cx="6827520" cy="4456430"/>
            <a:chOff x="10990775" y="4036828"/>
            <a:chExt cx="6827520" cy="4456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0775" y="4036828"/>
              <a:ext cx="4165063" cy="3234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43394" y="5069706"/>
              <a:ext cx="3074471" cy="342350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910374" y="5509779"/>
            <a:ext cx="4804410" cy="289560"/>
            <a:chOff x="5910374" y="5509779"/>
            <a:chExt cx="4804410" cy="289560"/>
          </a:xfrm>
        </p:grpSpPr>
        <p:sp>
          <p:nvSpPr>
            <p:cNvPr id="7" name="object 7"/>
            <p:cNvSpPr/>
            <p:nvPr/>
          </p:nvSpPr>
          <p:spPr>
            <a:xfrm>
              <a:off x="5910374" y="5654278"/>
              <a:ext cx="4551680" cy="0"/>
            </a:xfrm>
            <a:custGeom>
              <a:avLst/>
              <a:gdLst/>
              <a:ahLst/>
              <a:cxnLst/>
              <a:rect l="l" t="t" r="r" b="b"/>
              <a:pathLst>
                <a:path w="4551680">
                  <a:moveTo>
                    <a:pt x="0" y="0"/>
                  </a:moveTo>
                  <a:lnTo>
                    <a:pt x="4515024" y="0"/>
                  </a:lnTo>
                  <a:lnTo>
                    <a:pt x="4551672" y="0"/>
                  </a:lnTo>
                </a:path>
              </a:pathLst>
            </a:custGeom>
            <a:ln w="73296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25398" y="5509779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0" y="0"/>
                  </a:moveTo>
                  <a:lnTo>
                    <a:pt x="0" y="288996"/>
                  </a:lnTo>
                  <a:lnTo>
                    <a:pt x="288997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7295" y="6872801"/>
            <a:ext cx="1338150" cy="12729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09424" y="7529668"/>
            <a:ext cx="1801494" cy="179591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932756" y="4706736"/>
            <a:ext cx="704215" cy="1558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50" b="1" spc="60" dirty="0">
                <a:solidFill>
                  <a:srgbClr val="F15B2A"/>
                </a:solidFill>
                <a:latin typeface="Cambria" panose="02040503050406030204"/>
                <a:cs typeface="Cambria" panose="02040503050406030204"/>
              </a:rPr>
              <a:t>x</a:t>
            </a:r>
            <a:endParaRPr sz="10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9" y="703612"/>
            <a:ext cx="0" cy="9878060"/>
          </a:xfrm>
          <a:custGeom>
            <a:avLst/>
            <a:gdLst/>
            <a:ahLst/>
            <a:cxnLst/>
            <a:rect l="l" t="t" r="r" b="b"/>
            <a:pathLst>
              <a:path h="9878060">
                <a:moveTo>
                  <a:pt x="0" y="0"/>
                </a:moveTo>
                <a:lnTo>
                  <a:pt x="0" y="9877961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47818" y="4669088"/>
            <a:ext cx="5128260" cy="188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6100" spc="-15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EC2</a:t>
            </a:r>
            <a:r>
              <a:rPr sz="6100" spc="-20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100" spc="3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Additional</a:t>
            </a:r>
            <a:endParaRPr sz="6100">
              <a:latin typeface="Microsoft Sans Serif" panose="020B0604020202020204"/>
              <a:cs typeface="Microsoft Sans Serif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6100" spc="-3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Features</a:t>
            </a:r>
            <a:endParaRPr sz="61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0" y="3891683"/>
            <a:ext cx="23304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3950" spc="-2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50" spc="-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IP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4380" y="5291850"/>
            <a:ext cx="389445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35" dirty="0">
                <a:latin typeface="Verdana" panose="020B0604030504040204"/>
                <a:cs typeface="Verdana" panose="020B0604030504040204"/>
              </a:rPr>
              <a:t>Load</a:t>
            </a:r>
            <a:r>
              <a:rPr sz="3950" spc="-2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0" dirty="0">
                <a:latin typeface="Verdana" panose="020B0604030504040204"/>
                <a:cs typeface="Verdana" panose="020B0604030504040204"/>
              </a:rPr>
              <a:t>Balancers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4380" y="6692017"/>
            <a:ext cx="52216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35" dirty="0">
                <a:latin typeface="Verdana" panose="020B0604030504040204"/>
                <a:cs typeface="Verdana" panose="020B0604030504040204"/>
              </a:rPr>
              <a:t>Auto</a:t>
            </a:r>
            <a:r>
              <a:rPr sz="395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Scaling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Groups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64967" y="3851591"/>
            <a:ext cx="1897195" cy="360537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921966" y="5518156"/>
            <a:ext cx="3185795" cy="272415"/>
            <a:chOff x="7921966" y="5518156"/>
            <a:chExt cx="3185795" cy="272415"/>
          </a:xfrm>
        </p:grpSpPr>
        <p:sp>
          <p:nvSpPr>
            <p:cNvPr id="4" name="object 4"/>
            <p:cNvSpPr/>
            <p:nvPr/>
          </p:nvSpPr>
          <p:spPr>
            <a:xfrm>
              <a:off x="8164891" y="5654278"/>
              <a:ext cx="2699385" cy="0"/>
            </a:xfrm>
            <a:custGeom>
              <a:avLst/>
              <a:gdLst/>
              <a:ahLst/>
              <a:cxnLst/>
              <a:rect l="l" t="t" r="r" b="b"/>
              <a:pathLst>
                <a:path w="2699384">
                  <a:moveTo>
                    <a:pt x="0" y="0"/>
                  </a:moveTo>
                  <a:lnTo>
                    <a:pt x="31412" y="0"/>
                  </a:lnTo>
                  <a:lnTo>
                    <a:pt x="2667966" y="0"/>
                  </a:lnTo>
                  <a:lnTo>
                    <a:pt x="2699379" y="0"/>
                  </a:lnTo>
                </a:path>
              </a:pathLst>
            </a:custGeom>
            <a:ln w="62825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66359" y="5549569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104708" y="0"/>
                  </a:moveTo>
                  <a:lnTo>
                    <a:pt x="145466" y="8228"/>
                  </a:lnTo>
                  <a:lnTo>
                    <a:pt x="178749" y="30668"/>
                  </a:lnTo>
                  <a:lnTo>
                    <a:pt x="201189" y="63951"/>
                  </a:lnTo>
                  <a:lnTo>
                    <a:pt x="209417" y="104708"/>
                  </a:lnTo>
                  <a:lnTo>
                    <a:pt x="201189" y="145466"/>
                  </a:lnTo>
                  <a:lnTo>
                    <a:pt x="178749" y="178749"/>
                  </a:lnTo>
                  <a:lnTo>
                    <a:pt x="145466" y="201189"/>
                  </a:lnTo>
                  <a:lnTo>
                    <a:pt x="104708" y="209417"/>
                  </a:lnTo>
                  <a:lnTo>
                    <a:pt x="63951" y="201189"/>
                  </a:lnTo>
                  <a:lnTo>
                    <a:pt x="30668" y="178749"/>
                  </a:lnTo>
                  <a:lnTo>
                    <a:pt x="8228" y="145466"/>
                  </a:lnTo>
                  <a:lnTo>
                    <a:pt x="0" y="104708"/>
                  </a:lnTo>
                  <a:lnTo>
                    <a:pt x="8228" y="63951"/>
                  </a:lnTo>
                  <a:lnTo>
                    <a:pt x="30668" y="30668"/>
                  </a:lnTo>
                  <a:lnTo>
                    <a:pt x="63951" y="8228"/>
                  </a:lnTo>
                  <a:lnTo>
                    <a:pt x="104708" y="0"/>
                  </a:lnTo>
                  <a:close/>
                </a:path>
              </a:pathLst>
            </a:custGeom>
            <a:ln w="62825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953379" y="5549569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104708" y="209417"/>
                  </a:moveTo>
                  <a:lnTo>
                    <a:pt x="63951" y="201189"/>
                  </a:lnTo>
                  <a:lnTo>
                    <a:pt x="30668" y="178749"/>
                  </a:lnTo>
                  <a:lnTo>
                    <a:pt x="8228" y="145466"/>
                  </a:lnTo>
                  <a:lnTo>
                    <a:pt x="0" y="104708"/>
                  </a:lnTo>
                  <a:lnTo>
                    <a:pt x="8228" y="63951"/>
                  </a:lnTo>
                  <a:lnTo>
                    <a:pt x="30668" y="30668"/>
                  </a:lnTo>
                  <a:lnTo>
                    <a:pt x="63951" y="8228"/>
                  </a:lnTo>
                  <a:lnTo>
                    <a:pt x="104708" y="0"/>
                  </a:lnTo>
                  <a:lnTo>
                    <a:pt x="145466" y="8228"/>
                  </a:lnTo>
                  <a:lnTo>
                    <a:pt x="178749" y="30668"/>
                  </a:lnTo>
                  <a:lnTo>
                    <a:pt x="201189" y="63951"/>
                  </a:lnTo>
                  <a:lnTo>
                    <a:pt x="209417" y="104708"/>
                  </a:lnTo>
                  <a:lnTo>
                    <a:pt x="201189" y="145466"/>
                  </a:lnTo>
                  <a:lnTo>
                    <a:pt x="178749" y="178749"/>
                  </a:lnTo>
                  <a:lnTo>
                    <a:pt x="145466" y="201189"/>
                  </a:lnTo>
                  <a:lnTo>
                    <a:pt x="104708" y="209417"/>
                  </a:lnTo>
                  <a:close/>
                </a:path>
              </a:pathLst>
            </a:custGeom>
            <a:ln w="62825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804631" y="8626766"/>
            <a:ext cx="22313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Linux</a:t>
            </a:r>
            <a:r>
              <a:rPr sz="3950" spc="-14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950" spc="-3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AMI</a:t>
            </a:r>
            <a:endParaRPr sz="39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04870" y="7940840"/>
            <a:ext cx="253936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US" sz="3950">
                <a:latin typeface="Microsoft Sans Serif" panose="020B0604020202020204"/>
                <a:cs typeface="Microsoft Sans Serif" panose="020B0604020202020204"/>
              </a:rPr>
              <a:t>Amazon</a:t>
            </a:r>
            <a:endParaRPr lang="en-US" sz="395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7001" y="3851591"/>
            <a:ext cx="2972133" cy="36053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634863" y="7846830"/>
            <a:ext cx="1957705" cy="1236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950" spc="-8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EC2</a:t>
            </a:r>
            <a:endParaRPr sz="3950">
              <a:latin typeface="Microsoft Sans Serif" panose="020B0604020202020204"/>
              <a:cs typeface="Microsoft Sans Serif" panose="020B0604020202020204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3950" spc="3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Instance</a:t>
            </a:r>
            <a:endParaRPr sz="39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7792" y="3793047"/>
            <a:ext cx="11278870" cy="364045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indent="-30480" algn="ctr">
              <a:lnSpc>
                <a:spcPct val="100000"/>
              </a:lnSpc>
              <a:spcBef>
                <a:spcPts val="115"/>
              </a:spcBef>
            </a:pPr>
            <a:r>
              <a:rPr sz="7900" spc="-130" dirty="0">
                <a:solidFill>
                  <a:srgbClr val="FFFFFF"/>
                </a:solidFill>
              </a:rPr>
              <a:t>Wit</a:t>
            </a:r>
            <a:r>
              <a:rPr sz="7900" spc="125" dirty="0">
                <a:solidFill>
                  <a:srgbClr val="FFFFFF"/>
                </a:solidFill>
              </a:rPr>
              <a:t>h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5" dirty="0">
                <a:solidFill>
                  <a:srgbClr val="FFFFFF"/>
                </a:solidFill>
              </a:rPr>
              <a:t>cus</a:t>
            </a:r>
            <a:r>
              <a:rPr sz="7900" spc="-204" dirty="0">
                <a:solidFill>
                  <a:srgbClr val="FFFFFF"/>
                </a:solidFill>
              </a:rPr>
              <a:t>t</a:t>
            </a:r>
            <a:r>
              <a:rPr sz="7900" spc="-204" dirty="0">
                <a:solidFill>
                  <a:srgbClr val="FFFFFF"/>
                </a:solidFill>
              </a:rPr>
              <a:t>o</a:t>
            </a:r>
            <a:r>
              <a:rPr sz="7900" spc="50" dirty="0">
                <a:solidFill>
                  <a:srgbClr val="FFFFFF"/>
                </a:solidFill>
              </a:rPr>
              <a:t>m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595" dirty="0">
                <a:solidFill>
                  <a:srgbClr val="FFFFFF"/>
                </a:solidFill>
              </a:rPr>
              <a:t>AMIs</a:t>
            </a:r>
            <a:r>
              <a:rPr sz="7900" spc="-175" dirty="0">
                <a:solidFill>
                  <a:srgbClr val="FFFFFF"/>
                </a:solidFill>
              </a:rPr>
              <a:t>,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270" dirty="0">
                <a:solidFill>
                  <a:srgbClr val="FFFFFF"/>
                </a:solidFill>
              </a:rPr>
              <a:t>a</a:t>
            </a:r>
            <a:r>
              <a:rPr sz="7900" spc="-30" dirty="0">
                <a:solidFill>
                  <a:srgbClr val="FFFFFF"/>
                </a:solidFill>
              </a:rPr>
              <a:t>n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385" dirty="0">
                <a:solidFill>
                  <a:srgbClr val="FFFFFF"/>
                </a:solidFill>
              </a:rPr>
              <a:t>EC2  </a:t>
            </a:r>
            <a:r>
              <a:rPr sz="7900" spc="-145" dirty="0">
                <a:solidFill>
                  <a:srgbClr val="FFFFFF"/>
                </a:solidFill>
              </a:rPr>
              <a:t>ins</a:t>
            </a:r>
            <a:r>
              <a:rPr sz="7900" spc="-275" dirty="0">
                <a:solidFill>
                  <a:srgbClr val="FFFFFF"/>
                </a:solidFill>
              </a:rPr>
              <a:t>t</a:t>
            </a:r>
            <a:r>
              <a:rPr sz="7900" spc="-160" dirty="0">
                <a:solidFill>
                  <a:srgbClr val="FFFFFF"/>
                </a:solidFill>
              </a:rPr>
              <a:t>anc</a:t>
            </a:r>
            <a:r>
              <a:rPr sz="7900" spc="80" dirty="0">
                <a:solidFill>
                  <a:srgbClr val="FFFFFF"/>
                </a:solidFill>
              </a:rPr>
              <a:t>e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145" dirty="0">
                <a:solidFill>
                  <a:srgbClr val="FFFFFF"/>
                </a:solidFill>
              </a:rPr>
              <a:t>ca</a:t>
            </a:r>
            <a:r>
              <a:rPr sz="7900" spc="100" dirty="0">
                <a:solidFill>
                  <a:srgbClr val="FFFFFF"/>
                </a:solidFill>
              </a:rPr>
              <a:t>n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65" dirty="0">
                <a:solidFill>
                  <a:srgbClr val="FFFFFF"/>
                </a:solidFill>
              </a:rPr>
              <a:t>b</a:t>
            </a:r>
            <a:r>
              <a:rPr sz="7900" spc="175" dirty="0">
                <a:solidFill>
                  <a:srgbClr val="FFFFFF"/>
                </a:solidFill>
              </a:rPr>
              <a:t>e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515" dirty="0">
                <a:solidFill>
                  <a:srgbClr val="FFFFFF"/>
                </a:solidFill>
              </a:rPr>
              <a:t>s</a:t>
            </a:r>
            <a:r>
              <a:rPr sz="7900" spc="-640" dirty="0">
                <a:solidFill>
                  <a:srgbClr val="FFFFFF"/>
                </a:solidFill>
              </a:rPr>
              <a:t>a</a:t>
            </a:r>
            <a:r>
              <a:rPr sz="7900" spc="-130" dirty="0">
                <a:solidFill>
                  <a:srgbClr val="FFFFFF"/>
                </a:solidFill>
              </a:rPr>
              <a:t>ve</a:t>
            </a:r>
            <a:r>
              <a:rPr sz="7900" spc="114" dirty="0">
                <a:solidFill>
                  <a:srgbClr val="FFFFFF"/>
                </a:solidFill>
              </a:rPr>
              <a:t>d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545" dirty="0">
                <a:solidFill>
                  <a:srgbClr val="FFFFFF"/>
                </a:solidFill>
              </a:rPr>
              <a:t>a</a:t>
            </a:r>
            <a:r>
              <a:rPr sz="7900" spc="-275" dirty="0">
                <a:solidFill>
                  <a:srgbClr val="FFFFFF"/>
                </a:solidFill>
              </a:rPr>
              <a:t>s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155" dirty="0">
                <a:solidFill>
                  <a:srgbClr val="FFFFFF"/>
                </a:solidFill>
              </a:rPr>
              <a:t>a  </a:t>
            </a:r>
            <a:r>
              <a:rPr sz="7900" spc="-180" dirty="0">
                <a:solidFill>
                  <a:srgbClr val="FFFFFF"/>
                </a:solidFill>
              </a:rPr>
              <a:t>snapsho</a:t>
            </a:r>
            <a:r>
              <a:rPr sz="7900" spc="30" dirty="0">
                <a:solidFill>
                  <a:srgbClr val="FFFFFF"/>
                </a:solidFill>
              </a:rPr>
              <a:t>t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155" dirty="0">
                <a:solidFill>
                  <a:srgbClr val="FFFFFF"/>
                </a:solidFill>
              </a:rPr>
              <a:t>an</a:t>
            </a:r>
            <a:r>
              <a:rPr sz="7900" spc="85" dirty="0">
                <a:solidFill>
                  <a:srgbClr val="FFFFFF"/>
                </a:solidFill>
              </a:rPr>
              <a:t>d</a:t>
            </a:r>
            <a:r>
              <a:rPr sz="7900" spc="-650" dirty="0">
                <a:solidFill>
                  <a:srgbClr val="FFFFFF"/>
                </a:solidFill>
              </a:rPr>
              <a:t> </a:t>
            </a:r>
            <a:r>
              <a:rPr sz="7900" spc="-190" dirty="0">
                <a:solidFill>
                  <a:srgbClr val="FFFFFF"/>
                </a:solidFill>
              </a:rPr>
              <a:t>replic</a:t>
            </a:r>
            <a:r>
              <a:rPr sz="7900" spc="-265" dirty="0">
                <a:solidFill>
                  <a:srgbClr val="FFFFFF"/>
                </a:solidFill>
              </a:rPr>
              <a:t>a</a:t>
            </a:r>
            <a:r>
              <a:rPr sz="7900" spc="300" dirty="0">
                <a:solidFill>
                  <a:srgbClr val="FFFFFF"/>
                </a:solidFill>
              </a:rPr>
              <a:t>t</a:t>
            </a:r>
            <a:r>
              <a:rPr sz="7900" spc="-65" dirty="0">
                <a:solidFill>
                  <a:srgbClr val="FFFFFF"/>
                </a:solidFill>
              </a:rPr>
              <a:t>ed</a:t>
            </a:r>
            <a:endParaRPr sz="7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835" y="4462158"/>
            <a:ext cx="15215235" cy="28346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340"/>
              </a:spcBef>
            </a:pPr>
            <a:r>
              <a:rPr sz="7900" spc="-65" dirty="0">
                <a:solidFill>
                  <a:srgbClr val="A62E5C"/>
                </a:solidFill>
              </a:rPr>
              <a:t>Au</a:t>
            </a:r>
            <a:r>
              <a:rPr sz="7900" spc="-254" dirty="0">
                <a:solidFill>
                  <a:srgbClr val="A62E5C"/>
                </a:solidFill>
              </a:rPr>
              <a:t>t</a:t>
            </a:r>
            <a:r>
              <a:rPr sz="7900" spc="85" dirty="0">
                <a:solidFill>
                  <a:srgbClr val="A62E5C"/>
                </a:solidFill>
              </a:rPr>
              <a:t>o</a:t>
            </a:r>
            <a:r>
              <a:rPr sz="7900" spc="-650" dirty="0">
                <a:solidFill>
                  <a:srgbClr val="A62E5C"/>
                </a:solidFill>
              </a:rPr>
              <a:t> </a:t>
            </a:r>
            <a:r>
              <a:rPr sz="7900" spc="-310" dirty="0">
                <a:solidFill>
                  <a:srgbClr val="A62E5C"/>
                </a:solidFill>
              </a:rPr>
              <a:t>Scalin</a:t>
            </a:r>
            <a:r>
              <a:rPr sz="7900" spc="-85" dirty="0">
                <a:solidFill>
                  <a:srgbClr val="A62E5C"/>
                </a:solidFill>
              </a:rPr>
              <a:t>g</a:t>
            </a:r>
            <a:r>
              <a:rPr sz="7900" spc="-650" dirty="0">
                <a:solidFill>
                  <a:srgbClr val="A62E5C"/>
                </a:solidFill>
              </a:rPr>
              <a:t> </a:t>
            </a:r>
            <a:r>
              <a:rPr sz="7900" spc="-105" dirty="0">
                <a:solidFill>
                  <a:srgbClr val="A62E5C"/>
                </a:solidFill>
              </a:rPr>
              <a:t>Group</a:t>
            </a:r>
            <a:endParaRPr sz="7900"/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4450" spc="-40" dirty="0">
                <a:solidFill>
                  <a:srgbClr val="000000"/>
                </a:solidFill>
              </a:rPr>
              <a:t>Expands</a:t>
            </a:r>
            <a:r>
              <a:rPr sz="4450" spc="-85" dirty="0">
                <a:solidFill>
                  <a:srgbClr val="000000"/>
                </a:solidFill>
              </a:rPr>
              <a:t> </a:t>
            </a:r>
            <a:r>
              <a:rPr sz="4450" spc="50" dirty="0">
                <a:solidFill>
                  <a:srgbClr val="000000"/>
                </a:solidFill>
              </a:rPr>
              <a:t>or</a:t>
            </a:r>
            <a:r>
              <a:rPr sz="4450" spc="-80" dirty="0">
                <a:solidFill>
                  <a:srgbClr val="000000"/>
                </a:solidFill>
              </a:rPr>
              <a:t> </a:t>
            </a:r>
            <a:r>
              <a:rPr sz="4450" spc="-55" dirty="0">
                <a:solidFill>
                  <a:srgbClr val="000000"/>
                </a:solidFill>
              </a:rPr>
              <a:t>shrinks</a:t>
            </a:r>
            <a:r>
              <a:rPr sz="4450" spc="-80" dirty="0">
                <a:solidFill>
                  <a:srgbClr val="000000"/>
                </a:solidFill>
              </a:rPr>
              <a:t> </a:t>
            </a:r>
            <a:r>
              <a:rPr sz="4450" spc="-114" dirty="0">
                <a:solidFill>
                  <a:srgbClr val="000000"/>
                </a:solidFill>
              </a:rPr>
              <a:t>a</a:t>
            </a:r>
            <a:r>
              <a:rPr sz="4450" spc="-85" dirty="0">
                <a:solidFill>
                  <a:srgbClr val="000000"/>
                </a:solidFill>
              </a:rPr>
              <a:t> </a:t>
            </a:r>
            <a:r>
              <a:rPr sz="4450" spc="60" dirty="0">
                <a:solidFill>
                  <a:srgbClr val="000000"/>
                </a:solidFill>
              </a:rPr>
              <a:t>pool</a:t>
            </a:r>
            <a:r>
              <a:rPr sz="4450" spc="-80" dirty="0">
                <a:solidFill>
                  <a:srgbClr val="000000"/>
                </a:solidFill>
              </a:rPr>
              <a:t> </a:t>
            </a:r>
            <a:r>
              <a:rPr sz="4450" spc="110" dirty="0">
                <a:solidFill>
                  <a:srgbClr val="000000"/>
                </a:solidFill>
              </a:rPr>
              <a:t>of</a:t>
            </a:r>
            <a:r>
              <a:rPr sz="4450" spc="-80" dirty="0">
                <a:solidFill>
                  <a:srgbClr val="000000"/>
                </a:solidFill>
              </a:rPr>
              <a:t> </a:t>
            </a:r>
            <a:r>
              <a:rPr sz="4450" spc="15" dirty="0">
                <a:solidFill>
                  <a:srgbClr val="000000"/>
                </a:solidFill>
              </a:rPr>
              <a:t>instances</a:t>
            </a:r>
            <a:r>
              <a:rPr sz="4450" spc="-80" dirty="0">
                <a:solidFill>
                  <a:srgbClr val="000000"/>
                </a:solidFill>
              </a:rPr>
              <a:t> </a:t>
            </a:r>
            <a:r>
              <a:rPr sz="4450" spc="5" dirty="0">
                <a:solidFill>
                  <a:srgbClr val="000000"/>
                </a:solidFill>
              </a:rPr>
              <a:t>based</a:t>
            </a:r>
            <a:r>
              <a:rPr sz="4450" spc="-85" dirty="0">
                <a:solidFill>
                  <a:srgbClr val="000000"/>
                </a:solidFill>
              </a:rPr>
              <a:t> </a:t>
            </a:r>
            <a:r>
              <a:rPr sz="4450" spc="65" dirty="0">
                <a:solidFill>
                  <a:srgbClr val="000000"/>
                </a:solidFill>
              </a:rPr>
              <a:t>on</a:t>
            </a:r>
            <a:r>
              <a:rPr sz="4450" spc="-80" dirty="0">
                <a:solidFill>
                  <a:srgbClr val="000000"/>
                </a:solidFill>
              </a:rPr>
              <a:t> </a:t>
            </a:r>
            <a:r>
              <a:rPr sz="4450" spc="95" dirty="0">
                <a:solidFill>
                  <a:srgbClr val="000000"/>
                </a:solidFill>
              </a:rPr>
              <a:t>pre-defined </a:t>
            </a:r>
            <a:r>
              <a:rPr sz="4450" spc="-1165" dirty="0">
                <a:solidFill>
                  <a:srgbClr val="000000"/>
                </a:solidFill>
              </a:rPr>
              <a:t> </a:t>
            </a:r>
            <a:r>
              <a:rPr sz="4450" spc="-75" dirty="0">
                <a:solidFill>
                  <a:srgbClr val="000000"/>
                </a:solidFill>
              </a:rPr>
              <a:t>rules.</a:t>
            </a:r>
            <a:endParaRPr sz="44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721696" y="7519068"/>
            <a:ext cx="1776947" cy="17769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6735" y="2037324"/>
            <a:ext cx="1066995" cy="20276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43394" y="5069706"/>
            <a:ext cx="3074471" cy="34235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6735" y="4640434"/>
            <a:ext cx="1066995" cy="20276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6735" y="7243544"/>
            <a:ext cx="1066995" cy="202768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485244" y="5654278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342" y="0"/>
                </a:lnTo>
              </a:path>
            </a:pathLst>
          </a:custGeom>
          <a:ln w="73296">
            <a:solidFill>
              <a:srgbClr val="232323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26923" y="5654278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342" y="0"/>
                </a:lnTo>
              </a:path>
            </a:pathLst>
          </a:custGeom>
          <a:ln w="73296">
            <a:solidFill>
              <a:srgbClr val="232323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82006" y="5146724"/>
            <a:ext cx="41084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6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?</a:t>
            </a:r>
            <a:endParaRPr sz="61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85613" y="4036828"/>
            <a:ext cx="4175398" cy="32349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247" y="4462158"/>
            <a:ext cx="15367000" cy="28346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40"/>
              </a:spcBef>
            </a:pPr>
            <a:r>
              <a:rPr sz="7900" spc="-235" dirty="0">
                <a:solidFill>
                  <a:srgbClr val="9BC850"/>
                </a:solidFill>
              </a:rPr>
              <a:t>Loa</a:t>
            </a:r>
            <a:r>
              <a:rPr sz="7900" spc="5" dirty="0">
                <a:solidFill>
                  <a:srgbClr val="9BC850"/>
                </a:solidFill>
              </a:rPr>
              <a:t>d</a:t>
            </a:r>
            <a:r>
              <a:rPr sz="7900" spc="-650" dirty="0">
                <a:solidFill>
                  <a:srgbClr val="9BC850"/>
                </a:solidFill>
              </a:rPr>
              <a:t> </a:t>
            </a:r>
            <a:r>
              <a:rPr sz="7900" spc="-245" dirty="0">
                <a:solidFill>
                  <a:srgbClr val="9BC850"/>
                </a:solidFill>
              </a:rPr>
              <a:t>Balancer</a:t>
            </a:r>
            <a:endParaRPr sz="7900"/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4450" spc="40" dirty="0">
                <a:solidFill>
                  <a:srgbClr val="232323"/>
                </a:solidFill>
              </a:rPr>
              <a:t>Routing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35" dirty="0">
                <a:solidFill>
                  <a:srgbClr val="232323"/>
                </a:solidFill>
              </a:rPr>
              <a:t>appliance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165" dirty="0">
                <a:solidFill>
                  <a:srgbClr val="232323"/>
                </a:solidFill>
              </a:rPr>
              <a:t>that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5" dirty="0">
                <a:solidFill>
                  <a:srgbClr val="232323"/>
                </a:solidFill>
              </a:rPr>
              <a:t>maintains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-114" dirty="0">
                <a:solidFill>
                  <a:srgbClr val="232323"/>
                </a:solidFill>
              </a:rPr>
              <a:t>a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60" dirty="0">
                <a:solidFill>
                  <a:srgbClr val="232323"/>
                </a:solidFill>
              </a:rPr>
              <a:t>consistent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245" dirty="0">
                <a:solidFill>
                  <a:srgbClr val="232323"/>
                </a:solidFill>
              </a:rPr>
              <a:t>DNS</a:t>
            </a:r>
            <a:r>
              <a:rPr sz="4450" spc="-75" dirty="0">
                <a:solidFill>
                  <a:srgbClr val="232323"/>
                </a:solidFill>
              </a:rPr>
              <a:t> </a:t>
            </a:r>
            <a:r>
              <a:rPr sz="4450" spc="100" dirty="0">
                <a:solidFill>
                  <a:srgbClr val="232323"/>
                </a:solidFill>
              </a:rPr>
              <a:t>entry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50" dirty="0">
                <a:solidFill>
                  <a:srgbClr val="232323"/>
                </a:solidFill>
              </a:rPr>
              <a:t>and </a:t>
            </a:r>
            <a:r>
              <a:rPr sz="4450" spc="-1170" dirty="0">
                <a:solidFill>
                  <a:srgbClr val="232323"/>
                </a:solidFill>
              </a:rPr>
              <a:t> </a:t>
            </a:r>
            <a:r>
              <a:rPr sz="4450" spc="5" dirty="0">
                <a:solidFill>
                  <a:srgbClr val="232323"/>
                </a:solidFill>
              </a:rPr>
              <a:t>balances</a:t>
            </a:r>
            <a:r>
              <a:rPr sz="4450" spc="-85" dirty="0">
                <a:solidFill>
                  <a:srgbClr val="232323"/>
                </a:solidFill>
              </a:rPr>
              <a:t> </a:t>
            </a:r>
            <a:r>
              <a:rPr sz="4450" spc="25" dirty="0">
                <a:solidFill>
                  <a:srgbClr val="232323"/>
                </a:solidFill>
              </a:rPr>
              <a:t>requests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170" dirty="0">
                <a:solidFill>
                  <a:srgbClr val="232323"/>
                </a:solidFill>
              </a:rPr>
              <a:t>to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70" dirty="0">
                <a:solidFill>
                  <a:srgbClr val="232323"/>
                </a:solidFill>
              </a:rPr>
              <a:t>multiple</a:t>
            </a:r>
            <a:r>
              <a:rPr sz="4450" spc="-80" dirty="0">
                <a:solidFill>
                  <a:srgbClr val="232323"/>
                </a:solidFill>
              </a:rPr>
              <a:t> </a:t>
            </a:r>
            <a:r>
              <a:rPr sz="4450" spc="-30" dirty="0">
                <a:solidFill>
                  <a:srgbClr val="232323"/>
                </a:solidFill>
              </a:rPr>
              <a:t>instances.</a:t>
            </a:r>
            <a:endParaRPr sz="44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88084" y="2037324"/>
            <a:ext cx="1066995" cy="2027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3394" y="5069706"/>
            <a:ext cx="3074471" cy="34235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88084" y="4640434"/>
            <a:ext cx="1066995" cy="20276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88084" y="7243544"/>
            <a:ext cx="1066995" cy="202768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999110" y="5509779"/>
            <a:ext cx="1845310" cy="289560"/>
            <a:chOff x="8999110" y="5509779"/>
            <a:chExt cx="1845310" cy="289560"/>
          </a:xfrm>
        </p:grpSpPr>
        <p:sp>
          <p:nvSpPr>
            <p:cNvPr id="7" name="object 7"/>
            <p:cNvSpPr/>
            <p:nvPr/>
          </p:nvSpPr>
          <p:spPr>
            <a:xfrm>
              <a:off x="9251458" y="5654278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4">
                  <a:moveTo>
                    <a:pt x="0" y="0"/>
                  </a:moveTo>
                  <a:lnTo>
                    <a:pt x="36648" y="0"/>
                  </a:lnTo>
                  <a:lnTo>
                    <a:pt x="1303625" y="0"/>
                  </a:lnTo>
                  <a:lnTo>
                    <a:pt x="1340273" y="0"/>
                  </a:lnTo>
                </a:path>
              </a:pathLst>
            </a:custGeom>
            <a:ln w="73296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99106" y="5509786"/>
              <a:ext cx="1845310" cy="289560"/>
            </a:xfrm>
            <a:custGeom>
              <a:avLst/>
              <a:gdLst/>
              <a:ahLst/>
              <a:cxnLst/>
              <a:rect l="l" t="t" r="r" b="b"/>
              <a:pathLst>
                <a:path w="1845309" h="289560">
                  <a:moveTo>
                    <a:pt x="289001" y="0"/>
                  </a:moveTo>
                  <a:lnTo>
                    <a:pt x="0" y="144500"/>
                  </a:lnTo>
                  <a:lnTo>
                    <a:pt x="289001" y="289001"/>
                  </a:lnTo>
                  <a:lnTo>
                    <a:pt x="289001" y="0"/>
                  </a:lnTo>
                  <a:close/>
                </a:path>
                <a:path w="1845309" h="289560">
                  <a:moveTo>
                    <a:pt x="1844967" y="144500"/>
                  </a:moveTo>
                  <a:lnTo>
                    <a:pt x="1555965" y="0"/>
                  </a:lnTo>
                  <a:lnTo>
                    <a:pt x="1555965" y="289001"/>
                  </a:lnTo>
                  <a:lnTo>
                    <a:pt x="1844967" y="14450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3108" y="5099929"/>
            <a:ext cx="3074471" cy="110869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824374" y="3051167"/>
            <a:ext cx="1845310" cy="1845310"/>
            <a:chOff x="3824374" y="3051167"/>
            <a:chExt cx="1845310" cy="1845310"/>
          </a:xfrm>
        </p:grpSpPr>
        <p:sp>
          <p:nvSpPr>
            <p:cNvPr id="11" name="object 11"/>
            <p:cNvSpPr/>
            <p:nvPr/>
          </p:nvSpPr>
          <p:spPr>
            <a:xfrm>
              <a:off x="4002811" y="3229605"/>
              <a:ext cx="1488440" cy="1488440"/>
            </a:xfrm>
            <a:custGeom>
              <a:avLst/>
              <a:gdLst/>
              <a:ahLst/>
              <a:cxnLst/>
              <a:rect l="l" t="t" r="r" b="b"/>
              <a:pathLst>
                <a:path w="1488439" h="1488439">
                  <a:moveTo>
                    <a:pt x="0" y="0"/>
                  </a:moveTo>
                  <a:lnTo>
                    <a:pt x="25914" y="25914"/>
                  </a:lnTo>
                  <a:lnTo>
                    <a:pt x="1462181" y="1462181"/>
                  </a:lnTo>
                  <a:lnTo>
                    <a:pt x="1488096" y="1488096"/>
                  </a:lnTo>
                </a:path>
              </a:pathLst>
            </a:custGeom>
            <a:ln w="73296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24363" y="3051168"/>
              <a:ext cx="1845310" cy="1845310"/>
            </a:xfrm>
            <a:custGeom>
              <a:avLst/>
              <a:gdLst/>
              <a:ahLst/>
              <a:cxnLst/>
              <a:rect l="l" t="t" r="r" b="b"/>
              <a:pathLst>
                <a:path w="1845310" h="1845310">
                  <a:moveTo>
                    <a:pt x="306527" y="102184"/>
                  </a:moveTo>
                  <a:lnTo>
                    <a:pt x="0" y="0"/>
                  </a:lnTo>
                  <a:lnTo>
                    <a:pt x="102184" y="306527"/>
                  </a:lnTo>
                  <a:lnTo>
                    <a:pt x="306527" y="102184"/>
                  </a:lnTo>
                  <a:close/>
                </a:path>
                <a:path w="1845310" h="1845310">
                  <a:moveTo>
                    <a:pt x="1844979" y="1844979"/>
                  </a:moveTo>
                  <a:lnTo>
                    <a:pt x="1742795" y="1538452"/>
                  </a:lnTo>
                  <a:lnTo>
                    <a:pt x="1538452" y="1742795"/>
                  </a:lnTo>
                  <a:lnTo>
                    <a:pt x="1844979" y="1844979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824374" y="5509779"/>
            <a:ext cx="1845310" cy="289560"/>
            <a:chOff x="3824374" y="5509779"/>
            <a:chExt cx="1845310" cy="289560"/>
          </a:xfrm>
        </p:grpSpPr>
        <p:sp>
          <p:nvSpPr>
            <p:cNvPr id="14" name="object 14"/>
            <p:cNvSpPr/>
            <p:nvPr/>
          </p:nvSpPr>
          <p:spPr>
            <a:xfrm>
              <a:off x="4076723" y="5654278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5">
                  <a:moveTo>
                    <a:pt x="0" y="0"/>
                  </a:moveTo>
                  <a:lnTo>
                    <a:pt x="36648" y="0"/>
                  </a:lnTo>
                  <a:lnTo>
                    <a:pt x="1303625" y="0"/>
                  </a:lnTo>
                  <a:lnTo>
                    <a:pt x="1340273" y="0"/>
                  </a:lnTo>
                </a:path>
              </a:pathLst>
            </a:custGeom>
            <a:ln w="73296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24363" y="5509786"/>
              <a:ext cx="1845310" cy="289560"/>
            </a:xfrm>
            <a:custGeom>
              <a:avLst/>
              <a:gdLst/>
              <a:ahLst/>
              <a:cxnLst/>
              <a:rect l="l" t="t" r="r" b="b"/>
              <a:pathLst>
                <a:path w="1845310" h="289560">
                  <a:moveTo>
                    <a:pt x="289001" y="0"/>
                  </a:moveTo>
                  <a:lnTo>
                    <a:pt x="0" y="144500"/>
                  </a:lnTo>
                  <a:lnTo>
                    <a:pt x="289001" y="289001"/>
                  </a:lnTo>
                  <a:lnTo>
                    <a:pt x="289001" y="0"/>
                  </a:lnTo>
                  <a:close/>
                </a:path>
                <a:path w="1845310" h="289560">
                  <a:moveTo>
                    <a:pt x="1844979" y="144500"/>
                  </a:moveTo>
                  <a:lnTo>
                    <a:pt x="1555978" y="0"/>
                  </a:lnTo>
                  <a:lnTo>
                    <a:pt x="1555978" y="289001"/>
                  </a:lnTo>
                  <a:lnTo>
                    <a:pt x="1844979" y="14450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824374" y="6412418"/>
            <a:ext cx="1845310" cy="1845310"/>
            <a:chOff x="3824374" y="6412418"/>
            <a:chExt cx="1845310" cy="1845310"/>
          </a:xfrm>
        </p:grpSpPr>
        <p:sp>
          <p:nvSpPr>
            <p:cNvPr id="17" name="object 17"/>
            <p:cNvSpPr/>
            <p:nvPr/>
          </p:nvSpPr>
          <p:spPr>
            <a:xfrm>
              <a:off x="4002811" y="6590855"/>
              <a:ext cx="1488440" cy="1488440"/>
            </a:xfrm>
            <a:custGeom>
              <a:avLst/>
              <a:gdLst/>
              <a:ahLst/>
              <a:cxnLst/>
              <a:rect l="l" t="t" r="r" b="b"/>
              <a:pathLst>
                <a:path w="1488439" h="1488440">
                  <a:moveTo>
                    <a:pt x="0" y="1488095"/>
                  </a:moveTo>
                  <a:lnTo>
                    <a:pt x="25914" y="1462181"/>
                  </a:lnTo>
                  <a:lnTo>
                    <a:pt x="1462181" y="25914"/>
                  </a:lnTo>
                  <a:lnTo>
                    <a:pt x="1488095" y="0"/>
                  </a:lnTo>
                </a:path>
              </a:pathLst>
            </a:custGeom>
            <a:ln w="73296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24363" y="6412426"/>
              <a:ext cx="1845310" cy="1845310"/>
            </a:xfrm>
            <a:custGeom>
              <a:avLst/>
              <a:gdLst/>
              <a:ahLst/>
              <a:cxnLst/>
              <a:rect l="l" t="t" r="r" b="b"/>
              <a:pathLst>
                <a:path w="1845310" h="1845309">
                  <a:moveTo>
                    <a:pt x="306527" y="1742795"/>
                  </a:moveTo>
                  <a:lnTo>
                    <a:pt x="102184" y="1538439"/>
                  </a:lnTo>
                  <a:lnTo>
                    <a:pt x="0" y="1844967"/>
                  </a:lnTo>
                  <a:lnTo>
                    <a:pt x="306527" y="1742795"/>
                  </a:lnTo>
                  <a:close/>
                </a:path>
                <a:path w="1845310" h="1845309">
                  <a:moveTo>
                    <a:pt x="1844979" y="0"/>
                  </a:moveTo>
                  <a:lnTo>
                    <a:pt x="1538452" y="102171"/>
                  </a:lnTo>
                  <a:lnTo>
                    <a:pt x="1742795" y="306527"/>
                  </a:lnTo>
                  <a:lnTo>
                    <a:pt x="1844979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09424" y="7529668"/>
            <a:ext cx="1801494" cy="179591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90775" y="4036828"/>
            <a:ext cx="4165063" cy="323490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3495" y="4354076"/>
            <a:ext cx="164242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Creating</a:t>
            </a:r>
            <a:r>
              <a:rPr spc="-165" dirty="0"/>
              <a:t> </a:t>
            </a:r>
            <a:r>
              <a:rPr spc="-20" dirty="0"/>
              <a:t>an</a:t>
            </a:r>
            <a:r>
              <a:rPr spc="-160" dirty="0"/>
              <a:t> </a:t>
            </a:r>
            <a:r>
              <a:rPr spc="-135" dirty="0"/>
              <a:t>Amazon</a:t>
            </a:r>
            <a:r>
              <a:rPr spc="-160" dirty="0"/>
              <a:t> </a:t>
            </a:r>
            <a:r>
              <a:rPr spc="90" dirty="0"/>
              <a:t>Machine</a:t>
            </a:r>
            <a:r>
              <a:rPr spc="-160" dirty="0"/>
              <a:t> </a:t>
            </a:r>
            <a:r>
              <a:rPr spc="-20" dirty="0"/>
              <a:t>Image</a:t>
            </a:r>
            <a:r>
              <a:rPr spc="-160" dirty="0"/>
              <a:t> </a:t>
            </a:r>
            <a:r>
              <a:rPr spc="-210" dirty="0"/>
              <a:t>(AMI)</a:t>
            </a:r>
            <a:endParaRPr spc="-2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5563" y="3417580"/>
            <a:ext cx="23425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sz="6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48" y="5322006"/>
            <a:ext cx="86156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Cre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an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AMI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from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the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EC2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ins</a:t>
            </a:r>
            <a:r>
              <a:rPr sz="39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ance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97165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Creating</a:t>
            </a:r>
            <a:r>
              <a:rPr spc="-175" dirty="0"/>
              <a:t> </a:t>
            </a:r>
            <a:r>
              <a:rPr spc="-195" dirty="0"/>
              <a:t>a</a:t>
            </a:r>
            <a:r>
              <a:rPr spc="-170" dirty="0"/>
              <a:t> </a:t>
            </a:r>
            <a:r>
              <a:rPr spc="10" dirty="0"/>
              <a:t>Load</a:t>
            </a:r>
            <a:r>
              <a:rPr spc="-170" dirty="0"/>
              <a:t> </a:t>
            </a:r>
            <a:r>
              <a:rPr dirty="0"/>
              <a:t>Balancer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2646" y="787694"/>
            <a:ext cx="1089914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85" dirty="0">
                <a:solidFill>
                  <a:srgbClr val="232323"/>
                </a:solidFill>
              </a:rPr>
              <a:t>Typical</a:t>
            </a:r>
            <a:r>
              <a:rPr sz="6100" spc="-150" dirty="0">
                <a:solidFill>
                  <a:srgbClr val="232323"/>
                </a:solidFill>
              </a:rPr>
              <a:t> </a:t>
            </a:r>
            <a:r>
              <a:rPr sz="6100" dirty="0">
                <a:solidFill>
                  <a:srgbClr val="232323"/>
                </a:solidFill>
              </a:rPr>
              <a:t>Load</a:t>
            </a:r>
            <a:r>
              <a:rPr sz="6100" spc="-150" dirty="0">
                <a:solidFill>
                  <a:srgbClr val="232323"/>
                </a:solidFill>
              </a:rPr>
              <a:t> </a:t>
            </a:r>
            <a:r>
              <a:rPr sz="6100" spc="-10" dirty="0">
                <a:solidFill>
                  <a:srgbClr val="232323"/>
                </a:solidFill>
              </a:rPr>
              <a:t>Balancer</a:t>
            </a:r>
            <a:r>
              <a:rPr sz="6100" spc="-150" dirty="0">
                <a:solidFill>
                  <a:srgbClr val="232323"/>
                </a:solidFill>
              </a:rPr>
              <a:t> </a:t>
            </a:r>
            <a:r>
              <a:rPr sz="6100" spc="-10" dirty="0">
                <a:solidFill>
                  <a:srgbClr val="232323"/>
                </a:solidFill>
              </a:rPr>
              <a:t>Listeners</a:t>
            </a:r>
            <a:endParaRPr sz="6100"/>
          </a:p>
        </p:txBody>
      </p:sp>
      <p:sp>
        <p:nvSpPr>
          <p:cNvPr id="3" name="object 3"/>
          <p:cNvSpPr txBox="1"/>
          <p:nvPr/>
        </p:nvSpPr>
        <p:spPr>
          <a:xfrm>
            <a:off x="1719833" y="3601984"/>
            <a:ext cx="8143875" cy="49955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3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950" spc="-4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HTTP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3950" spc="-3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on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3950" spc="-3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ort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80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0451" y="3601984"/>
            <a:ext cx="8143875" cy="499554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3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950" spc="-4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HTTPS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3950" spc="-3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on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3950" spc="-3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ort</a:t>
            </a:r>
            <a:r>
              <a:rPr sz="395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443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7531" y="787694"/>
            <a:ext cx="7109459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35" dirty="0">
                <a:solidFill>
                  <a:srgbClr val="232323"/>
                </a:solidFill>
              </a:rPr>
              <a:t>Virtual</a:t>
            </a:r>
            <a:r>
              <a:rPr sz="6100" spc="-165" dirty="0">
                <a:solidFill>
                  <a:srgbClr val="232323"/>
                </a:solidFill>
              </a:rPr>
              <a:t> </a:t>
            </a:r>
            <a:r>
              <a:rPr sz="6100" spc="-35" dirty="0">
                <a:solidFill>
                  <a:srgbClr val="232323"/>
                </a:solidFill>
              </a:rPr>
              <a:t>Private</a:t>
            </a:r>
            <a:r>
              <a:rPr sz="6100" spc="-165" dirty="0">
                <a:solidFill>
                  <a:srgbClr val="232323"/>
                </a:solidFill>
              </a:rPr>
              <a:t> </a:t>
            </a:r>
            <a:r>
              <a:rPr sz="6100" spc="80" dirty="0">
                <a:solidFill>
                  <a:srgbClr val="232323"/>
                </a:solidFill>
              </a:rPr>
              <a:t>Cloud</a:t>
            </a:r>
            <a:endParaRPr sz="6100"/>
          </a:p>
        </p:txBody>
      </p:sp>
      <p:grpSp>
        <p:nvGrpSpPr>
          <p:cNvPr id="3" name="object 3"/>
          <p:cNvGrpSpPr/>
          <p:nvPr/>
        </p:nvGrpSpPr>
        <p:grpSpPr>
          <a:xfrm>
            <a:off x="5311435" y="2260976"/>
            <a:ext cx="9755505" cy="7832725"/>
            <a:chOff x="5311435" y="2260976"/>
            <a:chExt cx="9755505" cy="7832725"/>
          </a:xfrm>
        </p:grpSpPr>
        <p:sp>
          <p:nvSpPr>
            <p:cNvPr id="4" name="object 4"/>
            <p:cNvSpPr/>
            <p:nvPr/>
          </p:nvSpPr>
          <p:spPr>
            <a:xfrm>
              <a:off x="5358742" y="2308283"/>
              <a:ext cx="9660890" cy="7738109"/>
            </a:xfrm>
            <a:custGeom>
              <a:avLst/>
              <a:gdLst/>
              <a:ahLst/>
              <a:cxnLst/>
              <a:rect l="l" t="t" r="r" b="b"/>
              <a:pathLst>
                <a:path w="9660890" h="7738109">
                  <a:moveTo>
                    <a:pt x="240097" y="0"/>
                  </a:moveTo>
                  <a:lnTo>
                    <a:pt x="9420314" y="0"/>
                  </a:lnTo>
                  <a:lnTo>
                    <a:pt x="9468092" y="183"/>
                  </a:lnTo>
                  <a:lnTo>
                    <a:pt x="9506623" y="1470"/>
                  </a:lnTo>
                  <a:lnTo>
                    <a:pt x="9561227" y="11765"/>
                  </a:lnTo>
                  <a:lnTo>
                    <a:pt x="9614626" y="45785"/>
                  </a:lnTo>
                  <a:lnTo>
                    <a:pt x="9648645" y="99184"/>
                  </a:lnTo>
                  <a:lnTo>
                    <a:pt x="9658940" y="153788"/>
                  </a:lnTo>
                  <a:lnTo>
                    <a:pt x="9660227" y="192318"/>
                  </a:lnTo>
                  <a:lnTo>
                    <a:pt x="9660411" y="240097"/>
                  </a:lnTo>
                  <a:lnTo>
                    <a:pt x="9660411" y="7497919"/>
                  </a:lnTo>
                  <a:lnTo>
                    <a:pt x="9660227" y="7545697"/>
                  </a:lnTo>
                  <a:lnTo>
                    <a:pt x="9658940" y="7584228"/>
                  </a:lnTo>
                  <a:lnTo>
                    <a:pt x="9648645" y="7638832"/>
                  </a:lnTo>
                  <a:lnTo>
                    <a:pt x="9614626" y="7692231"/>
                  </a:lnTo>
                  <a:lnTo>
                    <a:pt x="9561227" y="7726250"/>
                  </a:lnTo>
                  <a:lnTo>
                    <a:pt x="9506623" y="7736545"/>
                  </a:lnTo>
                  <a:lnTo>
                    <a:pt x="9468092" y="7737832"/>
                  </a:lnTo>
                  <a:lnTo>
                    <a:pt x="9420314" y="7738016"/>
                  </a:lnTo>
                  <a:lnTo>
                    <a:pt x="240097" y="7738016"/>
                  </a:lnTo>
                  <a:lnTo>
                    <a:pt x="192318" y="7737832"/>
                  </a:lnTo>
                  <a:lnTo>
                    <a:pt x="153788" y="7736545"/>
                  </a:lnTo>
                  <a:lnTo>
                    <a:pt x="99184" y="7726250"/>
                  </a:lnTo>
                  <a:lnTo>
                    <a:pt x="45785" y="7692231"/>
                  </a:lnTo>
                  <a:lnTo>
                    <a:pt x="11765" y="7638832"/>
                  </a:lnTo>
                  <a:lnTo>
                    <a:pt x="1470" y="7584228"/>
                  </a:lnTo>
                  <a:lnTo>
                    <a:pt x="183" y="7545697"/>
                  </a:lnTo>
                  <a:lnTo>
                    <a:pt x="0" y="7497919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19741" y="3693938"/>
              <a:ext cx="1834786" cy="348676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479182" y="7570700"/>
            <a:ext cx="1716405" cy="1076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4130"/>
              </a:lnSpc>
              <a:spcBef>
                <a:spcPts val="110"/>
              </a:spcBef>
            </a:pPr>
            <a:r>
              <a:rPr sz="3450" spc="-6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EC2</a:t>
            </a:r>
            <a:endParaRPr sz="3450">
              <a:latin typeface="Microsoft Sans Serif" panose="020B0604020202020204"/>
              <a:cs typeface="Microsoft Sans Serif" panose="020B0604020202020204"/>
            </a:endParaRPr>
          </a:p>
          <a:p>
            <a:pPr algn="ctr">
              <a:lnSpc>
                <a:spcPts val="4130"/>
              </a:lnSpc>
            </a:pPr>
            <a:r>
              <a:rPr sz="3450" spc="3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Instance</a:t>
            </a:r>
            <a:endParaRPr sz="345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133" y="3768633"/>
            <a:ext cx="3163627" cy="32790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554948" y="7496004"/>
            <a:ext cx="1876425" cy="1076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4130"/>
              </a:lnSpc>
              <a:spcBef>
                <a:spcPts val="110"/>
              </a:spcBef>
            </a:pPr>
            <a:r>
              <a:rPr sz="3450" spc="-27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RDS</a:t>
            </a:r>
            <a:endParaRPr sz="3450">
              <a:latin typeface="Microsoft Sans Serif" panose="020B0604020202020204"/>
              <a:cs typeface="Microsoft Sans Serif" panose="020B0604020202020204"/>
            </a:endParaRPr>
          </a:p>
          <a:p>
            <a:pPr algn="ctr">
              <a:lnSpc>
                <a:spcPts val="4130"/>
              </a:lnSpc>
            </a:pPr>
            <a:r>
              <a:rPr sz="3450" spc="-3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endParaRPr sz="345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28645" y="6199521"/>
            <a:ext cx="3556000" cy="364490"/>
            <a:chOff x="15228645" y="6199521"/>
            <a:chExt cx="3556000" cy="364490"/>
          </a:xfrm>
        </p:grpSpPr>
        <p:sp>
          <p:nvSpPr>
            <p:cNvPr id="10" name="object 10"/>
            <p:cNvSpPr/>
            <p:nvPr/>
          </p:nvSpPr>
          <p:spPr>
            <a:xfrm>
              <a:off x="15545913" y="6381714"/>
              <a:ext cx="3238500" cy="0"/>
            </a:xfrm>
            <a:custGeom>
              <a:avLst/>
              <a:gdLst/>
              <a:ahLst/>
              <a:cxnLst/>
              <a:rect l="l" t="t" r="r" b="b"/>
              <a:pathLst>
                <a:path w="3238500">
                  <a:moveTo>
                    <a:pt x="3238351" y="0"/>
                  </a:moveTo>
                  <a:lnTo>
                    <a:pt x="47118" y="0"/>
                  </a:lnTo>
                  <a:lnTo>
                    <a:pt x="0" y="0"/>
                  </a:lnTo>
                </a:path>
              </a:pathLst>
            </a:custGeom>
            <a:ln w="94237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228645" y="6199521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90" h="364490">
                  <a:moveTo>
                    <a:pt x="364386" y="0"/>
                  </a:moveTo>
                  <a:lnTo>
                    <a:pt x="0" y="182193"/>
                  </a:lnTo>
                  <a:lnTo>
                    <a:pt x="364386" y="364386"/>
                  </a:lnTo>
                  <a:lnTo>
                    <a:pt x="364386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6687911" y="5444644"/>
            <a:ext cx="704215" cy="1558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50" b="1" spc="60" dirty="0">
                <a:solidFill>
                  <a:srgbClr val="F15B2A"/>
                </a:solidFill>
                <a:latin typeface="Cambria" panose="02040503050406030204"/>
                <a:cs typeface="Cambria" panose="02040503050406030204"/>
              </a:rPr>
              <a:t>x</a:t>
            </a:r>
            <a:endParaRPr sz="1005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26996" y="6199521"/>
            <a:ext cx="1322070" cy="364490"/>
            <a:chOff x="1526996" y="6199521"/>
            <a:chExt cx="1322070" cy="364490"/>
          </a:xfrm>
        </p:grpSpPr>
        <p:sp>
          <p:nvSpPr>
            <p:cNvPr id="14" name="object 14"/>
            <p:cNvSpPr/>
            <p:nvPr/>
          </p:nvSpPr>
          <p:spPr>
            <a:xfrm>
              <a:off x="1844264" y="6381714"/>
              <a:ext cx="1005205" cy="0"/>
            </a:xfrm>
            <a:custGeom>
              <a:avLst/>
              <a:gdLst/>
              <a:ahLst/>
              <a:cxnLst/>
              <a:rect l="l" t="t" r="r" b="b"/>
              <a:pathLst>
                <a:path w="1005205">
                  <a:moveTo>
                    <a:pt x="0" y="0"/>
                  </a:moveTo>
                  <a:lnTo>
                    <a:pt x="1004765" y="0"/>
                  </a:lnTo>
                </a:path>
              </a:pathLst>
            </a:custGeom>
            <a:ln w="94237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26996" y="6199521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89" h="364490">
                  <a:moveTo>
                    <a:pt x="364386" y="0"/>
                  </a:moveTo>
                  <a:lnTo>
                    <a:pt x="0" y="182193"/>
                  </a:lnTo>
                  <a:lnTo>
                    <a:pt x="364386" y="364386"/>
                  </a:lnTo>
                  <a:lnTo>
                    <a:pt x="364386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827219" y="6199521"/>
            <a:ext cx="1255395" cy="364490"/>
            <a:chOff x="3827219" y="6199521"/>
            <a:chExt cx="1255395" cy="364490"/>
          </a:xfrm>
        </p:grpSpPr>
        <p:sp>
          <p:nvSpPr>
            <p:cNvPr id="17" name="object 17"/>
            <p:cNvSpPr/>
            <p:nvPr/>
          </p:nvSpPr>
          <p:spPr>
            <a:xfrm>
              <a:off x="3827219" y="6381714"/>
              <a:ext cx="938530" cy="0"/>
            </a:xfrm>
            <a:custGeom>
              <a:avLst/>
              <a:gdLst/>
              <a:ahLst/>
              <a:cxnLst/>
              <a:rect l="l" t="t" r="r" b="b"/>
              <a:pathLst>
                <a:path w="938529">
                  <a:moveTo>
                    <a:pt x="0" y="0"/>
                  </a:moveTo>
                  <a:lnTo>
                    <a:pt x="938128" y="0"/>
                  </a:lnTo>
                </a:path>
              </a:pathLst>
            </a:custGeom>
            <a:ln w="94237">
              <a:solidFill>
                <a:srgbClr val="23232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18229" y="6199521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89" h="364490">
                  <a:moveTo>
                    <a:pt x="0" y="0"/>
                  </a:moveTo>
                  <a:lnTo>
                    <a:pt x="0" y="364386"/>
                  </a:lnTo>
                  <a:lnTo>
                    <a:pt x="364386" y="182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883448" y="6085463"/>
            <a:ext cx="9099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VPN</a:t>
            </a:r>
            <a:endParaRPr sz="34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5563" y="3417580"/>
            <a:ext cx="23425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sz="6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48" y="5018351"/>
            <a:ext cx="7946390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Enable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ins</a:t>
            </a:r>
            <a:r>
              <a:rPr sz="39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ance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stickiness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3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on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load  </a:t>
            </a:r>
            <a:r>
              <a:rPr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balancer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8850" y="4354076"/>
            <a:ext cx="124688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Creating</a:t>
            </a:r>
            <a:r>
              <a:rPr spc="-165" dirty="0"/>
              <a:t> </a:t>
            </a:r>
            <a:r>
              <a:rPr spc="-20" dirty="0"/>
              <a:t>an</a:t>
            </a:r>
            <a:r>
              <a:rPr spc="-160" dirty="0"/>
              <a:t> </a:t>
            </a:r>
            <a:r>
              <a:rPr spc="95" dirty="0"/>
              <a:t>Auto</a:t>
            </a:r>
            <a:r>
              <a:rPr spc="-160" dirty="0"/>
              <a:t> </a:t>
            </a:r>
            <a:r>
              <a:rPr spc="-60" dirty="0"/>
              <a:t>Scaling</a:t>
            </a:r>
            <a:r>
              <a:rPr spc="-160" dirty="0"/>
              <a:t> </a:t>
            </a:r>
            <a:r>
              <a:rPr spc="125" dirty="0"/>
              <a:t>Group</a:t>
            </a:r>
            <a:endParaRPr spc="1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5563" y="3417580"/>
            <a:ext cx="23425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sz="6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48" y="5018351"/>
            <a:ext cx="8385809" cy="1236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Create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an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Auto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Scaling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group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to 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use </a:t>
            </a:r>
            <a:r>
              <a:rPr sz="3950" spc="-1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with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the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5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load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balancer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2932" y="787694"/>
            <a:ext cx="1113853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60" dirty="0">
                <a:solidFill>
                  <a:srgbClr val="FFFFFF"/>
                </a:solidFill>
              </a:rPr>
              <a:t>Launch</a:t>
            </a:r>
            <a:r>
              <a:rPr sz="6100" spc="-160" dirty="0">
                <a:solidFill>
                  <a:srgbClr val="FFFFFF"/>
                </a:solidFill>
              </a:rPr>
              <a:t> </a:t>
            </a:r>
            <a:r>
              <a:rPr sz="6100" spc="90" dirty="0">
                <a:solidFill>
                  <a:srgbClr val="FFFFFF"/>
                </a:solidFill>
              </a:rPr>
              <a:t>Configuration</a:t>
            </a:r>
            <a:r>
              <a:rPr sz="6100" spc="-155" dirty="0">
                <a:solidFill>
                  <a:srgbClr val="FFFFFF"/>
                </a:solidFill>
              </a:rPr>
              <a:t> </a:t>
            </a:r>
            <a:r>
              <a:rPr sz="6100" spc="-85" dirty="0">
                <a:solidFill>
                  <a:srgbClr val="FFFFFF"/>
                </a:solidFill>
              </a:rPr>
              <a:t>User</a:t>
            </a:r>
            <a:r>
              <a:rPr sz="6100" spc="-160" dirty="0">
                <a:solidFill>
                  <a:srgbClr val="FFFFFF"/>
                </a:solidFill>
              </a:rPr>
              <a:t> </a:t>
            </a:r>
            <a:r>
              <a:rPr sz="6100" spc="-80" dirty="0">
                <a:solidFill>
                  <a:srgbClr val="FFFFFF"/>
                </a:solidFill>
              </a:rPr>
              <a:t>Data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5589227" y="4705689"/>
            <a:ext cx="8771890" cy="2513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#!/bin/bash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echo</a:t>
            </a:r>
            <a:r>
              <a:rPr sz="395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"starting</a:t>
            </a:r>
            <a:r>
              <a:rPr sz="3950" spc="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pizza-luvrs" </a:t>
            </a:r>
            <a:r>
              <a:rPr sz="395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cd</a:t>
            </a:r>
            <a:r>
              <a:rPr sz="395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/home/ec2-user/pizza-luvrs </a:t>
            </a:r>
            <a:r>
              <a:rPr sz="3950" spc="-23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95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19591" y="4354076"/>
            <a:ext cx="65081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Scaling</a:t>
            </a:r>
            <a:r>
              <a:rPr spc="-170" dirty="0"/>
              <a:t> </a:t>
            </a:r>
            <a:r>
              <a:rPr spc="30" dirty="0"/>
              <a:t>in</a:t>
            </a:r>
            <a:r>
              <a:rPr spc="-165" dirty="0"/>
              <a:t> </a:t>
            </a:r>
            <a:r>
              <a:rPr spc="105" dirty="0"/>
              <a:t>Action</a:t>
            </a:r>
            <a:endParaRPr spc="10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5563" y="3417580"/>
            <a:ext cx="23425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sz="6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48" y="5322006"/>
            <a:ext cx="85401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6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Gener</a:t>
            </a:r>
            <a:r>
              <a:rPr sz="3950" spc="-42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reques</a:t>
            </a:r>
            <a:r>
              <a:rPr sz="39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5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2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our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applic</a:t>
            </a:r>
            <a:r>
              <a:rPr sz="3950" spc="-484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tion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9" y="703612"/>
            <a:ext cx="0" cy="9878060"/>
          </a:xfrm>
          <a:custGeom>
            <a:avLst/>
            <a:gdLst/>
            <a:ahLst/>
            <a:cxnLst/>
            <a:rect l="l" t="t" r="r" b="b"/>
            <a:pathLst>
              <a:path h="9878060">
                <a:moveTo>
                  <a:pt x="0" y="0"/>
                </a:moveTo>
                <a:lnTo>
                  <a:pt x="0" y="9877961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0255" y="4203134"/>
            <a:ext cx="3305810" cy="2819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59435" algn="just">
              <a:lnSpc>
                <a:spcPct val="100000"/>
              </a:lnSpc>
              <a:spcBef>
                <a:spcPts val="85"/>
              </a:spcBef>
            </a:pPr>
            <a:r>
              <a:rPr sz="6100" spc="-409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6100" spc="-16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ays</a:t>
            </a:r>
            <a:r>
              <a:rPr sz="6100" spc="-14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100" spc="409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6100" spc="3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o  </a:t>
            </a:r>
            <a:r>
              <a:rPr sz="610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Gener</a:t>
            </a:r>
            <a:r>
              <a:rPr sz="6100" spc="-7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100" spc="409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6100" spc="15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e  </a:t>
            </a:r>
            <a:r>
              <a:rPr sz="6100" spc="-30" dirty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rPr>
              <a:t>Requests</a:t>
            </a:r>
            <a:endParaRPr sz="61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0" y="4405069"/>
            <a:ext cx="9269095" cy="1591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Open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3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in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browser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5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without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browser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cache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2845"/>
              </a:spcBef>
            </a:pPr>
            <a:r>
              <a:rPr sz="3950" spc="-5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Use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8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JMe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7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er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4380" y="6331711"/>
            <a:ext cx="55168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5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Use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Apache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5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Benchmark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980" y="787694"/>
            <a:ext cx="1562671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100" dirty="0">
                <a:solidFill>
                  <a:srgbClr val="232323"/>
                </a:solidFill>
              </a:rPr>
              <a:t>Available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100" dirty="0">
                <a:solidFill>
                  <a:srgbClr val="232323"/>
                </a:solidFill>
              </a:rPr>
              <a:t>Metrics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140" dirty="0">
                <a:solidFill>
                  <a:srgbClr val="232323"/>
                </a:solidFill>
              </a:rPr>
              <a:t>for</a:t>
            </a:r>
            <a:r>
              <a:rPr sz="6100" spc="-135" dirty="0">
                <a:solidFill>
                  <a:srgbClr val="232323"/>
                </a:solidFill>
              </a:rPr>
              <a:t> </a:t>
            </a:r>
            <a:r>
              <a:rPr sz="6100" spc="-155" dirty="0">
                <a:solidFill>
                  <a:srgbClr val="232323"/>
                </a:solidFill>
              </a:rPr>
              <a:t>EC2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55" dirty="0">
                <a:solidFill>
                  <a:srgbClr val="232323"/>
                </a:solidFill>
              </a:rPr>
              <a:t>CloudWatch</a:t>
            </a:r>
            <a:r>
              <a:rPr sz="6100" spc="-140" dirty="0">
                <a:solidFill>
                  <a:srgbClr val="232323"/>
                </a:solidFill>
              </a:rPr>
              <a:t> </a:t>
            </a:r>
            <a:r>
              <a:rPr sz="6100" spc="-135" dirty="0">
                <a:solidFill>
                  <a:srgbClr val="232323"/>
                </a:solidFill>
              </a:rPr>
              <a:t>Alarms</a:t>
            </a:r>
            <a:endParaRPr sz="6100"/>
          </a:p>
        </p:txBody>
      </p:sp>
      <p:sp>
        <p:nvSpPr>
          <p:cNvPr id="3" name="object 3"/>
          <p:cNvSpPr txBox="1"/>
          <p:nvPr/>
        </p:nvSpPr>
        <p:spPr>
          <a:xfrm>
            <a:off x="8303612" y="3864274"/>
            <a:ext cx="34969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60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CPU</a:t>
            </a:r>
            <a:r>
              <a:rPr sz="3950" spc="-31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Utiliz</a:t>
            </a:r>
            <a:r>
              <a:rPr sz="3950" spc="-565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10" dirty="0">
                <a:solidFill>
                  <a:srgbClr val="2A9FBC"/>
                </a:solidFill>
                <a:latin typeface="Arial Black" panose="020B0A04020102020204"/>
                <a:cs typeface="Arial Black" panose="020B0A04020102020204"/>
              </a:rPr>
              <a:t>tion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929" y="5369519"/>
            <a:ext cx="25311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80" dirty="0">
                <a:solidFill>
                  <a:srgbClr val="9BC850"/>
                </a:solidFill>
                <a:latin typeface="Arial Black" panose="020B0A04020102020204"/>
                <a:cs typeface="Arial Black" panose="020B0A04020102020204"/>
              </a:rPr>
              <a:t>Disk</a:t>
            </a:r>
            <a:r>
              <a:rPr sz="3950" spc="-315" dirty="0">
                <a:solidFill>
                  <a:srgbClr val="9BC85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40" dirty="0">
                <a:solidFill>
                  <a:srgbClr val="9BC850"/>
                </a:solidFill>
                <a:latin typeface="Arial Black" panose="020B0A04020102020204"/>
                <a:cs typeface="Arial Black" panose="020B0A04020102020204"/>
              </a:rPr>
              <a:t>Reads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9464" y="5369519"/>
            <a:ext cx="49834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8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Disk</a:t>
            </a:r>
            <a:r>
              <a:rPr sz="3950" spc="-31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9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Read</a:t>
            </a:r>
            <a:r>
              <a:rPr sz="3950" spc="-315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4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Oper</a:t>
            </a:r>
            <a:r>
              <a:rPr sz="3950" spc="-40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60" dirty="0">
                <a:solidFill>
                  <a:srgbClr val="675BA7"/>
                </a:solidFill>
                <a:latin typeface="Arial Black" panose="020B0A04020102020204"/>
                <a:cs typeface="Arial Black" panose="020B0A04020102020204"/>
              </a:rPr>
              <a:t>tions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8574" y="6874763"/>
            <a:ext cx="25717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80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Disk</a:t>
            </a:r>
            <a:r>
              <a:rPr sz="3950" spc="-31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0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W</a:t>
            </a:r>
            <a:r>
              <a:rPr sz="3950" spc="-29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ri</a:t>
            </a:r>
            <a:r>
              <a:rPr sz="3950" spc="-385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480" dirty="0">
                <a:solidFill>
                  <a:srgbClr val="F15B2A"/>
                </a:solidFill>
                <a:latin typeface="Arial Black" panose="020B0A04020102020204"/>
                <a:cs typeface="Arial Black" panose="020B0A04020102020204"/>
              </a:rPr>
              <a:t>es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99108" y="6874763"/>
            <a:ext cx="50241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8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Disk</a:t>
            </a:r>
            <a:r>
              <a:rPr sz="3950" spc="-31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W</a:t>
            </a:r>
            <a:r>
              <a:rPr sz="3950" spc="-29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ri</a:t>
            </a:r>
            <a:r>
              <a:rPr sz="3950" spc="-38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39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e</a:t>
            </a:r>
            <a:r>
              <a:rPr sz="3950" spc="-315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4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Oper</a:t>
            </a:r>
            <a:r>
              <a:rPr sz="3950" spc="-40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60" dirty="0">
                <a:solidFill>
                  <a:srgbClr val="A62E5C"/>
                </a:solidFill>
                <a:latin typeface="Arial Black" panose="020B0A04020102020204"/>
                <a:cs typeface="Arial Black" panose="020B0A04020102020204"/>
              </a:rPr>
              <a:t>tions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0072" y="8371724"/>
            <a:ext cx="25393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45" dirty="0">
                <a:solidFill>
                  <a:srgbClr val="49B6CF"/>
                </a:solidFill>
                <a:latin typeface="Arial Black" panose="020B0A04020102020204"/>
                <a:cs typeface="Arial Black" panose="020B0A04020102020204"/>
              </a:rPr>
              <a:t>Network</a:t>
            </a:r>
            <a:r>
              <a:rPr sz="3950" spc="-315" dirty="0">
                <a:solidFill>
                  <a:srgbClr val="49B6C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5" dirty="0">
                <a:solidFill>
                  <a:srgbClr val="49B6CF"/>
                </a:solidFill>
                <a:latin typeface="Arial Black" panose="020B0A04020102020204"/>
                <a:cs typeface="Arial Black" panose="020B0A04020102020204"/>
              </a:rPr>
              <a:t>In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5984" y="8371724"/>
            <a:ext cx="29832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45" dirty="0">
                <a:solidFill>
                  <a:srgbClr val="A49DCA"/>
                </a:solidFill>
                <a:latin typeface="Arial Black" panose="020B0A04020102020204"/>
                <a:cs typeface="Arial Black" panose="020B0A04020102020204"/>
              </a:rPr>
              <a:t>Network</a:t>
            </a:r>
            <a:r>
              <a:rPr sz="3950" spc="-315" dirty="0">
                <a:solidFill>
                  <a:srgbClr val="A49DC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45" dirty="0">
                <a:solidFill>
                  <a:srgbClr val="A49DCA"/>
                </a:solidFill>
                <a:latin typeface="Arial Black" panose="020B0A04020102020204"/>
                <a:cs typeface="Arial Black" panose="020B0A04020102020204"/>
              </a:rPr>
              <a:t>Out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319125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Conclusion</a:t>
            </a:r>
            <a:endParaRPr spc="5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2959" y="3421770"/>
            <a:ext cx="326771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Summary</a:t>
            </a:r>
            <a:endParaRPr sz="61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7841" y="4337743"/>
            <a:ext cx="734822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Secured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by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3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VPC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ct val="164000"/>
              </a:lnSpc>
            </a:pPr>
            <a:r>
              <a:rPr sz="3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EC2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53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+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Pizza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55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=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Pizza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Luvrs  </a:t>
            </a:r>
            <a:r>
              <a:rPr sz="3950" spc="-4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Scaling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9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through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time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3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space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46748" y="3416325"/>
            <a:ext cx="314007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5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56320" y="3353435"/>
            <a:ext cx="8531225" cy="4606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3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VPC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security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blan</a:t>
            </a:r>
            <a:r>
              <a:rPr sz="3950" spc="-5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k</a:t>
            </a:r>
            <a:r>
              <a:rPr sz="39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et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ct val="164000"/>
              </a:lnSpc>
            </a:pPr>
            <a:r>
              <a:rPr sz="3950" spc="-3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Everyone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4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ge</a:t>
            </a:r>
            <a:r>
              <a:rPr sz="3950" spc="-2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950" spc="-56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5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subnet! </a:t>
            </a:r>
            <a:r>
              <a:rPr lang="en-US" sz="3950" spc="-2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            </a:t>
            </a:r>
            <a:r>
              <a:rPr sz="3950" spc="-2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EC2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3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virtual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empire</a:t>
            </a:r>
            <a:endParaRPr sz="3950">
              <a:latin typeface="Arial Black" panose="020B0A04020102020204"/>
              <a:cs typeface="Arial Black" panose="020B0A04020102020204"/>
            </a:endParaRPr>
          </a:p>
          <a:p>
            <a:pPr marL="12700" marR="248920">
              <a:lnSpc>
                <a:spcPct val="164000"/>
              </a:lnSpc>
            </a:pPr>
            <a:r>
              <a:rPr sz="3950" spc="-40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Pizza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6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luvrs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4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goes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live </a:t>
            </a:r>
            <a:r>
              <a:rPr lang="en-US" sz="39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            </a:t>
            </a:r>
            <a:r>
              <a:rPr sz="3950" spc="-31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2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Production-ready</a:t>
            </a:r>
            <a:r>
              <a:rPr sz="3950" spc="-3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950" spc="-38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pizza</a:t>
            </a:r>
            <a:endParaRPr sz="3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3850" y="4354076"/>
            <a:ext cx="1191387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Virtual</a:t>
            </a:r>
            <a:r>
              <a:rPr spc="-160" dirty="0"/>
              <a:t> </a:t>
            </a:r>
            <a:r>
              <a:rPr spc="-30" dirty="0"/>
              <a:t>Private</a:t>
            </a:r>
            <a:r>
              <a:rPr spc="-160" dirty="0"/>
              <a:t> </a:t>
            </a:r>
            <a:r>
              <a:rPr spc="105" dirty="0"/>
              <a:t>Cloud</a:t>
            </a:r>
            <a:r>
              <a:rPr spc="-160" dirty="0"/>
              <a:t> </a:t>
            </a:r>
            <a:r>
              <a:rPr spc="-25" dirty="0"/>
              <a:t>Overview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8786" y="533100"/>
            <a:ext cx="18622010" cy="10099675"/>
            <a:chOff x="738786" y="533100"/>
            <a:chExt cx="18622010" cy="10099675"/>
          </a:xfrm>
        </p:grpSpPr>
        <p:sp>
          <p:nvSpPr>
            <p:cNvPr id="3" name="object 3"/>
            <p:cNvSpPr/>
            <p:nvPr/>
          </p:nvSpPr>
          <p:spPr>
            <a:xfrm>
              <a:off x="775616" y="569930"/>
              <a:ext cx="18548350" cy="10026015"/>
            </a:xfrm>
            <a:custGeom>
              <a:avLst/>
              <a:gdLst/>
              <a:ahLst/>
              <a:cxnLst/>
              <a:rect l="l" t="t" r="r" b="b"/>
              <a:pathLst>
                <a:path w="18548350" h="10026015">
                  <a:moveTo>
                    <a:pt x="18147838" y="0"/>
                  </a:moveTo>
                  <a:lnTo>
                    <a:pt x="400161" y="0"/>
                  </a:lnTo>
                  <a:lnTo>
                    <a:pt x="335154" y="156"/>
                  </a:lnTo>
                  <a:lnTo>
                    <a:pt x="280292" y="1255"/>
                  </a:lnTo>
                  <a:lnTo>
                    <a:pt x="234448" y="4236"/>
                  </a:lnTo>
                  <a:lnTo>
                    <a:pt x="196496" y="10041"/>
                  </a:lnTo>
                  <a:lnTo>
                    <a:pt x="165307" y="19611"/>
                  </a:lnTo>
                  <a:lnTo>
                    <a:pt x="117441" y="43254"/>
                  </a:lnTo>
                  <a:lnTo>
                    <a:pt x="76308" y="76313"/>
                  </a:lnTo>
                  <a:lnTo>
                    <a:pt x="43250" y="117447"/>
                  </a:lnTo>
                  <a:lnTo>
                    <a:pt x="19609" y="165314"/>
                  </a:lnTo>
                  <a:lnTo>
                    <a:pt x="4235" y="234450"/>
                  </a:lnTo>
                  <a:lnTo>
                    <a:pt x="1255" y="280293"/>
                  </a:lnTo>
                  <a:lnTo>
                    <a:pt x="156" y="335156"/>
                  </a:lnTo>
                  <a:lnTo>
                    <a:pt x="0" y="400164"/>
                  </a:lnTo>
                  <a:lnTo>
                    <a:pt x="0" y="9625414"/>
                  </a:lnTo>
                  <a:lnTo>
                    <a:pt x="156" y="9690422"/>
                  </a:lnTo>
                  <a:lnTo>
                    <a:pt x="1255" y="9745284"/>
                  </a:lnTo>
                  <a:lnTo>
                    <a:pt x="4235" y="9791128"/>
                  </a:lnTo>
                  <a:lnTo>
                    <a:pt x="10040" y="9829080"/>
                  </a:lnTo>
                  <a:lnTo>
                    <a:pt x="43250" y="9908135"/>
                  </a:lnTo>
                  <a:lnTo>
                    <a:pt x="76308" y="9949268"/>
                  </a:lnTo>
                  <a:lnTo>
                    <a:pt x="117441" y="9982326"/>
                  </a:lnTo>
                  <a:lnTo>
                    <a:pt x="165307" y="10005967"/>
                  </a:lnTo>
                  <a:lnTo>
                    <a:pt x="234448" y="10021341"/>
                  </a:lnTo>
                  <a:lnTo>
                    <a:pt x="280292" y="10024321"/>
                  </a:lnTo>
                  <a:lnTo>
                    <a:pt x="335154" y="10025420"/>
                  </a:lnTo>
                  <a:lnTo>
                    <a:pt x="400161" y="10025576"/>
                  </a:lnTo>
                  <a:lnTo>
                    <a:pt x="18147838" y="10025576"/>
                  </a:lnTo>
                  <a:lnTo>
                    <a:pt x="18212848" y="10025420"/>
                  </a:lnTo>
                  <a:lnTo>
                    <a:pt x="18267711" y="10024321"/>
                  </a:lnTo>
                  <a:lnTo>
                    <a:pt x="18313556" y="10021341"/>
                  </a:lnTo>
                  <a:lnTo>
                    <a:pt x="18351510" y="10015536"/>
                  </a:lnTo>
                  <a:lnTo>
                    <a:pt x="18430561" y="9982326"/>
                  </a:lnTo>
                  <a:lnTo>
                    <a:pt x="18471692" y="9949268"/>
                  </a:lnTo>
                  <a:lnTo>
                    <a:pt x="18504750" y="9908135"/>
                  </a:lnTo>
                  <a:lnTo>
                    <a:pt x="18528392" y="9860269"/>
                  </a:lnTo>
                  <a:lnTo>
                    <a:pt x="18543767" y="9791128"/>
                  </a:lnTo>
                  <a:lnTo>
                    <a:pt x="18546748" y="9745284"/>
                  </a:lnTo>
                  <a:lnTo>
                    <a:pt x="18547847" y="9690422"/>
                  </a:lnTo>
                  <a:lnTo>
                    <a:pt x="18548004" y="9625414"/>
                  </a:lnTo>
                  <a:lnTo>
                    <a:pt x="18548004" y="400164"/>
                  </a:lnTo>
                  <a:lnTo>
                    <a:pt x="18547847" y="335156"/>
                  </a:lnTo>
                  <a:lnTo>
                    <a:pt x="18546748" y="280293"/>
                  </a:lnTo>
                  <a:lnTo>
                    <a:pt x="18543767" y="234450"/>
                  </a:lnTo>
                  <a:lnTo>
                    <a:pt x="18537962" y="196499"/>
                  </a:lnTo>
                  <a:lnTo>
                    <a:pt x="18504750" y="117447"/>
                  </a:lnTo>
                  <a:lnTo>
                    <a:pt x="18471692" y="76313"/>
                  </a:lnTo>
                  <a:lnTo>
                    <a:pt x="18430561" y="43254"/>
                  </a:lnTo>
                  <a:lnTo>
                    <a:pt x="18382700" y="19611"/>
                  </a:lnTo>
                  <a:lnTo>
                    <a:pt x="18313556" y="4236"/>
                  </a:lnTo>
                  <a:lnTo>
                    <a:pt x="18267711" y="1255"/>
                  </a:lnTo>
                  <a:lnTo>
                    <a:pt x="18212848" y="156"/>
                  </a:lnTo>
                  <a:lnTo>
                    <a:pt x="1814783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5616" y="569930"/>
              <a:ext cx="18548350" cy="10026015"/>
            </a:xfrm>
            <a:custGeom>
              <a:avLst/>
              <a:gdLst/>
              <a:ahLst/>
              <a:cxnLst/>
              <a:rect l="l" t="t" r="r" b="b"/>
              <a:pathLst>
                <a:path w="18548350" h="10026015">
                  <a:moveTo>
                    <a:pt x="400161" y="0"/>
                  </a:moveTo>
                  <a:lnTo>
                    <a:pt x="18147845" y="0"/>
                  </a:lnTo>
                  <a:lnTo>
                    <a:pt x="18212850" y="156"/>
                  </a:lnTo>
                  <a:lnTo>
                    <a:pt x="18267710" y="1255"/>
                  </a:lnTo>
                  <a:lnTo>
                    <a:pt x="18313554" y="4235"/>
                  </a:lnTo>
                  <a:lnTo>
                    <a:pt x="18351507" y="10040"/>
                  </a:lnTo>
                  <a:lnTo>
                    <a:pt x="18430563" y="43250"/>
                  </a:lnTo>
                  <a:lnTo>
                    <a:pt x="18471698" y="76308"/>
                  </a:lnTo>
                  <a:lnTo>
                    <a:pt x="18504757" y="117441"/>
                  </a:lnTo>
                  <a:lnTo>
                    <a:pt x="18528399" y="165307"/>
                  </a:lnTo>
                  <a:lnTo>
                    <a:pt x="18543766" y="234448"/>
                  </a:lnTo>
                  <a:lnTo>
                    <a:pt x="18546746" y="280292"/>
                  </a:lnTo>
                  <a:lnTo>
                    <a:pt x="18547843" y="335154"/>
                  </a:lnTo>
                  <a:lnTo>
                    <a:pt x="18548000" y="400161"/>
                  </a:lnTo>
                  <a:lnTo>
                    <a:pt x="18548000" y="9625412"/>
                  </a:lnTo>
                  <a:lnTo>
                    <a:pt x="18547843" y="9690420"/>
                  </a:lnTo>
                  <a:lnTo>
                    <a:pt x="18546746" y="9745282"/>
                  </a:lnTo>
                  <a:lnTo>
                    <a:pt x="18543766" y="9791125"/>
                  </a:lnTo>
                  <a:lnTo>
                    <a:pt x="18537964" y="9829078"/>
                  </a:lnTo>
                  <a:lnTo>
                    <a:pt x="18504757" y="9908132"/>
                  </a:lnTo>
                  <a:lnTo>
                    <a:pt x="18471698" y="9949265"/>
                  </a:lnTo>
                  <a:lnTo>
                    <a:pt x="18430563" y="9982324"/>
                  </a:lnTo>
                  <a:lnTo>
                    <a:pt x="18382696" y="10005964"/>
                  </a:lnTo>
                  <a:lnTo>
                    <a:pt x="18313554" y="10021338"/>
                  </a:lnTo>
                  <a:lnTo>
                    <a:pt x="18267710" y="10024319"/>
                  </a:lnTo>
                  <a:lnTo>
                    <a:pt x="18212850" y="10025417"/>
                  </a:lnTo>
                  <a:lnTo>
                    <a:pt x="18147845" y="10025574"/>
                  </a:lnTo>
                  <a:lnTo>
                    <a:pt x="400161" y="10025574"/>
                  </a:lnTo>
                  <a:lnTo>
                    <a:pt x="335154" y="10025417"/>
                  </a:lnTo>
                  <a:lnTo>
                    <a:pt x="280292" y="10024319"/>
                  </a:lnTo>
                  <a:lnTo>
                    <a:pt x="234448" y="10021338"/>
                  </a:lnTo>
                  <a:lnTo>
                    <a:pt x="196496" y="10015534"/>
                  </a:lnTo>
                  <a:lnTo>
                    <a:pt x="117441" y="9982324"/>
                  </a:lnTo>
                  <a:lnTo>
                    <a:pt x="76308" y="9949265"/>
                  </a:lnTo>
                  <a:lnTo>
                    <a:pt x="43250" y="9908132"/>
                  </a:lnTo>
                  <a:lnTo>
                    <a:pt x="19609" y="9860267"/>
                  </a:lnTo>
                  <a:lnTo>
                    <a:pt x="4235" y="9791125"/>
                  </a:lnTo>
                  <a:lnTo>
                    <a:pt x="1255" y="9745282"/>
                  </a:lnTo>
                  <a:lnTo>
                    <a:pt x="156" y="9690420"/>
                  </a:lnTo>
                  <a:lnTo>
                    <a:pt x="0" y="9625412"/>
                  </a:lnTo>
                  <a:lnTo>
                    <a:pt x="0" y="400161"/>
                  </a:lnTo>
                  <a:lnTo>
                    <a:pt x="156" y="335154"/>
                  </a:lnTo>
                  <a:lnTo>
                    <a:pt x="1255" y="280292"/>
                  </a:lnTo>
                  <a:lnTo>
                    <a:pt x="4235" y="234448"/>
                  </a:lnTo>
                  <a:lnTo>
                    <a:pt x="10040" y="196496"/>
                  </a:lnTo>
                  <a:lnTo>
                    <a:pt x="43250" y="117441"/>
                  </a:lnTo>
                  <a:lnTo>
                    <a:pt x="76308" y="76308"/>
                  </a:lnTo>
                  <a:lnTo>
                    <a:pt x="117441" y="43250"/>
                  </a:lnTo>
                  <a:lnTo>
                    <a:pt x="165307" y="19609"/>
                  </a:lnTo>
                  <a:lnTo>
                    <a:pt x="234448" y="4235"/>
                  </a:lnTo>
                  <a:lnTo>
                    <a:pt x="280292" y="1255"/>
                  </a:lnTo>
                  <a:lnTo>
                    <a:pt x="335154" y="156"/>
                  </a:lnTo>
                  <a:lnTo>
                    <a:pt x="400161" y="0"/>
                  </a:lnTo>
                  <a:close/>
                </a:path>
              </a:pathLst>
            </a:custGeom>
            <a:ln w="73296">
              <a:solidFill>
                <a:srgbClr val="0A7E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371" y="930237"/>
            <a:ext cx="402209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The</a:t>
            </a:r>
            <a:r>
              <a:rPr sz="3450" spc="-2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4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Known</a:t>
            </a:r>
            <a:r>
              <a:rPr sz="3450" spc="-2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2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In</a:t>
            </a:r>
            <a:r>
              <a:rPr sz="3450" spc="-2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3450" spc="-2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ernet</a:t>
            </a:r>
            <a:endParaRPr sz="34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23685" y="3475394"/>
            <a:ext cx="13225780" cy="6562090"/>
            <a:chOff x="5423685" y="3475394"/>
            <a:chExt cx="13225780" cy="6562090"/>
          </a:xfrm>
        </p:grpSpPr>
        <p:sp>
          <p:nvSpPr>
            <p:cNvPr id="7" name="object 7"/>
            <p:cNvSpPr/>
            <p:nvPr/>
          </p:nvSpPr>
          <p:spPr>
            <a:xfrm>
              <a:off x="5460515" y="3512224"/>
              <a:ext cx="13152119" cy="6488430"/>
            </a:xfrm>
            <a:custGeom>
              <a:avLst/>
              <a:gdLst/>
              <a:ahLst/>
              <a:cxnLst/>
              <a:rect l="l" t="t" r="r" b="b"/>
              <a:pathLst>
                <a:path w="13152119" h="6488430">
                  <a:moveTo>
                    <a:pt x="12751809" y="0"/>
                  </a:moveTo>
                  <a:lnTo>
                    <a:pt x="400161" y="0"/>
                  </a:lnTo>
                  <a:lnTo>
                    <a:pt x="335153" y="156"/>
                  </a:lnTo>
                  <a:lnTo>
                    <a:pt x="280291" y="1255"/>
                  </a:lnTo>
                  <a:lnTo>
                    <a:pt x="234448" y="4235"/>
                  </a:lnTo>
                  <a:lnTo>
                    <a:pt x="196495" y="10040"/>
                  </a:lnTo>
                  <a:lnTo>
                    <a:pt x="117441" y="43250"/>
                  </a:lnTo>
                  <a:lnTo>
                    <a:pt x="76307" y="76308"/>
                  </a:lnTo>
                  <a:lnTo>
                    <a:pt x="43249" y="117441"/>
                  </a:lnTo>
                  <a:lnTo>
                    <a:pt x="19608" y="165307"/>
                  </a:lnTo>
                  <a:lnTo>
                    <a:pt x="4235" y="234448"/>
                  </a:lnTo>
                  <a:lnTo>
                    <a:pt x="1254" y="280292"/>
                  </a:lnTo>
                  <a:lnTo>
                    <a:pt x="156" y="335154"/>
                  </a:lnTo>
                  <a:lnTo>
                    <a:pt x="0" y="400161"/>
                  </a:lnTo>
                  <a:lnTo>
                    <a:pt x="0" y="6087749"/>
                  </a:lnTo>
                  <a:lnTo>
                    <a:pt x="156" y="6152757"/>
                  </a:lnTo>
                  <a:lnTo>
                    <a:pt x="1254" y="6207619"/>
                  </a:lnTo>
                  <a:lnTo>
                    <a:pt x="4235" y="6253462"/>
                  </a:lnTo>
                  <a:lnTo>
                    <a:pt x="10039" y="6291414"/>
                  </a:lnTo>
                  <a:lnTo>
                    <a:pt x="43249" y="6370469"/>
                  </a:lnTo>
                  <a:lnTo>
                    <a:pt x="76307" y="6411602"/>
                  </a:lnTo>
                  <a:lnTo>
                    <a:pt x="117441" y="6444661"/>
                  </a:lnTo>
                  <a:lnTo>
                    <a:pt x="165307" y="6468301"/>
                  </a:lnTo>
                  <a:lnTo>
                    <a:pt x="234448" y="6483675"/>
                  </a:lnTo>
                  <a:lnTo>
                    <a:pt x="280291" y="6486656"/>
                  </a:lnTo>
                  <a:lnTo>
                    <a:pt x="335153" y="6487754"/>
                  </a:lnTo>
                  <a:lnTo>
                    <a:pt x="400161" y="6487911"/>
                  </a:lnTo>
                  <a:lnTo>
                    <a:pt x="12751809" y="6487911"/>
                  </a:lnTo>
                  <a:lnTo>
                    <a:pt x="12816819" y="6487754"/>
                  </a:lnTo>
                  <a:lnTo>
                    <a:pt x="12871683" y="6486656"/>
                  </a:lnTo>
                  <a:lnTo>
                    <a:pt x="12917528" y="6483675"/>
                  </a:lnTo>
                  <a:lnTo>
                    <a:pt x="12955481" y="6477871"/>
                  </a:lnTo>
                  <a:lnTo>
                    <a:pt x="13034532" y="6444661"/>
                  </a:lnTo>
                  <a:lnTo>
                    <a:pt x="13075663" y="6411602"/>
                  </a:lnTo>
                  <a:lnTo>
                    <a:pt x="13108721" y="6370469"/>
                  </a:lnTo>
                  <a:lnTo>
                    <a:pt x="13132363" y="6322603"/>
                  </a:lnTo>
                  <a:lnTo>
                    <a:pt x="13147739" y="6253462"/>
                  </a:lnTo>
                  <a:lnTo>
                    <a:pt x="13150720" y="6207619"/>
                  </a:lnTo>
                  <a:lnTo>
                    <a:pt x="13151818" y="6152757"/>
                  </a:lnTo>
                  <a:lnTo>
                    <a:pt x="13151975" y="6087749"/>
                  </a:lnTo>
                  <a:lnTo>
                    <a:pt x="13151975" y="400161"/>
                  </a:lnTo>
                  <a:lnTo>
                    <a:pt x="13151818" y="335154"/>
                  </a:lnTo>
                  <a:lnTo>
                    <a:pt x="13150720" y="280292"/>
                  </a:lnTo>
                  <a:lnTo>
                    <a:pt x="13147739" y="234448"/>
                  </a:lnTo>
                  <a:lnTo>
                    <a:pt x="13141934" y="196495"/>
                  </a:lnTo>
                  <a:lnTo>
                    <a:pt x="13108721" y="117441"/>
                  </a:lnTo>
                  <a:lnTo>
                    <a:pt x="13075663" y="76308"/>
                  </a:lnTo>
                  <a:lnTo>
                    <a:pt x="13034532" y="43250"/>
                  </a:lnTo>
                  <a:lnTo>
                    <a:pt x="12986671" y="19609"/>
                  </a:lnTo>
                  <a:lnTo>
                    <a:pt x="12917528" y="4235"/>
                  </a:lnTo>
                  <a:lnTo>
                    <a:pt x="12871683" y="1255"/>
                  </a:lnTo>
                  <a:lnTo>
                    <a:pt x="12816819" y="156"/>
                  </a:lnTo>
                  <a:lnTo>
                    <a:pt x="12751809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60515" y="3512224"/>
              <a:ext cx="13152119" cy="6488430"/>
            </a:xfrm>
            <a:custGeom>
              <a:avLst/>
              <a:gdLst/>
              <a:ahLst/>
              <a:cxnLst/>
              <a:rect l="l" t="t" r="r" b="b"/>
              <a:pathLst>
                <a:path w="13152119" h="6488430">
                  <a:moveTo>
                    <a:pt x="400161" y="0"/>
                  </a:moveTo>
                  <a:lnTo>
                    <a:pt x="12751810" y="0"/>
                  </a:lnTo>
                  <a:lnTo>
                    <a:pt x="12816820" y="156"/>
                  </a:lnTo>
                  <a:lnTo>
                    <a:pt x="12871684" y="1255"/>
                  </a:lnTo>
                  <a:lnTo>
                    <a:pt x="12917529" y="4235"/>
                  </a:lnTo>
                  <a:lnTo>
                    <a:pt x="12955482" y="10040"/>
                  </a:lnTo>
                  <a:lnTo>
                    <a:pt x="13034533" y="43250"/>
                  </a:lnTo>
                  <a:lnTo>
                    <a:pt x="13075664" y="76308"/>
                  </a:lnTo>
                  <a:lnTo>
                    <a:pt x="13108722" y="117441"/>
                  </a:lnTo>
                  <a:lnTo>
                    <a:pt x="13132364" y="165307"/>
                  </a:lnTo>
                  <a:lnTo>
                    <a:pt x="13147740" y="234448"/>
                  </a:lnTo>
                  <a:lnTo>
                    <a:pt x="13150721" y="280292"/>
                  </a:lnTo>
                  <a:lnTo>
                    <a:pt x="13151819" y="335154"/>
                  </a:lnTo>
                  <a:lnTo>
                    <a:pt x="13151976" y="400161"/>
                  </a:lnTo>
                  <a:lnTo>
                    <a:pt x="13151976" y="6087749"/>
                  </a:lnTo>
                  <a:lnTo>
                    <a:pt x="13151819" y="6152757"/>
                  </a:lnTo>
                  <a:lnTo>
                    <a:pt x="13150721" y="6207619"/>
                  </a:lnTo>
                  <a:lnTo>
                    <a:pt x="13147740" y="6253462"/>
                  </a:lnTo>
                  <a:lnTo>
                    <a:pt x="13141935" y="6291414"/>
                  </a:lnTo>
                  <a:lnTo>
                    <a:pt x="13108722" y="6370469"/>
                  </a:lnTo>
                  <a:lnTo>
                    <a:pt x="13075664" y="6411602"/>
                  </a:lnTo>
                  <a:lnTo>
                    <a:pt x="13034533" y="6444661"/>
                  </a:lnTo>
                  <a:lnTo>
                    <a:pt x="12986672" y="6468301"/>
                  </a:lnTo>
                  <a:lnTo>
                    <a:pt x="12917529" y="6483675"/>
                  </a:lnTo>
                  <a:lnTo>
                    <a:pt x="12871684" y="6486656"/>
                  </a:lnTo>
                  <a:lnTo>
                    <a:pt x="12816820" y="6487754"/>
                  </a:lnTo>
                  <a:lnTo>
                    <a:pt x="12751810" y="6487911"/>
                  </a:lnTo>
                  <a:lnTo>
                    <a:pt x="400161" y="6487911"/>
                  </a:lnTo>
                  <a:lnTo>
                    <a:pt x="335154" y="6487754"/>
                  </a:lnTo>
                  <a:lnTo>
                    <a:pt x="280292" y="6486656"/>
                  </a:lnTo>
                  <a:lnTo>
                    <a:pt x="234448" y="6483675"/>
                  </a:lnTo>
                  <a:lnTo>
                    <a:pt x="196496" y="6477871"/>
                  </a:lnTo>
                  <a:lnTo>
                    <a:pt x="117441" y="6444661"/>
                  </a:lnTo>
                  <a:lnTo>
                    <a:pt x="76308" y="6411602"/>
                  </a:lnTo>
                  <a:lnTo>
                    <a:pt x="43250" y="6370469"/>
                  </a:lnTo>
                  <a:lnTo>
                    <a:pt x="19609" y="6322603"/>
                  </a:lnTo>
                  <a:lnTo>
                    <a:pt x="4235" y="6253462"/>
                  </a:lnTo>
                  <a:lnTo>
                    <a:pt x="1255" y="6207619"/>
                  </a:lnTo>
                  <a:lnTo>
                    <a:pt x="156" y="6152757"/>
                  </a:lnTo>
                  <a:lnTo>
                    <a:pt x="0" y="6087749"/>
                  </a:lnTo>
                  <a:lnTo>
                    <a:pt x="0" y="400161"/>
                  </a:lnTo>
                  <a:lnTo>
                    <a:pt x="156" y="335154"/>
                  </a:lnTo>
                  <a:lnTo>
                    <a:pt x="1255" y="280292"/>
                  </a:lnTo>
                  <a:lnTo>
                    <a:pt x="4235" y="234448"/>
                  </a:lnTo>
                  <a:lnTo>
                    <a:pt x="10040" y="196496"/>
                  </a:lnTo>
                  <a:lnTo>
                    <a:pt x="43250" y="117441"/>
                  </a:lnTo>
                  <a:lnTo>
                    <a:pt x="76308" y="76308"/>
                  </a:lnTo>
                  <a:lnTo>
                    <a:pt x="117441" y="43250"/>
                  </a:lnTo>
                  <a:lnTo>
                    <a:pt x="165307" y="19609"/>
                  </a:lnTo>
                  <a:lnTo>
                    <a:pt x="234448" y="4235"/>
                  </a:lnTo>
                  <a:lnTo>
                    <a:pt x="280292" y="1255"/>
                  </a:lnTo>
                  <a:lnTo>
                    <a:pt x="335154" y="156"/>
                  </a:lnTo>
                  <a:lnTo>
                    <a:pt x="400161" y="0"/>
                  </a:lnTo>
                  <a:close/>
                </a:path>
              </a:pathLst>
            </a:custGeom>
            <a:ln w="73296">
              <a:solidFill>
                <a:srgbClr val="C048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991292" y="3981281"/>
            <a:ext cx="44589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Amazon</a:t>
            </a:r>
            <a:r>
              <a:rPr sz="3450" spc="-2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3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W</a:t>
            </a:r>
            <a:r>
              <a:rPr sz="3450" spc="-26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eb</a:t>
            </a:r>
            <a:r>
              <a:rPr sz="3450" spc="-2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36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Services</a:t>
            </a:r>
            <a:endParaRPr sz="34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862967" y="6111266"/>
            <a:ext cx="6947534" cy="3231515"/>
            <a:chOff x="10862967" y="6111266"/>
            <a:chExt cx="6947534" cy="3231515"/>
          </a:xfrm>
        </p:grpSpPr>
        <p:sp>
          <p:nvSpPr>
            <p:cNvPr id="11" name="object 11"/>
            <p:cNvSpPr/>
            <p:nvPr/>
          </p:nvSpPr>
          <p:spPr>
            <a:xfrm>
              <a:off x="10899615" y="6147914"/>
              <a:ext cx="6873875" cy="3157855"/>
            </a:xfrm>
            <a:custGeom>
              <a:avLst/>
              <a:gdLst/>
              <a:ahLst/>
              <a:cxnLst/>
              <a:rect l="l" t="t" r="r" b="b"/>
              <a:pathLst>
                <a:path w="6873875" h="3157854">
                  <a:moveTo>
                    <a:pt x="6473457" y="0"/>
                  </a:moveTo>
                  <a:lnTo>
                    <a:pt x="400155" y="0"/>
                  </a:lnTo>
                  <a:lnTo>
                    <a:pt x="335150" y="156"/>
                  </a:lnTo>
                  <a:lnTo>
                    <a:pt x="280290" y="1255"/>
                  </a:lnTo>
                  <a:lnTo>
                    <a:pt x="234446" y="4235"/>
                  </a:lnTo>
                  <a:lnTo>
                    <a:pt x="196493" y="10040"/>
                  </a:lnTo>
                  <a:lnTo>
                    <a:pt x="117436" y="43250"/>
                  </a:lnTo>
                  <a:lnTo>
                    <a:pt x="76303" y="76308"/>
                  </a:lnTo>
                  <a:lnTo>
                    <a:pt x="43248" y="117441"/>
                  </a:lnTo>
                  <a:lnTo>
                    <a:pt x="19611" y="165307"/>
                  </a:lnTo>
                  <a:lnTo>
                    <a:pt x="4236" y="234448"/>
                  </a:lnTo>
                  <a:lnTo>
                    <a:pt x="1255" y="280292"/>
                  </a:lnTo>
                  <a:lnTo>
                    <a:pt x="156" y="335154"/>
                  </a:lnTo>
                  <a:lnTo>
                    <a:pt x="0" y="400161"/>
                  </a:lnTo>
                  <a:lnTo>
                    <a:pt x="0" y="2757504"/>
                  </a:lnTo>
                  <a:lnTo>
                    <a:pt x="156" y="2822512"/>
                  </a:lnTo>
                  <a:lnTo>
                    <a:pt x="1255" y="2877373"/>
                  </a:lnTo>
                  <a:lnTo>
                    <a:pt x="4236" y="2923217"/>
                  </a:lnTo>
                  <a:lnTo>
                    <a:pt x="10041" y="2961170"/>
                  </a:lnTo>
                  <a:lnTo>
                    <a:pt x="43248" y="3040224"/>
                  </a:lnTo>
                  <a:lnTo>
                    <a:pt x="76303" y="3081357"/>
                  </a:lnTo>
                  <a:lnTo>
                    <a:pt x="117436" y="3114415"/>
                  </a:lnTo>
                  <a:lnTo>
                    <a:pt x="165303" y="3138056"/>
                  </a:lnTo>
                  <a:lnTo>
                    <a:pt x="234446" y="3153430"/>
                  </a:lnTo>
                  <a:lnTo>
                    <a:pt x="280290" y="3156411"/>
                  </a:lnTo>
                  <a:lnTo>
                    <a:pt x="335150" y="3157509"/>
                  </a:lnTo>
                  <a:lnTo>
                    <a:pt x="400155" y="3157666"/>
                  </a:lnTo>
                  <a:lnTo>
                    <a:pt x="6473457" y="3157666"/>
                  </a:lnTo>
                  <a:lnTo>
                    <a:pt x="6538467" y="3157509"/>
                  </a:lnTo>
                  <a:lnTo>
                    <a:pt x="6593330" y="3156411"/>
                  </a:lnTo>
                  <a:lnTo>
                    <a:pt x="6639173" y="3153430"/>
                  </a:lnTo>
                  <a:lnTo>
                    <a:pt x="6677124" y="3147625"/>
                  </a:lnTo>
                  <a:lnTo>
                    <a:pt x="6756175" y="3114415"/>
                  </a:lnTo>
                  <a:lnTo>
                    <a:pt x="6797310" y="3081357"/>
                  </a:lnTo>
                  <a:lnTo>
                    <a:pt x="6830369" y="3040224"/>
                  </a:lnTo>
                  <a:lnTo>
                    <a:pt x="6854011" y="2992359"/>
                  </a:lnTo>
                  <a:lnTo>
                    <a:pt x="6869386" y="2923217"/>
                  </a:lnTo>
                  <a:lnTo>
                    <a:pt x="6872368" y="2877373"/>
                  </a:lnTo>
                  <a:lnTo>
                    <a:pt x="6873466" y="2822512"/>
                  </a:lnTo>
                  <a:lnTo>
                    <a:pt x="6873623" y="2757504"/>
                  </a:lnTo>
                  <a:lnTo>
                    <a:pt x="6873623" y="400161"/>
                  </a:lnTo>
                  <a:lnTo>
                    <a:pt x="6873466" y="335154"/>
                  </a:lnTo>
                  <a:lnTo>
                    <a:pt x="6872368" y="280292"/>
                  </a:lnTo>
                  <a:lnTo>
                    <a:pt x="6869386" y="234448"/>
                  </a:lnTo>
                  <a:lnTo>
                    <a:pt x="6863581" y="196495"/>
                  </a:lnTo>
                  <a:lnTo>
                    <a:pt x="6830369" y="117441"/>
                  </a:lnTo>
                  <a:lnTo>
                    <a:pt x="6797310" y="76308"/>
                  </a:lnTo>
                  <a:lnTo>
                    <a:pt x="6756175" y="43250"/>
                  </a:lnTo>
                  <a:lnTo>
                    <a:pt x="6708308" y="19609"/>
                  </a:lnTo>
                  <a:lnTo>
                    <a:pt x="6639173" y="4235"/>
                  </a:lnTo>
                  <a:lnTo>
                    <a:pt x="6593330" y="1255"/>
                  </a:lnTo>
                  <a:lnTo>
                    <a:pt x="6538467" y="156"/>
                  </a:lnTo>
                  <a:lnTo>
                    <a:pt x="647345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899616" y="6147914"/>
              <a:ext cx="6873875" cy="3157855"/>
            </a:xfrm>
            <a:custGeom>
              <a:avLst/>
              <a:gdLst/>
              <a:ahLst/>
              <a:cxnLst/>
              <a:rect l="l" t="t" r="r" b="b"/>
              <a:pathLst>
                <a:path w="6873875" h="3157854">
                  <a:moveTo>
                    <a:pt x="400161" y="0"/>
                  </a:moveTo>
                  <a:lnTo>
                    <a:pt x="6473460" y="0"/>
                  </a:lnTo>
                  <a:lnTo>
                    <a:pt x="6538468" y="156"/>
                  </a:lnTo>
                  <a:lnTo>
                    <a:pt x="6593329" y="1255"/>
                  </a:lnTo>
                  <a:lnTo>
                    <a:pt x="6639173" y="4235"/>
                  </a:lnTo>
                  <a:lnTo>
                    <a:pt x="6677126" y="10040"/>
                  </a:lnTo>
                  <a:lnTo>
                    <a:pt x="6756180" y="43250"/>
                  </a:lnTo>
                  <a:lnTo>
                    <a:pt x="6797313" y="76308"/>
                  </a:lnTo>
                  <a:lnTo>
                    <a:pt x="6830371" y="117441"/>
                  </a:lnTo>
                  <a:lnTo>
                    <a:pt x="6854012" y="165307"/>
                  </a:lnTo>
                  <a:lnTo>
                    <a:pt x="6869386" y="234448"/>
                  </a:lnTo>
                  <a:lnTo>
                    <a:pt x="6872367" y="280292"/>
                  </a:lnTo>
                  <a:lnTo>
                    <a:pt x="6873465" y="335154"/>
                  </a:lnTo>
                  <a:lnTo>
                    <a:pt x="6873622" y="400161"/>
                  </a:lnTo>
                  <a:lnTo>
                    <a:pt x="6873622" y="2757504"/>
                  </a:lnTo>
                  <a:lnTo>
                    <a:pt x="6873465" y="2822512"/>
                  </a:lnTo>
                  <a:lnTo>
                    <a:pt x="6872367" y="2877374"/>
                  </a:lnTo>
                  <a:lnTo>
                    <a:pt x="6869386" y="2923217"/>
                  </a:lnTo>
                  <a:lnTo>
                    <a:pt x="6863581" y="2961170"/>
                  </a:lnTo>
                  <a:lnTo>
                    <a:pt x="6830371" y="3040224"/>
                  </a:lnTo>
                  <a:lnTo>
                    <a:pt x="6797313" y="3081358"/>
                  </a:lnTo>
                  <a:lnTo>
                    <a:pt x="6756180" y="3114416"/>
                  </a:lnTo>
                  <a:lnTo>
                    <a:pt x="6708315" y="3138057"/>
                  </a:lnTo>
                  <a:lnTo>
                    <a:pt x="6639173" y="3153430"/>
                  </a:lnTo>
                  <a:lnTo>
                    <a:pt x="6593329" y="3156411"/>
                  </a:lnTo>
                  <a:lnTo>
                    <a:pt x="6538468" y="3157509"/>
                  </a:lnTo>
                  <a:lnTo>
                    <a:pt x="6473460" y="3157666"/>
                  </a:lnTo>
                  <a:lnTo>
                    <a:pt x="400161" y="3157666"/>
                  </a:lnTo>
                  <a:lnTo>
                    <a:pt x="335154" y="3157509"/>
                  </a:lnTo>
                  <a:lnTo>
                    <a:pt x="280292" y="3156411"/>
                  </a:lnTo>
                  <a:lnTo>
                    <a:pt x="234448" y="3153430"/>
                  </a:lnTo>
                  <a:lnTo>
                    <a:pt x="196496" y="3147626"/>
                  </a:lnTo>
                  <a:lnTo>
                    <a:pt x="117441" y="3114416"/>
                  </a:lnTo>
                  <a:lnTo>
                    <a:pt x="76308" y="3081358"/>
                  </a:lnTo>
                  <a:lnTo>
                    <a:pt x="43250" y="3040224"/>
                  </a:lnTo>
                  <a:lnTo>
                    <a:pt x="19609" y="2992359"/>
                  </a:lnTo>
                  <a:lnTo>
                    <a:pt x="4235" y="2923217"/>
                  </a:lnTo>
                  <a:lnTo>
                    <a:pt x="1255" y="2877374"/>
                  </a:lnTo>
                  <a:lnTo>
                    <a:pt x="156" y="2822512"/>
                  </a:lnTo>
                  <a:lnTo>
                    <a:pt x="0" y="2757504"/>
                  </a:lnTo>
                  <a:lnTo>
                    <a:pt x="0" y="400161"/>
                  </a:lnTo>
                  <a:lnTo>
                    <a:pt x="156" y="335154"/>
                  </a:lnTo>
                  <a:lnTo>
                    <a:pt x="1255" y="280292"/>
                  </a:lnTo>
                  <a:lnTo>
                    <a:pt x="4235" y="234448"/>
                  </a:lnTo>
                  <a:lnTo>
                    <a:pt x="10040" y="196496"/>
                  </a:lnTo>
                  <a:lnTo>
                    <a:pt x="43250" y="117441"/>
                  </a:lnTo>
                  <a:lnTo>
                    <a:pt x="76308" y="76308"/>
                  </a:lnTo>
                  <a:lnTo>
                    <a:pt x="117441" y="43250"/>
                  </a:lnTo>
                  <a:lnTo>
                    <a:pt x="165307" y="19609"/>
                  </a:lnTo>
                  <a:lnTo>
                    <a:pt x="234448" y="4235"/>
                  </a:lnTo>
                  <a:lnTo>
                    <a:pt x="280292" y="1255"/>
                  </a:lnTo>
                  <a:lnTo>
                    <a:pt x="335154" y="156"/>
                  </a:lnTo>
                  <a:lnTo>
                    <a:pt x="400161" y="0"/>
                  </a:lnTo>
                  <a:close/>
                </a:path>
              </a:pathLst>
            </a:custGeom>
            <a:ln w="73296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301908" y="6459928"/>
            <a:ext cx="193548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8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Y</a:t>
            </a:r>
            <a:r>
              <a:rPr sz="3450" spc="-2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our</a:t>
            </a:r>
            <a:r>
              <a:rPr sz="3450" spc="-2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50" spc="-2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VPC</a:t>
            </a:r>
            <a:endParaRPr sz="34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600" y="1215136"/>
            <a:ext cx="12197080" cy="8878570"/>
            <a:chOff x="3953600" y="1215136"/>
            <a:chExt cx="12197080" cy="8878570"/>
          </a:xfrm>
        </p:grpSpPr>
        <p:sp>
          <p:nvSpPr>
            <p:cNvPr id="3" name="object 3"/>
            <p:cNvSpPr/>
            <p:nvPr/>
          </p:nvSpPr>
          <p:spPr>
            <a:xfrm>
              <a:off x="4000719" y="1262255"/>
              <a:ext cx="12103100" cy="8784590"/>
            </a:xfrm>
            <a:custGeom>
              <a:avLst/>
              <a:gdLst/>
              <a:ahLst/>
              <a:cxnLst/>
              <a:rect l="l" t="t" r="r" b="b"/>
              <a:pathLst>
                <a:path w="12103100" h="8784590">
                  <a:moveTo>
                    <a:pt x="240097" y="0"/>
                  </a:moveTo>
                  <a:lnTo>
                    <a:pt x="11862560" y="0"/>
                  </a:lnTo>
                  <a:lnTo>
                    <a:pt x="11910339" y="183"/>
                  </a:lnTo>
                  <a:lnTo>
                    <a:pt x="11948870" y="1470"/>
                  </a:lnTo>
                  <a:lnTo>
                    <a:pt x="12003477" y="11765"/>
                  </a:lnTo>
                  <a:lnTo>
                    <a:pt x="12056873" y="45785"/>
                  </a:lnTo>
                  <a:lnTo>
                    <a:pt x="12090888" y="99184"/>
                  </a:lnTo>
                  <a:lnTo>
                    <a:pt x="12101186" y="153788"/>
                  </a:lnTo>
                  <a:lnTo>
                    <a:pt x="12102473" y="192318"/>
                  </a:lnTo>
                  <a:lnTo>
                    <a:pt x="12102657" y="240097"/>
                  </a:lnTo>
                  <a:lnTo>
                    <a:pt x="12102657" y="8543947"/>
                  </a:lnTo>
                  <a:lnTo>
                    <a:pt x="12102473" y="8591724"/>
                  </a:lnTo>
                  <a:lnTo>
                    <a:pt x="12101186" y="8630255"/>
                  </a:lnTo>
                  <a:lnTo>
                    <a:pt x="12090888" y="8684859"/>
                  </a:lnTo>
                  <a:lnTo>
                    <a:pt x="12056873" y="8738258"/>
                  </a:lnTo>
                  <a:lnTo>
                    <a:pt x="12003477" y="8772278"/>
                  </a:lnTo>
                  <a:lnTo>
                    <a:pt x="11948870" y="8782572"/>
                  </a:lnTo>
                  <a:lnTo>
                    <a:pt x="11910339" y="8783859"/>
                  </a:lnTo>
                  <a:lnTo>
                    <a:pt x="11862560" y="8784043"/>
                  </a:lnTo>
                  <a:lnTo>
                    <a:pt x="240097" y="8784043"/>
                  </a:lnTo>
                  <a:lnTo>
                    <a:pt x="192318" y="8783859"/>
                  </a:lnTo>
                  <a:lnTo>
                    <a:pt x="153788" y="8782572"/>
                  </a:lnTo>
                  <a:lnTo>
                    <a:pt x="99184" y="8772278"/>
                  </a:lnTo>
                  <a:lnTo>
                    <a:pt x="45785" y="8738258"/>
                  </a:lnTo>
                  <a:lnTo>
                    <a:pt x="11765" y="8684859"/>
                  </a:lnTo>
                  <a:lnTo>
                    <a:pt x="1470" y="8630255"/>
                  </a:lnTo>
                  <a:lnTo>
                    <a:pt x="183" y="8591724"/>
                  </a:lnTo>
                  <a:lnTo>
                    <a:pt x="0" y="8543947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A62E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54126" y="2449527"/>
              <a:ext cx="1577767" cy="29983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2966" y="2626851"/>
              <a:ext cx="2550660" cy="26436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63165" y="6220517"/>
              <a:ext cx="1577767" cy="299834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907963" y="5619460"/>
            <a:ext cx="12706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7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10.0.0.1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81191" y="9336116"/>
            <a:ext cx="13417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10.0.0.2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55168" y="5619460"/>
            <a:ext cx="13468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0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10.0.0.3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52437" y="596300"/>
            <a:ext cx="81997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33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Example</a:t>
            </a:r>
            <a:r>
              <a:rPr sz="2950" spc="-22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24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VPC</a:t>
            </a:r>
            <a:r>
              <a:rPr sz="2950" spc="-22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2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IP</a:t>
            </a:r>
            <a:r>
              <a:rPr sz="2950" spc="-22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29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Range</a:t>
            </a:r>
            <a:r>
              <a:rPr sz="2950" spc="-22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2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-</a:t>
            </a:r>
            <a:r>
              <a:rPr sz="2950" spc="-22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270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10.0.0.0</a:t>
            </a:r>
            <a:r>
              <a:rPr sz="2950" spc="-22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21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-</a:t>
            </a:r>
            <a:r>
              <a:rPr sz="2950" spc="-229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950" spc="-305" dirty="0">
                <a:solidFill>
                  <a:srgbClr val="232323"/>
                </a:solidFill>
                <a:latin typeface="Arial Black" panose="020B0A04020102020204"/>
                <a:cs typeface="Arial Black" panose="020B0A04020102020204"/>
              </a:rPr>
              <a:t>10.0.255.255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3648</Words>
  <Application>WPS Presentation</Application>
  <PresentationFormat>On-screen Show (4:3)</PresentationFormat>
  <Paragraphs>458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Arial</vt:lpstr>
      <vt:lpstr>SimSun</vt:lpstr>
      <vt:lpstr>Wingdings</vt:lpstr>
      <vt:lpstr>Microsoft Sans Serif</vt:lpstr>
      <vt:lpstr>Arial Black</vt:lpstr>
      <vt:lpstr>Verdana</vt:lpstr>
      <vt:lpstr>Cambria</vt:lpstr>
      <vt:lpstr>Calibri</vt:lpstr>
      <vt:lpstr>Microsoft YaHei</vt:lpstr>
      <vt:lpstr>Arial Unicode MS</vt:lpstr>
      <vt:lpstr>Times New Roman</vt:lpstr>
      <vt:lpstr>Courier New</vt:lpstr>
      <vt:lpstr>Office Theme</vt:lpstr>
      <vt:lpstr>Introduction to Virtual Private Cloud, Elastic Load Balancers and EC2 Auto Scaling</vt:lpstr>
      <vt:lpstr>Services That Utilize EC2</vt:lpstr>
      <vt:lpstr>Virtual machine service that runs software of your choice.</vt:lpstr>
      <vt:lpstr>Elastic IP</vt:lpstr>
      <vt:lpstr>Virtual Private Cloud</vt:lpstr>
      <vt:lpstr>Pizza luvrs goes live  Production-ready pizza</vt:lpstr>
      <vt:lpstr>Virtual Private Cloud Overview</vt:lpstr>
      <vt:lpstr>The Known Internet</vt:lpstr>
      <vt:lpstr>Example VPC IP Range - 10.0.0.0 - 10.0.255.255</vt:lpstr>
      <vt:lpstr>VPC is free!</vt:lpstr>
      <vt:lpstr>Defines allowed incoming/outgoing IP addresses and ports.  Kind of like a mini-firewall.</vt:lpstr>
      <vt:lpstr>Security Groups</vt:lpstr>
      <vt:lpstr>127.34.23.44</vt:lpstr>
      <vt:lpstr>127.34.23.44</vt:lpstr>
      <vt:lpstr>Virtual Private Cloud</vt:lpstr>
      <vt:lpstr>Public and Private Subnet Configuration</vt:lpstr>
      <vt:lpstr>Creating a Virtual Private Cloud</vt:lpstr>
      <vt:lpstr>PowerPoint 演示文稿</vt:lpstr>
      <vt:lpstr>Pizza Luvrs Architecture Diagram</vt:lpstr>
      <vt:lpstr>PowerPoint 演示文稿</vt:lpstr>
      <vt:lpstr>Resources in a VPC</vt:lpstr>
      <vt:lpstr>Elastic Compute Cloud Overview</vt:lpstr>
      <vt:lpstr>PowerPoint 演示文稿</vt:lpstr>
      <vt:lpstr>Typical EC2 Operating Systems</vt:lpstr>
      <vt:lpstr>Operating system and software installed on an EC2 instance.</vt:lpstr>
      <vt:lpstr>Compute optimized  Memory optimized  Storage optimized</vt:lpstr>
      <vt:lpstr>Instance Type Comparison with Linux</vt:lpstr>
      <vt:lpstr>Example Image Types on AWS Marketplace</vt:lpstr>
      <vt:lpstr>Independent storage volumes used with EC2 instances.</vt:lpstr>
      <vt:lpstr>EC2 Instance</vt:lpstr>
      <vt:lpstr>Creating an EC2 Instance</vt:lpstr>
      <vt:lpstr>Connecting to an EC2 Instance</vt:lpstr>
      <vt:lpstr>Public IP addresses that are created, destroyed, and  assigned independently.</vt:lpstr>
      <vt:lpstr>PowerPoint 演示文稿</vt:lpstr>
      <vt:lpstr>Updating and Deploying to an EC2 Instance</vt:lpstr>
      <vt:lpstr>PowerPoint 演示文稿</vt:lpstr>
      <vt:lpstr>PowerPoint 演示文稿</vt:lpstr>
      <vt:lpstr>Scaling EC2 Instances</vt:lpstr>
      <vt:lpstr>PowerPoint 演示文稿</vt:lpstr>
      <vt:lpstr>PowerPoint 演示文稿</vt:lpstr>
      <vt:lpstr>With custom AMIs, an EC2  instance can be saved as a  snapshot and replicated</vt:lpstr>
      <vt:lpstr>Expands or shrinks a pool of instances based on pre-defined  rules.</vt:lpstr>
      <vt:lpstr>PowerPoint 演示文稿</vt:lpstr>
      <vt:lpstr>Routing appliance that maintains a consistent DNS entry and  balances requests to multiple instances.</vt:lpstr>
      <vt:lpstr>PowerPoint 演示文稿</vt:lpstr>
      <vt:lpstr>Creating an Amazon Machine Image (AMI)</vt:lpstr>
      <vt:lpstr>PowerPoint 演示文稿</vt:lpstr>
      <vt:lpstr>Creating a Load Balancer</vt:lpstr>
      <vt:lpstr>Typical Load Balancer Listeners</vt:lpstr>
      <vt:lpstr>PowerPoint 演示文稿</vt:lpstr>
      <vt:lpstr>Creating an Auto Scaling Group</vt:lpstr>
      <vt:lpstr>PowerPoint 演示文稿</vt:lpstr>
      <vt:lpstr>Launch Configuration User Data</vt:lpstr>
      <vt:lpstr>Scaling in Action</vt:lpstr>
      <vt:lpstr>PowerPoint 演示文稿</vt:lpstr>
      <vt:lpstr>Use JMeter</vt:lpstr>
      <vt:lpstr>Available Metrics for EC2 CloudWatch Alarms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Virtual Private Cloud, Elastic Load Balancers and EC2 Auto Scaling</dc:title>
  <dc:creator/>
  <cp:lastModifiedBy>Steve Sam</cp:lastModifiedBy>
  <cp:revision>4</cp:revision>
  <dcterms:created xsi:type="dcterms:W3CDTF">2022-07-17T11:35:00Z</dcterms:created>
  <dcterms:modified xsi:type="dcterms:W3CDTF">2022-07-17T17:24:08Z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2021-09-06T11:00:00Z</vt:filetime>
  </property>
  <property fmtid="{D5CDD505-2E9C-101B-9397-08002B2CF9AE}" pid="3" name="Creator">
    <vt:lpwstr>Keynote</vt:lpwstr>
  </property>
  <property fmtid="{D5CDD505-2E9C-101B-9397-08002B2CF9AE}" pid="4" name="LastSaved">
    <vt:filetime>2022-07-17T11:00:00Z</vt:filetime>
  </property>
  <property fmtid="{D5CDD505-2E9C-101B-9397-08002B2CF9AE}" pid="5" name="ICV">
    <vt:lpwstr>967F60DE520F4D8EB3AF42801F1E71C9</vt:lpwstr>
  </property>
  <property fmtid="{D5CDD505-2E9C-101B-9397-08002B2CF9AE}" pid="6" name="KSOProductBuildVer">
    <vt:lpwstr>1033-11.2.0.11191</vt:lpwstr>
  </property>
</Properties>
</file>