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4" r:id="rId28"/>
    <p:sldId id="282" r:id="rId29"/>
    <p:sldId id="281" r:id="rId30"/>
    <p:sldId id="283" r:id="rId31"/>
    <p:sldId id="312" r:id="rId32"/>
    <p:sldId id="313" r:id="rId33"/>
  </p:sldIdLst>
  <p:sldSz cx="20104100" cy="11309350"/>
  <p:notesSz cx="20104100" cy="1130935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notesMaster" Target="notesMasters/notesMaster1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5538412" cy="70180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3382747" y="0"/>
            <a:ext cx="25538412" cy="70180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271158" y="1748433"/>
            <a:ext cx="8392480" cy="472077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893480" y="6731468"/>
            <a:ext cx="47147837" cy="550756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285666"/>
            <a:ext cx="25538412" cy="701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3382747" y="13285666"/>
            <a:ext cx="25538412" cy="701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643746" cy="113085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377871" y="4168301"/>
            <a:ext cx="3348356" cy="10814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900" b="0" i="0">
                <a:solidFill>
                  <a:srgbClr val="888888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61058" y="5814138"/>
            <a:ext cx="16181983" cy="12363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rgbClr val="4D447E"/>
                </a:solidFill>
                <a:latin typeface="Arial Black" panose="020B0A04020102020204"/>
                <a:cs typeface="Arial Black" panose="020B0A040201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00" b="0" i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250" b="0" i="0">
                <a:solidFill>
                  <a:srgbClr val="801F46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784818" y="2727216"/>
            <a:ext cx="4534535" cy="7625715"/>
          </a:xfrm>
          <a:custGeom>
            <a:avLst/>
            <a:gdLst/>
            <a:ahLst/>
            <a:cxnLst/>
            <a:rect l="l" t="t" r="r" b="b"/>
            <a:pathLst>
              <a:path w="4534534" h="7625715">
                <a:moveTo>
                  <a:pt x="320129" y="0"/>
                </a:moveTo>
                <a:lnTo>
                  <a:pt x="4214334" y="0"/>
                </a:lnTo>
                <a:lnTo>
                  <a:pt x="4278038" y="245"/>
                </a:lnTo>
                <a:lnTo>
                  <a:pt x="4329412" y="1960"/>
                </a:lnTo>
                <a:lnTo>
                  <a:pt x="4370218" y="6618"/>
                </a:lnTo>
                <a:lnTo>
                  <a:pt x="4440510" y="34600"/>
                </a:lnTo>
                <a:lnTo>
                  <a:pt x="4473417" y="61046"/>
                </a:lnTo>
                <a:lnTo>
                  <a:pt x="4499863" y="93953"/>
                </a:lnTo>
                <a:lnTo>
                  <a:pt x="4518776" y="132246"/>
                </a:lnTo>
                <a:lnTo>
                  <a:pt x="4532503" y="205050"/>
                </a:lnTo>
                <a:lnTo>
                  <a:pt x="4534218" y="256425"/>
                </a:lnTo>
                <a:lnTo>
                  <a:pt x="4534464" y="320129"/>
                </a:lnTo>
                <a:lnTo>
                  <a:pt x="4534464" y="7305513"/>
                </a:lnTo>
                <a:lnTo>
                  <a:pt x="4534218" y="7369217"/>
                </a:lnTo>
                <a:lnTo>
                  <a:pt x="4532503" y="7420592"/>
                </a:lnTo>
                <a:lnTo>
                  <a:pt x="4527845" y="7461398"/>
                </a:lnTo>
                <a:lnTo>
                  <a:pt x="4499863" y="7531689"/>
                </a:lnTo>
                <a:lnTo>
                  <a:pt x="4473417" y="7564596"/>
                </a:lnTo>
                <a:lnTo>
                  <a:pt x="4440510" y="7591043"/>
                </a:lnTo>
                <a:lnTo>
                  <a:pt x="4402217" y="7609955"/>
                </a:lnTo>
                <a:lnTo>
                  <a:pt x="4329412" y="7623682"/>
                </a:lnTo>
                <a:lnTo>
                  <a:pt x="4278038" y="7625398"/>
                </a:lnTo>
                <a:lnTo>
                  <a:pt x="4214334" y="7625643"/>
                </a:lnTo>
                <a:lnTo>
                  <a:pt x="320129" y="7625643"/>
                </a:lnTo>
                <a:lnTo>
                  <a:pt x="256425" y="7625398"/>
                </a:lnTo>
                <a:lnTo>
                  <a:pt x="205050" y="7623682"/>
                </a:lnTo>
                <a:lnTo>
                  <a:pt x="164244" y="7619025"/>
                </a:lnTo>
                <a:lnTo>
                  <a:pt x="93953" y="7591043"/>
                </a:lnTo>
                <a:lnTo>
                  <a:pt x="61046" y="7564596"/>
                </a:lnTo>
                <a:lnTo>
                  <a:pt x="34600" y="7531689"/>
                </a:lnTo>
                <a:lnTo>
                  <a:pt x="15687" y="7493396"/>
                </a:lnTo>
                <a:lnTo>
                  <a:pt x="1960" y="7420592"/>
                </a:lnTo>
                <a:lnTo>
                  <a:pt x="245" y="7369217"/>
                </a:lnTo>
                <a:lnTo>
                  <a:pt x="0" y="7305513"/>
                </a:lnTo>
                <a:lnTo>
                  <a:pt x="0" y="320129"/>
                </a:lnTo>
                <a:lnTo>
                  <a:pt x="245" y="256425"/>
                </a:lnTo>
                <a:lnTo>
                  <a:pt x="1960" y="205050"/>
                </a:lnTo>
                <a:lnTo>
                  <a:pt x="6618" y="164244"/>
                </a:lnTo>
                <a:lnTo>
                  <a:pt x="34600" y="93953"/>
                </a:lnTo>
                <a:lnTo>
                  <a:pt x="61046" y="61046"/>
                </a:lnTo>
                <a:lnTo>
                  <a:pt x="93953" y="34600"/>
                </a:lnTo>
                <a:lnTo>
                  <a:pt x="132246" y="15687"/>
                </a:lnTo>
                <a:lnTo>
                  <a:pt x="205050" y="1960"/>
                </a:lnTo>
                <a:lnTo>
                  <a:pt x="256425" y="245"/>
                </a:lnTo>
                <a:lnTo>
                  <a:pt x="320129" y="0"/>
                </a:lnTo>
                <a:close/>
              </a:path>
            </a:pathLst>
          </a:custGeom>
          <a:ln w="94237">
            <a:solidFill>
              <a:srgbClr val="2A9FBC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8652835" y="2384662"/>
            <a:ext cx="2798445" cy="607695"/>
          </a:xfrm>
          <a:custGeom>
            <a:avLst/>
            <a:gdLst/>
            <a:ahLst/>
            <a:cxnLst/>
            <a:rect l="l" t="t" r="r" b="b"/>
            <a:pathLst>
              <a:path w="2798445" h="607694">
                <a:moveTo>
                  <a:pt x="2798427" y="0"/>
                </a:moveTo>
                <a:lnTo>
                  <a:pt x="0" y="0"/>
                </a:lnTo>
                <a:lnTo>
                  <a:pt x="0" y="607311"/>
                </a:lnTo>
                <a:lnTo>
                  <a:pt x="2798427" y="607311"/>
                </a:lnTo>
                <a:lnTo>
                  <a:pt x="27984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00" b="0" i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00" b="0" i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76708" y="4354076"/>
            <a:ext cx="17750682" cy="10814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900" b="0" i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67709" y="4635197"/>
            <a:ext cx="15168681" cy="2978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50" b="0" i="0">
                <a:solidFill>
                  <a:srgbClr val="801F46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pgadmin.org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64361" y="4916522"/>
            <a:ext cx="17775375" cy="628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41603" y="3444884"/>
            <a:ext cx="12044045" cy="1156335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marL="12700" marR="5080">
              <a:lnSpc>
                <a:spcPts val="7570"/>
              </a:lnSpc>
              <a:spcBef>
                <a:spcPts val="1465"/>
              </a:spcBef>
            </a:pPr>
            <a:r>
              <a:rPr sz="7400" spc="-310" dirty="0">
                <a:solidFill>
                  <a:srgbClr val="171717"/>
                </a:solidFill>
              </a:rPr>
              <a:t>D</a:t>
            </a:r>
            <a:r>
              <a:rPr sz="7400" spc="-330" dirty="0">
                <a:solidFill>
                  <a:srgbClr val="171717"/>
                </a:solidFill>
              </a:rPr>
              <a:t>a</a:t>
            </a:r>
            <a:r>
              <a:rPr sz="7400" spc="509" dirty="0">
                <a:solidFill>
                  <a:srgbClr val="171717"/>
                </a:solidFill>
              </a:rPr>
              <a:t>t</a:t>
            </a:r>
            <a:r>
              <a:rPr sz="7400" spc="-120" dirty="0">
                <a:solidFill>
                  <a:srgbClr val="171717"/>
                </a:solidFill>
              </a:rPr>
              <a:t>abase</a:t>
            </a:r>
            <a:r>
              <a:rPr lang="en-US" sz="7400" spc="-120" dirty="0">
                <a:solidFill>
                  <a:srgbClr val="171717"/>
                </a:solidFill>
              </a:rPr>
              <a:t> Service</a:t>
            </a:r>
            <a:endParaRPr lang="en-US" sz="7400" spc="-120" dirty="0">
              <a:solidFill>
                <a:srgbClr val="17171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5807" y="787694"/>
            <a:ext cx="4612640" cy="95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100" spc="-490" dirty="0">
                <a:solidFill>
                  <a:srgbClr val="232323"/>
                </a:solidFill>
              </a:rPr>
              <a:t>RDS</a:t>
            </a:r>
            <a:r>
              <a:rPr sz="6100" spc="-140" dirty="0">
                <a:solidFill>
                  <a:srgbClr val="232323"/>
                </a:solidFill>
              </a:rPr>
              <a:t> </a:t>
            </a:r>
            <a:r>
              <a:rPr sz="6100" spc="-25" dirty="0">
                <a:solidFill>
                  <a:srgbClr val="232323"/>
                </a:solidFill>
              </a:rPr>
              <a:t>Backups</a:t>
            </a:r>
            <a:endParaRPr sz="6100"/>
          </a:p>
        </p:txBody>
      </p:sp>
      <p:sp>
        <p:nvSpPr>
          <p:cNvPr id="3" name="object 3"/>
          <p:cNvSpPr txBox="1"/>
          <p:nvPr/>
        </p:nvSpPr>
        <p:spPr>
          <a:xfrm>
            <a:off x="6507813" y="3382954"/>
            <a:ext cx="7088505" cy="56997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3950" spc="-385" dirty="0">
                <a:solidFill>
                  <a:srgbClr val="F15B2A"/>
                </a:solidFill>
                <a:latin typeface="Arial Black" panose="020B0A04020102020204"/>
                <a:cs typeface="Arial Black" panose="020B0A04020102020204"/>
              </a:rPr>
              <a:t>Occurs</a:t>
            </a:r>
            <a:r>
              <a:rPr sz="3950" spc="-315" dirty="0">
                <a:solidFill>
                  <a:srgbClr val="F15B2A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340" dirty="0">
                <a:solidFill>
                  <a:srgbClr val="F15B2A"/>
                </a:solidFill>
                <a:latin typeface="Arial Black" panose="020B0A04020102020204"/>
                <a:cs typeface="Arial Black" panose="020B0A04020102020204"/>
              </a:rPr>
              <a:t>daily</a:t>
            </a:r>
            <a:endParaRPr sz="3950">
              <a:latin typeface="Arial Black" panose="020B0A04020102020204"/>
              <a:cs typeface="Arial Black" panose="020B0A04020102020204"/>
            </a:endParaRPr>
          </a:p>
          <a:p>
            <a:pPr marL="12065" marR="5080" algn="ctr">
              <a:lnSpc>
                <a:spcPct val="281000"/>
              </a:lnSpc>
            </a:pPr>
            <a:r>
              <a:rPr sz="3950" spc="-270" dirty="0">
                <a:solidFill>
                  <a:srgbClr val="2A9FBC"/>
                </a:solidFill>
                <a:latin typeface="Arial Black" panose="020B0A04020102020204"/>
                <a:cs typeface="Arial Black" panose="020B0A04020102020204"/>
              </a:rPr>
              <a:t>Con</a:t>
            </a:r>
            <a:r>
              <a:rPr sz="3950" spc="-445" dirty="0">
                <a:solidFill>
                  <a:srgbClr val="2A9FBC"/>
                </a:solidFill>
                <a:latin typeface="Arial Black" panose="020B0A04020102020204"/>
                <a:cs typeface="Arial Black" panose="020B0A04020102020204"/>
              </a:rPr>
              <a:t>ﬁ</a:t>
            </a:r>
            <a:r>
              <a:rPr sz="3950" spc="-335" dirty="0">
                <a:solidFill>
                  <a:srgbClr val="2A9FBC"/>
                </a:solidFill>
                <a:latin typeface="Arial Black" panose="020B0A04020102020204"/>
                <a:cs typeface="Arial Black" panose="020B0A04020102020204"/>
              </a:rPr>
              <a:t>gurable</a:t>
            </a:r>
            <a:r>
              <a:rPr sz="3950" spc="-315" dirty="0">
                <a:solidFill>
                  <a:srgbClr val="2A9FBC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395" dirty="0">
                <a:solidFill>
                  <a:srgbClr val="2A9FBC"/>
                </a:solidFill>
                <a:latin typeface="Arial Black" panose="020B0A04020102020204"/>
                <a:cs typeface="Arial Black" panose="020B0A04020102020204"/>
              </a:rPr>
              <a:t>backup</a:t>
            </a:r>
            <a:r>
              <a:rPr sz="3950" spc="-315" dirty="0">
                <a:solidFill>
                  <a:srgbClr val="2A9FBC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385" dirty="0">
                <a:solidFill>
                  <a:srgbClr val="2A9FBC"/>
                </a:solidFill>
                <a:latin typeface="Arial Black" panose="020B0A04020102020204"/>
                <a:cs typeface="Arial Black" panose="020B0A04020102020204"/>
              </a:rPr>
              <a:t>window  </a:t>
            </a:r>
            <a:r>
              <a:rPr sz="3950" spc="-455" dirty="0">
                <a:solidFill>
                  <a:srgbClr val="A62E5C"/>
                </a:solidFill>
                <a:latin typeface="Arial Black" panose="020B0A04020102020204"/>
                <a:cs typeface="Arial Black" panose="020B0A04020102020204"/>
              </a:rPr>
              <a:t>Backups</a:t>
            </a:r>
            <a:r>
              <a:rPr sz="3950" spc="-315" dirty="0">
                <a:solidFill>
                  <a:srgbClr val="A62E5C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455" dirty="0">
                <a:solidFill>
                  <a:srgbClr val="A62E5C"/>
                </a:solidFill>
                <a:latin typeface="Arial Black" panose="020B0A04020102020204"/>
                <a:cs typeface="Arial Black" panose="020B0A04020102020204"/>
              </a:rPr>
              <a:t>s</a:t>
            </a:r>
            <a:r>
              <a:rPr sz="3950" spc="-380" dirty="0">
                <a:solidFill>
                  <a:srgbClr val="A62E5C"/>
                </a:solidFill>
                <a:latin typeface="Arial Black" panose="020B0A04020102020204"/>
                <a:cs typeface="Arial Black" panose="020B0A04020102020204"/>
              </a:rPr>
              <a:t>t</a:t>
            </a:r>
            <a:r>
              <a:rPr sz="3950" spc="-325" dirty="0">
                <a:solidFill>
                  <a:srgbClr val="A62E5C"/>
                </a:solidFill>
                <a:latin typeface="Arial Black" panose="020B0A04020102020204"/>
                <a:cs typeface="Arial Black" panose="020B0A04020102020204"/>
              </a:rPr>
              <a:t>ored</a:t>
            </a:r>
            <a:r>
              <a:rPr sz="3950" spc="-315" dirty="0">
                <a:solidFill>
                  <a:srgbClr val="A62E5C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1175" dirty="0">
                <a:solidFill>
                  <a:srgbClr val="A62E5C"/>
                </a:solidFill>
                <a:latin typeface="Arial Black" panose="020B0A04020102020204"/>
                <a:cs typeface="Arial Black" panose="020B0A04020102020204"/>
              </a:rPr>
              <a:t>1</a:t>
            </a:r>
            <a:r>
              <a:rPr sz="3950" spc="-315" dirty="0">
                <a:solidFill>
                  <a:srgbClr val="A62E5C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280" dirty="0">
                <a:solidFill>
                  <a:srgbClr val="A62E5C"/>
                </a:solidFill>
                <a:latin typeface="Arial Black" panose="020B0A04020102020204"/>
                <a:cs typeface="Arial Black" panose="020B0A04020102020204"/>
              </a:rPr>
              <a:t>-</a:t>
            </a:r>
            <a:r>
              <a:rPr sz="3950" spc="-315" dirty="0">
                <a:solidFill>
                  <a:srgbClr val="A62E5C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350" dirty="0">
                <a:solidFill>
                  <a:srgbClr val="A62E5C"/>
                </a:solidFill>
                <a:latin typeface="Arial Black" panose="020B0A04020102020204"/>
                <a:cs typeface="Arial Black" panose="020B0A04020102020204"/>
              </a:rPr>
              <a:t>35</a:t>
            </a:r>
            <a:r>
              <a:rPr sz="3950" spc="-315" dirty="0">
                <a:solidFill>
                  <a:srgbClr val="A62E5C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335" dirty="0">
                <a:solidFill>
                  <a:srgbClr val="A62E5C"/>
                </a:solidFill>
                <a:latin typeface="Arial Black" panose="020B0A04020102020204"/>
                <a:cs typeface="Arial Black" panose="020B0A04020102020204"/>
              </a:rPr>
              <a:t>days  </a:t>
            </a:r>
            <a:r>
              <a:rPr sz="3950" spc="-465" dirty="0">
                <a:solidFill>
                  <a:srgbClr val="675BA7"/>
                </a:solidFill>
                <a:latin typeface="Arial Black" panose="020B0A04020102020204"/>
                <a:cs typeface="Arial Black" panose="020B0A04020102020204"/>
              </a:rPr>
              <a:t>Res</a:t>
            </a:r>
            <a:r>
              <a:rPr sz="3950" spc="-350" dirty="0">
                <a:solidFill>
                  <a:srgbClr val="675BA7"/>
                </a:solidFill>
                <a:latin typeface="Arial Black" panose="020B0A04020102020204"/>
                <a:cs typeface="Arial Black" panose="020B0A04020102020204"/>
              </a:rPr>
              <a:t>t</a:t>
            </a:r>
            <a:r>
              <a:rPr sz="3950" spc="-365" dirty="0">
                <a:solidFill>
                  <a:srgbClr val="675BA7"/>
                </a:solidFill>
                <a:latin typeface="Arial Black" panose="020B0A04020102020204"/>
                <a:cs typeface="Arial Black" panose="020B0A04020102020204"/>
              </a:rPr>
              <a:t>ore</a:t>
            </a:r>
            <a:r>
              <a:rPr sz="3950" spc="-315" dirty="0">
                <a:solidFill>
                  <a:srgbClr val="675BA7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365" dirty="0">
                <a:solidFill>
                  <a:srgbClr val="675BA7"/>
                </a:solidFill>
                <a:latin typeface="Arial Black" panose="020B0A04020102020204"/>
                <a:cs typeface="Arial Black" panose="020B0A04020102020204"/>
              </a:rPr>
              <a:t>d</a:t>
            </a:r>
            <a:r>
              <a:rPr sz="3950" spc="-415" dirty="0">
                <a:solidFill>
                  <a:srgbClr val="675BA7"/>
                </a:solidFill>
                <a:latin typeface="Arial Black" panose="020B0A04020102020204"/>
                <a:cs typeface="Arial Black" panose="020B0A04020102020204"/>
              </a:rPr>
              <a:t>a</a:t>
            </a:r>
            <a:r>
              <a:rPr sz="3950" spc="-275" dirty="0">
                <a:solidFill>
                  <a:srgbClr val="675BA7"/>
                </a:solidFill>
                <a:latin typeface="Arial Black" panose="020B0A04020102020204"/>
                <a:cs typeface="Arial Black" panose="020B0A04020102020204"/>
              </a:rPr>
              <a:t>t</a:t>
            </a:r>
            <a:r>
              <a:rPr sz="3950" spc="-440" dirty="0">
                <a:solidFill>
                  <a:srgbClr val="675BA7"/>
                </a:solidFill>
                <a:latin typeface="Arial Black" panose="020B0A04020102020204"/>
                <a:cs typeface="Arial Black" panose="020B0A04020102020204"/>
              </a:rPr>
              <a:t>abase</a:t>
            </a:r>
            <a:r>
              <a:rPr sz="3950" spc="-315" dirty="0">
                <a:solidFill>
                  <a:srgbClr val="675BA7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395" dirty="0">
                <a:solidFill>
                  <a:srgbClr val="675BA7"/>
                </a:solidFill>
                <a:latin typeface="Arial Black" panose="020B0A04020102020204"/>
                <a:cs typeface="Arial Black" panose="020B0A04020102020204"/>
              </a:rPr>
              <a:t>from</a:t>
            </a:r>
            <a:r>
              <a:rPr sz="3950" spc="-315" dirty="0">
                <a:solidFill>
                  <a:srgbClr val="675BA7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395" dirty="0">
                <a:solidFill>
                  <a:srgbClr val="675BA7"/>
                </a:solidFill>
                <a:latin typeface="Arial Black" panose="020B0A04020102020204"/>
                <a:cs typeface="Arial Black" panose="020B0A04020102020204"/>
              </a:rPr>
              <a:t>backup</a:t>
            </a:r>
            <a:endParaRPr sz="395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59979" y="703612"/>
            <a:ext cx="0" cy="9878060"/>
          </a:xfrm>
          <a:custGeom>
            <a:avLst/>
            <a:gdLst/>
            <a:ahLst/>
            <a:cxnLst/>
            <a:rect l="l" t="t" r="r" b="b"/>
            <a:pathLst>
              <a:path h="9878060">
                <a:moveTo>
                  <a:pt x="0" y="0"/>
                </a:moveTo>
                <a:lnTo>
                  <a:pt x="0" y="9877961"/>
                </a:lnTo>
              </a:path>
            </a:pathLst>
          </a:custGeom>
          <a:ln w="31412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338891" y="4669088"/>
            <a:ext cx="4236720" cy="18872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1261745">
              <a:lnSpc>
                <a:spcPct val="100000"/>
              </a:lnSpc>
              <a:spcBef>
                <a:spcPts val="85"/>
              </a:spcBef>
            </a:pPr>
            <a:r>
              <a:rPr sz="6100" spc="50" dirty="0">
                <a:solidFill>
                  <a:srgbClr val="232323"/>
                </a:solidFill>
                <a:latin typeface="Microsoft Sans Serif" panose="020B0604020202020204"/>
                <a:cs typeface="Microsoft Sans Serif" panose="020B0604020202020204"/>
              </a:rPr>
              <a:t>Multi-AZ  </a:t>
            </a:r>
            <a:r>
              <a:rPr sz="6100" spc="55" dirty="0">
                <a:solidFill>
                  <a:srgbClr val="232323"/>
                </a:solidFill>
                <a:latin typeface="Microsoft Sans Serif" panose="020B0604020202020204"/>
                <a:cs typeface="Microsoft Sans Serif" panose="020B0604020202020204"/>
              </a:rPr>
              <a:t>Deployment</a:t>
            </a:r>
            <a:endParaRPr sz="61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44381" y="4222563"/>
            <a:ext cx="7518400" cy="123634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65"/>
              </a:spcBef>
            </a:pPr>
            <a:r>
              <a:rPr sz="3950" spc="-455" dirty="0">
                <a:solidFill>
                  <a:srgbClr val="801F46"/>
                </a:solidFill>
                <a:latin typeface="Arial Black" panose="020B0A04020102020204"/>
                <a:cs typeface="Arial Black" panose="020B0A04020102020204"/>
              </a:rPr>
              <a:t>D</a:t>
            </a:r>
            <a:r>
              <a:rPr sz="3950" spc="-440" dirty="0">
                <a:solidFill>
                  <a:srgbClr val="801F46"/>
                </a:solidFill>
                <a:latin typeface="Arial Black" panose="020B0A04020102020204"/>
                <a:cs typeface="Arial Black" panose="020B0A04020102020204"/>
              </a:rPr>
              <a:t>a</a:t>
            </a:r>
            <a:r>
              <a:rPr sz="3950" spc="-275" dirty="0">
                <a:solidFill>
                  <a:srgbClr val="801F46"/>
                </a:solidFill>
                <a:latin typeface="Arial Black" panose="020B0A04020102020204"/>
                <a:cs typeface="Arial Black" panose="020B0A04020102020204"/>
              </a:rPr>
              <a:t>t</a:t>
            </a:r>
            <a:r>
              <a:rPr sz="3950" spc="-440" dirty="0">
                <a:solidFill>
                  <a:srgbClr val="801F46"/>
                </a:solidFill>
                <a:latin typeface="Arial Black" panose="020B0A04020102020204"/>
                <a:cs typeface="Arial Black" panose="020B0A04020102020204"/>
              </a:rPr>
              <a:t>abase</a:t>
            </a:r>
            <a:r>
              <a:rPr sz="3950" spc="-315" dirty="0">
                <a:solidFill>
                  <a:srgbClr val="801F46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355" dirty="0">
                <a:solidFill>
                  <a:srgbClr val="801F46"/>
                </a:solidFill>
                <a:latin typeface="Arial Black" panose="020B0A04020102020204"/>
                <a:cs typeface="Arial Black" panose="020B0A04020102020204"/>
              </a:rPr>
              <a:t>replic</a:t>
            </a:r>
            <a:r>
              <a:rPr sz="3950" spc="-509" dirty="0">
                <a:solidFill>
                  <a:srgbClr val="801F46"/>
                </a:solidFill>
                <a:latin typeface="Arial Black" panose="020B0A04020102020204"/>
                <a:cs typeface="Arial Black" panose="020B0A04020102020204"/>
              </a:rPr>
              <a:t>a</a:t>
            </a:r>
            <a:r>
              <a:rPr sz="3950" spc="-310" dirty="0">
                <a:solidFill>
                  <a:srgbClr val="801F46"/>
                </a:solidFill>
                <a:latin typeface="Arial Black" panose="020B0A04020102020204"/>
                <a:cs typeface="Arial Black" panose="020B0A04020102020204"/>
              </a:rPr>
              <a:t>tion</a:t>
            </a:r>
            <a:r>
              <a:rPr sz="3950" spc="-315" dirty="0">
                <a:solidFill>
                  <a:srgbClr val="801F46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275" dirty="0">
                <a:solidFill>
                  <a:srgbClr val="801F46"/>
                </a:solidFill>
                <a:latin typeface="Arial Black" panose="020B0A04020102020204"/>
                <a:cs typeface="Arial Black" panose="020B0A04020102020204"/>
              </a:rPr>
              <a:t>t</a:t>
            </a:r>
            <a:r>
              <a:rPr sz="3950" spc="-355" dirty="0">
                <a:solidFill>
                  <a:srgbClr val="801F46"/>
                </a:solidFill>
                <a:latin typeface="Arial Black" panose="020B0A04020102020204"/>
                <a:cs typeface="Arial Black" panose="020B0A04020102020204"/>
              </a:rPr>
              <a:t>o</a:t>
            </a:r>
            <a:r>
              <a:rPr sz="3950" spc="-315" dirty="0">
                <a:solidFill>
                  <a:srgbClr val="801F46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280" dirty="0">
                <a:solidFill>
                  <a:srgbClr val="801F46"/>
                </a:solidFill>
                <a:latin typeface="Arial Black" panose="020B0A04020102020204"/>
                <a:cs typeface="Arial Black" panose="020B0A04020102020204"/>
              </a:rPr>
              <a:t>different  </a:t>
            </a:r>
            <a:r>
              <a:rPr sz="3950" spc="-610" dirty="0">
                <a:solidFill>
                  <a:srgbClr val="801F46"/>
                </a:solidFill>
                <a:latin typeface="Arial Black" panose="020B0A04020102020204"/>
                <a:cs typeface="Arial Black" panose="020B0A04020102020204"/>
              </a:rPr>
              <a:t>A</a:t>
            </a:r>
            <a:r>
              <a:rPr sz="3950" spc="-345" dirty="0">
                <a:solidFill>
                  <a:srgbClr val="801F46"/>
                </a:solidFill>
                <a:latin typeface="Arial Black" panose="020B0A04020102020204"/>
                <a:cs typeface="Arial Black" panose="020B0A04020102020204"/>
              </a:rPr>
              <a:t>vailability</a:t>
            </a:r>
            <a:r>
              <a:rPr sz="3950" spc="-315" dirty="0">
                <a:solidFill>
                  <a:srgbClr val="801F46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620" dirty="0">
                <a:solidFill>
                  <a:srgbClr val="801F46"/>
                </a:solidFill>
                <a:latin typeface="Arial Black" panose="020B0A04020102020204"/>
                <a:cs typeface="Arial Black" panose="020B0A04020102020204"/>
              </a:rPr>
              <a:t>Z</a:t>
            </a:r>
            <a:r>
              <a:rPr sz="3950" spc="-350" dirty="0">
                <a:solidFill>
                  <a:srgbClr val="801F46"/>
                </a:solidFill>
                <a:latin typeface="Arial Black" panose="020B0A04020102020204"/>
                <a:cs typeface="Arial Black" panose="020B0A04020102020204"/>
              </a:rPr>
              <a:t>one</a:t>
            </a:r>
            <a:endParaRPr sz="395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6595745" marR="5080">
              <a:lnSpc>
                <a:spcPct val="101000"/>
              </a:lnSpc>
              <a:spcBef>
                <a:spcPts val="65"/>
              </a:spcBef>
            </a:pPr>
            <a:r>
              <a:rPr spc="-405" dirty="0"/>
              <a:t>Automatic</a:t>
            </a:r>
            <a:r>
              <a:rPr spc="-310" dirty="0"/>
              <a:t> </a:t>
            </a:r>
            <a:r>
              <a:rPr spc="-355" dirty="0"/>
              <a:t>failover</a:t>
            </a:r>
            <a:r>
              <a:rPr spc="-310" dirty="0"/>
              <a:t> </a:t>
            </a:r>
            <a:r>
              <a:rPr spc="-330" dirty="0"/>
              <a:t>in</a:t>
            </a:r>
            <a:r>
              <a:rPr spc="-310" dirty="0"/>
              <a:t> </a:t>
            </a:r>
            <a:r>
              <a:rPr spc="-480" dirty="0"/>
              <a:t>case</a:t>
            </a:r>
            <a:r>
              <a:rPr spc="-310" dirty="0"/>
              <a:t> </a:t>
            </a:r>
            <a:r>
              <a:rPr spc="-295" dirty="0"/>
              <a:t>of</a:t>
            </a:r>
            <a:r>
              <a:rPr spc="-310" dirty="0"/>
              <a:t> </a:t>
            </a:r>
            <a:r>
              <a:rPr spc="-385" dirty="0"/>
              <a:t>catastrophic </a:t>
            </a:r>
            <a:r>
              <a:rPr spc="-1300" dirty="0"/>
              <a:t> </a:t>
            </a:r>
            <a:r>
              <a:rPr spc="-330" dirty="0"/>
              <a:t>event</a:t>
            </a:r>
            <a:endParaRPr spc="-33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58193" y="787694"/>
            <a:ext cx="7988300" cy="95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100" spc="-65" dirty="0">
                <a:solidFill>
                  <a:srgbClr val="232323"/>
                </a:solidFill>
              </a:rPr>
              <a:t>Database</a:t>
            </a:r>
            <a:r>
              <a:rPr sz="6100" spc="-165" dirty="0">
                <a:solidFill>
                  <a:srgbClr val="232323"/>
                </a:solidFill>
              </a:rPr>
              <a:t> </a:t>
            </a:r>
            <a:r>
              <a:rPr sz="6100" spc="-125" dirty="0">
                <a:solidFill>
                  <a:srgbClr val="232323"/>
                </a:solidFill>
              </a:rPr>
              <a:t>Read</a:t>
            </a:r>
            <a:r>
              <a:rPr sz="6100" spc="-160" dirty="0">
                <a:solidFill>
                  <a:srgbClr val="232323"/>
                </a:solidFill>
              </a:rPr>
              <a:t> </a:t>
            </a:r>
            <a:r>
              <a:rPr sz="6100" spc="-60" dirty="0">
                <a:solidFill>
                  <a:srgbClr val="232323"/>
                </a:solidFill>
              </a:rPr>
              <a:t>Replica</a:t>
            </a:r>
            <a:endParaRPr sz="6100"/>
          </a:p>
        </p:txBody>
      </p:sp>
      <p:sp>
        <p:nvSpPr>
          <p:cNvPr id="3" name="object 3"/>
          <p:cNvSpPr txBox="1"/>
          <p:nvPr/>
        </p:nvSpPr>
        <p:spPr>
          <a:xfrm>
            <a:off x="6115532" y="3319064"/>
            <a:ext cx="7873365" cy="56997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3950" spc="-280" dirty="0">
                <a:solidFill>
                  <a:srgbClr val="9BC850"/>
                </a:solidFill>
                <a:latin typeface="Arial Black" panose="020B0A04020102020204"/>
                <a:cs typeface="Arial Black" panose="020B0A04020102020204"/>
              </a:rPr>
              <a:t>Non-production</a:t>
            </a:r>
            <a:r>
              <a:rPr sz="3950" spc="-315" dirty="0">
                <a:solidFill>
                  <a:srgbClr val="9BC850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340" dirty="0">
                <a:solidFill>
                  <a:srgbClr val="9BC850"/>
                </a:solidFill>
                <a:latin typeface="Arial Black" panose="020B0A04020102020204"/>
                <a:cs typeface="Arial Black" panose="020B0A04020102020204"/>
              </a:rPr>
              <a:t>copy</a:t>
            </a:r>
            <a:r>
              <a:rPr sz="3950" spc="-315" dirty="0">
                <a:solidFill>
                  <a:srgbClr val="9BC850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295" dirty="0">
                <a:solidFill>
                  <a:srgbClr val="9BC850"/>
                </a:solidFill>
                <a:latin typeface="Arial Black" panose="020B0A04020102020204"/>
                <a:cs typeface="Arial Black" panose="020B0A04020102020204"/>
              </a:rPr>
              <a:t>of</a:t>
            </a:r>
            <a:r>
              <a:rPr sz="3950" spc="-315" dirty="0">
                <a:solidFill>
                  <a:srgbClr val="9BC850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365" dirty="0">
                <a:solidFill>
                  <a:srgbClr val="9BC850"/>
                </a:solidFill>
                <a:latin typeface="Arial Black" panose="020B0A04020102020204"/>
                <a:cs typeface="Arial Black" panose="020B0A04020102020204"/>
              </a:rPr>
              <a:t>d</a:t>
            </a:r>
            <a:r>
              <a:rPr sz="3950" spc="-415" dirty="0">
                <a:solidFill>
                  <a:srgbClr val="9BC850"/>
                </a:solidFill>
                <a:latin typeface="Arial Black" panose="020B0A04020102020204"/>
                <a:cs typeface="Arial Black" panose="020B0A04020102020204"/>
              </a:rPr>
              <a:t>a</a:t>
            </a:r>
            <a:r>
              <a:rPr sz="3950" spc="-275" dirty="0">
                <a:solidFill>
                  <a:srgbClr val="9BC850"/>
                </a:solidFill>
                <a:latin typeface="Arial Black" panose="020B0A04020102020204"/>
                <a:cs typeface="Arial Black" panose="020B0A04020102020204"/>
              </a:rPr>
              <a:t>t</a:t>
            </a:r>
            <a:r>
              <a:rPr sz="3950" spc="-440" dirty="0">
                <a:solidFill>
                  <a:srgbClr val="9BC850"/>
                </a:solidFill>
                <a:latin typeface="Arial Black" panose="020B0A04020102020204"/>
                <a:cs typeface="Arial Black" panose="020B0A04020102020204"/>
              </a:rPr>
              <a:t>abase</a:t>
            </a:r>
            <a:endParaRPr sz="3950">
              <a:latin typeface="Arial Black" panose="020B0A04020102020204"/>
              <a:cs typeface="Arial Black" panose="020B0A04020102020204"/>
            </a:endParaRPr>
          </a:p>
          <a:p>
            <a:pPr marL="12065" marR="5080" algn="ctr">
              <a:lnSpc>
                <a:spcPct val="281000"/>
              </a:lnSpc>
            </a:pPr>
            <a:r>
              <a:rPr sz="3950" spc="-335" dirty="0">
                <a:solidFill>
                  <a:srgbClr val="F15B2A"/>
                </a:solidFill>
                <a:latin typeface="Arial Black" panose="020B0A04020102020204"/>
                <a:cs typeface="Arial Black" panose="020B0A04020102020204"/>
              </a:rPr>
              <a:t>Eventual</a:t>
            </a:r>
            <a:r>
              <a:rPr sz="3950" spc="-315" dirty="0">
                <a:solidFill>
                  <a:srgbClr val="F15B2A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415" dirty="0">
                <a:solidFill>
                  <a:srgbClr val="F15B2A"/>
                </a:solidFill>
                <a:latin typeface="Arial Black" panose="020B0A04020102020204"/>
                <a:cs typeface="Arial Black" panose="020B0A04020102020204"/>
              </a:rPr>
              <a:t>consis</a:t>
            </a:r>
            <a:r>
              <a:rPr sz="3950" spc="-360" dirty="0">
                <a:solidFill>
                  <a:srgbClr val="F15B2A"/>
                </a:solidFill>
                <a:latin typeface="Arial Black" panose="020B0A04020102020204"/>
                <a:cs typeface="Arial Black" panose="020B0A04020102020204"/>
              </a:rPr>
              <a:t>t</a:t>
            </a:r>
            <a:r>
              <a:rPr sz="3950" spc="-385" dirty="0">
                <a:solidFill>
                  <a:srgbClr val="F15B2A"/>
                </a:solidFill>
                <a:latin typeface="Arial Black" panose="020B0A04020102020204"/>
                <a:cs typeface="Arial Black" panose="020B0A04020102020204"/>
              </a:rPr>
              <a:t>en</a:t>
            </a:r>
            <a:r>
              <a:rPr sz="3950" spc="-434" dirty="0">
                <a:solidFill>
                  <a:srgbClr val="F15B2A"/>
                </a:solidFill>
                <a:latin typeface="Arial Black" panose="020B0A04020102020204"/>
                <a:cs typeface="Arial Black" panose="020B0A04020102020204"/>
              </a:rPr>
              <a:t>c</a:t>
            </a:r>
            <a:r>
              <a:rPr sz="3950" spc="-315" dirty="0">
                <a:solidFill>
                  <a:srgbClr val="F15B2A"/>
                </a:solidFill>
                <a:latin typeface="Arial Black" panose="020B0A04020102020204"/>
                <a:cs typeface="Arial Black" panose="020B0A04020102020204"/>
              </a:rPr>
              <a:t>y</a:t>
            </a:r>
            <a:r>
              <a:rPr sz="3950" spc="-315" dirty="0">
                <a:solidFill>
                  <a:srgbClr val="F15B2A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395" dirty="0">
                <a:solidFill>
                  <a:srgbClr val="F15B2A"/>
                </a:solidFill>
                <a:latin typeface="Arial Black" panose="020B0A04020102020204"/>
                <a:cs typeface="Arial Black" panose="020B0A04020102020204"/>
              </a:rPr>
              <a:t>with</a:t>
            </a:r>
            <a:r>
              <a:rPr sz="3950" spc="-315" dirty="0">
                <a:solidFill>
                  <a:srgbClr val="F15B2A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350" dirty="0">
                <a:solidFill>
                  <a:srgbClr val="F15B2A"/>
                </a:solidFill>
                <a:latin typeface="Arial Black" panose="020B0A04020102020204"/>
                <a:cs typeface="Arial Black" panose="020B0A04020102020204"/>
              </a:rPr>
              <a:t>source  </a:t>
            </a:r>
            <a:r>
              <a:rPr sz="3950" spc="-390" dirty="0">
                <a:solidFill>
                  <a:srgbClr val="2A9FBC"/>
                </a:solidFill>
                <a:latin typeface="Arial Black" panose="020B0A04020102020204"/>
                <a:cs typeface="Arial Black" panose="020B0A04020102020204"/>
              </a:rPr>
              <a:t>Useful</a:t>
            </a:r>
            <a:r>
              <a:rPr sz="3950" spc="-315" dirty="0">
                <a:solidFill>
                  <a:srgbClr val="2A9FBC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310" dirty="0">
                <a:solidFill>
                  <a:srgbClr val="2A9FBC"/>
                </a:solidFill>
                <a:latin typeface="Arial Black" panose="020B0A04020102020204"/>
                <a:cs typeface="Arial Black" panose="020B0A04020102020204"/>
              </a:rPr>
              <a:t>for</a:t>
            </a:r>
            <a:r>
              <a:rPr sz="3950" spc="-315" dirty="0">
                <a:solidFill>
                  <a:srgbClr val="2A9FBC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310" dirty="0">
                <a:solidFill>
                  <a:srgbClr val="2A9FBC"/>
                </a:solidFill>
                <a:latin typeface="Arial Black" panose="020B0A04020102020204"/>
                <a:cs typeface="Arial Black" panose="020B0A04020102020204"/>
              </a:rPr>
              <a:t>running</a:t>
            </a:r>
            <a:r>
              <a:rPr sz="3950" spc="-315" dirty="0">
                <a:solidFill>
                  <a:srgbClr val="2A9FBC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370" dirty="0">
                <a:solidFill>
                  <a:srgbClr val="2A9FBC"/>
                </a:solidFill>
                <a:latin typeface="Arial Black" panose="020B0A04020102020204"/>
                <a:cs typeface="Arial Black" panose="020B0A04020102020204"/>
              </a:rPr>
              <a:t>queries</a:t>
            </a:r>
            <a:r>
              <a:rPr sz="3950" spc="-315" dirty="0">
                <a:solidFill>
                  <a:srgbClr val="2A9FBC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330" dirty="0">
                <a:solidFill>
                  <a:srgbClr val="2A9FBC"/>
                </a:solidFill>
                <a:latin typeface="Arial Black" panose="020B0A04020102020204"/>
                <a:cs typeface="Arial Black" panose="020B0A04020102020204"/>
              </a:rPr>
              <a:t>on</a:t>
            </a:r>
            <a:r>
              <a:rPr sz="3950" spc="-315" dirty="0">
                <a:solidFill>
                  <a:srgbClr val="2A9FBC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365" dirty="0">
                <a:solidFill>
                  <a:srgbClr val="2A9FBC"/>
                </a:solidFill>
                <a:latin typeface="Arial Black" panose="020B0A04020102020204"/>
                <a:cs typeface="Arial Black" panose="020B0A04020102020204"/>
              </a:rPr>
              <a:t>d</a:t>
            </a:r>
            <a:r>
              <a:rPr sz="3950" spc="-415" dirty="0">
                <a:solidFill>
                  <a:srgbClr val="2A9FBC"/>
                </a:solidFill>
                <a:latin typeface="Arial Black" panose="020B0A04020102020204"/>
                <a:cs typeface="Arial Black" panose="020B0A04020102020204"/>
              </a:rPr>
              <a:t>a</a:t>
            </a:r>
            <a:r>
              <a:rPr sz="3950" spc="-275" dirty="0">
                <a:solidFill>
                  <a:srgbClr val="2A9FBC"/>
                </a:solidFill>
                <a:latin typeface="Arial Black" panose="020B0A04020102020204"/>
                <a:cs typeface="Arial Black" panose="020B0A04020102020204"/>
              </a:rPr>
              <a:t>t</a:t>
            </a:r>
            <a:r>
              <a:rPr sz="3950" spc="-340" dirty="0">
                <a:solidFill>
                  <a:srgbClr val="2A9FBC"/>
                </a:solidFill>
                <a:latin typeface="Arial Black" panose="020B0A04020102020204"/>
                <a:cs typeface="Arial Black" panose="020B0A04020102020204"/>
              </a:rPr>
              <a:t>a  </a:t>
            </a:r>
            <a:r>
              <a:rPr sz="3950" spc="-320" dirty="0">
                <a:solidFill>
                  <a:srgbClr val="675BA7"/>
                </a:solidFill>
                <a:latin typeface="Arial Black" panose="020B0A04020102020204"/>
                <a:cs typeface="Arial Black" panose="020B0A04020102020204"/>
              </a:rPr>
              <a:t>Will</a:t>
            </a:r>
            <a:r>
              <a:rPr sz="3950" spc="-315" dirty="0">
                <a:solidFill>
                  <a:srgbClr val="675BA7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295" dirty="0">
                <a:solidFill>
                  <a:srgbClr val="675BA7"/>
                </a:solidFill>
                <a:latin typeface="Arial Black" panose="020B0A04020102020204"/>
                <a:cs typeface="Arial Black" panose="020B0A04020102020204"/>
              </a:rPr>
              <a:t>not</a:t>
            </a:r>
            <a:r>
              <a:rPr sz="3950" spc="-315" dirty="0">
                <a:solidFill>
                  <a:srgbClr val="675BA7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305" dirty="0">
                <a:solidFill>
                  <a:srgbClr val="675BA7"/>
                </a:solidFill>
                <a:latin typeface="Arial Black" panose="020B0A04020102020204"/>
                <a:cs typeface="Arial Black" panose="020B0A04020102020204"/>
              </a:rPr>
              <a:t>be</a:t>
            </a:r>
            <a:r>
              <a:rPr sz="3950" spc="-315" dirty="0">
                <a:solidFill>
                  <a:srgbClr val="675BA7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365" dirty="0">
                <a:solidFill>
                  <a:srgbClr val="675BA7"/>
                </a:solidFill>
                <a:latin typeface="Arial Black" panose="020B0A04020102020204"/>
                <a:cs typeface="Arial Black" panose="020B0A04020102020204"/>
              </a:rPr>
              <a:t>used</a:t>
            </a:r>
            <a:r>
              <a:rPr sz="3950" spc="-315" dirty="0">
                <a:solidFill>
                  <a:srgbClr val="675BA7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540" dirty="0">
                <a:solidFill>
                  <a:srgbClr val="675BA7"/>
                </a:solidFill>
                <a:latin typeface="Arial Black" panose="020B0A04020102020204"/>
                <a:cs typeface="Arial Black" panose="020B0A04020102020204"/>
              </a:rPr>
              <a:t>as</a:t>
            </a:r>
            <a:r>
              <a:rPr sz="3950" spc="-315" dirty="0">
                <a:solidFill>
                  <a:srgbClr val="675BA7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355" dirty="0">
                <a:solidFill>
                  <a:srgbClr val="675BA7"/>
                </a:solidFill>
                <a:latin typeface="Arial Black" panose="020B0A04020102020204"/>
                <a:cs typeface="Arial Black" panose="020B0A04020102020204"/>
              </a:rPr>
              <a:t>failover</a:t>
            </a:r>
            <a:endParaRPr sz="395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64361" y="5643807"/>
            <a:ext cx="17775375" cy="628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41351" y="4354076"/>
            <a:ext cx="14086205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40" dirty="0"/>
              <a:t>Choosing</a:t>
            </a:r>
            <a:r>
              <a:rPr spc="-155" dirty="0"/>
              <a:t> </a:t>
            </a:r>
            <a:r>
              <a:rPr spc="-195" dirty="0"/>
              <a:t>a</a:t>
            </a:r>
            <a:r>
              <a:rPr spc="-155" dirty="0"/>
              <a:t> </a:t>
            </a:r>
            <a:r>
              <a:rPr spc="-60" dirty="0"/>
              <a:t>Database</a:t>
            </a:r>
            <a:r>
              <a:rPr spc="-155" dirty="0"/>
              <a:t> </a:t>
            </a:r>
            <a:r>
              <a:rPr spc="10" dirty="0"/>
              <a:t>Engine</a:t>
            </a:r>
            <a:r>
              <a:rPr spc="-155" dirty="0"/>
              <a:t> </a:t>
            </a:r>
            <a:r>
              <a:rPr spc="30" dirty="0"/>
              <a:t>in</a:t>
            </a:r>
            <a:r>
              <a:rPr spc="-155" dirty="0"/>
              <a:t> </a:t>
            </a:r>
            <a:r>
              <a:rPr spc="-540" dirty="0"/>
              <a:t>RDS</a:t>
            </a:r>
            <a:endParaRPr spc="-54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4082743" y="7845519"/>
            <a:ext cx="2690436" cy="138286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86185" y="7351122"/>
            <a:ext cx="4363846" cy="237165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94915" y="7209766"/>
            <a:ext cx="2654369" cy="265436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944235" y="3243057"/>
            <a:ext cx="2967454" cy="230142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784538" y="3066585"/>
            <a:ext cx="2535023" cy="237165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904872" y="3129780"/>
            <a:ext cx="3447244" cy="252797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132578" y="787694"/>
            <a:ext cx="7839075" cy="95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100" spc="-490" dirty="0">
                <a:solidFill>
                  <a:srgbClr val="232323"/>
                </a:solidFill>
              </a:rPr>
              <a:t>RDS</a:t>
            </a:r>
            <a:r>
              <a:rPr sz="6100" spc="-140" dirty="0">
                <a:solidFill>
                  <a:srgbClr val="232323"/>
                </a:solidFill>
              </a:rPr>
              <a:t> </a:t>
            </a:r>
            <a:r>
              <a:rPr sz="6100" spc="-265" dirty="0">
                <a:solidFill>
                  <a:srgbClr val="232323"/>
                </a:solidFill>
              </a:rPr>
              <a:t>D</a:t>
            </a:r>
            <a:r>
              <a:rPr sz="6100" spc="-280" dirty="0">
                <a:solidFill>
                  <a:srgbClr val="232323"/>
                </a:solidFill>
              </a:rPr>
              <a:t>a</a:t>
            </a:r>
            <a:r>
              <a:rPr sz="6100" spc="409" dirty="0">
                <a:solidFill>
                  <a:srgbClr val="232323"/>
                </a:solidFill>
              </a:rPr>
              <a:t>t</a:t>
            </a:r>
            <a:r>
              <a:rPr sz="6100" spc="-75" dirty="0">
                <a:solidFill>
                  <a:srgbClr val="232323"/>
                </a:solidFill>
              </a:rPr>
              <a:t>abase</a:t>
            </a:r>
            <a:r>
              <a:rPr sz="6100" spc="-140" dirty="0">
                <a:solidFill>
                  <a:srgbClr val="232323"/>
                </a:solidFill>
              </a:rPr>
              <a:t> </a:t>
            </a:r>
            <a:r>
              <a:rPr sz="6100" spc="65" dirty="0">
                <a:solidFill>
                  <a:srgbClr val="232323"/>
                </a:solidFill>
              </a:rPr>
              <a:t>Options</a:t>
            </a:r>
            <a:endParaRPr sz="61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0C9D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28241" y="4395123"/>
            <a:ext cx="11865610" cy="24358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158490" marR="22225" indent="-3146425">
              <a:lnSpc>
                <a:spcPct val="100000"/>
              </a:lnSpc>
              <a:spcBef>
                <a:spcPts val="115"/>
              </a:spcBef>
            </a:pPr>
            <a:r>
              <a:rPr sz="7900" spc="-350" dirty="0">
                <a:solidFill>
                  <a:srgbClr val="FFFFFF"/>
                </a:solidFill>
              </a:rPr>
              <a:t>Wh</a:t>
            </a:r>
            <a:r>
              <a:rPr sz="7900" spc="-415" dirty="0">
                <a:solidFill>
                  <a:srgbClr val="FFFFFF"/>
                </a:solidFill>
              </a:rPr>
              <a:t>a</a:t>
            </a:r>
            <a:r>
              <a:rPr sz="7900" spc="635" dirty="0">
                <a:solidFill>
                  <a:srgbClr val="FFFFFF"/>
                </a:solidFill>
              </a:rPr>
              <a:t>t</a:t>
            </a:r>
            <a:r>
              <a:rPr sz="7900" spc="-650" dirty="0">
                <a:solidFill>
                  <a:srgbClr val="FFFFFF"/>
                </a:solidFill>
              </a:rPr>
              <a:t> </a:t>
            </a:r>
            <a:r>
              <a:rPr sz="7900" spc="-200" dirty="0">
                <a:solidFill>
                  <a:srgbClr val="FFFFFF"/>
                </a:solidFill>
              </a:rPr>
              <a:t>d</a:t>
            </a:r>
            <a:r>
              <a:rPr sz="7900" spc="-295" dirty="0">
                <a:solidFill>
                  <a:srgbClr val="FFFFFF"/>
                </a:solidFill>
              </a:rPr>
              <a:t>a</a:t>
            </a:r>
            <a:r>
              <a:rPr sz="7900" spc="300" dirty="0">
                <a:solidFill>
                  <a:srgbClr val="FFFFFF"/>
                </a:solidFill>
              </a:rPr>
              <a:t>t</a:t>
            </a:r>
            <a:r>
              <a:rPr sz="7900" spc="-330" dirty="0">
                <a:solidFill>
                  <a:srgbClr val="FFFFFF"/>
                </a:solidFill>
              </a:rPr>
              <a:t>abas</a:t>
            </a:r>
            <a:r>
              <a:rPr sz="7900" spc="-95" dirty="0">
                <a:solidFill>
                  <a:srgbClr val="FFFFFF"/>
                </a:solidFill>
              </a:rPr>
              <a:t>e</a:t>
            </a:r>
            <a:r>
              <a:rPr sz="7900" spc="-650" dirty="0">
                <a:solidFill>
                  <a:srgbClr val="FFFFFF"/>
                </a:solidFill>
              </a:rPr>
              <a:t> </a:t>
            </a:r>
            <a:r>
              <a:rPr sz="7900" spc="-15" dirty="0">
                <a:solidFill>
                  <a:srgbClr val="FFFFFF"/>
                </a:solidFill>
              </a:rPr>
              <a:t>typ</a:t>
            </a:r>
            <a:r>
              <a:rPr sz="7900" spc="285" dirty="0">
                <a:solidFill>
                  <a:srgbClr val="FFFFFF"/>
                </a:solidFill>
              </a:rPr>
              <a:t>e</a:t>
            </a:r>
            <a:r>
              <a:rPr sz="7900" spc="-650" dirty="0">
                <a:solidFill>
                  <a:srgbClr val="FFFFFF"/>
                </a:solidFill>
              </a:rPr>
              <a:t> </a:t>
            </a:r>
            <a:r>
              <a:rPr sz="7900" spc="-265" dirty="0">
                <a:solidFill>
                  <a:srgbClr val="FFFFFF"/>
                </a:solidFill>
              </a:rPr>
              <a:t>ar</a:t>
            </a:r>
            <a:r>
              <a:rPr sz="7900" spc="-30" dirty="0">
                <a:solidFill>
                  <a:srgbClr val="FFFFFF"/>
                </a:solidFill>
              </a:rPr>
              <a:t>e</a:t>
            </a:r>
            <a:r>
              <a:rPr sz="7900" spc="-650" dirty="0">
                <a:solidFill>
                  <a:srgbClr val="FFFFFF"/>
                </a:solidFill>
              </a:rPr>
              <a:t> </a:t>
            </a:r>
            <a:r>
              <a:rPr sz="7900" spc="-165" dirty="0">
                <a:solidFill>
                  <a:srgbClr val="FFFFFF"/>
                </a:solidFill>
              </a:rPr>
              <a:t>you  </a:t>
            </a:r>
            <a:r>
              <a:rPr sz="7900" spc="-210" dirty="0">
                <a:solidFill>
                  <a:srgbClr val="FFFFFF"/>
                </a:solidFill>
              </a:rPr>
              <a:t>usin</a:t>
            </a:r>
            <a:r>
              <a:rPr sz="7900" spc="35" dirty="0">
                <a:solidFill>
                  <a:srgbClr val="FFFFFF"/>
                </a:solidFill>
              </a:rPr>
              <a:t>g</a:t>
            </a:r>
            <a:r>
              <a:rPr sz="7900" spc="-650" dirty="0">
                <a:solidFill>
                  <a:srgbClr val="FFFFFF"/>
                </a:solidFill>
              </a:rPr>
              <a:t> </a:t>
            </a:r>
            <a:r>
              <a:rPr sz="7900" spc="-325" dirty="0">
                <a:solidFill>
                  <a:srgbClr val="FFFFFF"/>
                </a:solidFill>
              </a:rPr>
              <a:t>locally?</a:t>
            </a:r>
            <a:endParaRPr sz="79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62490" y="4395123"/>
            <a:ext cx="11009630" cy="24358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934460" marR="5080" indent="-3922395">
              <a:lnSpc>
                <a:spcPct val="100000"/>
              </a:lnSpc>
              <a:spcBef>
                <a:spcPts val="115"/>
              </a:spcBef>
            </a:pPr>
            <a:r>
              <a:rPr sz="7900" spc="-325" dirty="0">
                <a:solidFill>
                  <a:srgbClr val="FFFFFF"/>
                </a:solidFill>
              </a:rPr>
              <a:t>Ho</a:t>
            </a:r>
            <a:r>
              <a:rPr sz="7900" spc="-95" dirty="0">
                <a:solidFill>
                  <a:srgbClr val="FFFFFF"/>
                </a:solidFill>
              </a:rPr>
              <a:t>w</a:t>
            </a:r>
            <a:r>
              <a:rPr sz="7900" spc="-650" dirty="0">
                <a:solidFill>
                  <a:srgbClr val="FFFFFF"/>
                </a:solidFill>
              </a:rPr>
              <a:t> </a:t>
            </a:r>
            <a:r>
              <a:rPr sz="7900" spc="-50" dirty="0">
                <a:solidFill>
                  <a:srgbClr val="FFFFFF"/>
                </a:solidFill>
              </a:rPr>
              <a:t>muc</a:t>
            </a:r>
            <a:r>
              <a:rPr sz="7900" spc="165" dirty="0">
                <a:solidFill>
                  <a:srgbClr val="FFFFFF"/>
                </a:solidFill>
              </a:rPr>
              <a:t>h</a:t>
            </a:r>
            <a:r>
              <a:rPr sz="7900" spc="-650" dirty="0">
                <a:solidFill>
                  <a:srgbClr val="FFFFFF"/>
                </a:solidFill>
              </a:rPr>
              <a:t> </a:t>
            </a:r>
            <a:r>
              <a:rPr sz="7900" spc="-40" dirty="0">
                <a:solidFill>
                  <a:srgbClr val="FFFFFF"/>
                </a:solidFill>
              </a:rPr>
              <a:t>d</a:t>
            </a:r>
            <a:r>
              <a:rPr sz="7900" spc="200" dirty="0">
                <a:solidFill>
                  <a:srgbClr val="FFFFFF"/>
                </a:solidFill>
              </a:rPr>
              <a:t>o</a:t>
            </a:r>
            <a:r>
              <a:rPr sz="7900" spc="-650" dirty="0">
                <a:solidFill>
                  <a:srgbClr val="FFFFFF"/>
                </a:solidFill>
              </a:rPr>
              <a:t> </a:t>
            </a:r>
            <a:r>
              <a:rPr sz="7900" spc="-145" dirty="0">
                <a:solidFill>
                  <a:srgbClr val="FFFFFF"/>
                </a:solidFill>
              </a:rPr>
              <a:t>yo</a:t>
            </a:r>
            <a:r>
              <a:rPr sz="7900" spc="100" dirty="0">
                <a:solidFill>
                  <a:srgbClr val="FFFFFF"/>
                </a:solidFill>
              </a:rPr>
              <a:t>u</a:t>
            </a:r>
            <a:r>
              <a:rPr sz="7900" spc="-650" dirty="0">
                <a:solidFill>
                  <a:srgbClr val="FFFFFF"/>
                </a:solidFill>
              </a:rPr>
              <a:t> </a:t>
            </a:r>
            <a:r>
              <a:rPr sz="7900" spc="-140" dirty="0">
                <a:solidFill>
                  <a:srgbClr val="FFFFFF"/>
                </a:solidFill>
              </a:rPr>
              <a:t>wan</a:t>
            </a:r>
            <a:r>
              <a:rPr sz="7900" spc="45" dirty="0">
                <a:solidFill>
                  <a:srgbClr val="FFFFFF"/>
                </a:solidFill>
              </a:rPr>
              <a:t>t</a:t>
            </a:r>
            <a:r>
              <a:rPr sz="7900" spc="-650" dirty="0">
                <a:solidFill>
                  <a:srgbClr val="FFFFFF"/>
                </a:solidFill>
              </a:rPr>
              <a:t> </a:t>
            </a:r>
            <a:r>
              <a:rPr sz="7900" spc="300" dirty="0">
                <a:solidFill>
                  <a:srgbClr val="FFFFFF"/>
                </a:solidFill>
              </a:rPr>
              <a:t>t</a:t>
            </a:r>
            <a:r>
              <a:rPr sz="7900" spc="55" dirty="0">
                <a:solidFill>
                  <a:srgbClr val="FFFFFF"/>
                </a:solidFill>
              </a:rPr>
              <a:t>o  </a:t>
            </a:r>
            <a:r>
              <a:rPr sz="7900" spc="-245" dirty="0">
                <a:solidFill>
                  <a:srgbClr val="FFFFFF"/>
                </a:solidFill>
              </a:rPr>
              <a:t>spend?</a:t>
            </a:r>
            <a:endParaRPr sz="79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85395" y="4395123"/>
            <a:ext cx="13350875" cy="24358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 marR="22225" indent="864870">
              <a:lnSpc>
                <a:spcPct val="100000"/>
              </a:lnSpc>
              <a:spcBef>
                <a:spcPts val="115"/>
              </a:spcBef>
            </a:pPr>
            <a:r>
              <a:rPr sz="7900" spc="-350" dirty="0">
                <a:solidFill>
                  <a:srgbClr val="FFFFFF"/>
                </a:solidFill>
              </a:rPr>
              <a:t>Wh</a:t>
            </a:r>
            <a:r>
              <a:rPr sz="7900" spc="-415" dirty="0">
                <a:solidFill>
                  <a:srgbClr val="FFFFFF"/>
                </a:solidFill>
              </a:rPr>
              <a:t>a</a:t>
            </a:r>
            <a:r>
              <a:rPr sz="7900" spc="635" dirty="0">
                <a:solidFill>
                  <a:srgbClr val="FFFFFF"/>
                </a:solidFill>
              </a:rPr>
              <a:t>t</a:t>
            </a:r>
            <a:r>
              <a:rPr sz="7900" spc="-650" dirty="0">
                <a:solidFill>
                  <a:srgbClr val="FFFFFF"/>
                </a:solidFill>
              </a:rPr>
              <a:t> </a:t>
            </a:r>
            <a:r>
              <a:rPr sz="7900" spc="-200" dirty="0">
                <a:solidFill>
                  <a:srgbClr val="FFFFFF"/>
                </a:solidFill>
              </a:rPr>
              <a:t>d</a:t>
            </a:r>
            <a:r>
              <a:rPr sz="7900" spc="-295" dirty="0">
                <a:solidFill>
                  <a:srgbClr val="FFFFFF"/>
                </a:solidFill>
              </a:rPr>
              <a:t>a</a:t>
            </a:r>
            <a:r>
              <a:rPr sz="7900" spc="300" dirty="0">
                <a:solidFill>
                  <a:srgbClr val="FFFFFF"/>
                </a:solidFill>
              </a:rPr>
              <a:t>t</a:t>
            </a:r>
            <a:r>
              <a:rPr sz="7900" spc="-330" dirty="0">
                <a:solidFill>
                  <a:srgbClr val="FFFFFF"/>
                </a:solidFill>
              </a:rPr>
              <a:t>abas</a:t>
            </a:r>
            <a:r>
              <a:rPr sz="7900" spc="-95" dirty="0">
                <a:solidFill>
                  <a:srgbClr val="FFFFFF"/>
                </a:solidFill>
              </a:rPr>
              <a:t>e</a:t>
            </a:r>
            <a:r>
              <a:rPr sz="7900" spc="-650" dirty="0">
                <a:solidFill>
                  <a:srgbClr val="FFFFFF"/>
                </a:solidFill>
              </a:rPr>
              <a:t> </a:t>
            </a:r>
            <a:r>
              <a:rPr sz="7900" spc="-15" dirty="0">
                <a:solidFill>
                  <a:srgbClr val="FFFFFF"/>
                </a:solidFill>
              </a:rPr>
              <a:t>typ</a:t>
            </a:r>
            <a:r>
              <a:rPr sz="7900" spc="285" dirty="0">
                <a:solidFill>
                  <a:srgbClr val="FFFFFF"/>
                </a:solidFill>
              </a:rPr>
              <a:t>e</a:t>
            </a:r>
            <a:r>
              <a:rPr sz="7900" spc="-650" dirty="0">
                <a:solidFill>
                  <a:srgbClr val="FFFFFF"/>
                </a:solidFill>
              </a:rPr>
              <a:t> </a:t>
            </a:r>
            <a:r>
              <a:rPr sz="7900" spc="-40" dirty="0">
                <a:solidFill>
                  <a:srgbClr val="FFFFFF"/>
                </a:solidFill>
              </a:rPr>
              <a:t>d</a:t>
            </a:r>
            <a:r>
              <a:rPr sz="7900" spc="200" dirty="0">
                <a:solidFill>
                  <a:srgbClr val="FFFFFF"/>
                </a:solidFill>
              </a:rPr>
              <a:t>o</a:t>
            </a:r>
            <a:r>
              <a:rPr sz="7900" spc="-650" dirty="0">
                <a:solidFill>
                  <a:srgbClr val="FFFFFF"/>
                </a:solidFill>
              </a:rPr>
              <a:t> </a:t>
            </a:r>
            <a:r>
              <a:rPr sz="7900" spc="-165" dirty="0">
                <a:solidFill>
                  <a:srgbClr val="FFFFFF"/>
                </a:solidFill>
              </a:rPr>
              <a:t>you  </a:t>
            </a:r>
            <a:r>
              <a:rPr sz="7900" spc="-270" dirty="0">
                <a:solidFill>
                  <a:srgbClr val="FFFFFF"/>
                </a:solidFill>
              </a:rPr>
              <a:t>h</a:t>
            </a:r>
            <a:r>
              <a:rPr sz="7900" spc="-365" dirty="0">
                <a:solidFill>
                  <a:srgbClr val="FFFFFF"/>
                </a:solidFill>
              </a:rPr>
              <a:t>a</a:t>
            </a:r>
            <a:r>
              <a:rPr sz="7900" spc="-229" dirty="0">
                <a:solidFill>
                  <a:srgbClr val="FFFFFF"/>
                </a:solidFill>
              </a:rPr>
              <a:t>v</a:t>
            </a:r>
            <a:r>
              <a:rPr sz="7900" spc="10" dirty="0">
                <a:solidFill>
                  <a:srgbClr val="FFFFFF"/>
                </a:solidFill>
              </a:rPr>
              <a:t>e</a:t>
            </a:r>
            <a:r>
              <a:rPr sz="7900" spc="-650" dirty="0">
                <a:solidFill>
                  <a:srgbClr val="FFFFFF"/>
                </a:solidFill>
              </a:rPr>
              <a:t> </a:t>
            </a:r>
            <a:r>
              <a:rPr sz="7900" spc="15" dirty="0">
                <a:solidFill>
                  <a:srgbClr val="FFFFFF"/>
                </a:solidFill>
              </a:rPr>
              <a:t>th</a:t>
            </a:r>
            <a:r>
              <a:rPr sz="7900" spc="340" dirty="0">
                <a:solidFill>
                  <a:srgbClr val="FFFFFF"/>
                </a:solidFill>
              </a:rPr>
              <a:t>e</a:t>
            </a:r>
            <a:r>
              <a:rPr sz="7900" spc="-650" dirty="0">
                <a:solidFill>
                  <a:srgbClr val="FFFFFF"/>
                </a:solidFill>
              </a:rPr>
              <a:t> </a:t>
            </a:r>
            <a:r>
              <a:rPr sz="7900" spc="-130" dirty="0">
                <a:solidFill>
                  <a:srgbClr val="FFFFFF"/>
                </a:solidFill>
              </a:rPr>
              <a:t>mos</a:t>
            </a:r>
            <a:r>
              <a:rPr sz="7900" spc="45" dirty="0">
                <a:solidFill>
                  <a:srgbClr val="FFFFFF"/>
                </a:solidFill>
              </a:rPr>
              <a:t>t</a:t>
            </a:r>
            <a:r>
              <a:rPr sz="7900" spc="-650" dirty="0">
                <a:solidFill>
                  <a:srgbClr val="FFFFFF"/>
                </a:solidFill>
              </a:rPr>
              <a:t> </a:t>
            </a:r>
            <a:r>
              <a:rPr sz="7900" spc="-170" dirty="0">
                <a:solidFill>
                  <a:srgbClr val="FFFFFF"/>
                </a:solidFill>
              </a:rPr>
              <a:t>experienc</a:t>
            </a:r>
            <a:r>
              <a:rPr sz="7900" spc="80" dirty="0">
                <a:solidFill>
                  <a:srgbClr val="FFFFFF"/>
                </a:solidFill>
              </a:rPr>
              <a:t>e</a:t>
            </a:r>
            <a:r>
              <a:rPr sz="7900" spc="-650" dirty="0">
                <a:solidFill>
                  <a:srgbClr val="FFFFFF"/>
                </a:solidFill>
              </a:rPr>
              <a:t> </a:t>
            </a:r>
            <a:r>
              <a:rPr sz="7900" spc="-245" dirty="0">
                <a:solidFill>
                  <a:srgbClr val="FFFFFF"/>
                </a:solidFill>
              </a:rPr>
              <a:t>with?</a:t>
            </a:r>
            <a:endParaRPr sz="79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F15B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4219" y="4395123"/>
            <a:ext cx="12453620" cy="24358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354705" marR="22225" indent="-3342640">
              <a:lnSpc>
                <a:spcPct val="100000"/>
              </a:lnSpc>
              <a:spcBef>
                <a:spcPts val="115"/>
              </a:spcBef>
            </a:pPr>
            <a:r>
              <a:rPr sz="7900" spc="-175" dirty="0">
                <a:solidFill>
                  <a:srgbClr val="FFFFFF"/>
                </a:solidFill>
              </a:rPr>
              <a:t>Whic</a:t>
            </a:r>
            <a:r>
              <a:rPr sz="7900" spc="65" dirty="0">
                <a:solidFill>
                  <a:srgbClr val="FFFFFF"/>
                </a:solidFill>
              </a:rPr>
              <a:t>h</a:t>
            </a:r>
            <a:r>
              <a:rPr sz="7900" spc="-650" dirty="0">
                <a:solidFill>
                  <a:srgbClr val="FFFFFF"/>
                </a:solidFill>
              </a:rPr>
              <a:t> </a:t>
            </a:r>
            <a:r>
              <a:rPr sz="7900" spc="-200" dirty="0">
                <a:solidFill>
                  <a:srgbClr val="FFFFFF"/>
                </a:solidFill>
              </a:rPr>
              <a:t>d</a:t>
            </a:r>
            <a:r>
              <a:rPr sz="7900" spc="-295" dirty="0">
                <a:solidFill>
                  <a:srgbClr val="FFFFFF"/>
                </a:solidFill>
              </a:rPr>
              <a:t>a</a:t>
            </a:r>
            <a:r>
              <a:rPr sz="7900" spc="300" dirty="0">
                <a:solidFill>
                  <a:srgbClr val="FFFFFF"/>
                </a:solidFill>
              </a:rPr>
              <a:t>t</a:t>
            </a:r>
            <a:r>
              <a:rPr sz="7900" spc="-330" dirty="0">
                <a:solidFill>
                  <a:srgbClr val="FFFFFF"/>
                </a:solidFill>
              </a:rPr>
              <a:t>abas</a:t>
            </a:r>
            <a:r>
              <a:rPr sz="7900" spc="-95" dirty="0">
                <a:solidFill>
                  <a:srgbClr val="FFFFFF"/>
                </a:solidFill>
              </a:rPr>
              <a:t>e</a:t>
            </a:r>
            <a:r>
              <a:rPr sz="7900" spc="-650" dirty="0">
                <a:solidFill>
                  <a:srgbClr val="FFFFFF"/>
                </a:solidFill>
              </a:rPr>
              <a:t> </a:t>
            </a:r>
            <a:r>
              <a:rPr sz="7900" spc="-70" dirty="0">
                <a:solidFill>
                  <a:srgbClr val="FFFFFF"/>
                </a:solidFill>
              </a:rPr>
              <a:t>clien</a:t>
            </a:r>
            <a:r>
              <a:rPr sz="7900" spc="114" dirty="0">
                <a:solidFill>
                  <a:srgbClr val="FFFFFF"/>
                </a:solidFill>
              </a:rPr>
              <a:t>t</a:t>
            </a:r>
            <a:r>
              <a:rPr sz="7900" spc="-650" dirty="0">
                <a:solidFill>
                  <a:srgbClr val="FFFFFF"/>
                </a:solidFill>
              </a:rPr>
              <a:t> </a:t>
            </a:r>
            <a:r>
              <a:rPr sz="7900" spc="-40" dirty="0">
                <a:solidFill>
                  <a:srgbClr val="FFFFFF"/>
                </a:solidFill>
              </a:rPr>
              <a:t>d</a:t>
            </a:r>
            <a:r>
              <a:rPr sz="7900" spc="200" dirty="0">
                <a:solidFill>
                  <a:srgbClr val="FFFFFF"/>
                </a:solidFill>
              </a:rPr>
              <a:t>o</a:t>
            </a:r>
            <a:r>
              <a:rPr sz="7900" spc="-650" dirty="0">
                <a:solidFill>
                  <a:srgbClr val="FFFFFF"/>
                </a:solidFill>
              </a:rPr>
              <a:t> </a:t>
            </a:r>
            <a:r>
              <a:rPr sz="7900" spc="-165" dirty="0">
                <a:solidFill>
                  <a:srgbClr val="FFFFFF"/>
                </a:solidFill>
              </a:rPr>
              <a:t>you  </a:t>
            </a:r>
            <a:r>
              <a:rPr sz="7900" spc="-375" dirty="0">
                <a:solidFill>
                  <a:srgbClr val="FFFFFF"/>
                </a:solidFill>
              </a:rPr>
              <a:t>li</a:t>
            </a:r>
            <a:r>
              <a:rPr sz="7900" spc="-630" dirty="0">
                <a:solidFill>
                  <a:srgbClr val="FFFFFF"/>
                </a:solidFill>
              </a:rPr>
              <a:t>k</a:t>
            </a:r>
            <a:r>
              <a:rPr sz="7900" spc="35" dirty="0">
                <a:solidFill>
                  <a:srgbClr val="FFFFFF"/>
                </a:solidFill>
              </a:rPr>
              <a:t>e</a:t>
            </a:r>
            <a:r>
              <a:rPr sz="7900" spc="-650" dirty="0">
                <a:solidFill>
                  <a:srgbClr val="FFFFFF"/>
                </a:solidFill>
              </a:rPr>
              <a:t> </a:t>
            </a:r>
            <a:r>
              <a:rPr sz="7900" spc="15" dirty="0">
                <a:solidFill>
                  <a:srgbClr val="FFFFFF"/>
                </a:solidFill>
              </a:rPr>
              <a:t>th</a:t>
            </a:r>
            <a:r>
              <a:rPr sz="7900" spc="340" dirty="0">
                <a:solidFill>
                  <a:srgbClr val="FFFFFF"/>
                </a:solidFill>
              </a:rPr>
              <a:t>e</a:t>
            </a:r>
            <a:r>
              <a:rPr sz="7900" spc="-650" dirty="0">
                <a:solidFill>
                  <a:srgbClr val="FFFFFF"/>
                </a:solidFill>
              </a:rPr>
              <a:t> </a:t>
            </a:r>
            <a:r>
              <a:rPr sz="7900" spc="-265" dirty="0">
                <a:solidFill>
                  <a:srgbClr val="FFFFFF"/>
                </a:solidFill>
              </a:rPr>
              <a:t>most?</a:t>
            </a:r>
            <a:endParaRPr sz="79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64361" y="5643807"/>
            <a:ext cx="17775375" cy="628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35280" y="4354076"/>
            <a:ext cx="10792460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95" dirty="0"/>
              <a:t>Creating</a:t>
            </a:r>
            <a:r>
              <a:rPr spc="-165" dirty="0"/>
              <a:t> </a:t>
            </a:r>
            <a:r>
              <a:rPr spc="-195" dirty="0"/>
              <a:t>a</a:t>
            </a:r>
            <a:r>
              <a:rPr spc="-165" dirty="0"/>
              <a:t> </a:t>
            </a:r>
            <a:r>
              <a:rPr spc="-60" dirty="0"/>
              <a:t>Database</a:t>
            </a:r>
            <a:r>
              <a:rPr spc="-165" dirty="0"/>
              <a:t> </a:t>
            </a:r>
            <a:r>
              <a:rPr spc="30" dirty="0"/>
              <a:t>in</a:t>
            </a:r>
            <a:r>
              <a:rPr spc="-165" dirty="0"/>
              <a:t> </a:t>
            </a:r>
            <a:r>
              <a:rPr spc="-540" dirty="0"/>
              <a:t>RDS</a:t>
            </a:r>
            <a:endParaRPr spc="-54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7643746" cy="1130855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246748" y="3416325"/>
            <a:ext cx="3140075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900" spc="-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Overview</a:t>
            </a:r>
            <a:endParaRPr sz="59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656320" y="3353435"/>
            <a:ext cx="10408285" cy="26136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38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Relational</a:t>
            </a:r>
            <a:r>
              <a:rPr sz="3950" spc="-31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320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Introduction</a:t>
            </a:r>
            <a:r>
              <a:rPr sz="3950" spc="-31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40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Service</a:t>
            </a:r>
            <a:endParaRPr sz="3950">
              <a:latin typeface="Arial Black" panose="020B0A04020102020204"/>
              <a:cs typeface="Arial Black" panose="020B0A04020102020204"/>
            </a:endParaRPr>
          </a:p>
          <a:p>
            <a:pPr marL="12700" marR="5080">
              <a:lnSpc>
                <a:spcPct val="164000"/>
              </a:lnSpc>
            </a:pPr>
            <a:r>
              <a:rPr sz="3950" spc="-51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A</a:t>
            </a:r>
            <a:r>
              <a:rPr sz="3950" spc="-31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45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D</a:t>
            </a:r>
            <a:r>
              <a:rPr sz="3950" spc="-440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a</a:t>
            </a:r>
            <a:r>
              <a:rPr sz="3950" spc="-27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t</a:t>
            </a:r>
            <a:r>
              <a:rPr sz="3950" spc="-440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abase</a:t>
            </a:r>
            <a:r>
              <a:rPr sz="3950" spc="-31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450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has</a:t>
            </a:r>
            <a:r>
              <a:rPr sz="3950" spc="-31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27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t</a:t>
            </a:r>
            <a:r>
              <a:rPr sz="3950" spc="-35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o</a:t>
            </a:r>
            <a:r>
              <a:rPr sz="3950" spc="-31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45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s</a:t>
            </a:r>
            <a:r>
              <a:rPr sz="3950" spc="-380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t</a:t>
            </a:r>
            <a:r>
              <a:rPr sz="3950" spc="-360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art</a:t>
            </a:r>
            <a:r>
              <a:rPr sz="3950" spc="-31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409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somewhere  </a:t>
            </a:r>
            <a:r>
              <a:rPr sz="3950" spc="-45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D</a:t>
            </a:r>
            <a:r>
              <a:rPr sz="3950" spc="-440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a</a:t>
            </a:r>
            <a:r>
              <a:rPr sz="3950" spc="-27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t</a:t>
            </a:r>
            <a:r>
              <a:rPr sz="3950" spc="-440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abase</a:t>
            </a:r>
            <a:r>
              <a:rPr sz="3950" spc="-31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320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Connection</a:t>
            </a:r>
            <a:r>
              <a:rPr sz="3950" spc="-31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350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Pro</a:t>
            </a:r>
            <a:r>
              <a:rPr sz="3950" spc="-30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t</a:t>
            </a:r>
            <a:r>
              <a:rPr sz="3950" spc="-31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ocol  </a:t>
            </a:r>
            <a:r>
              <a:rPr lang="en-US" sz="3950" spc="-31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                          </a:t>
            </a:r>
            <a:endParaRPr sz="395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11045" y="3416325"/>
            <a:ext cx="2011680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900" spc="-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Demo</a:t>
            </a:r>
            <a:endParaRPr sz="59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66548" y="5322006"/>
            <a:ext cx="921321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34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Cre</a:t>
            </a:r>
            <a:r>
              <a:rPr sz="3950" spc="-41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a</a:t>
            </a:r>
            <a:r>
              <a:rPr sz="3950" spc="-27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t</a:t>
            </a:r>
            <a:r>
              <a:rPr sz="3950" spc="-39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e</a:t>
            </a:r>
            <a:r>
              <a:rPr sz="3950" spc="-31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509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a</a:t>
            </a:r>
            <a:r>
              <a:rPr sz="3950" spc="-31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480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P</a:t>
            </a:r>
            <a:r>
              <a:rPr sz="3950" spc="-42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os</a:t>
            </a:r>
            <a:r>
              <a:rPr sz="3950" spc="-34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t</a:t>
            </a:r>
            <a:r>
              <a:rPr sz="3950" spc="-37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greSQL</a:t>
            </a:r>
            <a:r>
              <a:rPr sz="3950" spc="-31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36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d</a:t>
            </a:r>
            <a:r>
              <a:rPr sz="3950" spc="-41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a</a:t>
            </a:r>
            <a:r>
              <a:rPr sz="3950" spc="-27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t</a:t>
            </a:r>
            <a:r>
              <a:rPr sz="3950" spc="-440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abase</a:t>
            </a:r>
            <a:r>
              <a:rPr sz="3950" spc="-31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380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ins</a:t>
            </a:r>
            <a:r>
              <a:rPr sz="3950" spc="-36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t</a:t>
            </a:r>
            <a:r>
              <a:rPr sz="3950" spc="-41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ance</a:t>
            </a:r>
            <a:endParaRPr sz="395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64361" y="5643807"/>
            <a:ext cx="17775375" cy="628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723130">
              <a:lnSpc>
                <a:spcPct val="100000"/>
              </a:lnSpc>
              <a:spcBef>
                <a:spcPts val="125"/>
              </a:spcBef>
            </a:pPr>
            <a:r>
              <a:rPr spc="160" dirty="0"/>
              <a:t>Connecting</a:t>
            </a:r>
            <a:r>
              <a:rPr spc="-155" dirty="0"/>
              <a:t> </a:t>
            </a:r>
            <a:r>
              <a:rPr spc="275" dirty="0"/>
              <a:t>to</a:t>
            </a:r>
            <a:r>
              <a:rPr spc="-155" dirty="0"/>
              <a:t> </a:t>
            </a:r>
            <a:r>
              <a:rPr spc="-195" dirty="0"/>
              <a:t>a</a:t>
            </a:r>
            <a:r>
              <a:rPr spc="-150" dirty="0"/>
              <a:t> </a:t>
            </a:r>
            <a:r>
              <a:rPr spc="-60" dirty="0"/>
              <a:t>Database</a:t>
            </a:r>
            <a:r>
              <a:rPr spc="-155" dirty="0"/>
              <a:t> </a:t>
            </a:r>
            <a:r>
              <a:rPr spc="30" dirty="0"/>
              <a:t>in</a:t>
            </a:r>
            <a:r>
              <a:rPr spc="-150" dirty="0"/>
              <a:t> </a:t>
            </a:r>
            <a:r>
              <a:rPr spc="-540" dirty="0"/>
              <a:t>RDS</a:t>
            </a:r>
            <a:endParaRPr spc="-54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11045" y="3416325"/>
            <a:ext cx="2011680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900" spc="-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Demo</a:t>
            </a:r>
            <a:endParaRPr sz="59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66548" y="5018351"/>
            <a:ext cx="9285605" cy="123634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65"/>
              </a:spcBef>
            </a:pPr>
            <a:r>
              <a:rPr sz="3950" spc="-310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Connect</a:t>
            </a:r>
            <a:r>
              <a:rPr sz="3950" spc="-31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27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t</a:t>
            </a:r>
            <a:r>
              <a:rPr sz="3950" spc="-35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o</a:t>
            </a:r>
            <a:r>
              <a:rPr sz="3950" spc="-31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509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a</a:t>
            </a:r>
            <a:r>
              <a:rPr sz="3950" spc="-31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480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P</a:t>
            </a:r>
            <a:r>
              <a:rPr sz="3950" spc="-42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os</a:t>
            </a:r>
            <a:r>
              <a:rPr sz="3950" spc="-34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t</a:t>
            </a:r>
            <a:r>
              <a:rPr sz="3950" spc="-37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greSQL</a:t>
            </a:r>
            <a:r>
              <a:rPr sz="3950" spc="-31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36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d</a:t>
            </a:r>
            <a:r>
              <a:rPr sz="3950" spc="-41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a</a:t>
            </a:r>
            <a:r>
              <a:rPr sz="3950" spc="-27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t</a:t>
            </a:r>
            <a:r>
              <a:rPr sz="3950" spc="-440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abase</a:t>
            </a:r>
            <a:r>
              <a:rPr sz="3950" spc="-31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33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with  </a:t>
            </a:r>
            <a:r>
              <a:rPr sz="3950" spc="-36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pgAdmin</a:t>
            </a:r>
            <a:endParaRPr sz="395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0527" y="3793047"/>
            <a:ext cx="12733655" cy="3640454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 marR="5080" indent="-30480" algn="ctr">
              <a:lnSpc>
                <a:spcPct val="100000"/>
              </a:lnSpc>
              <a:spcBef>
                <a:spcPts val="115"/>
              </a:spcBef>
            </a:pPr>
            <a:r>
              <a:rPr sz="7900" spc="-350" dirty="0">
                <a:solidFill>
                  <a:srgbClr val="2A9FBC"/>
                </a:solidFill>
              </a:rPr>
              <a:t>Ma</a:t>
            </a:r>
            <a:r>
              <a:rPr sz="7900" spc="-415" dirty="0">
                <a:solidFill>
                  <a:srgbClr val="2A9FBC"/>
                </a:solidFill>
              </a:rPr>
              <a:t>k</a:t>
            </a:r>
            <a:r>
              <a:rPr sz="7900" spc="35" dirty="0">
                <a:solidFill>
                  <a:srgbClr val="2A9FBC"/>
                </a:solidFill>
              </a:rPr>
              <a:t>e</a:t>
            </a:r>
            <a:r>
              <a:rPr sz="7900" spc="-650" dirty="0">
                <a:solidFill>
                  <a:srgbClr val="2A9FBC"/>
                </a:solidFill>
              </a:rPr>
              <a:t> </a:t>
            </a:r>
            <a:r>
              <a:rPr sz="7900" spc="-229" dirty="0">
                <a:solidFill>
                  <a:srgbClr val="2A9FBC"/>
                </a:solidFill>
              </a:rPr>
              <a:t>sur</a:t>
            </a:r>
            <a:r>
              <a:rPr sz="7900" spc="10" dirty="0">
                <a:solidFill>
                  <a:srgbClr val="2A9FBC"/>
                </a:solidFill>
              </a:rPr>
              <a:t>e</a:t>
            </a:r>
            <a:r>
              <a:rPr sz="7900" spc="-650" dirty="0">
                <a:solidFill>
                  <a:srgbClr val="2A9FBC"/>
                </a:solidFill>
              </a:rPr>
              <a:t> </a:t>
            </a:r>
            <a:r>
              <a:rPr sz="7900" spc="-130" dirty="0">
                <a:solidFill>
                  <a:srgbClr val="2A9FBC"/>
                </a:solidFill>
              </a:rPr>
              <a:t>you</a:t>
            </a:r>
            <a:r>
              <a:rPr sz="7900" spc="70" dirty="0">
                <a:solidFill>
                  <a:srgbClr val="2A9FBC"/>
                </a:solidFill>
              </a:rPr>
              <a:t>r</a:t>
            </a:r>
            <a:r>
              <a:rPr sz="7900" spc="-650" dirty="0">
                <a:solidFill>
                  <a:srgbClr val="2A9FBC"/>
                </a:solidFill>
              </a:rPr>
              <a:t> </a:t>
            </a:r>
            <a:r>
              <a:rPr sz="7900" spc="-880" dirty="0">
                <a:solidFill>
                  <a:srgbClr val="2A9FBC"/>
                </a:solidFill>
              </a:rPr>
              <a:t>RD</a:t>
            </a:r>
            <a:r>
              <a:rPr sz="7900" spc="-595" dirty="0">
                <a:solidFill>
                  <a:srgbClr val="2A9FBC"/>
                </a:solidFill>
              </a:rPr>
              <a:t>S</a:t>
            </a:r>
            <a:r>
              <a:rPr sz="7900" spc="-650" dirty="0">
                <a:solidFill>
                  <a:srgbClr val="2A9FBC"/>
                </a:solidFill>
              </a:rPr>
              <a:t> </a:t>
            </a:r>
            <a:r>
              <a:rPr sz="7900" spc="-145" dirty="0">
                <a:solidFill>
                  <a:srgbClr val="2A9FBC"/>
                </a:solidFill>
              </a:rPr>
              <a:t>ins</a:t>
            </a:r>
            <a:r>
              <a:rPr sz="7900" spc="-275" dirty="0">
                <a:solidFill>
                  <a:srgbClr val="2A9FBC"/>
                </a:solidFill>
              </a:rPr>
              <a:t>t</a:t>
            </a:r>
            <a:r>
              <a:rPr sz="7900" spc="-175" dirty="0">
                <a:solidFill>
                  <a:srgbClr val="2A9FBC"/>
                </a:solidFill>
              </a:rPr>
              <a:t>ance  </a:t>
            </a:r>
            <a:r>
              <a:rPr sz="7900" spc="-130" dirty="0">
                <a:solidFill>
                  <a:srgbClr val="2A9FBC"/>
                </a:solidFill>
              </a:rPr>
              <a:t>securit</a:t>
            </a:r>
            <a:r>
              <a:rPr sz="7900" spc="130" dirty="0">
                <a:solidFill>
                  <a:srgbClr val="2A9FBC"/>
                </a:solidFill>
              </a:rPr>
              <a:t>y</a:t>
            </a:r>
            <a:r>
              <a:rPr sz="7900" spc="-650" dirty="0">
                <a:solidFill>
                  <a:srgbClr val="2A9FBC"/>
                </a:solidFill>
              </a:rPr>
              <a:t> </a:t>
            </a:r>
            <a:r>
              <a:rPr sz="7900" spc="-55" dirty="0">
                <a:solidFill>
                  <a:srgbClr val="2A9FBC"/>
                </a:solidFill>
              </a:rPr>
              <a:t>grou</a:t>
            </a:r>
            <a:r>
              <a:rPr sz="7900" spc="210" dirty="0">
                <a:solidFill>
                  <a:srgbClr val="2A9FBC"/>
                </a:solidFill>
              </a:rPr>
              <a:t>p</a:t>
            </a:r>
            <a:r>
              <a:rPr sz="7900" spc="-650" dirty="0">
                <a:solidFill>
                  <a:srgbClr val="2A9FBC"/>
                </a:solidFill>
              </a:rPr>
              <a:t> </a:t>
            </a:r>
            <a:r>
              <a:rPr sz="7900" spc="-285" dirty="0">
                <a:solidFill>
                  <a:srgbClr val="2A9FBC"/>
                </a:solidFill>
              </a:rPr>
              <a:t>give</a:t>
            </a:r>
            <a:r>
              <a:rPr sz="7900" spc="-45" dirty="0">
                <a:solidFill>
                  <a:srgbClr val="2A9FBC"/>
                </a:solidFill>
              </a:rPr>
              <a:t>s</a:t>
            </a:r>
            <a:r>
              <a:rPr sz="7900" spc="-650" dirty="0">
                <a:solidFill>
                  <a:srgbClr val="2A9FBC"/>
                </a:solidFill>
              </a:rPr>
              <a:t> </a:t>
            </a:r>
            <a:r>
              <a:rPr sz="7900" spc="-270" dirty="0">
                <a:solidFill>
                  <a:srgbClr val="2A9FBC"/>
                </a:solidFill>
              </a:rPr>
              <a:t>acces</a:t>
            </a:r>
            <a:r>
              <a:rPr sz="7900" spc="-30" dirty="0">
                <a:solidFill>
                  <a:srgbClr val="2A9FBC"/>
                </a:solidFill>
              </a:rPr>
              <a:t>s</a:t>
            </a:r>
            <a:r>
              <a:rPr sz="7900" spc="-650" dirty="0">
                <a:solidFill>
                  <a:srgbClr val="2A9FBC"/>
                </a:solidFill>
              </a:rPr>
              <a:t> </a:t>
            </a:r>
            <a:r>
              <a:rPr sz="7900" spc="300" dirty="0">
                <a:solidFill>
                  <a:srgbClr val="2A9FBC"/>
                </a:solidFill>
              </a:rPr>
              <a:t>t</a:t>
            </a:r>
            <a:r>
              <a:rPr sz="7900" spc="55" dirty="0">
                <a:solidFill>
                  <a:srgbClr val="2A9FBC"/>
                </a:solidFill>
              </a:rPr>
              <a:t>o  </a:t>
            </a:r>
            <a:r>
              <a:rPr sz="7900" b="1" i="1" spc="-31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you</a:t>
            </a:r>
            <a:r>
              <a:rPr sz="7900" b="1" i="1" spc="-5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7900" b="1" i="1" spc="-61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7900" b="1" i="1" spc="-30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7900" b="1" i="1" spc="-14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7900" b="1" i="1" spc="-75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7900" spc="-114" dirty="0">
                <a:solidFill>
                  <a:srgbClr val="2A9FBC"/>
                </a:solidFill>
              </a:rPr>
              <a:t>o</a:t>
            </a:r>
            <a:r>
              <a:rPr sz="7900" spc="125" dirty="0">
                <a:solidFill>
                  <a:srgbClr val="2A9FBC"/>
                </a:solidFill>
              </a:rPr>
              <a:t>n</a:t>
            </a:r>
            <a:r>
              <a:rPr sz="7900" spc="-650" dirty="0">
                <a:solidFill>
                  <a:srgbClr val="2A9FBC"/>
                </a:solidFill>
              </a:rPr>
              <a:t> </a:t>
            </a:r>
            <a:r>
              <a:rPr sz="7900" spc="85" dirty="0">
                <a:solidFill>
                  <a:srgbClr val="2A9FBC"/>
                </a:solidFill>
              </a:rPr>
              <a:t>por</a:t>
            </a:r>
            <a:r>
              <a:rPr sz="7900" spc="185" dirty="0">
                <a:solidFill>
                  <a:srgbClr val="2A9FBC"/>
                </a:solidFill>
              </a:rPr>
              <a:t>t</a:t>
            </a:r>
            <a:r>
              <a:rPr sz="7900" spc="-650" dirty="0">
                <a:solidFill>
                  <a:srgbClr val="2A9FBC"/>
                </a:solidFill>
              </a:rPr>
              <a:t> </a:t>
            </a:r>
            <a:r>
              <a:rPr sz="7900" spc="-250" dirty="0">
                <a:solidFill>
                  <a:srgbClr val="2A9FBC"/>
                </a:solidFill>
              </a:rPr>
              <a:t>5432</a:t>
            </a:r>
            <a:endParaRPr sz="79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32000" y="787694"/>
            <a:ext cx="10440670" cy="95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100" spc="-90" dirty="0">
                <a:solidFill>
                  <a:srgbClr val="232323"/>
                </a:solidFill>
              </a:rPr>
              <a:t>PostgreSQL</a:t>
            </a:r>
            <a:r>
              <a:rPr sz="6100" spc="-165" dirty="0">
                <a:solidFill>
                  <a:srgbClr val="232323"/>
                </a:solidFill>
              </a:rPr>
              <a:t> </a:t>
            </a:r>
            <a:r>
              <a:rPr sz="6100" spc="80" dirty="0">
                <a:solidFill>
                  <a:srgbClr val="232323"/>
                </a:solidFill>
              </a:rPr>
              <a:t>Client</a:t>
            </a:r>
            <a:r>
              <a:rPr sz="6100" spc="-160" dirty="0">
                <a:solidFill>
                  <a:srgbClr val="232323"/>
                </a:solidFill>
              </a:rPr>
              <a:t> </a:t>
            </a:r>
            <a:r>
              <a:rPr sz="6100" spc="50" dirty="0">
                <a:solidFill>
                  <a:srgbClr val="232323"/>
                </a:solidFill>
              </a:rPr>
              <a:t>Application</a:t>
            </a:r>
            <a:endParaRPr sz="6100"/>
          </a:p>
        </p:txBody>
      </p:sp>
      <p:sp>
        <p:nvSpPr>
          <p:cNvPr id="3" name="object 3"/>
          <p:cNvSpPr txBox="1"/>
          <p:nvPr/>
        </p:nvSpPr>
        <p:spPr>
          <a:xfrm>
            <a:off x="7542075" y="4158943"/>
            <a:ext cx="5020310" cy="3731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450" spc="-415" dirty="0">
                <a:solidFill>
                  <a:srgbClr val="801F46"/>
                </a:solidFill>
                <a:latin typeface="Arial Black" panose="020B0A04020102020204"/>
                <a:cs typeface="Arial Black" panose="020B0A04020102020204"/>
              </a:rPr>
              <a:t>pgAdmin</a:t>
            </a:r>
            <a:endParaRPr sz="4450">
              <a:latin typeface="Arial Black" panose="020B0A04020102020204"/>
              <a:cs typeface="Arial Black" panose="020B0A04020102020204"/>
            </a:endParaRPr>
          </a:p>
          <a:p>
            <a:pPr marL="12700" marR="5080" indent="-158750" algn="ctr">
              <a:lnSpc>
                <a:spcPct val="283000"/>
              </a:lnSpc>
              <a:spcBef>
                <a:spcPts val="385"/>
              </a:spcBef>
            </a:pPr>
            <a:r>
              <a:rPr sz="3450" spc="-100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Free,</a:t>
            </a:r>
            <a:r>
              <a:rPr sz="3450" spc="-70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450" spc="40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Cross-platform </a:t>
            </a:r>
            <a:r>
              <a:rPr sz="3450" spc="45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450" spc="50" dirty="0">
                <a:solidFill>
                  <a:srgbClr val="B85D82"/>
                </a:solidFill>
                <a:latin typeface="Microsoft Sans Serif" panose="020B0604020202020204"/>
                <a:cs typeface="Microsoft Sans Serif" panose="020B0604020202020204"/>
              </a:rPr>
              <a:t>https:</a:t>
            </a:r>
            <a:r>
              <a:rPr sz="3450" spc="-185" dirty="0">
                <a:solidFill>
                  <a:srgbClr val="B85D82"/>
                </a:solidFill>
                <a:latin typeface="Microsoft Sans Serif" panose="020B0604020202020204"/>
                <a:cs typeface="Microsoft Sans Serif" panose="020B0604020202020204"/>
              </a:rPr>
              <a:t>/</a:t>
            </a:r>
            <a:r>
              <a:rPr sz="3450" spc="90" dirty="0">
                <a:solidFill>
                  <a:srgbClr val="B85D82"/>
                </a:solidFill>
                <a:latin typeface="Microsoft Sans Serif" panose="020B0604020202020204"/>
                <a:cs typeface="Microsoft Sans Serif" panose="020B0604020202020204"/>
                <a:hlinkClick r:id="rId1"/>
              </a:rPr>
              <a:t>/ww</a:t>
            </a:r>
            <a:r>
              <a:rPr sz="3450" spc="-175" dirty="0">
                <a:solidFill>
                  <a:srgbClr val="B85D82"/>
                </a:solidFill>
                <a:latin typeface="Microsoft Sans Serif" panose="020B0604020202020204"/>
                <a:cs typeface="Microsoft Sans Serif" panose="020B0604020202020204"/>
              </a:rPr>
              <a:t>w</a:t>
            </a:r>
            <a:r>
              <a:rPr sz="3450" spc="10" dirty="0">
                <a:solidFill>
                  <a:srgbClr val="B85D82"/>
                </a:solidFill>
                <a:latin typeface="Microsoft Sans Serif" panose="020B0604020202020204"/>
                <a:cs typeface="Microsoft Sans Serif" panose="020B0604020202020204"/>
                <a:hlinkClick r:id="rId1"/>
              </a:rPr>
              <a:t>.pgadmin.org/</a:t>
            </a:r>
            <a:endParaRPr sz="345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64361" y="5643807"/>
            <a:ext cx="17775375" cy="628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469380">
              <a:lnSpc>
                <a:spcPct val="100000"/>
              </a:lnSpc>
              <a:spcBef>
                <a:spcPts val="125"/>
              </a:spcBef>
            </a:pPr>
            <a:r>
              <a:rPr spc="210" dirty="0"/>
              <a:t>In</a:t>
            </a:r>
            <a:r>
              <a:rPr spc="55" dirty="0"/>
              <a:t>t</a:t>
            </a:r>
            <a:r>
              <a:rPr spc="135" dirty="0"/>
              <a:t>eracting</a:t>
            </a:r>
            <a:r>
              <a:rPr spc="-150" dirty="0"/>
              <a:t> </a:t>
            </a:r>
            <a:r>
              <a:rPr spc="110" dirty="0"/>
              <a:t>with</a:t>
            </a:r>
            <a:r>
              <a:rPr spc="-150" dirty="0"/>
              <a:t> </a:t>
            </a:r>
            <a:r>
              <a:rPr spc="-540" dirty="0"/>
              <a:t>RDS</a:t>
            </a:r>
            <a:r>
              <a:rPr spc="-150" dirty="0"/>
              <a:t> </a:t>
            </a:r>
            <a:r>
              <a:rPr spc="30" dirty="0"/>
              <a:t>in</a:t>
            </a:r>
            <a:r>
              <a:rPr spc="-150" dirty="0"/>
              <a:t> </a:t>
            </a:r>
            <a:r>
              <a:rPr spc="114" dirty="0"/>
              <a:t>Code</a:t>
            </a:r>
            <a:endParaRPr spc="114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59979" y="703612"/>
            <a:ext cx="0" cy="9878060"/>
          </a:xfrm>
          <a:custGeom>
            <a:avLst/>
            <a:gdLst/>
            <a:ahLst/>
            <a:cxnLst/>
            <a:rect l="l" t="t" r="r" b="b"/>
            <a:pathLst>
              <a:path h="9878060">
                <a:moveTo>
                  <a:pt x="0" y="0"/>
                </a:moveTo>
                <a:lnTo>
                  <a:pt x="0" y="9877961"/>
                </a:lnTo>
              </a:path>
            </a:pathLst>
          </a:custGeom>
          <a:ln w="31412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58947" y="4203134"/>
            <a:ext cx="4017010" cy="281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100" spc="-30" dirty="0">
                <a:solidFill>
                  <a:srgbClr val="232323"/>
                </a:solidFill>
              </a:rPr>
              <a:t>Why</a:t>
            </a:r>
            <a:r>
              <a:rPr sz="6100" spc="-180" dirty="0">
                <a:solidFill>
                  <a:srgbClr val="232323"/>
                </a:solidFill>
              </a:rPr>
              <a:t> </a:t>
            </a:r>
            <a:r>
              <a:rPr sz="6100" spc="-114" dirty="0">
                <a:solidFill>
                  <a:srgbClr val="232323"/>
                </a:solidFill>
              </a:rPr>
              <a:t>Do</a:t>
            </a:r>
            <a:r>
              <a:rPr sz="6100" spc="-180" dirty="0">
                <a:solidFill>
                  <a:srgbClr val="232323"/>
                </a:solidFill>
              </a:rPr>
              <a:t> </a:t>
            </a:r>
            <a:r>
              <a:rPr sz="6100" spc="-195" dirty="0">
                <a:solidFill>
                  <a:srgbClr val="232323"/>
                </a:solidFill>
              </a:rPr>
              <a:t>We</a:t>
            </a:r>
            <a:endParaRPr sz="6100"/>
          </a:p>
          <a:p>
            <a:pPr marL="369570" marR="5080" indent="1162685">
              <a:lnSpc>
                <a:spcPct val="100000"/>
              </a:lnSpc>
              <a:spcBef>
                <a:spcPts val="5"/>
              </a:spcBef>
            </a:pPr>
            <a:r>
              <a:rPr sz="6100" spc="45" dirty="0">
                <a:solidFill>
                  <a:srgbClr val="232323"/>
                </a:solidFill>
              </a:rPr>
              <a:t>Need</a:t>
            </a:r>
            <a:r>
              <a:rPr sz="6100" spc="-235" dirty="0">
                <a:solidFill>
                  <a:srgbClr val="232323"/>
                </a:solidFill>
              </a:rPr>
              <a:t> </a:t>
            </a:r>
            <a:r>
              <a:rPr sz="6100" spc="-185" dirty="0">
                <a:solidFill>
                  <a:srgbClr val="232323"/>
                </a:solidFill>
              </a:rPr>
              <a:t>a </a:t>
            </a:r>
            <a:r>
              <a:rPr sz="6100" spc="-1610" dirty="0">
                <a:solidFill>
                  <a:srgbClr val="232323"/>
                </a:solidFill>
              </a:rPr>
              <a:t> </a:t>
            </a:r>
            <a:r>
              <a:rPr sz="6100" spc="-265" dirty="0">
                <a:solidFill>
                  <a:srgbClr val="232323"/>
                </a:solidFill>
              </a:rPr>
              <a:t>D</a:t>
            </a:r>
            <a:r>
              <a:rPr sz="6100" spc="-280" dirty="0">
                <a:solidFill>
                  <a:srgbClr val="232323"/>
                </a:solidFill>
              </a:rPr>
              <a:t>a</a:t>
            </a:r>
            <a:r>
              <a:rPr sz="6100" spc="409" dirty="0">
                <a:solidFill>
                  <a:srgbClr val="232323"/>
                </a:solidFill>
              </a:rPr>
              <a:t>t</a:t>
            </a:r>
            <a:r>
              <a:rPr sz="6100" spc="-130" dirty="0">
                <a:solidFill>
                  <a:srgbClr val="232323"/>
                </a:solidFill>
              </a:rPr>
              <a:t>abase?</a:t>
            </a:r>
            <a:endParaRPr sz="6100"/>
          </a:p>
        </p:txBody>
      </p:sp>
      <p:sp>
        <p:nvSpPr>
          <p:cNvPr id="4" name="object 4"/>
          <p:cNvSpPr txBox="1"/>
          <p:nvPr/>
        </p:nvSpPr>
        <p:spPr>
          <a:xfrm>
            <a:off x="8544381" y="4829874"/>
            <a:ext cx="9469755" cy="16129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409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Persistence</a:t>
            </a:r>
            <a:r>
              <a:rPr sz="3950" spc="-31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380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between</a:t>
            </a:r>
            <a:r>
              <a:rPr sz="3950" spc="-310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35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application</a:t>
            </a:r>
            <a:r>
              <a:rPr sz="3950" spc="-31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409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restarts</a:t>
            </a:r>
            <a:endParaRPr sz="3950">
              <a:latin typeface="Arial Black" panose="020B0A04020102020204"/>
              <a:cs typeface="Arial Black" panose="020B0A04020102020204"/>
            </a:endParaRPr>
          </a:p>
          <a:p>
            <a:pPr marL="12700">
              <a:lnSpc>
                <a:spcPct val="100000"/>
              </a:lnSpc>
              <a:spcBef>
                <a:spcPts val="3010"/>
              </a:spcBef>
            </a:pPr>
            <a:r>
              <a:rPr sz="3950" spc="-37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Scalability</a:t>
            </a:r>
            <a:r>
              <a:rPr sz="3950" spc="-31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42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when</a:t>
            </a:r>
            <a:r>
              <a:rPr sz="3950" spc="-31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34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activity</a:t>
            </a:r>
            <a:r>
              <a:rPr sz="3950" spc="-31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430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increases</a:t>
            </a:r>
            <a:endParaRPr sz="395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9431" y="4462158"/>
            <a:ext cx="15091410" cy="2153920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7900" spc="-40" dirty="0">
                <a:solidFill>
                  <a:srgbClr val="9BC84D"/>
                </a:solidFill>
              </a:rPr>
              <a:t>Objec</a:t>
            </a:r>
            <a:r>
              <a:rPr sz="7900" spc="105" dirty="0">
                <a:solidFill>
                  <a:srgbClr val="9BC84D"/>
                </a:solidFill>
              </a:rPr>
              <a:t>t</a:t>
            </a:r>
            <a:r>
              <a:rPr sz="7900" spc="-650" dirty="0">
                <a:solidFill>
                  <a:srgbClr val="9BC84D"/>
                </a:solidFill>
              </a:rPr>
              <a:t> </a:t>
            </a:r>
            <a:r>
              <a:rPr sz="7900" spc="-490" dirty="0">
                <a:solidFill>
                  <a:srgbClr val="9BC84D"/>
                </a:solidFill>
              </a:rPr>
              <a:t>Rel</a:t>
            </a:r>
            <a:r>
              <a:rPr sz="7900" spc="-615" dirty="0">
                <a:solidFill>
                  <a:srgbClr val="9BC84D"/>
                </a:solidFill>
              </a:rPr>
              <a:t>a</a:t>
            </a:r>
            <a:r>
              <a:rPr sz="7900" spc="-160" dirty="0">
                <a:solidFill>
                  <a:srgbClr val="9BC84D"/>
                </a:solidFill>
              </a:rPr>
              <a:t>tiona</a:t>
            </a:r>
            <a:r>
              <a:rPr sz="7900" spc="40" dirty="0">
                <a:solidFill>
                  <a:srgbClr val="9BC84D"/>
                </a:solidFill>
              </a:rPr>
              <a:t>l</a:t>
            </a:r>
            <a:r>
              <a:rPr sz="7900" spc="-650" dirty="0">
                <a:solidFill>
                  <a:srgbClr val="9BC84D"/>
                </a:solidFill>
              </a:rPr>
              <a:t> </a:t>
            </a:r>
            <a:r>
              <a:rPr sz="7900" spc="-105" dirty="0">
                <a:solidFill>
                  <a:srgbClr val="9BC84D"/>
                </a:solidFill>
              </a:rPr>
              <a:t>Mappin</a:t>
            </a:r>
            <a:r>
              <a:rPr sz="7900" spc="135" dirty="0">
                <a:solidFill>
                  <a:srgbClr val="9BC84D"/>
                </a:solidFill>
              </a:rPr>
              <a:t>g</a:t>
            </a:r>
            <a:r>
              <a:rPr sz="7900" spc="-650" dirty="0">
                <a:solidFill>
                  <a:srgbClr val="9BC84D"/>
                </a:solidFill>
              </a:rPr>
              <a:t> </a:t>
            </a:r>
            <a:r>
              <a:rPr sz="7900" spc="-530" dirty="0">
                <a:solidFill>
                  <a:srgbClr val="9BC84D"/>
                </a:solidFill>
              </a:rPr>
              <a:t>(ORM)</a:t>
            </a:r>
            <a:endParaRPr sz="7900"/>
          </a:p>
          <a:p>
            <a:pPr marL="104140">
              <a:lnSpc>
                <a:spcPct val="100000"/>
              </a:lnSpc>
              <a:spcBef>
                <a:spcPts val="700"/>
              </a:spcBef>
            </a:pPr>
            <a:r>
              <a:rPr sz="4450" spc="45" dirty="0">
                <a:solidFill>
                  <a:srgbClr val="232323"/>
                </a:solidFill>
              </a:rPr>
              <a:t>Converts</a:t>
            </a:r>
            <a:r>
              <a:rPr sz="4450" spc="-85" dirty="0">
                <a:solidFill>
                  <a:srgbClr val="232323"/>
                </a:solidFill>
              </a:rPr>
              <a:t> </a:t>
            </a:r>
            <a:r>
              <a:rPr sz="4450" spc="80" dirty="0">
                <a:solidFill>
                  <a:srgbClr val="232323"/>
                </a:solidFill>
              </a:rPr>
              <a:t>between</a:t>
            </a:r>
            <a:r>
              <a:rPr sz="4450" spc="-85" dirty="0">
                <a:solidFill>
                  <a:srgbClr val="232323"/>
                </a:solidFill>
              </a:rPr>
              <a:t> </a:t>
            </a:r>
            <a:r>
              <a:rPr sz="4450" spc="5" dirty="0">
                <a:solidFill>
                  <a:srgbClr val="232323"/>
                </a:solidFill>
              </a:rPr>
              <a:t>database</a:t>
            </a:r>
            <a:r>
              <a:rPr sz="4450" spc="-85" dirty="0">
                <a:solidFill>
                  <a:srgbClr val="232323"/>
                </a:solidFill>
              </a:rPr>
              <a:t> </a:t>
            </a:r>
            <a:r>
              <a:rPr sz="4450" spc="45" dirty="0">
                <a:solidFill>
                  <a:srgbClr val="232323"/>
                </a:solidFill>
              </a:rPr>
              <a:t>records</a:t>
            </a:r>
            <a:r>
              <a:rPr sz="4450" spc="-80" dirty="0">
                <a:solidFill>
                  <a:srgbClr val="232323"/>
                </a:solidFill>
              </a:rPr>
              <a:t> </a:t>
            </a:r>
            <a:r>
              <a:rPr sz="4450" spc="50" dirty="0">
                <a:solidFill>
                  <a:srgbClr val="232323"/>
                </a:solidFill>
              </a:rPr>
              <a:t>and</a:t>
            </a:r>
            <a:r>
              <a:rPr sz="4450" spc="-85" dirty="0">
                <a:solidFill>
                  <a:srgbClr val="232323"/>
                </a:solidFill>
              </a:rPr>
              <a:t> </a:t>
            </a:r>
            <a:r>
              <a:rPr sz="4450" spc="105" dirty="0">
                <a:solidFill>
                  <a:srgbClr val="232323"/>
                </a:solidFill>
              </a:rPr>
              <a:t>in-code</a:t>
            </a:r>
            <a:r>
              <a:rPr sz="4450" spc="-85" dirty="0">
                <a:solidFill>
                  <a:srgbClr val="232323"/>
                </a:solidFill>
              </a:rPr>
              <a:t> </a:t>
            </a:r>
            <a:r>
              <a:rPr sz="4450" spc="-10" dirty="0">
                <a:solidFill>
                  <a:srgbClr val="232323"/>
                </a:solidFill>
              </a:rPr>
              <a:t>“Objects”.</a:t>
            </a:r>
            <a:endParaRPr sz="445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810856" y="2990161"/>
            <a:ext cx="4760595" cy="5328285"/>
            <a:chOff x="12810856" y="2990161"/>
            <a:chExt cx="4760595" cy="5328285"/>
          </a:xfrm>
        </p:grpSpPr>
        <p:sp>
          <p:nvSpPr>
            <p:cNvPr id="3" name="object 3"/>
            <p:cNvSpPr/>
            <p:nvPr/>
          </p:nvSpPr>
          <p:spPr>
            <a:xfrm>
              <a:off x="12857975" y="3037280"/>
              <a:ext cx="4665980" cy="5234305"/>
            </a:xfrm>
            <a:custGeom>
              <a:avLst/>
              <a:gdLst/>
              <a:ahLst/>
              <a:cxnLst/>
              <a:rect l="l" t="t" r="r" b="b"/>
              <a:pathLst>
                <a:path w="4665980" h="5234305">
                  <a:moveTo>
                    <a:pt x="320129" y="0"/>
                  </a:moveTo>
                  <a:lnTo>
                    <a:pt x="4345752" y="0"/>
                  </a:lnTo>
                  <a:lnTo>
                    <a:pt x="4409456" y="245"/>
                  </a:lnTo>
                  <a:lnTo>
                    <a:pt x="4460830" y="1960"/>
                  </a:lnTo>
                  <a:lnTo>
                    <a:pt x="4501636" y="6618"/>
                  </a:lnTo>
                  <a:lnTo>
                    <a:pt x="4571928" y="34600"/>
                  </a:lnTo>
                  <a:lnTo>
                    <a:pt x="4604835" y="61046"/>
                  </a:lnTo>
                  <a:lnTo>
                    <a:pt x="4631281" y="93953"/>
                  </a:lnTo>
                  <a:lnTo>
                    <a:pt x="4650194" y="132246"/>
                  </a:lnTo>
                  <a:lnTo>
                    <a:pt x="4663921" y="205050"/>
                  </a:lnTo>
                  <a:lnTo>
                    <a:pt x="4665636" y="256425"/>
                  </a:lnTo>
                  <a:lnTo>
                    <a:pt x="4665882" y="320129"/>
                  </a:lnTo>
                  <a:lnTo>
                    <a:pt x="4665882" y="4913866"/>
                  </a:lnTo>
                  <a:lnTo>
                    <a:pt x="4665636" y="4977570"/>
                  </a:lnTo>
                  <a:lnTo>
                    <a:pt x="4663921" y="5028944"/>
                  </a:lnTo>
                  <a:lnTo>
                    <a:pt x="4659263" y="5069750"/>
                  </a:lnTo>
                  <a:lnTo>
                    <a:pt x="4631281" y="5140042"/>
                  </a:lnTo>
                  <a:lnTo>
                    <a:pt x="4604835" y="5172948"/>
                  </a:lnTo>
                  <a:lnTo>
                    <a:pt x="4571928" y="5199395"/>
                  </a:lnTo>
                  <a:lnTo>
                    <a:pt x="4533635" y="5218307"/>
                  </a:lnTo>
                  <a:lnTo>
                    <a:pt x="4460830" y="5232034"/>
                  </a:lnTo>
                  <a:lnTo>
                    <a:pt x="4409456" y="5233750"/>
                  </a:lnTo>
                  <a:lnTo>
                    <a:pt x="4345752" y="5233995"/>
                  </a:lnTo>
                  <a:lnTo>
                    <a:pt x="320129" y="5233995"/>
                  </a:lnTo>
                  <a:lnTo>
                    <a:pt x="256425" y="5233750"/>
                  </a:lnTo>
                  <a:lnTo>
                    <a:pt x="205050" y="5232034"/>
                  </a:lnTo>
                  <a:lnTo>
                    <a:pt x="164244" y="5227377"/>
                  </a:lnTo>
                  <a:lnTo>
                    <a:pt x="93953" y="5199395"/>
                  </a:lnTo>
                  <a:lnTo>
                    <a:pt x="61046" y="5172948"/>
                  </a:lnTo>
                  <a:lnTo>
                    <a:pt x="34600" y="5140042"/>
                  </a:lnTo>
                  <a:lnTo>
                    <a:pt x="15687" y="5101749"/>
                  </a:lnTo>
                  <a:lnTo>
                    <a:pt x="1960" y="5028944"/>
                  </a:lnTo>
                  <a:lnTo>
                    <a:pt x="245" y="4977570"/>
                  </a:lnTo>
                  <a:lnTo>
                    <a:pt x="0" y="4913866"/>
                  </a:lnTo>
                  <a:lnTo>
                    <a:pt x="0" y="320129"/>
                  </a:lnTo>
                  <a:lnTo>
                    <a:pt x="245" y="256425"/>
                  </a:lnTo>
                  <a:lnTo>
                    <a:pt x="1960" y="205050"/>
                  </a:lnTo>
                  <a:lnTo>
                    <a:pt x="6618" y="164244"/>
                  </a:lnTo>
                  <a:lnTo>
                    <a:pt x="34600" y="93953"/>
                  </a:lnTo>
                  <a:lnTo>
                    <a:pt x="61046" y="61046"/>
                  </a:lnTo>
                  <a:lnTo>
                    <a:pt x="93953" y="34600"/>
                  </a:lnTo>
                  <a:lnTo>
                    <a:pt x="132246" y="15687"/>
                  </a:lnTo>
                  <a:lnTo>
                    <a:pt x="205050" y="1960"/>
                  </a:lnTo>
                  <a:lnTo>
                    <a:pt x="256425" y="245"/>
                  </a:lnTo>
                  <a:lnTo>
                    <a:pt x="320129" y="0"/>
                  </a:lnTo>
                  <a:close/>
                </a:path>
              </a:pathLst>
            </a:custGeom>
            <a:ln w="94237">
              <a:solidFill>
                <a:srgbClr val="F15B2A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3871022" y="4286243"/>
              <a:ext cx="2639785" cy="2736069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4497" y="4039796"/>
            <a:ext cx="5143203" cy="3228964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4662055" y="2702979"/>
            <a:ext cx="1057910" cy="691515"/>
          </a:xfrm>
          <a:custGeom>
            <a:avLst/>
            <a:gdLst/>
            <a:ahLst/>
            <a:cxnLst/>
            <a:rect l="l" t="t" r="r" b="b"/>
            <a:pathLst>
              <a:path w="1057909" h="691514">
                <a:moveTo>
                  <a:pt x="1057726" y="0"/>
                </a:moveTo>
                <a:lnTo>
                  <a:pt x="0" y="0"/>
                </a:lnTo>
                <a:lnTo>
                  <a:pt x="0" y="691078"/>
                </a:lnTo>
                <a:lnTo>
                  <a:pt x="1057726" y="691078"/>
                </a:lnTo>
                <a:lnTo>
                  <a:pt x="10577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4696475" y="2716247"/>
            <a:ext cx="98933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475" dirty="0">
                <a:solidFill>
                  <a:srgbClr val="F15B2A"/>
                </a:solidFill>
                <a:latin typeface="Arial Black" panose="020B0A04020102020204"/>
                <a:cs typeface="Arial Black" panose="020B0A04020102020204"/>
              </a:rPr>
              <a:t>RDS</a:t>
            </a:r>
            <a:endParaRPr sz="3950">
              <a:latin typeface="Arial Black" panose="020B0A04020102020204"/>
              <a:cs typeface="Arial Black" panose="020B0A0402010202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2170603" y="5509841"/>
            <a:ext cx="1369695" cy="289560"/>
            <a:chOff x="12170603" y="5509841"/>
            <a:chExt cx="1369695" cy="289560"/>
          </a:xfrm>
        </p:grpSpPr>
        <p:sp>
          <p:nvSpPr>
            <p:cNvPr id="9" name="object 9"/>
            <p:cNvSpPr/>
            <p:nvPr/>
          </p:nvSpPr>
          <p:spPr>
            <a:xfrm>
              <a:off x="12170603" y="5654887"/>
              <a:ext cx="1153795" cy="0"/>
            </a:xfrm>
            <a:custGeom>
              <a:avLst/>
              <a:gdLst/>
              <a:ahLst/>
              <a:cxnLst/>
              <a:rect l="l" t="t" r="r" b="b"/>
              <a:pathLst>
                <a:path w="1153794">
                  <a:moveTo>
                    <a:pt x="0" y="0"/>
                  </a:moveTo>
                  <a:lnTo>
                    <a:pt x="1153773" y="0"/>
                  </a:lnTo>
                </a:path>
              </a:pathLst>
            </a:custGeom>
            <a:ln w="74406">
              <a:solidFill>
                <a:srgbClr val="232323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3251052" y="5509841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59" h="289560">
                  <a:moveTo>
                    <a:pt x="0" y="0"/>
                  </a:moveTo>
                  <a:lnTo>
                    <a:pt x="62" y="288996"/>
                  </a:lnTo>
                  <a:lnTo>
                    <a:pt x="289027" y="1444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232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/>
          <p:nvPr/>
        </p:nvSpPr>
        <p:spPr>
          <a:xfrm>
            <a:off x="8083342" y="5654887"/>
            <a:ext cx="1350645" cy="0"/>
          </a:xfrm>
          <a:custGeom>
            <a:avLst/>
            <a:gdLst/>
            <a:ahLst/>
            <a:cxnLst/>
            <a:rect l="l" t="t" r="r" b="b"/>
            <a:pathLst>
              <a:path w="1350645">
                <a:moveTo>
                  <a:pt x="0" y="0"/>
                </a:moveTo>
                <a:lnTo>
                  <a:pt x="1350590" y="0"/>
                </a:lnTo>
              </a:path>
            </a:pathLst>
          </a:custGeom>
          <a:ln w="74406">
            <a:solidFill>
              <a:srgbClr val="232323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9468351" y="5404517"/>
            <a:ext cx="2668270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950" spc="-300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DB</a:t>
            </a:r>
            <a:r>
              <a:rPr sz="2950" spc="-229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2950" spc="-23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Connection</a:t>
            </a:r>
            <a:endParaRPr sz="295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01707" y="4035354"/>
            <a:ext cx="2900680" cy="804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100" spc="-480" dirty="0">
                <a:solidFill>
                  <a:srgbClr val="A62E5C"/>
                </a:solidFill>
                <a:latin typeface="Arial Black" panose="020B0A04020102020204"/>
                <a:cs typeface="Arial Black" panose="020B0A04020102020204"/>
              </a:rPr>
              <a:t>Sequelize</a:t>
            </a:r>
            <a:endParaRPr sz="51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44827" y="5532669"/>
            <a:ext cx="9014460" cy="1847850"/>
          </a:xfrm>
          <a:prstGeom prst="rect">
            <a:avLst/>
          </a:prstGeom>
        </p:spPr>
        <p:txBody>
          <a:bodyPr vert="horz" wrap="square" lIns="0" tIns="3213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30"/>
              </a:spcBef>
            </a:pPr>
            <a:r>
              <a:rPr sz="3950" spc="-75" dirty="0">
                <a:solidFill>
                  <a:srgbClr val="232323"/>
                </a:solidFill>
                <a:latin typeface="Microsoft Sans Serif" panose="020B0604020202020204"/>
                <a:cs typeface="Microsoft Sans Serif" panose="020B0604020202020204"/>
              </a:rPr>
              <a:t>Node.js</a:t>
            </a:r>
            <a:r>
              <a:rPr sz="3950" spc="-114" dirty="0">
                <a:solidFill>
                  <a:srgbClr val="232323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950" spc="-95" dirty="0">
                <a:solidFill>
                  <a:srgbClr val="232323"/>
                </a:solidFill>
                <a:latin typeface="Microsoft Sans Serif" panose="020B0604020202020204"/>
                <a:cs typeface="Microsoft Sans Serif" panose="020B0604020202020204"/>
              </a:rPr>
              <a:t>ORM</a:t>
            </a:r>
            <a:r>
              <a:rPr sz="3950" spc="-114" dirty="0">
                <a:solidFill>
                  <a:srgbClr val="232323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950" spc="5" dirty="0">
                <a:solidFill>
                  <a:srgbClr val="232323"/>
                </a:solidFill>
                <a:latin typeface="Microsoft Sans Serif" panose="020B0604020202020204"/>
                <a:cs typeface="Microsoft Sans Serif" panose="020B0604020202020204"/>
              </a:rPr>
              <a:t>library</a:t>
            </a:r>
            <a:endParaRPr sz="3950">
              <a:latin typeface="Microsoft Sans Serif" panose="020B0604020202020204"/>
              <a:cs typeface="Microsoft Sans Serif" panose="020B0604020202020204"/>
            </a:endParaRPr>
          </a:p>
          <a:p>
            <a:pPr algn="ctr">
              <a:lnSpc>
                <a:spcPct val="100000"/>
              </a:lnSpc>
              <a:spcBef>
                <a:spcPts val="2435"/>
              </a:spcBef>
            </a:pPr>
            <a:r>
              <a:rPr sz="3950" spc="25" dirty="0">
                <a:solidFill>
                  <a:srgbClr val="232323"/>
                </a:solidFill>
                <a:latin typeface="Microsoft Sans Serif" panose="020B0604020202020204"/>
                <a:cs typeface="Microsoft Sans Serif" panose="020B0604020202020204"/>
              </a:rPr>
              <a:t>Supports</a:t>
            </a:r>
            <a:r>
              <a:rPr sz="3950" spc="-90" dirty="0">
                <a:solidFill>
                  <a:srgbClr val="232323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950" spc="-95" dirty="0">
                <a:solidFill>
                  <a:srgbClr val="232323"/>
                </a:solidFill>
                <a:latin typeface="Microsoft Sans Serif" panose="020B0604020202020204"/>
                <a:cs typeface="Microsoft Sans Serif" panose="020B0604020202020204"/>
              </a:rPr>
              <a:t>PostgreSQL,</a:t>
            </a:r>
            <a:r>
              <a:rPr sz="3950" spc="-85" dirty="0">
                <a:solidFill>
                  <a:srgbClr val="232323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950" spc="-145" dirty="0">
                <a:solidFill>
                  <a:srgbClr val="232323"/>
                </a:solidFill>
                <a:latin typeface="Microsoft Sans Serif" panose="020B0604020202020204"/>
                <a:cs typeface="Microsoft Sans Serif" panose="020B0604020202020204"/>
              </a:rPr>
              <a:t>MySQL,</a:t>
            </a:r>
            <a:r>
              <a:rPr sz="3950" spc="-85" dirty="0">
                <a:solidFill>
                  <a:srgbClr val="232323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950" spc="40" dirty="0">
                <a:solidFill>
                  <a:srgbClr val="232323"/>
                </a:solidFill>
                <a:latin typeface="Microsoft Sans Serif" panose="020B0604020202020204"/>
                <a:cs typeface="Microsoft Sans Serif" panose="020B0604020202020204"/>
              </a:rPr>
              <a:t>and</a:t>
            </a:r>
            <a:r>
              <a:rPr sz="3950" spc="-85" dirty="0">
                <a:solidFill>
                  <a:srgbClr val="232323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950" spc="30" dirty="0">
                <a:solidFill>
                  <a:srgbClr val="232323"/>
                </a:solidFill>
                <a:latin typeface="Microsoft Sans Serif" panose="020B0604020202020204"/>
                <a:cs typeface="Microsoft Sans Serif" panose="020B0604020202020204"/>
              </a:rPr>
              <a:t>more</a:t>
            </a:r>
            <a:endParaRPr sz="395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64361" y="5643807"/>
            <a:ext cx="17775375" cy="628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49986" y="4354076"/>
            <a:ext cx="17077690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215" dirty="0"/>
              <a:t>Rel</a:t>
            </a:r>
            <a:r>
              <a:rPr spc="-320" dirty="0"/>
              <a:t>a</a:t>
            </a:r>
            <a:r>
              <a:rPr spc="70" dirty="0"/>
              <a:t>tional</a:t>
            </a:r>
            <a:r>
              <a:rPr spc="-150" dirty="0"/>
              <a:t> </a:t>
            </a:r>
            <a:r>
              <a:rPr spc="-285" dirty="0"/>
              <a:t>D</a:t>
            </a:r>
            <a:r>
              <a:rPr spc="-305" dirty="0"/>
              <a:t>a</a:t>
            </a:r>
            <a:r>
              <a:rPr spc="475" dirty="0"/>
              <a:t>t</a:t>
            </a:r>
            <a:r>
              <a:rPr spc="-75" dirty="0"/>
              <a:t>abase</a:t>
            </a:r>
            <a:r>
              <a:rPr spc="-150" dirty="0"/>
              <a:t> </a:t>
            </a:r>
            <a:r>
              <a:rPr spc="-40" dirty="0"/>
              <a:t>Service</a:t>
            </a:r>
            <a:r>
              <a:rPr spc="-150" dirty="0"/>
              <a:t> </a:t>
            </a:r>
            <a:r>
              <a:rPr spc="-475" dirty="0"/>
              <a:t>(RDS)</a:t>
            </a:r>
            <a:r>
              <a:rPr spc="-150" dirty="0"/>
              <a:t> </a:t>
            </a:r>
            <a:r>
              <a:rPr spc="-25" dirty="0"/>
              <a:t>Overview</a:t>
            </a:r>
            <a:endParaRPr spc="-2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64361" y="5643807"/>
            <a:ext cx="17775375" cy="628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3318490">
              <a:lnSpc>
                <a:spcPct val="100000"/>
              </a:lnSpc>
              <a:spcBef>
                <a:spcPts val="125"/>
              </a:spcBef>
            </a:pPr>
            <a:r>
              <a:rPr spc="55" dirty="0"/>
              <a:t>Conclusion</a:t>
            </a:r>
            <a:endParaRPr spc="5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7643746" cy="1130855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226770" y="3416325"/>
            <a:ext cx="3180080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900" spc="-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Summary</a:t>
            </a:r>
            <a:endParaRPr sz="59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47841" y="3845611"/>
            <a:ext cx="7869555" cy="36099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3950" spc="-420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Rel</a:t>
            </a:r>
            <a:r>
              <a:rPr sz="3950" spc="-52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a</a:t>
            </a:r>
            <a:r>
              <a:rPr sz="3950" spc="-34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tional</a:t>
            </a:r>
            <a:r>
              <a:rPr sz="3950" spc="-31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36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d</a:t>
            </a:r>
            <a:r>
              <a:rPr sz="3950" spc="-41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a</a:t>
            </a:r>
            <a:r>
              <a:rPr sz="3950" spc="-27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t</a:t>
            </a:r>
            <a:r>
              <a:rPr sz="3950" spc="-440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abase</a:t>
            </a:r>
            <a:r>
              <a:rPr sz="3950" spc="-31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360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fundamen</a:t>
            </a:r>
            <a:r>
              <a:rPr sz="3950" spc="-290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t</a:t>
            </a:r>
            <a:r>
              <a:rPr sz="3950" spc="-46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als</a:t>
            </a:r>
            <a:endParaRPr sz="3950">
              <a:latin typeface="Arial Black" panose="020B0A04020102020204"/>
              <a:cs typeface="Arial Black" panose="020B0A04020102020204"/>
            </a:endParaRPr>
          </a:p>
          <a:p>
            <a:pPr marL="12700" marR="3091815" algn="just">
              <a:lnSpc>
                <a:spcPct val="164000"/>
              </a:lnSpc>
            </a:pPr>
            <a:r>
              <a:rPr sz="3950" spc="-480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P</a:t>
            </a:r>
            <a:r>
              <a:rPr sz="3950" spc="-330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epperoni</a:t>
            </a:r>
            <a:r>
              <a:rPr sz="3950" spc="-31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380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Pizzabase  </a:t>
            </a:r>
            <a:r>
              <a:rPr lang="en-US" sz="3950" spc="-380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                        </a:t>
            </a:r>
            <a:r>
              <a:rPr sz="3950" spc="-409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The</a:t>
            </a:r>
            <a:r>
              <a:rPr sz="3950" spc="-31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720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k</a:t>
            </a:r>
            <a:r>
              <a:rPr sz="3950" spc="-35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ey</a:t>
            </a:r>
            <a:r>
              <a:rPr sz="3950" spc="-31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27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t</a:t>
            </a:r>
            <a:r>
              <a:rPr sz="3950" spc="-35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o</a:t>
            </a:r>
            <a:r>
              <a:rPr sz="3950" spc="-31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300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the</a:t>
            </a:r>
            <a:r>
              <a:rPr sz="3950" spc="-31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27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t</a:t>
            </a:r>
            <a:r>
              <a:rPr sz="3950" spc="-310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able  </a:t>
            </a:r>
            <a:endParaRPr sz="395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35897" y="787694"/>
            <a:ext cx="3632835" cy="95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100" spc="-265" dirty="0">
                <a:solidFill>
                  <a:srgbClr val="232323"/>
                </a:solidFill>
              </a:rPr>
              <a:t>D</a:t>
            </a:r>
            <a:r>
              <a:rPr sz="6100" spc="-280" dirty="0">
                <a:solidFill>
                  <a:srgbClr val="232323"/>
                </a:solidFill>
              </a:rPr>
              <a:t>a</a:t>
            </a:r>
            <a:r>
              <a:rPr sz="6100" spc="409" dirty="0">
                <a:solidFill>
                  <a:srgbClr val="232323"/>
                </a:solidFill>
              </a:rPr>
              <a:t>t</a:t>
            </a:r>
            <a:r>
              <a:rPr sz="6100" spc="-110" dirty="0">
                <a:solidFill>
                  <a:srgbClr val="232323"/>
                </a:solidFill>
              </a:rPr>
              <a:t>abases</a:t>
            </a:r>
            <a:endParaRPr sz="61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843367" y="3940650"/>
            <a:ext cx="4347825" cy="450640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8809475" y="5156238"/>
            <a:ext cx="3634104" cy="364490"/>
            <a:chOff x="8809475" y="5156238"/>
            <a:chExt cx="3634104" cy="364490"/>
          </a:xfrm>
        </p:grpSpPr>
        <p:sp>
          <p:nvSpPr>
            <p:cNvPr id="5" name="object 5"/>
            <p:cNvSpPr/>
            <p:nvPr/>
          </p:nvSpPr>
          <p:spPr>
            <a:xfrm>
              <a:off x="9126744" y="5338432"/>
              <a:ext cx="3317240" cy="0"/>
            </a:xfrm>
            <a:custGeom>
              <a:avLst/>
              <a:gdLst/>
              <a:ahLst/>
              <a:cxnLst/>
              <a:rect l="l" t="t" r="r" b="b"/>
              <a:pathLst>
                <a:path w="3317240">
                  <a:moveTo>
                    <a:pt x="3316761" y="0"/>
                  </a:moveTo>
                  <a:lnTo>
                    <a:pt x="47118" y="0"/>
                  </a:lnTo>
                  <a:lnTo>
                    <a:pt x="0" y="0"/>
                  </a:lnTo>
                </a:path>
              </a:pathLst>
            </a:custGeom>
            <a:ln w="94237">
              <a:solidFill>
                <a:srgbClr val="232323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809475" y="5156238"/>
              <a:ext cx="364490" cy="364490"/>
            </a:xfrm>
            <a:custGeom>
              <a:avLst/>
              <a:gdLst/>
              <a:ahLst/>
              <a:cxnLst/>
              <a:rect l="l" t="t" r="r" b="b"/>
              <a:pathLst>
                <a:path w="364490" h="364489">
                  <a:moveTo>
                    <a:pt x="364386" y="0"/>
                  </a:moveTo>
                  <a:lnTo>
                    <a:pt x="0" y="182193"/>
                  </a:lnTo>
                  <a:lnTo>
                    <a:pt x="364386" y="364386"/>
                  </a:lnTo>
                  <a:lnTo>
                    <a:pt x="364386" y="0"/>
                  </a:lnTo>
                  <a:close/>
                </a:path>
              </a:pathLst>
            </a:custGeom>
            <a:solidFill>
              <a:srgbClr val="23232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13167683" y="4752773"/>
            <a:ext cx="2682240" cy="1171575"/>
          </a:xfrm>
          <a:custGeom>
            <a:avLst/>
            <a:gdLst/>
            <a:ahLst/>
            <a:cxnLst/>
            <a:rect l="l" t="t" r="r" b="b"/>
            <a:pathLst>
              <a:path w="2682240" h="1171575">
                <a:moveTo>
                  <a:pt x="360145" y="0"/>
                </a:moveTo>
                <a:lnTo>
                  <a:pt x="2321469" y="0"/>
                </a:lnTo>
                <a:lnTo>
                  <a:pt x="2393137" y="275"/>
                </a:lnTo>
                <a:lnTo>
                  <a:pt x="2450933" y="2206"/>
                </a:lnTo>
                <a:lnTo>
                  <a:pt x="2496840" y="7445"/>
                </a:lnTo>
                <a:lnTo>
                  <a:pt x="2575917" y="38925"/>
                </a:lnTo>
                <a:lnTo>
                  <a:pt x="2612937" y="68677"/>
                </a:lnTo>
                <a:lnTo>
                  <a:pt x="2642690" y="105697"/>
                </a:lnTo>
                <a:lnTo>
                  <a:pt x="2663967" y="148776"/>
                </a:lnTo>
                <a:lnTo>
                  <a:pt x="2679409" y="230682"/>
                </a:lnTo>
                <a:lnTo>
                  <a:pt x="2681339" y="288478"/>
                </a:lnTo>
                <a:lnTo>
                  <a:pt x="2681615" y="360145"/>
                </a:lnTo>
                <a:lnTo>
                  <a:pt x="2681615" y="811172"/>
                </a:lnTo>
                <a:lnTo>
                  <a:pt x="2681339" y="882839"/>
                </a:lnTo>
                <a:lnTo>
                  <a:pt x="2679409" y="940635"/>
                </a:lnTo>
                <a:lnTo>
                  <a:pt x="2674170" y="986542"/>
                </a:lnTo>
                <a:lnTo>
                  <a:pt x="2642690" y="1065620"/>
                </a:lnTo>
                <a:lnTo>
                  <a:pt x="2612937" y="1102640"/>
                </a:lnTo>
                <a:lnTo>
                  <a:pt x="2575917" y="1132392"/>
                </a:lnTo>
                <a:lnTo>
                  <a:pt x="2532839" y="1153669"/>
                </a:lnTo>
                <a:lnTo>
                  <a:pt x="2450933" y="1169112"/>
                </a:lnTo>
                <a:lnTo>
                  <a:pt x="2393137" y="1171042"/>
                </a:lnTo>
                <a:lnTo>
                  <a:pt x="2321469" y="1171318"/>
                </a:lnTo>
                <a:lnTo>
                  <a:pt x="360145" y="1171318"/>
                </a:lnTo>
                <a:lnTo>
                  <a:pt x="288478" y="1171042"/>
                </a:lnTo>
                <a:lnTo>
                  <a:pt x="230682" y="1169112"/>
                </a:lnTo>
                <a:lnTo>
                  <a:pt x="184775" y="1163872"/>
                </a:lnTo>
                <a:lnTo>
                  <a:pt x="105697" y="1132392"/>
                </a:lnTo>
                <a:lnTo>
                  <a:pt x="68677" y="1102640"/>
                </a:lnTo>
                <a:lnTo>
                  <a:pt x="38925" y="1065620"/>
                </a:lnTo>
                <a:lnTo>
                  <a:pt x="17648" y="1022541"/>
                </a:lnTo>
                <a:lnTo>
                  <a:pt x="2206" y="940635"/>
                </a:lnTo>
                <a:lnTo>
                  <a:pt x="275" y="882839"/>
                </a:lnTo>
                <a:lnTo>
                  <a:pt x="0" y="811172"/>
                </a:lnTo>
                <a:lnTo>
                  <a:pt x="0" y="360145"/>
                </a:lnTo>
                <a:lnTo>
                  <a:pt x="275" y="288478"/>
                </a:lnTo>
                <a:lnTo>
                  <a:pt x="2206" y="230682"/>
                </a:lnTo>
                <a:lnTo>
                  <a:pt x="7445" y="184775"/>
                </a:lnTo>
                <a:lnTo>
                  <a:pt x="38925" y="105697"/>
                </a:lnTo>
                <a:lnTo>
                  <a:pt x="68677" y="68677"/>
                </a:lnTo>
                <a:lnTo>
                  <a:pt x="105697" y="38925"/>
                </a:lnTo>
                <a:lnTo>
                  <a:pt x="148776" y="17648"/>
                </a:lnTo>
                <a:lnTo>
                  <a:pt x="230682" y="2206"/>
                </a:lnTo>
                <a:lnTo>
                  <a:pt x="288478" y="275"/>
                </a:lnTo>
                <a:lnTo>
                  <a:pt x="360145" y="0"/>
                </a:lnTo>
                <a:close/>
              </a:path>
            </a:pathLst>
          </a:custGeom>
          <a:ln w="73296">
            <a:solidFill>
              <a:srgbClr val="A62E5C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8876110" y="6991828"/>
            <a:ext cx="3634104" cy="364490"/>
            <a:chOff x="8876110" y="6991828"/>
            <a:chExt cx="3634104" cy="364490"/>
          </a:xfrm>
        </p:grpSpPr>
        <p:sp>
          <p:nvSpPr>
            <p:cNvPr id="9" name="object 9"/>
            <p:cNvSpPr/>
            <p:nvPr/>
          </p:nvSpPr>
          <p:spPr>
            <a:xfrm>
              <a:off x="8876110" y="7174021"/>
              <a:ext cx="3317240" cy="0"/>
            </a:xfrm>
            <a:custGeom>
              <a:avLst/>
              <a:gdLst/>
              <a:ahLst/>
              <a:cxnLst/>
              <a:rect l="l" t="t" r="r" b="b"/>
              <a:pathLst>
                <a:path w="3317240">
                  <a:moveTo>
                    <a:pt x="0" y="0"/>
                  </a:moveTo>
                  <a:lnTo>
                    <a:pt x="3269642" y="0"/>
                  </a:lnTo>
                  <a:lnTo>
                    <a:pt x="3316761" y="0"/>
                  </a:lnTo>
                </a:path>
              </a:pathLst>
            </a:custGeom>
            <a:ln w="94237">
              <a:solidFill>
                <a:srgbClr val="232323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2145755" y="6991828"/>
              <a:ext cx="364490" cy="364490"/>
            </a:xfrm>
            <a:custGeom>
              <a:avLst/>
              <a:gdLst/>
              <a:ahLst/>
              <a:cxnLst/>
              <a:rect l="l" t="t" r="r" b="b"/>
              <a:pathLst>
                <a:path w="364490" h="364490">
                  <a:moveTo>
                    <a:pt x="0" y="0"/>
                  </a:moveTo>
                  <a:lnTo>
                    <a:pt x="0" y="364386"/>
                  </a:lnTo>
                  <a:lnTo>
                    <a:pt x="364386" y="1821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232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/>
          <p:nvPr/>
        </p:nvSpPr>
        <p:spPr>
          <a:xfrm>
            <a:off x="13167683" y="6588362"/>
            <a:ext cx="2682240" cy="1171575"/>
          </a:xfrm>
          <a:custGeom>
            <a:avLst/>
            <a:gdLst/>
            <a:ahLst/>
            <a:cxnLst/>
            <a:rect l="l" t="t" r="r" b="b"/>
            <a:pathLst>
              <a:path w="2682240" h="1171575">
                <a:moveTo>
                  <a:pt x="360145" y="0"/>
                </a:moveTo>
                <a:lnTo>
                  <a:pt x="2321469" y="0"/>
                </a:lnTo>
                <a:lnTo>
                  <a:pt x="2393137" y="275"/>
                </a:lnTo>
                <a:lnTo>
                  <a:pt x="2450933" y="2206"/>
                </a:lnTo>
                <a:lnTo>
                  <a:pt x="2496840" y="7445"/>
                </a:lnTo>
                <a:lnTo>
                  <a:pt x="2575917" y="38925"/>
                </a:lnTo>
                <a:lnTo>
                  <a:pt x="2612937" y="68677"/>
                </a:lnTo>
                <a:lnTo>
                  <a:pt x="2642690" y="105697"/>
                </a:lnTo>
                <a:lnTo>
                  <a:pt x="2663967" y="148776"/>
                </a:lnTo>
                <a:lnTo>
                  <a:pt x="2679409" y="230682"/>
                </a:lnTo>
                <a:lnTo>
                  <a:pt x="2681339" y="288478"/>
                </a:lnTo>
                <a:lnTo>
                  <a:pt x="2681615" y="360145"/>
                </a:lnTo>
                <a:lnTo>
                  <a:pt x="2681615" y="811172"/>
                </a:lnTo>
                <a:lnTo>
                  <a:pt x="2681339" y="882839"/>
                </a:lnTo>
                <a:lnTo>
                  <a:pt x="2679409" y="940635"/>
                </a:lnTo>
                <a:lnTo>
                  <a:pt x="2674170" y="986542"/>
                </a:lnTo>
                <a:lnTo>
                  <a:pt x="2642690" y="1065620"/>
                </a:lnTo>
                <a:lnTo>
                  <a:pt x="2612937" y="1102640"/>
                </a:lnTo>
                <a:lnTo>
                  <a:pt x="2575917" y="1132392"/>
                </a:lnTo>
                <a:lnTo>
                  <a:pt x="2532839" y="1153669"/>
                </a:lnTo>
                <a:lnTo>
                  <a:pt x="2450933" y="1169112"/>
                </a:lnTo>
                <a:lnTo>
                  <a:pt x="2393137" y="1171042"/>
                </a:lnTo>
                <a:lnTo>
                  <a:pt x="2321469" y="1171318"/>
                </a:lnTo>
                <a:lnTo>
                  <a:pt x="360145" y="1171318"/>
                </a:lnTo>
                <a:lnTo>
                  <a:pt x="288478" y="1171042"/>
                </a:lnTo>
                <a:lnTo>
                  <a:pt x="230682" y="1169112"/>
                </a:lnTo>
                <a:lnTo>
                  <a:pt x="184775" y="1163872"/>
                </a:lnTo>
                <a:lnTo>
                  <a:pt x="105697" y="1132392"/>
                </a:lnTo>
                <a:lnTo>
                  <a:pt x="68677" y="1102640"/>
                </a:lnTo>
                <a:lnTo>
                  <a:pt x="38925" y="1065620"/>
                </a:lnTo>
                <a:lnTo>
                  <a:pt x="17648" y="1022541"/>
                </a:lnTo>
                <a:lnTo>
                  <a:pt x="2206" y="940635"/>
                </a:lnTo>
                <a:lnTo>
                  <a:pt x="275" y="882839"/>
                </a:lnTo>
                <a:lnTo>
                  <a:pt x="0" y="811172"/>
                </a:lnTo>
                <a:lnTo>
                  <a:pt x="0" y="360145"/>
                </a:lnTo>
                <a:lnTo>
                  <a:pt x="275" y="288478"/>
                </a:lnTo>
                <a:lnTo>
                  <a:pt x="2206" y="230682"/>
                </a:lnTo>
                <a:lnTo>
                  <a:pt x="7445" y="184775"/>
                </a:lnTo>
                <a:lnTo>
                  <a:pt x="38925" y="105697"/>
                </a:lnTo>
                <a:lnTo>
                  <a:pt x="68677" y="68677"/>
                </a:lnTo>
                <a:lnTo>
                  <a:pt x="105697" y="38925"/>
                </a:lnTo>
                <a:lnTo>
                  <a:pt x="148776" y="17648"/>
                </a:lnTo>
                <a:lnTo>
                  <a:pt x="230682" y="2206"/>
                </a:lnTo>
                <a:lnTo>
                  <a:pt x="288478" y="275"/>
                </a:lnTo>
                <a:lnTo>
                  <a:pt x="360145" y="0"/>
                </a:lnTo>
                <a:close/>
              </a:path>
            </a:pathLst>
          </a:custGeom>
          <a:ln w="73296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3960476" y="5004253"/>
            <a:ext cx="1096010" cy="2464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455" dirty="0">
                <a:solidFill>
                  <a:srgbClr val="A62E5C"/>
                </a:solidFill>
                <a:latin typeface="Arial Black" panose="020B0A04020102020204"/>
                <a:cs typeface="Arial Black" panose="020B0A04020102020204"/>
              </a:rPr>
              <a:t>D</a:t>
            </a:r>
            <a:r>
              <a:rPr sz="3950" spc="-440" dirty="0">
                <a:solidFill>
                  <a:srgbClr val="A62E5C"/>
                </a:solidFill>
                <a:latin typeface="Arial Black" panose="020B0A04020102020204"/>
                <a:cs typeface="Arial Black" panose="020B0A04020102020204"/>
              </a:rPr>
              <a:t>a</a:t>
            </a:r>
            <a:r>
              <a:rPr sz="3950" spc="-275" dirty="0">
                <a:solidFill>
                  <a:srgbClr val="A62E5C"/>
                </a:solidFill>
                <a:latin typeface="Arial Black" panose="020B0A04020102020204"/>
                <a:cs typeface="Arial Black" panose="020B0A04020102020204"/>
              </a:rPr>
              <a:t>t</a:t>
            </a:r>
            <a:r>
              <a:rPr sz="3950" spc="-509" dirty="0">
                <a:solidFill>
                  <a:srgbClr val="A62E5C"/>
                </a:solidFill>
                <a:latin typeface="Arial Black" panose="020B0A04020102020204"/>
                <a:cs typeface="Arial Black" panose="020B0A04020102020204"/>
              </a:rPr>
              <a:t>a</a:t>
            </a:r>
            <a:endParaRPr sz="3950">
              <a:latin typeface="Arial Black" panose="020B0A04020102020204"/>
              <a:cs typeface="Arial Black" panose="020B0A040201020202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6850">
              <a:latin typeface="Arial Black" panose="020B0A04020102020204"/>
              <a:cs typeface="Arial Black" panose="020B0A04020102020204"/>
            </a:endParaRPr>
          </a:p>
          <a:p>
            <a:pPr marL="12700">
              <a:lnSpc>
                <a:spcPct val="100000"/>
              </a:lnSpc>
            </a:pPr>
            <a:r>
              <a:rPr sz="3950" spc="-455" dirty="0">
                <a:solidFill>
                  <a:srgbClr val="F15B2A"/>
                </a:solidFill>
                <a:latin typeface="Arial Black" panose="020B0A04020102020204"/>
                <a:cs typeface="Arial Black" panose="020B0A04020102020204"/>
              </a:rPr>
              <a:t>D</a:t>
            </a:r>
            <a:r>
              <a:rPr sz="3950" spc="-440" dirty="0">
                <a:solidFill>
                  <a:srgbClr val="F15B2A"/>
                </a:solidFill>
                <a:latin typeface="Arial Black" panose="020B0A04020102020204"/>
                <a:cs typeface="Arial Black" panose="020B0A04020102020204"/>
              </a:rPr>
              <a:t>a</a:t>
            </a:r>
            <a:r>
              <a:rPr sz="3950" spc="-275" dirty="0">
                <a:solidFill>
                  <a:srgbClr val="F15B2A"/>
                </a:solidFill>
                <a:latin typeface="Arial Black" panose="020B0A04020102020204"/>
                <a:cs typeface="Arial Black" panose="020B0A04020102020204"/>
              </a:rPr>
              <a:t>t</a:t>
            </a:r>
            <a:r>
              <a:rPr sz="3950" spc="-509" dirty="0">
                <a:solidFill>
                  <a:srgbClr val="F15B2A"/>
                </a:solidFill>
                <a:latin typeface="Arial Black" panose="020B0A04020102020204"/>
                <a:cs typeface="Arial Black" panose="020B0A04020102020204"/>
              </a:rPr>
              <a:t>a</a:t>
            </a:r>
            <a:endParaRPr sz="395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453086" y="5874401"/>
            <a:ext cx="3866773" cy="395083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223315" y="10096495"/>
            <a:ext cx="232664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10" dirty="0">
                <a:solidFill>
                  <a:srgbClr val="232323"/>
                </a:solidFill>
                <a:latin typeface="Microsoft Sans Serif" panose="020B0604020202020204"/>
                <a:cs typeface="Microsoft Sans Serif" panose="020B0604020202020204"/>
              </a:rPr>
              <a:t>Developer</a:t>
            </a:r>
            <a:endParaRPr sz="3950">
              <a:latin typeface="Microsoft Sans Serif" panose="020B0604020202020204"/>
              <a:cs typeface="Microsoft Sans Serif" panose="020B060402020202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44041" y="2280343"/>
            <a:ext cx="3197077" cy="331368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335301" y="6097944"/>
            <a:ext cx="4015104" cy="2880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3950" spc="5" dirty="0">
                <a:solidFill>
                  <a:srgbClr val="232323"/>
                </a:solidFill>
                <a:latin typeface="Microsoft Sans Serif" panose="020B0604020202020204"/>
                <a:cs typeface="Microsoft Sans Serif" panose="020B0604020202020204"/>
              </a:rPr>
              <a:t>Software</a:t>
            </a:r>
            <a:r>
              <a:rPr sz="3950" spc="-145" dirty="0">
                <a:solidFill>
                  <a:srgbClr val="232323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950" spc="10" dirty="0">
                <a:solidFill>
                  <a:srgbClr val="232323"/>
                </a:solidFill>
                <a:latin typeface="Microsoft Sans Serif" panose="020B0604020202020204"/>
                <a:cs typeface="Microsoft Sans Serif" panose="020B0604020202020204"/>
              </a:rPr>
              <a:t>Updates</a:t>
            </a:r>
            <a:endParaRPr sz="3950">
              <a:latin typeface="Microsoft Sans Serif" panose="020B0604020202020204"/>
              <a:cs typeface="Microsoft Sans Serif" panose="020B0604020202020204"/>
            </a:endParaRPr>
          </a:p>
          <a:p>
            <a:pPr marL="563245" marR="555625" algn="ctr">
              <a:lnSpc>
                <a:spcPct val="187000"/>
              </a:lnSpc>
            </a:pPr>
            <a:r>
              <a:rPr sz="3950" spc="-335" dirty="0">
                <a:solidFill>
                  <a:srgbClr val="232323"/>
                </a:solidFill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3950" spc="40" dirty="0">
                <a:solidFill>
                  <a:srgbClr val="232323"/>
                </a:solidFill>
                <a:latin typeface="Microsoft Sans Serif" panose="020B0604020202020204"/>
                <a:cs typeface="Microsoft Sans Serif" panose="020B0604020202020204"/>
              </a:rPr>
              <a:t>erformance  </a:t>
            </a:r>
            <a:r>
              <a:rPr sz="3950" spc="-10" dirty="0">
                <a:solidFill>
                  <a:srgbClr val="232323"/>
                </a:solidFill>
                <a:latin typeface="Microsoft Sans Serif" panose="020B0604020202020204"/>
                <a:cs typeface="Microsoft Sans Serif" panose="020B0604020202020204"/>
              </a:rPr>
              <a:t>Backups</a:t>
            </a:r>
            <a:endParaRPr sz="3950">
              <a:latin typeface="Microsoft Sans Serif" panose="020B0604020202020204"/>
              <a:cs typeface="Microsoft Sans Serif" panose="020B060402020202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92985" y="534249"/>
            <a:ext cx="3786974" cy="395083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40028" y="4756344"/>
            <a:ext cx="369316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35" dirty="0">
                <a:solidFill>
                  <a:srgbClr val="232323"/>
                </a:solidFill>
              </a:rPr>
              <a:t>Database</a:t>
            </a:r>
            <a:r>
              <a:rPr sz="3950" spc="-125" dirty="0">
                <a:solidFill>
                  <a:srgbClr val="232323"/>
                </a:solidFill>
              </a:rPr>
              <a:t> </a:t>
            </a:r>
            <a:r>
              <a:rPr sz="3950" dirty="0">
                <a:solidFill>
                  <a:srgbClr val="232323"/>
                </a:solidFill>
              </a:rPr>
              <a:t>Admin</a:t>
            </a:r>
            <a:endParaRPr sz="395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9431" y="4462158"/>
            <a:ext cx="13590905" cy="2153920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7900" spc="-490" dirty="0">
                <a:solidFill>
                  <a:srgbClr val="9BC84D"/>
                </a:solidFill>
              </a:rPr>
              <a:t>Rel</a:t>
            </a:r>
            <a:r>
              <a:rPr sz="7900" spc="-615" dirty="0">
                <a:solidFill>
                  <a:srgbClr val="9BC84D"/>
                </a:solidFill>
              </a:rPr>
              <a:t>a</a:t>
            </a:r>
            <a:r>
              <a:rPr sz="7900" spc="-160" dirty="0">
                <a:solidFill>
                  <a:srgbClr val="9BC84D"/>
                </a:solidFill>
              </a:rPr>
              <a:t>tiona</a:t>
            </a:r>
            <a:r>
              <a:rPr sz="7900" spc="40" dirty="0">
                <a:solidFill>
                  <a:srgbClr val="9BC84D"/>
                </a:solidFill>
              </a:rPr>
              <a:t>l</a:t>
            </a:r>
            <a:r>
              <a:rPr sz="7900" spc="-650" dirty="0">
                <a:solidFill>
                  <a:srgbClr val="9BC84D"/>
                </a:solidFill>
              </a:rPr>
              <a:t> </a:t>
            </a:r>
            <a:r>
              <a:rPr sz="7900" spc="-575" dirty="0">
                <a:solidFill>
                  <a:srgbClr val="9BC84D"/>
                </a:solidFill>
              </a:rPr>
              <a:t>D</a:t>
            </a:r>
            <a:r>
              <a:rPr sz="7900" spc="-590" dirty="0">
                <a:solidFill>
                  <a:srgbClr val="9BC84D"/>
                </a:solidFill>
              </a:rPr>
              <a:t>a</a:t>
            </a:r>
            <a:r>
              <a:rPr sz="7900" spc="300" dirty="0">
                <a:solidFill>
                  <a:srgbClr val="9BC84D"/>
                </a:solidFill>
              </a:rPr>
              <a:t>t</a:t>
            </a:r>
            <a:r>
              <a:rPr sz="7900" spc="-330" dirty="0">
                <a:solidFill>
                  <a:srgbClr val="9BC84D"/>
                </a:solidFill>
              </a:rPr>
              <a:t>abas</a:t>
            </a:r>
            <a:r>
              <a:rPr sz="7900" spc="-95" dirty="0">
                <a:solidFill>
                  <a:srgbClr val="9BC84D"/>
                </a:solidFill>
              </a:rPr>
              <a:t>e</a:t>
            </a:r>
            <a:r>
              <a:rPr sz="7900" spc="-650" dirty="0">
                <a:solidFill>
                  <a:srgbClr val="9BC84D"/>
                </a:solidFill>
              </a:rPr>
              <a:t> </a:t>
            </a:r>
            <a:r>
              <a:rPr sz="7900" spc="-295" dirty="0">
                <a:solidFill>
                  <a:srgbClr val="9BC84D"/>
                </a:solidFill>
              </a:rPr>
              <a:t>Service</a:t>
            </a:r>
            <a:endParaRPr sz="7900"/>
          </a:p>
          <a:p>
            <a:pPr marL="83185">
              <a:lnSpc>
                <a:spcPct val="100000"/>
              </a:lnSpc>
              <a:spcBef>
                <a:spcPts val="700"/>
              </a:spcBef>
            </a:pPr>
            <a:r>
              <a:rPr sz="4450" spc="40" dirty="0">
                <a:solidFill>
                  <a:srgbClr val="232323"/>
                </a:solidFill>
              </a:rPr>
              <a:t>Managed</a:t>
            </a:r>
            <a:r>
              <a:rPr sz="4450" spc="-80" dirty="0">
                <a:solidFill>
                  <a:srgbClr val="232323"/>
                </a:solidFill>
              </a:rPr>
              <a:t> </a:t>
            </a:r>
            <a:r>
              <a:rPr sz="4450" spc="30" dirty="0">
                <a:solidFill>
                  <a:srgbClr val="232323"/>
                </a:solidFill>
              </a:rPr>
              <a:t>d</a:t>
            </a:r>
            <a:r>
              <a:rPr sz="4450" spc="-25" dirty="0">
                <a:solidFill>
                  <a:srgbClr val="232323"/>
                </a:solidFill>
              </a:rPr>
              <a:t>a</a:t>
            </a:r>
            <a:r>
              <a:rPr sz="4450" spc="300" dirty="0">
                <a:solidFill>
                  <a:srgbClr val="232323"/>
                </a:solidFill>
              </a:rPr>
              <a:t>t</a:t>
            </a:r>
            <a:r>
              <a:rPr sz="4450" spc="-55" dirty="0">
                <a:solidFill>
                  <a:srgbClr val="232323"/>
                </a:solidFill>
              </a:rPr>
              <a:t>abase</a:t>
            </a:r>
            <a:r>
              <a:rPr sz="4450" spc="-80" dirty="0">
                <a:solidFill>
                  <a:srgbClr val="232323"/>
                </a:solidFill>
              </a:rPr>
              <a:t> </a:t>
            </a:r>
            <a:r>
              <a:rPr sz="4450" spc="55" dirty="0">
                <a:solidFill>
                  <a:srgbClr val="232323"/>
                </a:solidFill>
              </a:rPr>
              <a:t>ins</a:t>
            </a:r>
            <a:r>
              <a:rPr sz="4450" spc="-20" dirty="0">
                <a:solidFill>
                  <a:srgbClr val="232323"/>
                </a:solidFill>
              </a:rPr>
              <a:t>t</a:t>
            </a:r>
            <a:r>
              <a:rPr sz="4450" spc="-10" dirty="0">
                <a:solidFill>
                  <a:srgbClr val="232323"/>
                </a:solidFill>
              </a:rPr>
              <a:t>ances</a:t>
            </a:r>
            <a:r>
              <a:rPr sz="4450" spc="-80" dirty="0">
                <a:solidFill>
                  <a:srgbClr val="232323"/>
                </a:solidFill>
              </a:rPr>
              <a:t> </a:t>
            </a:r>
            <a:r>
              <a:rPr sz="4450" spc="25" dirty="0">
                <a:solidFill>
                  <a:srgbClr val="232323"/>
                </a:solidFill>
              </a:rPr>
              <a:t>in</a:t>
            </a:r>
            <a:r>
              <a:rPr sz="4450" spc="-80" dirty="0">
                <a:solidFill>
                  <a:srgbClr val="232323"/>
                </a:solidFill>
              </a:rPr>
              <a:t> </a:t>
            </a:r>
            <a:r>
              <a:rPr sz="4450" spc="-395" dirty="0">
                <a:solidFill>
                  <a:srgbClr val="232323"/>
                </a:solidFill>
              </a:rPr>
              <a:t>A</a:t>
            </a:r>
            <a:r>
              <a:rPr sz="4450" spc="-310" dirty="0">
                <a:solidFill>
                  <a:srgbClr val="232323"/>
                </a:solidFill>
              </a:rPr>
              <a:t>WS</a:t>
            </a:r>
            <a:r>
              <a:rPr sz="4450" spc="-80" dirty="0">
                <a:solidFill>
                  <a:srgbClr val="232323"/>
                </a:solidFill>
              </a:rPr>
              <a:t> </a:t>
            </a:r>
            <a:r>
              <a:rPr sz="4450" spc="70" dirty="0">
                <a:solidFill>
                  <a:srgbClr val="232323"/>
                </a:solidFill>
              </a:rPr>
              <a:t>running</a:t>
            </a:r>
            <a:r>
              <a:rPr sz="4450" spc="-80" dirty="0">
                <a:solidFill>
                  <a:srgbClr val="232323"/>
                </a:solidFill>
              </a:rPr>
              <a:t> </a:t>
            </a:r>
            <a:r>
              <a:rPr sz="4450" spc="65" dirty="0">
                <a:solidFill>
                  <a:srgbClr val="232323"/>
                </a:solidFill>
              </a:rPr>
              <a:t>on</a:t>
            </a:r>
            <a:r>
              <a:rPr sz="4450" spc="-80" dirty="0">
                <a:solidFill>
                  <a:srgbClr val="232323"/>
                </a:solidFill>
              </a:rPr>
              <a:t> </a:t>
            </a:r>
            <a:r>
              <a:rPr sz="4450" spc="-175" dirty="0">
                <a:solidFill>
                  <a:srgbClr val="232323"/>
                </a:solidFill>
              </a:rPr>
              <a:t>EC2.</a:t>
            </a:r>
            <a:endParaRPr sz="445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00142" y="787694"/>
            <a:ext cx="10104120" cy="95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100" spc="-490" dirty="0">
                <a:solidFill>
                  <a:srgbClr val="232323"/>
                </a:solidFill>
              </a:rPr>
              <a:t>RDS</a:t>
            </a:r>
            <a:r>
              <a:rPr sz="6100" spc="-140" dirty="0">
                <a:solidFill>
                  <a:srgbClr val="232323"/>
                </a:solidFill>
              </a:rPr>
              <a:t> </a:t>
            </a:r>
            <a:r>
              <a:rPr sz="6100" spc="55" dirty="0">
                <a:solidFill>
                  <a:srgbClr val="232323"/>
                </a:solidFill>
              </a:rPr>
              <a:t>Managed</a:t>
            </a:r>
            <a:r>
              <a:rPr sz="6100" spc="-140" dirty="0">
                <a:solidFill>
                  <a:srgbClr val="232323"/>
                </a:solidFill>
              </a:rPr>
              <a:t> </a:t>
            </a:r>
            <a:r>
              <a:rPr sz="6100" spc="-775" dirty="0">
                <a:solidFill>
                  <a:srgbClr val="232323"/>
                </a:solidFill>
              </a:rPr>
              <a:t>T</a:t>
            </a:r>
            <a:r>
              <a:rPr sz="6100" spc="-240" dirty="0">
                <a:solidFill>
                  <a:srgbClr val="232323"/>
                </a:solidFill>
              </a:rPr>
              <a:t>ask</a:t>
            </a:r>
            <a:r>
              <a:rPr sz="6100" spc="-140" dirty="0">
                <a:solidFill>
                  <a:srgbClr val="232323"/>
                </a:solidFill>
              </a:rPr>
              <a:t> </a:t>
            </a:r>
            <a:r>
              <a:rPr sz="6100" spc="-114" dirty="0">
                <a:solidFill>
                  <a:srgbClr val="232323"/>
                </a:solidFill>
              </a:rPr>
              <a:t>Examples</a:t>
            </a:r>
            <a:endParaRPr sz="6100"/>
          </a:p>
        </p:txBody>
      </p:sp>
      <p:sp>
        <p:nvSpPr>
          <p:cNvPr id="3" name="object 3"/>
          <p:cNvSpPr txBox="1"/>
          <p:nvPr/>
        </p:nvSpPr>
        <p:spPr>
          <a:xfrm>
            <a:off x="6647788" y="3766608"/>
            <a:ext cx="6809105" cy="44932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5"/>
              </a:spcBef>
            </a:pPr>
            <a:r>
              <a:rPr sz="4600" spc="10" dirty="0">
                <a:solidFill>
                  <a:srgbClr val="4D447E"/>
                </a:solidFill>
                <a:latin typeface="Microsoft Sans Serif" panose="020B0604020202020204"/>
                <a:cs typeface="Microsoft Sans Serif" panose="020B0604020202020204"/>
              </a:rPr>
              <a:t>Software</a:t>
            </a:r>
            <a:r>
              <a:rPr sz="4600" spc="-110" dirty="0">
                <a:solidFill>
                  <a:srgbClr val="4D447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600" spc="40" dirty="0">
                <a:solidFill>
                  <a:srgbClr val="4D447E"/>
                </a:solidFill>
                <a:latin typeface="Microsoft Sans Serif" panose="020B0604020202020204"/>
                <a:cs typeface="Microsoft Sans Serif" panose="020B0604020202020204"/>
              </a:rPr>
              <a:t>upgrades</a:t>
            </a:r>
            <a:endParaRPr sz="4600">
              <a:latin typeface="Microsoft Sans Serif" panose="020B0604020202020204"/>
              <a:cs typeface="Microsoft Sans Serif" panose="020B0604020202020204"/>
            </a:endParaRPr>
          </a:p>
          <a:p>
            <a:pPr marL="12700" marR="5080" algn="ctr">
              <a:lnSpc>
                <a:spcPts val="14820"/>
              </a:lnSpc>
              <a:spcBef>
                <a:spcPts val="1845"/>
              </a:spcBef>
            </a:pPr>
            <a:r>
              <a:rPr sz="4600" spc="80" dirty="0">
                <a:solidFill>
                  <a:srgbClr val="675BA7"/>
                </a:solidFill>
                <a:latin typeface="Microsoft Sans Serif" panose="020B0604020202020204"/>
                <a:cs typeface="Microsoft Sans Serif" panose="020B0604020202020204"/>
              </a:rPr>
              <a:t>Nightly</a:t>
            </a:r>
            <a:r>
              <a:rPr sz="4600" spc="-105" dirty="0">
                <a:solidFill>
                  <a:srgbClr val="675BA7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600" spc="10" dirty="0">
                <a:solidFill>
                  <a:srgbClr val="675BA7"/>
                </a:solidFill>
                <a:latin typeface="Microsoft Sans Serif" panose="020B0604020202020204"/>
                <a:cs typeface="Microsoft Sans Serif" panose="020B0604020202020204"/>
              </a:rPr>
              <a:t>database</a:t>
            </a:r>
            <a:r>
              <a:rPr sz="4600" spc="-105" dirty="0">
                <a:solidFill>
                  <a:srgbClr val="675BA7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600" spc="35" dirty="0">
                <a:solidFill>
                  <a:srgbClr val="675BA7"/>
                </a:solidFill>
                <a:latin typeface="Microsoft Sans Serif" panose="020B0604020202020204"/>
                <a:cs typeface="Microsoft Sans Serif" panose="020B0604020202020204"/>
              </a:rPr>
              <a:t>backups </a:t>
            </a:r>
            <a:r>
              <a:rPr sz="4600" spc="-1210" dirty="0">
                <a:solidFill>
                  <a:srgbClr val="675BA7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600" spc="85" dirty="0">
                <a:solidFill>
                  <a:srgbClr val="A49DCA"/>
                </a:solidFill>
                <a:latin typeface="Microsoft Sans Serif" panose="020B0604020202020204"/>
                <a:cs typeface="Microsoft Sans Serif" panose="020B0604020202020204"/>
              </a:rPr>
              <a:t>Monitoring</a:t>
            </a:r>
            <a:endParaRPr sz="4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87255" y="2392066"/>
            <a:ext cx="2729865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spc="-260" dirty="0">
                <a:solidFill>
                  <a:srgbClr val="2A9FBC"/>
                </a:solidFill>
                <a:latin typeface="Arial Black" panose="020B0A04020102020204"/>
                <a:cs typeface="Arial Black" panose="020B0A04020102020204"/>
              </a:rPr>
              <a:t>EC2</a:t>
            </a:r>
            <a:r>
              <a:rPr sz="3450" spc="-275" dirty="0">
                <a:solidFill>
                  <a:srgbClr val="2A9FBC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450" spc="-345" dirty="0">
                <a:solidFill>
                  <a:srgbClr val="2A9FBC"/>
                </a:solidFill>
                <a:latin typeface="Arial Black" panose="020B0A04020102020204"/>
                <a:cs typeface="Arial Black" panose="020B0A04020102020204"/>
              </a:rPr>
              <a:t>Ins</a:t>
            </a:r>
            <a:r>
              <a:rPr sz="3450" spc="-320" dirty="0">
                <a:solidFill>
                  <a:srgbClr val="2A9FBC"/>
                </a:solidFill>
                <a:latin typeface="Arial Black" panose="020B0A04020102020204"/>
                <a:cs typeface="Arial Black" panose="020B0A04020102020204"/>
              </a:rPr>
              <a:t>t</a:t>
            </a:r>
            <a:r>
              <a:rPr sz="3450" spc="-360" dirty="0">
                <a:solidFill>
                  <a:srgbClr val="2A9FBC"/>
                </a:solidFill>
                <a:latin typeface="Arial Black" panose="020B0A04020102020204"/>
                <a:cs typeface="Arial Black" panose="020B0A04020102020204"/>
              </a:rPr>
              <a:t>ance</a:t>
            </a:r>
            <a:endParaRPr sz="345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72410" y="787694"/>
            <a:ext cx="9159875" cy="95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100" spc="-490" dirty="0">
                <a:solidFill>
                  <a:srgbClr val="232323"/>
                </a:solidFill>
              </a:rPr>
              <a:t>RDS</a:t>
            </a:r>
            <a:r>
              <a:rPr sz="6100" spc="-140" dirty="0">
                <a:solidFill>
                  <a:srgbClr val="232323"/>
                </a:solidFill>
              </a:rPr>
              <a:t> </a:t>
            </a:r>
            <a:r>
              <a:rPr sz="6100" spc="55" dirty="0">
                <a:solidFill>
                  <a:srgbClr val="232323"/>
                </a:solidFill>
              </a:rPr>
              <a:t>Ins</a:t>
            </a:r>
            <a:r>
              <a:rPr sz="6100" spc="-40" dirty="0">
                <a:solidFill>
                  <a:srgbClr val="232323"/>
                </a:solidFill>
              </a:rPr>
              <a:t>t</a:t>
            </a:r>
            <a:r>
              <a:rPr sz="6100" spc="55" dirty="0">
                <a:solidFill>
                  <a:srgbClr val="232323"/>
                </a:solidFill>
              </a:rPr>
              <a:t>ance</a:t>
            </a:r>
            <a:r>
              <a:rPr sz="6100" spc="-140" dirty="0">
                <a:solidFill>
                  <a:srgbClr val="232323"/>
                </a:solidFill>
              </a:rPr>
              <a:t> </a:t>
            </a:r>
            <a:r>
              <a:rPr sz="6100" spc="95" dirty="0">
                <a:solidFill>
                  <a:srgbClr val="232323"/>
                </a:solidFill>
              </a:rPr>
              <a:t>Archi</a:t>
            </a:r>
            <a:r>
              <a:rPr sz="6100" spc="-20" dirty="0">
                <a:solidFill>
                  <a:srgbClr val="232323"/>
                </a:solidFill>
              </a:rPr>
              <a:t>t</a:t>
            </a:r>
            <a:r>
              <a:rPr sz="6100" spc="175" dirty="0">
                <a:solidFill>
                  <a:srgbClr val="232323"/>
                </a:solidFill>
              </a:rPr>
              <a:t>ecture</a:t>
            </a:r>
            <a:endParaRPr sz="6100"/>
          </a:p>
        </p:txBody>
      </p:sp>
      <p:grpSp>
        <p:nvGrpSpPr>
          <p:cNvPr id="4" name="object 4"/>
          <p:cNvGrpSpPr/>
          <p:nvPr/>
        </p:nvGrpSpPr>
        <p:grpSpPr>
          <a:xfrm>
            <a:off x="8541005" y="3433537"/>
            <a:ext cx="5532120" cy="6341110"/>
            <a:chOff x="8541005" y="3433537"/>
            <a:chExt cx="5532120" cy="6341110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541005" y="6642004"/>
              <a:ext cx="3022089" cy="313231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1334017" y="3559187"/>
              <a:ext cx="2739390" cy="0"/>
            </a:xfrm>
            <a:custGeom>
              <a:avLst/>
              <a:gdLst/>
              <a:ahLst/>
              <a:cxnLst/>
              <a:rect l="l" t="t" r="r" b="b"/>
              <a:pathLst>
                <a:path w="2739390">
                  <a:moveTo>
                    <a:pt x="2739041" y="0"/>
                  </a:moveTo>
                  <a:lnTo>
                    <a:pt x="31412" y="0"/>
                  </a:lnTo>
                  <a:lnTo>
                    <a:pt x="0" y="0"/>
                  </a:lnTo>
                </a:path>
              </a:pathLst>
            </a:custGeom>
            <a:ln w="62825">
              <a:solidFill>
                <a:srgbClr val="232323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1114132" y="3433537"/>
              <a:ext cx="251460" cy="251460"/>
            </a:xfrm>
            <a:custGeom>
              <a:avLst/>
              <a:gdLst/>
              <a:ahLst/>
              <a:cxnLst/>
              <a:rect l="l" t="t" r="r" b="b"/>
              <a:pathLst>
                <a:path w="251459" h="251460">
                  <a:moveTo>
                    <a:pt x="251301" y="0"/>
                  </a:moveTo>
                  <a:lnTo>
                    <a:pt x="0" y="125650"/>
                  </a:lnTo>
                  <a:lnTo>
                    <a:pt x="251301" y="251301"/>
                  </a:lnTo>
                  <a:lnTo>
                    <a:pt x="251301" y="0"/>
                  </a:lnTo>
                  <a:close/>
                </a:path>
              </a:pathLst>
            </a:custGeom>
            <a:solidFill>
              <a:srgbClr val="23232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8806874" y="4706475"/>
            <a:ext cx="2490470" cy="14579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100" spc="-40" dirty="0">
                <a:solidFill>
                  <a:srgbClr val="2A9FBC"/>
                </a:solidFill>
                <a:latin typeface="Microsoft Sans Serif" panose="020B0604020202020204"/>
                <a:cs typeface="Microsoft Sans Serif" panose="020B0604020202020204"/>
              </a:rPr>
              <a:t>Amazon</a:t>
            </a:r>
            <a:r>
              <a:rPr sz="3100" spc="-120" dirty="0">
                <a:solidFill>
                  <a:srgbClr val="2A9FBC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100" spc="10" dirty="0">
                <a:solidFill>
                  <a:srgbClr val="2A9FBC"/>
                </a:solidFill>
                <a:latin typeface="Microsoft Sans Serif" panose="020B0604020202020204"/>
                <a:cs typeface="Microsoft Sans Serif" panose="020B0604020202020204"/>
              </a:rPr>
              <a:t>Linux</a:t>
            </a:r>
            <a:endParaRPr sz="3100">
              <a:latin typeface="Microsoft Sans Serif" panose="020B0604020202020204"/>
              <a:cs typeface="Microsoft Sans Serif" panose="020B060402020202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50">
              <a:latin typeface="Microsoft Sans Serif" panose="020B0604020202020204"/>
              <a:cs typeface="Microsoft Sans Serif" panose="020B0604020202020204"/>
            </a:endParaRPr>
          </a:p>
          <a:p>
            <a:pPr marL="193040">
              <a:lnSpc>
                <a:spcPct val="100000"/>
              </a:lnSpc>
              <a:spcBef>
                <a:spcPts val="5"/>
              </a:spcBef>
            </a:pPr>
            <a:r>
              <a:rPr sz="3100" spc="-35" dirty="0">
                <a:solidFill>
                  <a:srgbClr val="2A9FBC"/>
                </a:solidFill>
                <a:latin typeface="Microsoft Sans Serif" panose="020B0604020202020204"/>
                <a:cs typeface="Microsoft Sans Serif" panose="020B0604020202020204"/>
              </a:rPr>
              <a:t>PostgreSQL</a:t>
            </a:r>
            <a:endParaRPr sz="31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374469" y="3288694"/>
            <a:ext cx="1355725" cy="502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100" spc="-10" dirty="0">
                <a:solidFill>
                  <a:srgbClr val="2A9FBC"/>
                </a:solidFill>
                <a:latin typeface="Microsoft Sans Serif" panose="020B0604020202020204"/>
                <a:cs typeface="Microsoft Sans Serif" panose="020B0604020202020204"/>
              </a:rPr>
              <a:t>r5.large</a:t>
            </a:r>
            <a:endParaRPr sz="31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444922" y="3134895"/>
            <a:ext cx="3470275" cy="2176780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sz="3100" spc="-220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EC2</a:t>
            </a:r>
            <a:r>
              <a:rPr sz="3100" spc="-240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100" spc="-300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Ins</a:t>
            </a:r>
            <a:r>
              <a:rPr sz="3100" spc="-280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t</a:t>
            </a:r>
            <a:r>
              <a:rPr sz="3100" spc="-310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ance</a:t>
            </a:r>
            <a:r>
              <a:rPr sz="3100" spc="-240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100" spc="-600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T</a:t>
            </a:r>
            <a:r>
              <a:rPr sz="3100" spc="-23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ype</a:t>
            </a:r>
            <a:endParaRPr sz="3100">
              <a:latin typeface="Arial Black" panose="020B0A04020102020204"/>
              <a:cs typeface="Arial Black" panose="020B0A04020102020204"/>
            </a:endParaRPr>
          </a:p>
          <a:p>
            <a:pPr marL="483235" marR="5080" indent="99060" algn="just">
              <a:lnSpc>
                <a:spcPct val="102000"/>
              </a:lnSpc>
              <a:spcBef>
                <a:spcPts val="1080"/>
              </a:spcBef>
            </a:pPr>
            <a:r>
              <a:rPr sz="2950" spc="20" dirty="0">
                <a:solidFill>
                  <a:srgbClr val="606060"/>
                </a:solidFill>
                <a:latin typeface="Microsoft Sans Serif" panose="020B0604020202020204"/>
                <a:cs typeface="Microsoft Sans Serif" panose="020B0604020202020204"/>
              </a:rPr>
              <a:t>*can</a:t>
            </a:r>
            <a:r>
              <a:rPr sz="2950" spc="-85" dirty="0">
                <a:solidFill>
                  <a:srgbClr val="60606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950" spc="60" dirty="0">
                <a:solidFill>
                  <a:srgbClr val="606060"/>
                </a:solidFill>
                <a:latin typeface="Microsoft Sans Serif" panose="020B0604020202020204"/>
                <a:cs typeface="Microsoft Sans Serif" panose="020B0604020202020204"/>
              </a:rPr>
              <a:t>be</a:t>
            </a:r>
            <a:r>
              <a:rPr sz="2950" spc="-80" dirty="0">
                <a:solidFill>
                  <a:srgbClr val="60606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950" spc="60" dirty="0">
                <a:solidFill>
                  <a:srgbClr val="606060"/>
                </a:solidFill>
                <a:latin typeface="Microsoft Sans Serif" panose="020B0604020202020204"/>
                <a:cs typeface="Microsoft Sans Serif" panose="020B0604020202020204"/>
              </a:rPr>
              <a:t>changed </a:t>
            </a:r>
            <a:r>
              <a:rPr sz="2950" spc="-770" dirty="0">
                <a:solidFill>
                  <a:srgbClr val="60606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950" spc="60" dirty="0">
                <a:solidFill>
                  <a:srgbClr val="606060"/>
                </a:solidFill>
                <a:latin typeface="Microsoft Sans Serif" panose="020B0604020202020204"/>
                <a:cs typeface="Microsoft Sans Serif" panose="020B0604020202020204"/>
              </a:rPr>
              <a:t>after</a:t>
            </a:r>
            <a:r>
              <a:rPr sz="2950" spc="-75" dirty="0">
                <a:solidFill>
                  <a:srgbClr val="60606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950" spc="110" dirty="0">
                <a:solidFill>
                  <a:srgbClr val="606060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950" spc="-70" dirty="0">
                <a:solidFill>
                  <a:srgbClr val="60606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950" spc="30" dirty="0">
                <a:solidFill>
                  <a:srgbClr val="606060"/>
                </a:solidFill>
                <a:latin typeface="Microsoft Sans Serif" panose="020B0604020202020204"/>
                <a:cs typeface="Microsoft Sans Serif" panose="020B0604020202020204"/>
              </a:rPr>
              <a:t>instance </a:t>
            </a:r>
            <a:r>
              <a:rPr sz="2950" spc="-770" dirty="0">
                <a:solidFill>
                  <a:srgbClr val="60606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950" spc="-35" dirty="0">
                <a:solidFill>
                  <a:srgbClr val="606060"/>
                </a:solidFill>
                <a:latin typeface="Microsoft Sans Serif" panose="020B0604020202020204"/>
                <a:cs typeface="Microsoft Sans Serif" panose="020B0604020202020204"/>
              </a:rPr>
              <a:t>has</a:t>
            </a:r>
            <a:r>
              <a:rPr sz="2950" spc="-75" dirty="0">
                <a:solidFill>
                  <a:srgbClr val="60606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950" spc="50" dirty="0">
                <a:solidFill>
                  <a:srgbClr val="606060"/>
                </a:solidFill>
                <a:latin typeface="Microsoft Sans Serif" panose="020B0604020202020204"/>
                <a:cs typeface="Microsoft Sans Serif" panose="020B0604020202020204"/>
              </a:rPr>
              <a:t>been</a:t>
            </a:r>
            <a:r>
              <a:rPr sz="2950" spc="-75" dirty="0">
                <a:solidFill>
                  <a:srgbClr val="60606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950" spc="55" dirty="0">
                <a:solidFill>
                  <a:srgbClr val="606060"/>
                </a:solidFill>
                <a:latin typeface="Microsoft Sans Serif" panose="020B0604020202020204"/>
                <a:cs typeface="Microsoft Sans Serif" panose="020B0604020202020204"/>
              </a:rPr>
              <a:t>created</a:t>
            </a:r>
            <a:endParaRPr sz="295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124361" y="3826183"/>
            <a:ext cx="3527522" cy="365618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96469" y="4220699"/>
            <a:ext cx="5583275" cy="365618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603108" y="4636372"/>
            <a:ext cx="842644" cy="191071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2350" spc="-1725" dirty="0">
                <a:solidFill>
                  <a:srgbClr val="4D4D4D"/>
                </a:solidFill>
                <a:latin typeface="Arial Black" panose="020B0A04020102020204"/>
                <a:cs typeface="Arial Black" panose="020B0A04020102020204"/>
              </a:rPr>
              <a:t>=</a:t>
            </a:r>
            <a:endParaRPr sz="1235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B85D8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1914</Words>
  <Application>WPS Presentation</Application>
  <PresentationFormat>On-screen Show (4:3)</PresentationFormat>
  <Paragraphs>181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4" baseType="lpstr">
      <vt:lpstr>Arial</vt:lpstr>
      <vt:lpstr>SimSun</vt:lpstr>
      <vt:lpstr>Wingdings</vt:lpstr>
      <vt:lpstr>Microsoft Sans Serif</vt:lpstr>
      <vt:lpstr>Arial Black</vt:lpstr>
      <vt:lpstr>Arial</vt:lpstr>
      <vt:lpstr>Microsoft YaHei</vt:lpstr>
      <vt:lpstr>Arial Unicode MS</vt:lpstr>
      <vt:lpstr>Calibri</vt:lpstr>
      <vt:lpstr>Times New Roman</vt:lpstr>
      <vt:lpstr>Courier New</vt:lpstr>
      <vt:lpstr>MS PGothic</vt:lpstr>
      <vt:lpstr>Office Theme</vt:lpstr>
      <vt:lpstr>A Tale of Two Databases with  DynamoDB and RDS</vt:lpstr>
      <vt:lpstr>A Database has to start somewhere  Database Connection Protocol  Back to the DynamoDB Basics  Bringing data to the Table</vt:lpstr>
      <vt:lpstr>Relational Database Service (RDS) Overview</vt:lpstr>
      <vt:lpstr>Databases</vt:lpstr>
      <vt:lpstr>Database Admin</vt:lpstr>
      <vt:lpstr>Managed database instances in AWS running on EC2.</vt:lpstr>
      <vt:lpstr>RDS Managed Task Examples</vt:lpstr>
      <vt:lpstr>RDS Instance Architecture</vt:lpstr>
      <vt:lpstr>PowerPoint 演示文稿</vt:lpstr>
      <vt:lpstr>RDS Backups</vt:lpstr>
      <vt:lpstr>PowerPoint 演示文稿</vt:lpstr>
      <vt:lpstr>Database Read Replica</vt:lpstr>
      <vt:lpstr>Choosing a Database Engine in RDS</vt:lpstr>
      <vt:lpstr>RDS Database Options</vt:lpstr>
      <vt:lpstr>What database type are you  using locally?</vt:lpstr>
      <vt:lpstr>How much do you want to  spend?</vt:lpstr>
      <vt:lpstr>What database type do you  have the most experience with?</vt:lpstr>
      <vt:lpstr>Which database client do you  like the most?</vt:lpstr>
      <vt:lpstr>Creating a Database in RDS</vt:lpstr>
      <vt:lpstr>PowerPoint 演示文稿</vt:lpstr>
      <vt:lpstr>Connecting to a Database in RDS</vt:lpstr>
      <vt:lpstr>PowerPoint 演示文稿</vt:lpstr>
      <vt:lpstr>Make sure your RDS instance  security group gives access to  your IP on port 5432</vt:lpstr>
      <vt:lpstr>PostgreSQL Client Application</vt:lpstr>
      <vt:lpstr>Interacting with RDS in Code</vt:lpstr>
      <vt:lpstr>Need a  Database?</vt:lpstr>
      <vt:lpstr>Converts between database records and in-code “Objects”.</vt:lpstr>
      <vt:lpstr>DB Connection</vt:lpstr>
      <vt:lpstr>Sequelize</vt:lpstr>
      <vt:lpstr>Conclusion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Service</dc:title>
  <dc:creator/>
  <cp:lastModifiedBy>Steve Sam</cp:lastModifiedBy>
  <cp:revision>4</cp:revision>
  <dcterms:created xsi:type="dcterms:W3CDTF">2022-07-17T20:20:58Z</dcterms:created>
  <dcterms:modified xsi:type="dcterms:W3CDTF">2022-07-17T21:23:46Z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2021-09-13T05:30:00Z</vt:filetime>
  </property>
  <property fmtid="{D5CDD505-2E9C-101B-9397-08002B2CF9AE}" pid="3" name="Creator">
    <vt:lpwstr>Keynote</vt:lpwstr>
  </property>
  <property fmtid="{D5CDD505-2E9C-101B-9397-08002B2CF9AE}" pid="4" name="LastSaved">
    <vt:filetime>2022-07-17T05:30:00Z</vt:filetime>
  </property>
  <property fmtid="{D5CDD505-2E9C-101B-9397-08002B2CF9AE}" pid="5" name="ICV">
    <vt:lpwstr>327B8C97CC8E42E3906B51C89B3836D6</vt:lpwstr>
  </property>
  <property fmtid="{D5CDD505-2E9C-101B-9397-08002B2CF9AE}" pid="6" name="KSOProductBuildVer">
    <vt:lpwstr>1033-11.2.0.11191</vt:lpwstr>
  </property>
</Properties>
</file>