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8"/>
  </p:notesMasterIdLst>
  <p:sldIdLst>
    <p:sldId id="256" r:id="rId2"/>
    <p:sldId id="257" r:id="rId3"/>
    <p:sldId id="258" r:id="rId4"/>
    <p:sldId id="262" r:id="rId5"/>
    <p:sldId id="263" r:id="rId6"/>
    <p:sldId id="264" r:id="rId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43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2017-03-24 15:08:48</a:t>
            </a:r>
          </a:p>
          <a:p>
            <a:r>
              <a:t>--------------------------------------------</a:t>
            </a:r>
          </a:p>
          <a:p>
            <a:r>
              <a:t>Hello and welcome to “Understanding  and Solving Memory Problems”  authored by Richard Warburton.  Normally when we think about  the best to write Java code  we’re often thinking about the  maintainability of the software –  for example does it follow OOP  best practices, is it well tested,  can you add features easily.  This course is a bit different,  and in many ways more exciting  than that. It talks about the kind  of problems that can happen to  well factored and tested code in  production. We’ll  be  categorising and explaining a  series of problems that are  related to memory and we’ll  demonstrate how you can use  freely available tooling and  battle-tested approaches to  solve these problems.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2017-03-24 15:08:49</a:t>
            </a:r>
          </a:p>
          <a:p>
            <a:r>
              <a:t>--------------------------------------------</a:t>
            </a:r>
          </a:p>
          <a:p>
            <a:r>
              <a:t>But before we get onto the problems  themselves I think we need to  explain why you should care  about memory problems at all in  your Java application.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2017-03-24 15:08:49</a:t>
            </a:r>
          </a:p>
          <a:p>
            <a:r>
              <a:t>--------------------------------------------</a:t>
            </a:r>
          </a:p>
          <a:p>
            <a:r>
              <a:t>The first thing that people think  about when it comes to Java  Memory Problems is that Java  has a Garbage Collector or GC.  It was one of the first  mainstream, popular,  programming languages to use  GC, although far from the first.  It’s proven to be an incredibly  popular feature and huge  amount of engineering work has  been undertaken by GC writers  to make them really, really fast.  But the thing to remember with  GCs are that they are just  computer programs themselves,  not some kind of magic black  box that solves all your  problems. They will free up  memory when it isn’t in use by  an application but that is the end  of their remit.</a:t>
            </a:r>
          </a:p>
          <a:p>
            <a:r>
              <a:t>If you write code that blindly leaks  memory, or uses too much  memory then you can still have  problems despite the existence  of a GC. This doesn’t mean that  the GC is broken – its just that  GCs blindly follow your  references around in memory.  The code and the objects  themselves are still King.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758AF22-05C2-4240-B9A9-6E3433676E01}" type="datetime1">
              <a:rPr lang="en-US" smtClean="0"/>
              <a:t>10/18/2023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3E3E3E"/>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FDA3D94-6A2B-4E15-AF6C-C33241C3B78B}" type="datetime1">
              <a:rPr lang="en-US" smtClean="0"/>
              <a:t>10/18/2023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7" name="bg object 17"/>
          <p:cNvSpPr/>
          <p:nvPr/>
        </p:nvSpPr>
        <p:spPr>
          <a:xfrm>
            <a:off x="6096761" y="1762505"/>
            <a:ext cx="0" cy="4645660"/>
          </a:xfrm>
          <a:custGeom>
            <a:avLst/>
            <a:gdLst/>
            <a:ahLst/>
            <a:cxnLst/>
            <a:rect l="l" t="t" r="r" b="b"/>
            <a:pathLst>
              <a:path h="4645660">
                <a:moveTo>
                  <a:pt x="0" y="0"/>
                </a:moveTo>
                <a:lnTo>
                  <a:pt x="0" y="4645482"/>
                </a:lnTo>
              </a:path>
            </a:pathLst>
          </a:custGeom>
          <a:ln w="25908">
            <a:solidFill>
              <a:srgbClr val="F05A28"/>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rgbClr val="3E3E3E"/>
                </a:solidFill>
                <a:latin typeface="Verdana"/>
                <a:cs typeface="Verdana"/>
              </a:defRPr>
            </a:lvl1pPr>
          </a:lstStyle>
          <a:p>
            <a:endParaRPr/>
          </a:p>
        </p:txBody>
      </p:sp>
      <p:sp>
        <p:nvSpPr>
          <p:cNvPr id="3" name="Holder 3"/>
          <p:cNvSpPr>
            <a:spLocks noGrp="1"/>
          </p:cNvSpPr>
          <p:nvPr>
            <p:ph sz="half" idx="2"/>
          </p:nvPr>
        </p:nvSpPr>
        <p:spPr>
          <a:xfrm>
            <a:off x="1935900" y="1737233"/>
            <a:ext cx="3943350" cy="3483610"/>
          </a:xfrm>
          <a:prstGeom prst="rect">
            <a:avLst/>
          </a:prstGeom>
        </p:spPr>
        <p:txBody>
          <a:bodyPr wrap="square" lIns="0" tIns="0" rIns="0" bIns="0">
            <a:spAutoFit/>
          </a:bodyPr>
          <a:lstStyle>
            <a:lvl1pPr>
              <a:defRPr sz="2400" b="0" i="0">
                <a:solidFill>
                  <a:srgbClr val="F05A28"/>
                </a:solidFill>
                <a:latin typeface="Verdana"/>
                <a:cs typeface="Verdana"/>
              </a:defRPr>
            </a:lvl1pPr>
          </a:lstStyle>
          <a:p>
            <a:endParaRPr/>
          </a:p>
        </p:txBody>
      </p:sp>
      <p:sp>
        <p:nvSpPr>
          <p:cNvPr id="4" name="Holder 4"/>
          <p:cNvSpPr>
            <a:spLocks noGrp="1"/>
          </p:cNvSpPr>
          <p:nvPr>
            <p:ph sz="half" idx="3"/>
          </p:nvPr>
        </p:nvSpPr>
        <p:spPr>
          <a:xfrm>
            <a:off x="6320365" y="1737233"/>
            <a:ext cx="4187190" cy="3483610"/>
          </a:xfrm>
          <a:prstGeom prst="rect">
            <a:avLst/>
          </a:prstGeom>
        </p:spPr>
        <p:txBody>
          <a:bodyPr wrap="square" lIns="0" tIns="0" rIns="0" bIns="0">
            <a:spAutoFit/>
          </a:bodyPr>
          <a:lstStyle>
            <a:lvl1pPr>
              <a:defRPr sz="2400" b="0" i="0">
                <a:solidFill>
                  <a:srgbClr val="F05A28"/>
                </a:solidFill>
                <a:latin typeface="Verdana"/>
                <a:cs typeface="Verdana"/>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D3319300-76DF-4FA4-91C3-26C7AAF4DFEC}" type="datetime1">
              <a:rPr lang="en-US" smtClean="0"/>
              <a:t>10/18/2023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3E3E3E"/>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18BB5A3-E2FB-43DB-90A2-8E39455573FB}" type="datetime1">
              <a:rPr lang="en-US" smtClean="0"/>
              <a:t>10/18/2023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E742DBC0-E116-4355-B52D-1BF6A611D270}" type="datetime1">
              <a:rPr lang="en-US" smtClean="0"/>
              <a:t>10/18/2023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365546" y="519066"/>
            <a:ext cx="3460907" cy="574040"/>
          </a:xfrm>
          <a:prstGeom prst="rect">
            <a:avLst/>
          </a:prstGeom>
        </p:spPr>
        <p:txBody>
          <a:bodyPr wrap="square" lIns="0" tIns="0" rIns="0" bIns="0">
            <a:spAutoFit/>
          </a:bodyPr>
          <a:lstStyle>
            <a:lvl1pPr>
              <a:defRPr sz="3600" b="0" i="0">
                <a:solidFill>
                  <a:srgbClr val="3E3E3E"/>
                </a:solidFill>
                <a:latin typeface="Verdana"/>
                <a:cs typeface="Verdana"/>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032068BF-B7BC-4811-9F94-AF0FBF195AF5}" type="datetime1">
              <a:rPr lang="en-US" smtClean="0"/>
              <a:t>10/18/2023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712469" y="2977895"/>
            <a:ext cx="10768609" cy="38100"/>
          </a:xfrm>
          <a:prstGeom prst="rect">
            <a:avLst/>
          </a:prstGeom>
        </p:spPr>
      </p:pic>
      <p:sp>
        <p:nvSpPr>
          <p:cNvPr id="7" name="object 7"/>
          <p:cNvSpPr txBox="1"/>
          <p:nvPr/>
        </p:nvSpPr>
        <p:spPr>
          <a:xfrm>
            <a:off x="951275" y="3267174"/>
            <a:ext cx="8962390" cy="443070"/>
          </a:xfrm>
          <a:prstGeom prst="rect">
            <a:avLst/>
          </a:prstGeom>
        </p:spPr>
        <p:txBody>
          <a:bodyPr vert="horz" wrap="square" lIns="0" tIns="12065" rIns="0" bIns="0" rtlCol="0">
            <a:spAutoFit/>
          </a:bodyPr>
          <a:lstStyle/>
          <a:p>
            <a:pPr marL="12700" marR="5080">
              <a:lnSpc>
                <a:spcPct val="100000"/>
              </a:lnSpc>
              <a:spcBef>
                <a:spcPts val="95"/>
              </a:spcBef>
            </a:pPr>
            <a:r>
              <a:rPr lang="en-US" sz="2800" spc="110" dirty="0">
                <a:solidFill>
                  <a:srgbClr val="101010"/>
                </a:solidFill>
                <a:latin typeface="Verdana"/>
                <a:cs typeface="Verdana"/>
              </a:rPr>
              <a:t>COURSE OVERVIEW</a:t>
            </a:r>
            <a:endParaRPr sz="2800" dirty="0">
              <a:latin typeface="Verdana"/>
              <a:cs typeface="Verdana"/>
            </a:endParaRPr>
          </a:p>
        </p:txBody>
      </p:sp>
      <p:sp>
        <p:nvSpPr>
          <p:cNvPr id="8" name="object 8"/>
          <p:cNvSpPr txBox="1">
            <a:spLocks noGrp="1"/>
          </p:cNvSpPr>
          <p:nvPr>
            <p:ph type="title"/>
          </p:nvPr>
        </p:nvSpPr>
        <p:spPr>
          <a:xfrm>
            <a:off x="951383" y="1427134"/>
            <a:ext cx="8771255" cy="1294765"/>
          </a:xfrm>
          <a:prstGeom prst="rect">
            <a:avLst/>
          </a:prstGeom>
        </p:spPr>
        <p:txBody>
          <a:bodyPr vert="horz" wrap="square" lIns="0" tIns="117475" rIns="0" bIns="0" rtlCol="0">
            <a:spAutoFit/>
          </a:bodyPr>
          <a:lstStyle/>
          <a:p>
            <a:pPr marL="12700" marR="5080">
              <a:lnSpc>
                <a:spcPts val="4590"/>
              </a:lnSpc>
              <a:spcBef>
                <a:spcPts val="925"/>
              </a:spcBef>
            </a:pPr>
            <a:r>
              <a:rPr sz="4500" spc="15" dirty="0">
                <a:solidFill>
                  <a:srgbClr val="101010"/>
                </a:solidFill>
              </a:rPr>
              <a:t>U</a:t>
            </a:r>
            <a:r>
              <a:rPr sz="4500" spc="-135" dirty="0">
                <a:solidFill>
                  <a:srgbClr val="101010"/>
                </a:solidFill>
              </a:rPr>
              <a:t>nder</a:t>
            </a:r>
            <a:r>
              <a:rPr sz="4500" spc="-180" dirty="0">
                <a:solidFill>
                  <a:srgbClr val="101010"/>
                </a:solidFill>
              </a:rPr>
              <a:t>s</a:t>
            </a:r>
            <a:r>
              <a:rPr sz="4500" spc="-75" dirty="0">
                <a:solidFill>
                  <a:srgbClr val="101010"/>
                </a:solidFill>
              </a:rPr>
              <a:t>t</a:t>
            </a:r>
            <a:r>
              <a:rPr sz="4500" spc="-225" dirty="0">
                <a:solidFill>
                  <a:srgbClr val="101010"/>
                </a:solidFill>
              </a:rPr>
              <a:t>a</a:t>
            </a:r>
            <a:r>
              <a:rPr sz="4500" spc="-90" dirty="0">
                <a:solidFill>
                  <a:srgbClr val="101010"/>
                </a:solidFill>
              </a:rPr>
              <a:t>nd</a:t>
            </a:r>
            <a:r>
              <a:rPr sz="4500" spc="-110" dirty="0">
                <a:solidFill>
                  <a:srgbClr val="101010"/>
                </a:solidFill>
              </a:rPr>
              <a:t>i</a:t>
            </a:r>
            <a:r>
              <a:rPr sz="4500" spc="-60" dirty="0">
                <a:solidFill>
                  <a:srgbClr val="101010"/>
                </a:solidFill>
              </a:rPr>
              <a:t>n</a:t>
            </a:r>
            <a:r>
              <a:rPr sz="4500" spc="50" dirty="0">
                <a:solidFill>
                  <a:srgbClr val="101010"/>
                </a:solidFill>
              </a:rPr>
              <a:t>g</a:t>
            </a:r>
            <a:r>
              <a:rPr sz="4500" spc="-490" dirty="0">
                <a:solidFill>
                  <a:srgbClr val="101010"/>
                </a:solidFill>
              </a:rPr>
              <a:t> </a:t>
            </a:r>
            <a:r>
              <a:rPr sz="4500" spc="-110" dirty="0">
                <a:solidFill>
                  <a:srgbClr val="101010"/>
                </a:solidFill>
              </a:rPr>
              <a:t>an</a:t>
            </a:r>
            <a:r>
              <a:rPr sz="4500" dirty="0">
                <a:solidFill>
                  <a:srgbClr val="101010"/>
                </a:solidFill>
              </a:rPr>
              <a:t>d</a:t>
            </a:r>
            <a:r>
              <a:rPr sz="4500" spc="-470" dirty="0">
                <a:solidFill>
                  <a:srgbClr val="101010"/>
                </a:solidFill>
              </a:rPr>
              <a:t> </a:t>
            </a:r>
            <a:r>
              <a:rPr sz="4500" spc="-125" dirty="0">
                <a:solidFill>
                  <a:srgbClr val="101010"/>
                </a:solidFill>
              </a:rPr>
              <a:t>So</a:t>
            </a:r>
            <a:r>
              <a:rPr sz="4500" spc="-160" dirty="0">
                <a:solidFill>
                  <a:srgbClr val="101010"/>
                </a:solidFill>
              </a:rPr>
              <a:t>lv</a:t>
            </a:r>
            <a:r>
              <a:rPr sz="4500" spc="-130" dirty="0">
                <a:solidFill>
                  <a:srgbClr val="101010"/>
                </a:solidFill>
              </a:rPr>
              <a:t>i</a:t>
            </a:r>
            <a:r>
              <a:rPr sz="4500" spc="-60" dirty="0">
                <a:solidFill>
                  <a:srgbClr val="101010"/>
                </a:solidFill>
              </a:rPr>
              <a:t>n</a:t>
            </a:r>
            <a:r>
              <a:rPr sz="4500" spc="50" dirty="0">
                <a:solidFill>
                  <a:srgbClr val="101010"/>
                </a:solidFill>
              </a:rPr>
              <a:t>g</a:t>
            </a:r>
            <a:r>
              <a:rPr sz="4500" spc="-480" dirty="0">
                <a:solidFill>
                  <a:srgbClr val="101010"/>
                </a:solidFill>
              </a:rPr>
              <a:t> </a:t>
            </a:r>
            <a:r>
              <a:rPr sz="4500" spc="325" dirty="0">
                <a:solidFill>
                  <a:srgbClr val="101010"/>
                </a:solidFill>
              </a:rPr>
              <a:t>J</a:t>
            </a:r>
            <a:r>
              <a:rPr sz="4500" spc="-295" dirty="0">
                <a:solidFill>
                  <a:srgbClr val="101010"/>
                </a:solidFill>
              </a:rPr>
              <a:t>a</a:t>
            </a:r>
            <a:r>
              <a:rPr sz="4500" spc="-245" dirty="0">
                <a:solidFill>
                  <a:srgbClr val="101010"/>
                </a:solidFill>
              </a:rPr>
              <a:t>v</a:t>
            </a:r>
            <a:r>
              <a:rPr sz="4500" spc="-75" dirty="0">
                <a:solidFill>
                  <a:srgbClr val="101010"/>
                </a:solidFill>
              </a:rPr>
              <a:t>a  </a:t>
            </a:r>
            <a:r>
              <a:rPr sz="4500" spc="-60" dirty="0">
                <a:solidFill>
                  <a:srgbClr val="101010"/>
                </a:solidFill>
              </a:rPr>
              <a:t>M</a:t>
            </a:r>
            <a:r>
              <a:rPr sz="4500" spc="-70" dirty="0">
                <a:solidFill>
                  <a:srgbClr val="101010"/>
                </a:solidFill>
              </a:rPr>
              <a:t>e</a:t>
            </a:r>
            <a:r>
              <a:rPr sz="4500" spc="-204" dirty="0">
                <a:solidFill>
                  <a:srgbClr val="101010"/>
                </a:solidFill>
              </a:rPr>
              <a:t>m</a:t>
            </a:r>
            <a:r>
              <a:rPr sz="4500" spc="-70" dirty="0">
                <a:solidFill>
                  <a:srgbClr val="101010"/>
                </a:solidFill>
              </a:rPr>
              <a:t>o</a:t>
            </a:r>
            <a:r>
              <a:rPr sz="4500" spc="-80" dirty="0">
                <a:solidFill>
                  <a:srgbClr val="101010"/>
                </a:solidFill>
              </a:rPr>
              <a:t>r</a:t>
            </a:r>
            <a:r>
              <a:rPr sz="4500" spc="-5" dirty="0">
                <a:solidFill>
                  <a:srgbClr val="101010"/>
                </a:solidFill>
              </a:rPr>
              <a:t>y</a:t>
            </a:r>
            <a:r>
              <a:rPr sz="4500" spc="-475" dirty="0">
                <a:solidFill>
                  <a:srgbClr val="101010"/>
                </a:solidFill>
              </a:rPr>
              <a:t> </a:t>
            </a:r>
            <a:r>
              <a:rPr sz="4500" spc="-5" dirty="0">
                <a:solidFill>
                  <a:srgbClr val="101010"/>
                </a:solidFill>
              </a:rPr>
              <a:t>P</a:t>
            </a:r>
            <a:r>
              <a:rPr sz="4500" spc="-125" dirty="0">
                <a:solidFill>
                  <a:srgbClr val="101010"/>
                </a:solidFill>
              </a:rPr>
              <a:t>r</a:t>
            </a:r>
            <a:r>
              <a:rPr sz="4500" spc="60" dirty="0">
                <a:solidFill>
                  <a:srgbClr val="101010"/>
                </a:solidFill>
              </a:rPr>
              <a:t>o</a:t>
            </a:r>
            <a:r>
              <a:rPr sz="4500" spc="70" dirty="0">
                <a:solidFill>
                  <a:srgbClr val="101010"/>
                </a:solidFill>
              </a:rPr>
              <a:t>b</a:t>
            </a:r>
            <a:r>
              <a:rPr sz="4500" spc="-160" dirty="0">
                <a:solidFill>
                  <a:srgbClr val="101010"/>
                </a:solidFill>
              </a:rPr>
              <a:t>l</a:t>
            </a:r>
            <a:r>
              <a:rPr sz="4500" spc="-130" dirty="0">
                <a:solidFill>
                  <a:srgbClr val="101010"/>
                </a:solidFill>
              </a:rPr>
              <a:t>e</a:t>
            </a:r>
            <a:r>
              <a:rPr sz="4500" spc="-204" dirty="0">
                <a:solidFill>
                  <a:srgbClr val="101010"/>
                </a:solidFill>
              </a:rPr>
              <a:t>m</a:t>
            </a:r>
            <a:r>
              <a:rPr sz="4500" spc="-105" dirty="0">
                <a:solidFill>
                  <a:srgbClr val="101010"/>
                </a:solidFill>
              </a:rPr>
              <a:t>s</a:t>
            </a:r>
            <a:endParaRPr sz="4500" dirty="0"/>
          </a:p>
        </p:txBody>
      </p:sp>
      <p:sp>
        <p:nvSpPr>
          <p:cNvPr id="9" name="Slide Number Placeholder 8">
            <a:extLst>
              <a:ext uri="{FF2B5EF4-FFF2-40B4-BE49-F238E27FC236}">
                <a16:creationId xmlns:a16="http://schemas.microsoft.com/office/drawing/2014/main" id="{85B4CBD3-29D0-D97D-2404-1063265A6934}"/>
              </a:ext>
            </a:extLst>
          </p:cNvPr>
          <p:cNvSpPr>
            <a:spLocks noGrp="1"/>
          </p:cNvSpPr>
          <p:nvPr>
            <p:ph type="sldNum" sz="quarter" idx="7"/>
          </p:nvPr>
        </p:nvSpPr>
        <p:spPr/>
        <p:txBody>
          <a:bodyPr/>
          <a:lstStyle/>
          <a:p>
            <a:fld id="{B6F15528-21DE-4FAA-801E-634DDDAF4B2B}" type="slidenum">
              <a:rPr lang="en-US" smtClean="0"/>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2A9FBC"/>
          </a:solidFill>
        </p:spPr>
        <p:txBody>
          <a:bodyPr wrap="square" lIns="0" tIns="0" rIns="0" bIns="0" rtlCol="0"/>
          <a:lstStyle/>
          <a:p>
            <a:endParaRPr/>
          </a:p>
        </p:txBody>
      </p:sp>
      <p:sp>
        <p:nvSpPr>
          <p:cNvPr id="5" name="Slide Number Placeholder 4">
            <a:extLst>
              <a:ext uri="{FF2B5EF4-FFF2-40B4-BE49-F238E27FC236}">
                <a16:creationId xmlns:a16="http://schemas.microsoft.com/office/drawing/2014/main" id="{23D910C5-C57E-8243-BF1E-E993F784E402}"/>
              </a:ext>
            </a:extLst>
          </p:cNvPr>
          <p:cNvSpPr>
            <a:spLocks noGrp="1"/>
          </p:cNvSpPr>
          <p:nvPr>
            <p:ph type="sldNum" sz="quarter" idx="7"/>
          </p:nvPr>
        </p:nvSpPr>
        <p:spPr/>
        <p:txBody>
          <a:bodyPr/>
          <a:lstStyle/>
          <a:p>
            <a:fld id="{B6F15528-21DE-4FAA-801E-634DDDAF4B2B}" type="slidenum">
              <a:rPr lang="en-US" smtClean="0"/>
              <a:t>2</a:t>
            </a:fld>
            <a:endParaRPr lang="en-US"/>
          </a:p>
        </p:txBody>
      </p:sp>
      <p:sp>
        <p:nvSpPr>
          <p:cNvPr id="6" name="Title 5">
            <a:extLst>
              <a:ext uri="{FF2B5EF4-FFF2-40B4-BE49-F238E27FC236}">
                <a16:creationId xmlns:a16="http://schemas.microsoft.com/office/drawing/2014/main" id="{0896878C-F484-7ED1-989F-9EBFB3E11AAE}"/>
              </a:ext>
            </a:extLst>
          </p:cNvPr>
          <p:cNvSpPr>
            <a:spLocks noGrp="1"/>
          </p:cNvSpPr>
          <p:nvPr>
            <p:ph type="title"/>
          </p:nvPr>
        </p:nvSpPr>
        <p:spPr/>
        <p:txBody>
          <a:bodyPr/>
          <a:lstStyle/>
          <a:p>
            <a:endParaRPr lang="en-US"/>
          </a:p>
        </p:txBody>
      </p:sp>
      <p:pic>
        <p:nvPicPr>
          <p:cNvPr id="8" name="Picture 7">
            <a:extLst>
              <a:ext uri="{FF2B5EF4-FFF2-40B4-BE49-F238E27FC236}">
                <a16:creationId xmlns:a16="http://schemas.microsoft.com/office/drawing/2014/main" id="{636338BA-98D1-1F94-0908-F0B92477F7E1}"/>
              </a:ext>
            </a:extLst>
          </p:cNvPr>
          <p:cNvPicPr>
            <a:picLocks noChangeAspect="1"/>
          </p:cNvPicPr>
          <p:nvPr/>
        </p:nvPicPr>
        <p:blipFill>
          <a:blip r:embed="rId3"/>
          <a:stretch>
            <a:fillRect/>
          </a:stretch>
        </p:blipFill>
        <p:spPr>
          <a:xfrm>
            <a:off x="0" y="496058"/>
            <a:ext cx="12192000" cy="58658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AF13FBD-BF25-3226-825B-194F7B9B34E3}"/>
              </a:ext>
            </a:extLst>
          </p:cNvPr>
          <p:cNvSpPr>
            <a:spLocks noGrp="1"/>
          </p:cNvSpPr>
          <p:nvPr>
            <p:ph type="sldNum" sz="quarter" idx="7"/>
          </p:nvPr>
        </p:nvSpPr>
        <p:spPr/>
        <p:txBody>
          <a:bodyPr/>
          <a:lstStyle/>
          <a:p>
            <a:fld id="{B6F15528-21DE-4FAA-801E-634DDDAF4B2B}" type="slidenum">
              <a:rPr lang="en-US" smtClean="0"/>
              <a:t>3</a:t>
            </a:fld>
            <a:endParaRPr lang="en-US"/>
          </a:p>
        </p:txBody>
      </p:sp>
      <p:sp>
        <p:nvSpPr>
          <p:cNvPr id="11" name="Title 10">
            <a:extLst>
              <a:ext uri="{FF2B5EF4-FFF2-40B4-BE49-F238E27FC236}">
                <a16:creationId xmlns:a16="http://schemas.microsoft.com/office/drawing/2014/main" id="{2674AC44-5581-C8B3-592A-526405D202A2}"/>
              </a:ext>
            </a:extLst>
          </p:cNvPr>
          <p:cNvSpPr>
            <a:spLocks noGrp="1"/>
          </p:cNvSpPr>
          <p:nvPr>
            <p:ph type="title"/>
          </p:nvPr>
        </p:nvSpPr>
        <p:spPr/>
        <p:txBody>
          <a:bodyPr/>
          <a:lstStyle/>
          <a:p>
            <a:endParaRPr lang="en-US"/>
          </a:p>
        </p:txBody>
      </p:sp>
      <p:pic>
        <p:nvPicPr>
          <p:cNvPr id="13" name="Picture 12">
            <a:extLst>
              <a:ext uri="{FF2B5EF4-FFF2-40B4-BE49-F238E27FC236}">
                <a16:creationId xmlns:a16="http://schemas.microsoft.com/office/drawing/2014/main" id="{376F7A29-4291-0B35-1D4A-2ECC062C65B1}"/>
              </a:ext>
            </a:extLst>
          </p:cNvPr>
          <p:cNvPicPr>
            <a:picLocks noChangeAspect="1"/>
          </p:cNvPicPr>
          <p:nvPr/>
        </p:nvPicPr>
        <p:blipFill>
          <a:blip r:embed="rId3"/>
          <a:stretch>
            <a:fillRect/>
          </a:stretch>
        </p:blipFill>
        <p:spPr>
          <a:xfrm>
            <a:off x="0" y="324555"/>
            <a:ext cx="12192000" cy="62088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D7D0E-21A0-3072-CE46-3D1DB5F78FA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38B4260-E640-C1BD-A510-219B471820E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9D2454D-7C9D-F090-F8A9-5108A82F1A34}"/>
              </a:ext>
            </a:extLst>
          </p:cNvPr>
          <p:cNvSpPr>
            <a:spLocks noGrp="1"/>
          </p:cNvSpPr>
          <p:nvPr>
            <p:ph type="sldNum" sz="quarter" idx="7"/>
          </p:nvPr>
        </p:nvSpPr>
        <p:spPr/>
        <p:txBody>
          <a:bodyPr/>
          <a:lstStyle/>
          <a:p>
            <a:fld id="{B6F15528-21DE-4FAA-801E-634DDDAF4B2B}" type="slidenum">
              <a:rPr lang="en-US" smtClean="0"/>
              <a:t>4</a:t>
            </a:fld>
            <a:endParaRPr lang="en-US"/>
          </a:p>
        </p:txBody>
      </p:sp>
      <p:pic>
        <p:nvPicPr>
          <p:cNvPr id="6" name="Picture 5">
            <a:extLst>
              <a:ext uri="{FF2B5EF4-FFF2-40B4-BE49-F238E27FC236}">
                <a16:creationId xmlns:a16="http://schemas.microsoft.com/office/drawing/2014/main" id="{13E1468E-6F05-3405-BC3A-63F4A70D478E}"/>
              </a:ext>
            </a:extLst>
          </p:cNvPr>
          <p:cNvPicPr>
            <a:picLocks noChangeAspect="1"/>
          </p:cNvPicPr>
          <p:nvPr/>
        </p:nvPicPr>
        <p:blipFill>
          <a:blip r:embed="rId2"/>
          <a:stretch>
            <a:fillRect/>
          </a:stretch>
        </p:blipFill>
        <p:spPr>
          <a:xfrm>
            <a:off x="958042" y="413199"/>
            <a:ext cx="10275913" cy="5707739"/>
          </a:xfrm>
          <a:prstGeom prst="rect">
            <a:avLst/>
          </a:prstGeom>
        </p:spPr>
      </p:pic>
    </p:spTree>
    <p:extLst>
      <p:ext uri="{BB962C8B-B14F-4D97-AF65-F5344CB8AC3E}">
        <p14:creationId xmlns:p14="http://schemas.microsoft.com/office/powerpoint/2010/main" val="1251795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C65F-8382-2356-25EB-DAA138E950C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F4724A8-D587-F444-9415-8A3BC4F07D2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DFCAF0C-2C23-F6AC-FF42-321E19C08BFD}"/>
              </a:ext>
            </a:extLst>
          </p:cNvPr>
          <p:cNvSpPr>
            <a:spLocks noGrp="1"/>
          </p:cNvSpPr>
          <p:nvPr>
            <p:ph type="sldNum" sz="quarter" idx="7"/>
          </p:nvPr>
        </p:nvSpPr>
        <p:spPr/>
        <p:txBody>
          <a:bodyPr/>
          <a:lstStyle/>
          <a:p>
            <a:fld id="{B6F15528-21DE-4FAA-801E-634DDDAF4B2B}" type="slidenum">
              <a:rPr lang="en-US" smtClean="0"/>
              <a:t>5</a:t>
            </a:fld>
            <a:endParaRPr lang="en-US"/>
          </a:p>
        </p:txBody>
      </p:sp>
      <p:pic>
        <p:nvPicPr>
          <p:cNvPr id="6" name="Picture 5">
            <a:extLst>
              <a:ext uri="{FF2B5EF4-FFF2-40B4-BE49-F238E27FC236}">
                <a16:creationId xmlns:a16="http://schemas.microsoft.com/office/drawing/2014/main" id="{B2A71BE7-5243-FC62-A912-51788044CD89}"/>
              </a:ext>
            </a:extLst>
          </p:cNvPr>
          <p:cNvPicPr>
            <a:picLocks noChangeAspect="1"/>
          </p:cNvPicPr>
          <p:nvPr/>
        </p:nvPicPr>
        <p:blipFill>
          <a:blip r:embed="rId2"/>
          <a:stretch>
            <a:fillRect/>
          </a:stretch>
        </p:blipFill>
        <p:spPr>
          <a:xfrm>
            <a:off x="0" y="327016"/>
            <a:ext cx="12192000" cy="6203967"/>
          </a:xfrm>
          <a:prstGeom prst="rect">
            <a:avLst/>
          </a:prstGeom>
        </p:spPr>
      </p:pic>
    </p:spTree>
    <p:extLst>
      <p:ext uri="{BB962C8B-B14F-4D97-AF65-F5344CB8AC3E}">
        <p14:creationId xmlns:p14="http://schemas.microsoft.com/office/powerpoint/2010/main" val="122903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23326-CE0C-F009-93E6-6583D6ECB50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C0E2ED9-979F-0B0F-1ED5-7EF1EBB1EF4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5E9FF17-E7BB-9FA3-B288-5A5FCB8693A7}"/>
              </a:ext>
            </a:extLst>
          </p:cNvPr>
          <p:cNvSpPr>
            <a:spLocks noGrp="1"/>
          </p:cNvSpPr>
          <p:nvPr>
            <p:ph type="sldNum" sz="quarter" idx="7"/>
          </p:nvPr>
        </p:nvSpPr>
        <p:spPr/>
        <p:txBody>
          <a:bodyPr/>
          <a:lstStyle/>
          <a:p>
            <a:fld id="{B6F15528-21DE-4FAA-801E-634DDDAF4B2B}" type="slidenum">
              <a:rPr lang="en-US" smtClean="0"/>
              <a:t>6</a:t>
            </a:fld>
            <a:endParaRPr lang="en-US"/>
          </a:p>
        </p:txBody>
      </p:sp>
      <p:pic>
        <p:nvPicPr>
          <p:cNvPr id="6" name="Picture 5">
            <a:extLst>
              <a:ext uri="{FF2B5EF4-FFF2-40B4-BE49-F238E27FC236}">
                <a16:creationId xmlns:a16="http://schemas.microsoft.com/office/drawing/2014/main" id="{0DC502EE-ABF8-7279-CEA8-C72FDB770CA8}"/>
              </a:ext>
            </a:extLst>
          </p:cNvPr>
          <p:cNvPicPr>
            <a:picLocks noChangeAspect="1"/>
          </p:cNvPicPr>
          <p:nvPr/>
        </p:nvPicPr>
        <p:blipFill>
          <a:blip r:embed="rId2"/>
          <a:stretch>
            <a:fillRect/>
          </a:stretch>
        </p:blipFill>
        <p:spPr>
          <a:xfrm>
            <a:off x="468142" y="666510"/>
            <a:ext cx="11255715" cy="5524979"/>
          </a:xfrm>
          <a:prstGeom prst="rect">
            <a:avLst/>
          </a:prstGeom>
        </p:spPr>
      </p:pic>
    </p:spTree>
    <p:extLst>
      <p:ext uri="{BB962C8B-B14F-4D97-AF65-F5344CB8AC3E}">
        <p14:creationId xmlns:p14="http://schemas.microsoft.com/office/powerpoint/2010/main" val="4292403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A1A1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TotalTime>
  <Words>361</Words>
  <Application>Microsoft Office PowerPoint</Application>
  <PresentationFormat>Widescreen</PresentationFormat>
  <Paragraphs>21</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Verdana</vt:lpstr>
      <vt:lpstr>Office Theme</vt:lpstr>
      <vt:lpstr>Understanding and Solving Java  Memory Problems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dc:creator>
  <cp:lastModifiedBy>Admin</cp:lastModifiedBy>
  <cp:revision>2</cp:revision>
  <dcterms:created xsi:type="dcterms:W3CDTF">2023-10-17T22:57:15Z</dcterms:created>
  <dcterms:modified xsi:type="dcterms:W3CDTF">2023-10-17T23:10:26Z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2017-03-24T00:00:00Z</vt:filetime>
  </property>
  <property fmtid="{D5CDD505-2E9C-101B-9397-08002B2CF9AE}" pid="3" name="Creator">
    <vt:lpwstr>Acrobat PDFMaker 15 for PowerPoint</vt:lpwstr>
  </property>
  <property fmtid="{D5CDD505-2E9C-101B-9397-08002B2CF9AE}" pid="4" name="LastSaved">
    <vt:filetime>2023-10-17T00:00:00Z</vt:filetime>
  </property>
</Properties>
</file>