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0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15:22:33</a:t>
            </a:r>
          </a:p>
          <a:p>
            <a:r>
              <a:t>--------------------------------------------</a:t>
            </a:r>
          </a:p>
          <a:p>
            <a:r>
              <a:t>Hello and welcome to “Understanding  and Solving Memory Problems”  authored by Richard Warburton.  Normally when we think about  the best to write Java code  we’re often thinking about the  maintainability of the software –  for example does it follow OOP  best practices, is it well tested,  can you add features easily.  This course is a bit different,  and in many ways more exciting  than that. It talks about the kind  of problems that can happen to  well factored and tested code in  production. We’ll  be  categorising and explaining a  series of problems that are  related to memory and we’ll  demonstrate how you can use  freely available tooling and  battle-tested approaches to  solve these problems.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3744" y="2092811"/>
            <a:ext cx="10104511"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1FE6A7A-5384-4062-B57F-FB40D2F5B55F}" type="datetime1">
              <a:rPr lang="en-US" smtClean="0"/>
              <a:t>10/18/2023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05A28"/>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20E4667-D72D-4A15-810B-E64932F4FC00}" type="datetime1">
              <a:rPr lang="en-US" smtClean="0"/>
              <a:t>10/18/2023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05A28"/>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D00C418-18F4-42F8-B91C-1456D7A63C31}" type="datetime1">
              <a:rPr lang="en-US" smtClean="0"/>
              <a:t>10/18/2023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7" name="bg object 17"/>
          <p:cNvPicPr/>
          <p:nvPr/>
        </p:nvPicPr>
        <p:blipFill>
          <a:blip r:embed="rId2" cstate="print"/>
          <a:stretch>
            <a:fillRect/>
          </a:stretch>
        </p:blipFill>
        <p:spPr>
          <a:xfrm>
            <a:off x="712469" y="3410711"/>
            <a:ext cx="10768609" cy="38100"/>
          </a:xfrm>
          <a:prstGeom prst="rect">
            <a:avLst/>
          </a:prstGeom>
        </p:spPr>
      </p:pic>
      <p:sp>
        <p:nvSpPr>
          <p:cNvPr id="2" name="Holder 2"/>
          <p:cNvSpPr>
            <a:spLocks noGrp="1"/>
          </p:cNvSpPr>
          <p:nvPr>
            <p:ph type="title"/>
          </p:nvPr>
        </p:nvSpPr>
        <p:spPr/>
        <p:txBody>
          <a:bodyPr lIns="0" tIns="0" rIns="0" bIns="0"/>
          <a:lstStyle>
            <a:lvl1pPr>
              <a:defRPr sz="2400" b="0" i="0">
                <a:solidFill>
                  <a:srgbClr val="F05A28"/>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7C830F4-ED6B-4D20-8F8D-B653A0F1639F}" type="datetime1">
              <a:rPr lang="en-US" smtClean="0"/>
              <a:t>10/18/2023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419B92A-5131-4E84-ABEF-5280FC67302E}" type="datetime1">
              <a:rPr lang="en-US" smtClean="0"/>
              <a:t>10/18/2023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53794" y="1530710"/>
            <a:ext cx="7884411" cy="391160"/>
          </a:xfrm>
          <a:prstGeom prst="rect">
            <a:avLst/>
          </a:prstGeom>
        </p:spPr>
        <p:txBody>
          <a:bodyPr wrap="square" lIns="0" tIns="0" rIns="0" bIns="0">
            <a:spAutoFit/>
          </a:bodyPr>
          <a:lstStyle>
            <a:lvl1pPr>
              <a:defRPr sz="2400" b="0" i="0">
                <a:solidFill>
                  <a:srgbClr val="F05A28"/>
                </a:solidFill>
                <a:latin typeface="Verdana"/>
                <a:cs typeface="Verdana"/>
              </a:defRPr>
            </a:lvl1pPr>
          </a:lstStyle>
          <a:p>
            <a:endParaRPr/>
          </a:p>
        </p:txBody>
      </p:sp>
      <p:sp>
        <p:nvSpPr>
          <p:cNvPr id="3" name="Holder 3"/>
          <p:cNvSpPr>
            <a:spLocks noGrp="1"/>
          </p:cNvSpPr>
          <p:nvPr>
            <p:ph type="body" idx="1"/>
          </p:nvPr>
        </p:nvSpPr>
        <p:spPr>
          <a:xfrm>
            <a:off x="680721" y="1972670"/>
            <a:ext cx="10830557" cy="2082800"/>
          </a:xfrm>
          <a:prstGeom prst="rect">
            <a:avLst/>
          </a:prstGeom>
        </p:spPr>
        <p:txBody>
          <a:bodyPr wrap="square" lIns="0" tIns="0" rIns="0" bIns="0">
            <a:spAutoFit/>
          </a:bodyPr>
          <a:lstStyle>
            <a:lvl1pPr>
              <a:defRPr sz="2400" b="0" i="0">
                <a:solidFill>
                  <a:srgbClr val="F05A28"/>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8F3FAE4B-5149-4FB5-A14E-354E44D85748}" type="datetime1">
              <a:rPr lang="en-US" smtClean="0"/>
              <a:t>10/18/2023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eclipse.org/ma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12469" y="2977895"/>
            <a:ext cx="10768609" cy="38100"/>
          </a:xfrm>
          <a:prstGeom prst="rect">
            <a:avLst/>
          </a:prstGeom>
        </p:spPr>
      </p:pic>
      <p:sp>
        <p:nvSpPr>
          <p:cNvPr id="7" name="object 7"/>
          <p:cNvSpPr txBox="1">
            <a:spLocks noGrp="1"/>
          </p:cNvSpPr>
          <p:nvPr>
            <p:ph type="title"/>
          </p:nvPr>
        </p:nvSpPr>
        <p:spPr>
          <a:xfrm>
            <a:off x="951383" y="2009937"/>
            <a:ext cx="10369550" cy="711200"/>
          </a:xfrm>
          <a:prstGeom prst="rect">
            <a:avLst/>
          </a:prstGeom>
        </p:spPr>
        <p:txBody>
          <a:bodyPr vert="horz" wrap="square" lIns="0" tIns="12700" rIns="0" bIns="0" rtlCol="0">
            <a:spAutoFit/>
          </a:bodyPr>
          <a:lstStyle/>
          <a:p>
            <a:pPr marL="12700">
              <a:lnSpc>
                <a:spcPct val="100000"/>
              </a:lnSpc>
              <a:spcBef>
                <a:spcPts val="100"/>
              </a:spcBef>
            </a:pPr>
            <a:r>
              <a:rPr sz="4500" spc="55" dirty="0">
                <a:solidFill>
                  <a:srgbClr val="101010"/>
                </a:solidFill>
              </a:rPr>
              <a:t>B</a:t>
            </a:r>
            <a:r>
              <a:rPr sz="4500" spc="-200" dirty="0">
                <a:solidFill>
                  <a:srgbClr val="101010"/>
                </a:solidFill>
              </a:rPr>
              <a:t>u</a:t>
            </a:r>
            <a:r>
              <a:rPr sz="4500" spc="-145" dirty="0">
                <a:solidFill>
                  <a:srgbClr val="101010"/>
                </a:solidFill>
              </a:rPr>
              <a:t>i</a:t>
            </a:r>
            <a:r>
              <a:rPr sz="4500" spc="-160" dirty="0">
                <a:solidFill>
                  <a:srgbClr val="101010"/>
                </a:solidFill>
              </a:rPr>
              <a:t>l</a:t>
            </a:r>
            <a:r>
              <a:rPr sz="4500" spc="-20" dirty="0">
                <a:solidFill>
                  <a:srgbClr val="101010"/>
                </a:solidFill>
              </a:rPr>
              <a:t>d</a:t>
            </a:r>
            <a:r>
              <a:rPr sz="4500" spc="-65" dirty="0">
                <a:solidFill>
                  <a:srgbClr val="101010"/>
                </a:solidFill>
              </a:rPr>
              <a:t>i</a:t>
            </a:r>
            <a:r>
              <a:rPr sz="4500" spc="-60" dirty="0">
                <a:solidFill>
                  <a:srgbClr val="101010"/>
                </a:solidFill>
              </a:rPr>
              <a:t>n</a:t>
            </a:r>
            <a:r>
              <a:rPr sz="4500" spc="50" dirty="0">
                <a:solidFill>
                  <a:srgbClr val="101010"/>
                </a:solidFill>
              </a:rPr>
              <a:t>g</a:t>
            </a:r>
            <a:r>
              <a:rPr sz="4500" spc="-480" dirty="0">
                <a:solidFill>
                  <a:srgbClr val="101010"/>
                </a:solidFill>
              </a:rPr>
              <a:t> </a:t>
            </a:r>
            <a:r>
              <a:rPr sz="4500" spc="-160" dirty="0">
                <a:solidFill>
                  <a:srgbClr val="101010"/>
                </a:solidFill>
              </a:rPr>
              <a:t>Y</a:t>
            </a:r>
            <a:r>
              <a:rPr sz="4500" spc="60" dirty="0">
                <a:solidFill>
                  <a:srgbClr val="101010"/>
                </a:solidFill>
              </a:rPr>
              <a:t>o</a:t>
            </a:r>
            <a:r>
              <a:rPr sz="4500" spc="-215" dirty="0">
                <a:solidFill>
                  <a:srgbClr val="101010"/>
                </a:solidFill>
              </a:rPr>
              <a:t>u</a:t>
            </a:r>
            <a:r>
              <a:rPr sz="4500" spc="-70" dirty="0">
                <a:solidFill>
                  <a:srgbClr val="101010"/>
                </a:solidFill>
              </a:rPr>
              <a:t>r</a:t>
            </a:r>
            <a:r>
              <a:rPr sz="4500" spc="-455" dirty="0">
                <a:solidFill>
                  <a:srgbClr val="101010"/>
                </a:solidFill>
              </a:rPr>
              <a:t> </a:t>
            </a:r>
            <a:r>
              <a:rPr sz="4500" spc="-5" dirty="0">
                <a:solidFill>
                  <a:srgbClr val="101010"/>
                </a:solidFill>
              </a:rPr>
              <a:t>M</a:t>
            </a:r>
            <a:r>
              <a:rPr sz="4500" spc="-155" dirty="0">
                <a:solidFill>
                  <a:srgbClr val="101010"/>
                </a:solidFill>
              </a:rPr>
              <a:t>e</a:t>
            </a:r>
            <a:r>
              <a:rPr sz="4500" spc="-180" dirty="0">
                <a:solidFill>
                  <a:srgbClr val="101010"/>
                </a:solidFill>
              </a:rPr>
              <a:t>m</a:t>
            </a:r>
            <a:r>
              <a:rPr sz="4500" spc="60" dirty="0">
                <a:solidFill>
                  <a:srgbClr val="101010"/>
                </a:solidFill>
              </a:rPr>
              <a:t>o</a:t>
            </a:r>
            <a:r>
              <a:rPr sz="4500" spc="-155" dirty="0">
                <a:solidFill>
                  <a:srgbClr val="101010"/>
                </a:solidFill>
              </a:rPr>
              <a:t>r</a:t>
            </a:r>
            <a:r>
              <a:rPr sz="4500" spc="-60" dirty="0">
                <a:solidFill>
                  <a:srgbClr val="101010"/>
                </a:solidFill>
              </a:rPr>
              <a:t>y</a:t>
            </a:r>
            <a:r>
              <a:rPr sz="4500" spc="-475" dirty="0">
                <a:solidFill>
                  <a:srgbClr val="101010"/>
                </a:solidFill>
              </a:rPr>
              <a:t> </a:t>
            </a:r>
            <a:r>
              <a:rPr sz="4500" spc="360" dirty="0">
                <a:solidFill>
                  <a:srgbClr val="101010"/>
                </a:solidFill>
              </a:rPr>
              <a:t>A</a:t>
            </a:r>
            <a:r>
              <a:rPr sz="4500" spc="-204" dirty="0">
                <a:solidFill>
                  <a:srgbClr val="101010"/>
                </a:solidFill>
              </a:rPr>
              <a:t>na</a:t>
            </a:r>
            <a:r>
              <a:rPr sz="4500" spc="-150" dirty="0">
                <a:solidFill>
                  <a:srgbClr val="101010"/>
                </a:solidFill>
              </a:rPr>
              <a:t>l</a:t>
            </a:r>
            <a:r>
              <a:rPr sz="4500" spc="-195" dirty="0">
                <a:solidFill>
                  <a:srgbClr val="101010"/>
                </a:solidFill>
              </a:rPr>
              <a:t>y</a:t>
            </a:r>
            <a:r>
              <a:rPr sz="4500" spc="-210" dirty="0">
                <a:solidFill>
                  <a:srgbClr val="101010"/>
                </a:solidFill>
              </a:rPr>
              <a:t>s</a:t>
            </a:r>
            <a:r>
              <a:rPr sz="4500" spc="-175" dirty="0">
                <a:solidFill>
                  <a:srgbClr val="101010"/>
                </a:solidFill>
              </a:rPr>
              <a:t>i</a:t>
            </a:r>
            <a:r>
              <a:rPr sz="4500" spc="-105" dirty="0">
                <a:solidFill>
                  <a:srgbClr val="101010"/>
                </a:solidFill>
              </a:rPr>
              <a:t>s</a:t>
            </a:r>
            <a:r>
              <a:rPr sz="4500" spc="-500" dirty="0">
                <a:solidFill>
                  <a:srgbClr val="101010"/>
                </a:solidFill>
              </a:rPr>
              <a:t> </a:t>
            </a:r>
            <a:r>
              <a:rPr sz="4500" spc="-545" dirty="0">
                <a:solidFill>
                  <a:srgbClr val="101010"/>
                </a:solidFill>
              </a:rPr>
              <a:t>T</a:t>
            </a:r>
            <a:r>
              <a:rPr sz="4500" spc="60" dirty="0">
                <a:solidFill>
                  <a:srgbClr val="101010"/>
                </a:solidFill>
              </a:rPr>
              <a:t>oo</a:t>
            </a:r>
            <a:r>
              <a:rPr sz="4500" spc="-160" dirty="0">
                <a:solidFill>
                  <a:srgbClr val="101010"/>
                </a:solidFill>
              </a:rPr>
              <a:t>l</a:t>
            </a:r>
            <a:r>
              <a:rPr sz="4500" spc="-220" dirty="0">
                <a:solidFill>
                  <a:srgbClr val="101010"/>
                </a:solidFill>
              </a:rPr>
              <a:t>k</a:t>
            </a:r>
            <a:r>
              <a:rPr sz="4500" spc="-160" dirty="0">
                <a:solidFill>
                  <a:srgbClr val="101010"/>
                </a:solidFill>
              </a:rPr>
              <a:t>i</a:t>
            </a:r>
            <a:r>
              <a:rPr sz="4500" spc="40" dirty="0">
                <a:solidFill>
                  <a:srgbClr val="101010"/>
                </a:solidFill>
              </a:rPr>
              <a:t>t</a:t>
            </a:r>
            <a:endParaRPr sz="4500"/>
          </a:p>
        </p:txBody>
      </p:sp>
      <p:sp>
        <p:nvSpPr>
          <p:cNvPr id="8" name="Slide Number Placeholder 7">
            <a:extLst>
              <a:ext uri="{FF2B5EF4-FFF2-40B4-BE49-F238E27FC236}">
                <a16:creationId xmlns:a16="http://schemas.microsoft.com/office/drawing/2014/main" id="{1DAF3A4E-D647-10CB-1A0A-ABF872361C42}"/>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1967" y="2718906"/>
            <a:ext cx="2954020"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1A1A1A"/>
                </a:solidFill>
              </a:rPr>
              <a:t>Heap</a:t>
            </a:r>
            <a:r>
              <a:rPr sz="3600" spc="-290" dirty="0">
                <a:solidFill>
                  <a:srgbClr val="1A1A1A"/>
                </a:solidFill>
              </a:rPr>
              <a:t> </a:t>
            </a:r>
            <a:r>
              <a:rPr sz="3600" spc="-10" dirty="0">
                <a:solidFill>
                  <a:srgbClr val="1A1A1A"/>
                </a:solidFill>
              </a:rPr>
              <a:t>Dumps</a:t>
            </a:r>
            <a:endParaRPr sz="3600"/>
          </a:p>
        </p:txBody>
      </p:sp>
      <p:sp>
        <p:nvSpPr>
          <p:cNvPr id="3" name="Slide Number Placeholder 2">
            <a:extLst>
              <a:ext uri="{FF2B5EF4-FFF2-40B4-BE49-F238E27FC236}">
                <a16:creationId xmlns:a16="http://schemas.microsoft.com/office/drawing/2014/main" id="{584B8B5F-FEFC-AF09-7910-735D0FE3DACA}"/>
              </a:ext>
            </a:extLst>
          </p:cNvPr>
          <p:cNvSpPr>
            <a:spLocks noGrp="1"/>
          </p:cNvSpPr>
          <p:nvPr>
            <p:ph type="sldNum" sz="quarter" idx="7"/>
          </p:nvPr>
        </p:nvSpPr>
        <p:spPr/>
        <p:txBody>
          <a:bodyPr/>
          <a:lstStyle/>
          <a:p>
            <a:fld id="{B6F15528-21DE-4FAA-801E-634DDDAF4B2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3744" y="2980244"/>
            <a:ext cx="8747125" cy="452120"/>
          </a:xfrm>
          <a:prstGeom prst="rect">
            <a:avLst/>
          </a:prstGeom>
        </p:spPr>
        <p:txBody>
          <a:bodyPr vert="horz" wrap="square" lIns="0" tIns="12065" rIns="0" bIns="0" rtlCol="0">
            <a:spAutoFit/>
          </a:bodyPr>
          <a:lstStyle/>
          <a:p>
            <a:pPr marL="12700">
              <a:lnSpc>
                <a:spcPct val="100000"/>
              </a:lnSpc>
              <a:spcBef>
                <a:spcPts val="95"/>
              </a:spcBef>
            </a:pPr>
            <a:r>
              <a:rPr sz="2800" spc="290" dirty="0">
                <a:solidFill>
                  <a:srgbClr val="3E3E3E"/>
                </a:solidFill>
                <a:latin typeface="Verdana"/>
                <a:cs typeface="Verdana"/>
              </a:rPr>
              <a:t>A</a:t>
            </a:r>
            <a:r>
              <a:rPr sz="2800" spc="-150" dirty="0">
                <a:solidFill>
                  <a:srgbClr val="3E3E3E"/>
                </a:solidFill>
                <a:latin typeface="Verdana"/>
                <a:cs typeface="Verdana"/>
              </a:rPr>
              <a:t> </a:t>
            </a:r>
            <a:r>
              <a:rPr sz="2800" spc="60" dirty="0">
                <a:solidFill>
                  <a:srgbClr val="3E3E3E"/>
                </a:solidFill>
                <a:latin typeface="Verdana"/>
                <a:cs typeface="Verdana"/>
              </a:rPr>
              <a:t>copy</a:t>
            </a:r>
            <a:r>
              <a:rPr sz="2800" spc="-140" dirty="0">
                <a:solidFill>
                  <a:srgbClr val="3E3E3E"/>
                </a:solidFill>
                <a:latin typeface="Verdana"/>
                <a:cs typeface="Verdana"/>
              </a:rPr>
              <a:t> </a:t>
            </a:r>
            <a:r>
              <a:rPr sz="2800" spc="75" dirty="0">
                <a:solidFill>
                  <a:srgbClr val="3E3E3E"/>
                </a:solidFill>
                <a:latin typeface="Verdana"/>
                <a:cs typeface="Verdana"/>
              </a:rPr>
              <a:t>of</a:t>
            </a:r>
            <a:r>
              <a:rPr sz="2800" spc="-155" dirty="0">
                <a:solidFill>
                  <a:srgbClr val="3E3E3E"/>
                </a:solidFill>
                <a:latin typeface="Verdana"/>
                <a:cs typeface="Verdana"/>
              </a:rPr>
              <a:t> </a:t>
            </a:r>
            <a:r>
              <a:rPr sz="2800" spc="-45" dirty="0">
                <a:solidFill>
                  <a:srgbClr val="3E3E3E"/>
                </a:solidFill>
                <a:latin typeface="Verdana"/>
                <a:cs typeface="Verdana"/>
              </a:rPr>
              <a:t>all</a:t>
            </a:r>
            <a:r>
              <a:rPr sz="2800" spc="-135" dirty="0">
                <a:solidFill>
                  <a:srgbClr val="3E3E3E"/>
                </a:solidFill>
                <a:latin typeface="Verdana"/>
                <a:cs typeface="Verdana"/>
              </a:rPr>
              <a:t> </a:t>
            </a:r>
            <a:r>
              <a:rPr sz="2800" spc="-50" dirty="0">
                <a:solidFill>
                  <a:srgbClr val="3E3E3E"/>
                </a:solidFill>
                <a:latin typeface="Verdana"/>
                <a:cs typeface="Verdana"/>
              </a:rPr>
              <a:t>live</a:t>
            </a:r>
            <a:r>
              <a:rPr sz="2800" spc="-130" dirty="0">
                <a:solidFill>
                  <a:srgbClr val="3E3E3E"/>
                </a:solidFill>
                <a:latin typeface="Verdana"/>
                <a:cs typeface="Verdana"/>
              </a:rPr>
              <a:t> </a:t>
            </a:r>
            <a:r>
              <a:rPr sz="2800" spc="5" dirty="0">
                <a:solidFill>
                  <a:srgbClr val="3E3E3E"/>
                </a:solidFill>
                <a:latin typeface="Verdana"/>
                <a:cs typeface="Verdana"/>
              </a:rPr>
              <a:t>objects</a:t>
            </a:r>
            <a:r>
              <a:rPr sz="2800" spc="-125" dirty="0">
                <a:solidFill>
                  <a:srgbClr val="3E3E3E"/>
                </a:solidFill>
                <a:latin typeface="Verdana"/>
                <a:cs typeface="Verdana"/>
              </a:rPr>
              <a:t> </a:t>
            </a:r>
            <a:r>
              <a:rPr sz="2800" spc="-45" dirty="0">
                <a:solidFill>
                  <a:srgbClr val="3E3E3E"/>
                </a:solidFill>
                <a:latin typeface="Verdana"/>
                <a:cs typeface="Verdana"/>
              </a:rPr>
              <a:t>in</a:t>
            </a:r>
            <a:r>
              <a:rPr sz="2800" spc="-135" dirty="0">
                <a:solidFill>
                  <a:srgbClr val="3E3E3E"/>
                </a:solidFill>
                <a:latin typeface="Verdana"/>
                <a:cs typeface="Verdana"/>
              </a:rPr>
              <a:t> </a:t>
            </a:r>
            <a:r>
              <a:rPr sz="2800" spc="-15" dirty="0">
                <a:solidFill>
                  <a:srgbClr val="3E3E3E"/>
                </a:solidFill>
                <a:latin typeface="Verdana"/>
                <a:cs typeface="Verdana"/>
              </a:rPr>
              <a:t>the</a:t>
            </a:r>
            <a:r>
              <a:rPr sz="2800" spc="-155" dirty="0">
                <a:solidFill>
                  <a:srgbClr val="3E3E3E"/>
                </a:solidFill>
                <a:latin typeface="Verdana"/>
                <a:cs typeface="Verdana"/>
              </a:rPr>
              <a:t> </a:t>
            </a:r>
            <a:r>
              <a:rPr sz="2800" spc="-5" dirty="0">
                <a:solidFill>
                  <a:srgbClr val="3E3E3E"/>
                </a:solidFill>
                <a:latin typeface="Verdana"/>
                <a:cs typeface="Verdana"/>
              </a:rPr>
              <a:t>application’s</a:t>
            </a:r>
            <a:r>
              <a:rPr sz="2800" spc="-110" dirty="0">
                <a:solidFill>
                  <a:srgbClr val="3E3E3E"/>
                </a:solidFill>
                <a:latin typeface="Verdana"/>
                <a:cs typeface="Verdana"/>
              </a:rPr>
              <a:t> </a:t>
            </a:r>
            <a:r>
              <a:rPr sz="2800" spc="-5" dirty="0">
                <a:solidFill>
                  <a:srgbClr val="3E3E3E"/>
                </a:solidFill>
                <a:latin typeface="Verdana"/>
                <a:cs typeface="Verdana"/>
              </a:rPr>
              <a:t>heap</a:t>
            </a:r>
            <a:endParaRPr sz="2800">
              <a:latin typeface="Verdana"/>
              <a:cs typeface="Verdana"/>
            </a:endParaRPr>
          </a:p>
        </p:txBody>
      </p:sp>
      <p:sp>
        <p:nvSpPr>
          <p:cNvPr id="3" name="object 3"/>
          <p:cNvSpPr txBox="1"/>
          <p:nvPr/>
        </p:nvSpPr>
        <p:spPr>
          <a:xfrm>
            <a:off x="1043744" y="2092811"/>
            <a:ext cx="3496945" cy="756920"/>
          </a:xfrm>
          <a:prstGeom prst="rect">
            <a:avLst/>
          </a:prstGeom>
        </p:spPr>
        <p:txBody>
          <a:bodyPr vert="horz" wrap="square" lIns="0" tIns="12700" rIns="0" bIns="0" rtlCol="0">
            <a:spAutoFit/>
          </a:bodyPr>
          <a:lstStyle/>
          <a:p>
            <a:pPr marL="12700">
              <a:lnSpc>
                <a:spcPct val="100000"/>
              </a:lnSpc>
              <a:spcBef>
                <a:spcPts val="100"/>
              </a:spcBef>
            </a:pPr>
            <a:r>
              <a:rPr sz="4800" spc="-70" dirty="0">
                <a:solidFill>
                  <a:srgbClr val="9BC850"/>
                </a:solidFill>
                <a:latin typeface="Verdana"/>
                <a:cs typeface="Verdana"/>
              </a:rPr>
              <a:t>H</a:t>
            </a:r>
            <a:r>
              <a:rPr sz="4800" spc="-114" dirty="0">
                <a:solidFill>
                  <a:srgbClr val="9BC850"/>
                </a:solidFill>
                <a:latin typeface="Verdana"/>
                <a:cs typeface="Verdana"/>
              </a:rPr>
              <a:t>ea</a:t>
            </a:r>
            <a:r>
              <a:rPr sz="4800" spc="-5" dirty="0">
                <a:solidFill>
                  <a:srgbClr val="9BC850"/>
                </a:solidFill>
                <a:latin typeface="Verdana"/>
                <a:cs typeface="Verdana"/>
              </a:rPr>
              <a:t>p</a:t>
            </a:r>
            <a:r>
              <a:rPr sz="4800" spc="-515" dirty="0">
                <a:solidFill>
                  <a:srgbClr val="9BC850"/>
                </a:solidFill>
                <a:latin typeface="Verdana"/>
                <a:cs typeface="Verdana"/>
              </a:rPr>
              <a:t> </a:t>
            </a:r>
            <a:r>
              <a:rPr sz="4800" spc="-135" dirty="0">
                <a:solidFill>
                  <a:srgbClr val="9BC850"/>
                </a:solidFill>
                <a:latin typeface="Verdana"/>
                <a:cs typeface="Verdana"/>
              </a:rPr>
              <a:t>Du</a:t>
            </a:r>
            <a:r>
              <a:rPr sz="4800" spc="-220" dirty="0">
                <a:solidFill>
                  <a:srgbClr val="9BC850"/>
                </a:solidFill>
                <a:latin typeface="Verdana"/>
                <a:cs typeface="Verdana"/>
              </a:rPr>
              <a:t>m</a:t>
            </a:r>
            <a:r>
              <a:rPr sz="4800" spc="175" dirty="0">
                <a:solidFill>
                  <a:srgbClr val="9BC850"/>
                </a:solidFill>
                <a:latin typeface="Verdana"/>
                <a:cs typeface="Verdana"/>
              </a:rPr>
              <a:t>p</a:t>
            </a:r>
            <a:endParaRPr sz="48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82231" y="1871012"/>
            <a:ext cx="2342575" cy="2349251"/>
          </a:xfrm>
          <a:prstGeom prst="rect">
            <a:avLst/>
          </a:prstGeom>
        </p:spPr>
      </p:pic>
      <p:pic>
        <p:nvPicPr>
          <p:cNvPr id="3" name="object 3"/>
          <p:cNvPicPr/>
          <p:nvPr/>
        </p:nvPicPr>
        <p:blipFill>
          <a:blip r:embed="rId4" cstate="print"/>
          <a:stretch>
            <a:fillRect/>
          </a:stretch>
        </p:blipFill>
        <p:spPr>
          <a:xfrm>
            <a:off x="5020315" y="1921714"/>
            <a:ext cx="2335953" cy="2339880"/>
          </a:xfrm>
          <a:prstGeom prst="rect">
            <a:avLst/>
          </a:prstGeom>
        </p:spPr>
      </p:pic>
      <p:pic>
        <p:nvPicPr>
          <p:cNvPr id="4" name="object 4"/>
          <p:cNvPicPr/>
          <p:nvPr/>
        </p:nvPicPr>
        <p:blipFill>
          <a:blip r:embed="rId5" cstate="print"/>
          <a:stretch>
            <a:fillRect/>
          </a:stretch>
        </p:blipFill>
        <p:spPr>
          <a:xfrm>
            <a:off x="8639555" y="1833371"/>
            <a:ext cx="2415540" cy="2415540"/>
          </a:xfrm>
          <a:prstGeom prst="rect">
            <a:avLst/>
          </a:prstGeom>
        </p:spPr>
      </p:pic>
      <p:sp>
        <p:nvSpPr>
          <p:cNvPr id="5" name="object 5"/>
          <p:cNvSpPr txBox="1"/>
          <p:nvPr/>
        </p:nvSpPr>
        <p:spPr>
          <a:xfrm>
            <a:off x="1122200" y="4544821"/>
            <a:ext cx="2497455" cy="941069"/>
          </a:xfrm>
          <a:prstGeom prst="rect">
            <a:avLst/>
          </a:prstGeom>
        </p:spPr>
        <p:txBody>
          <a:bodyPr vert="horz" wrap="square" lIns="0" tIns="12700" rIns="0" bIns="0" rtlCol="0">
            <a:spAutoFit/>
          </a:bodyPr>
          <a:lstStyle/>
          <a:p>
            <a:pPr marL="12700" marR="5080" indent="621665">
              <a:lnSpc>
                <a:spcPct val="100000"/>
              </a:lnSpc>
              <a:spcBef>
                <a:spcPts val="100"/>
              </a:spcBef>
            </a:pPr>
            <a:r>
              <a:rPr sz="2000" spc="130" dirty="0">
                <a:solidFill>
                  <a:srgbClr val="3D3D3D"/>
                </a:solidFill>
                <a:latin typeface="Verdana"/>
                <a:cs typeface="Verdana"/>
              </a:rPr>
              <a:t>Snapshot </a:t>
            </a:r>
            <a:r>
              <a:rPr sz="2000" spc="135" dirty="0">
                <a:solidFill>
                  <a:srgbClr val="3D3D3D"/>
                </a:solidFill>
                <a:latin typeface="Verdana"/>
                <a:cs typeface="Verdana"/>
              </a:rPr>
              <a:t> </a:t>
            </a:r>
            <a:r>
              <a:rPr sz="2000" spc="40" dirty="0">
                <a:solidFill>
                  <a:srgbClr val="3D3D3D"/>
                </a:solidFill>
                <a:latin typeface="Verdana"/>
                <a:cs typeface="Verdana"/>
              </a:rPr>
              <a:t>What</a:t>
            </a:r>
            <a:r>
              <a:rPr sz="2000" spc="-135" dirty="0">
                <a:solidFill>
                  <a:srgbClr val="3D3D3D"/>
                </a:solidFill>
                <a:latin typeface="Verdana"/>
                <a:cs typeface="Verdana"/>
              </a:rPr>
              <a:t> </a:t>
            </a:r>
            <a:r>
              <a:rPr sz="2000" spc="-10" dirty="0">
                <a:solidFill>
                  <a:srgbClr val="3D3D3D"/>
                </a:solidFill>
                <a:latin typeface="Verdana"/>
                <a:cs typeface="Verdana"/>
              </a:rPr>
              <a:t>is</a:t>
            </a:r>
            <a:r>
              <a:rPr sz="2000" spc="-110" dirty="0">
                <a:solidFill>
                  <a:srgbClr val="3D3D3D"/>
                </a:solidFill>
                <a:latin typeface="Verdana"/>
                <a:cs typeface="Verdana"/>
              </a:rPr>
              <a:t> </a:t>
            </a:r>
            <a:r>
              <a:rPr sz="2000" dirty="0">
                <a:solidFill>
                  <a:srgbClr val="3D3D3D"/>
                </a:solidFill>
                <a:latin typeface="Verdana"/>
                <a:cs typeface="Verdana"/>
              </a:rPr>
              <a:t>in</a:t>
            </a:r>
            <a:r>
              <a:rPr sz="2000" spc="-105" dirty="0">
                <a:solidFill>
                  <a:srgbClr val="3D3D3D"/>
                </a:solidFill>
                <a:latin typeface="Verdana"/>
                <a:cs typeface="Verdana"/>
              </a:rPr>
              <a:t> </a:t>
            </a:r>
            <a:r>
              <a:rPr sz="2000" spc="5" dirty="0">
                <a:solidFill>
                  <a:srgbClr val="3D3D3D"/>
                </a:solidFill>
                <a:latin typeface="Verdana"/>
                <a:cs typeface="Verdana"/>
              </a:rPr>
              <a:t>the</a:t>
            </a:r>
            <a:r>
              <a:rPr sz="2000" spc="-114" dirty="0">
                <a:solidFill>
                  <a:srgbClr val="3D3D3D"/>
                </a:solidFill>
                <a:latin typeface="Verdana"/>
                <a:cs typeface="Verdana"/>
              </a:rPr>
              <a:t> </a:t>
            </a:r>
            <a:r>
              <a:rPr sz="2000" spc="10" dirty="0">
                <a:solidFill>
                  <a:srgbClr val="3D3D3D"/>
                </a:solidFill>
                <a:latin typeface="Verdana"/>
                <a:cs typeface="Verdana"/>
              </a:rPr>
              <a:t>heap</a:t>
            </a:r>
            <a:endParaRPr sz="2000">
              <a:latin typeface="Verdana"/>
              <a:cs typeface="Verdana"/>
            </a:endParaRPr>
          </a:p>
          <a:p>
            <a:pPr marL="650875">
              <a:lnSpc>
                <a:spcPct val="100000"/>
              </a:lnSpc>
              <a:spcBef>
                <a:spcPts val="5"/>
              </a:spcBef>
            </a:pPr>
            <a:r>
              <a:rPr sz="2000" spc="85" dirty="0">
                <a:solidFill>
                  <a:srgbClr val="3D3D3D"/>
                </a:solidFill>
                <a:latin typeface="Verdana"/>
                <a:cs typeface="Verdana"/>
              </a:rPr>
              <a:t>currently</a:t>
            </a:r>
            <a:endParaRPr sz="2000">
              <a:latin typeface="Verdana"/>
              <a:cs typeface="Verdana"/>
            </a:endParaRPr>
          </a:p>
        </p:txBody>
      </p:sp>
      <p:sp>
        <p:nvSpPr>
          <p:cNvPr id="6" name="object 6"/>
          <p:cNvSpPr txBox="1">
            <a:spLocks noGrp="1"/>
          </p:cNvSpPr>
          <p:nvPr>
            <p:ph type="title"/>
          </p:nvPr>
        </p:nvSpPr>
        <p:spPr>
          <a:xfrm>
            <a:off x="3480308" y="601470"/>
            <a:ext cx="5150485"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3D3D3D"/>
                </a:solidFill>
              </a:rPr>
              <a:t>What</a:t>
            </a:r>
            <a:r>
              <a:rPr sz="3600" spc="-204" dirty="0">
                <a:solidFill>
                  <a:srgbClr val="3D3D3D"/>
                </a:solidFill>
              </a:rPr>
              <a:t> </a:t>
            </a:r>
            <a:r>
              <a:rPr sz="3600" spc="-90" dirty="0">
                <a:solidFill>
                  <a:srgbClr val="3D3D3D"/>
                </a:solidFill>
              </a:rPr>
              <a:t>is</a:t>
            </a:r>
            <a:r>
              <a:rPr sz="3600" spc="-210" dirty="0">
                <a:solidFill>
                  <a:srgbClr val="3D3D3D"/>
                </a:solidFill>
              </a:rPr>
              <a:t> </a:t>
            </a:r>
            <a:r>
              <a:rPr sz="3600" spc="-100" dirty="0">
                <a:solidFill>
                  <a:srgbClr val="3D3D3D"/>
                </a:solidFill>
              </a:rPr>
              <a:t>a</a:t>
            </a:r>
            <a:r>
              <a:rPr sz="3600" spc="-204" dirty="0">
                <a:solidFill>
                  <a:srgbClr val="3D3D3D"/>
                </a:solidFill>
              </a:rPr>
              <a:t> </a:t>
            </a:r>
            <a:r>
              <a:rPr sz="3600" spc="-5" dirty="0">
                <a:solidFill>
                  <a:srgbClr val="3D3D3D"/>
                </a:solidFill>
              </a:rPr>
              <a:t>Heap</a:t>
            </a:r>
            <a:r>
              <a:rPr sz="3600" spc="-200" dirty="0">
                <a:solidFill>
                  <a:srgbClr val="3D3D3D"/>
                </a:solidFill>
              </a:rPr>
              <a:t> </a:t>
            </a:r>
            <a:r>
              <a:rPr sz="3600" spc="-60" dirty="0">
                <a:solidFill>
                  <a:srgbClr val="3D3D3D"/>
                </a:solidFill>
              </a:rPr>
              <a:t>Dump?</a:t>
            </a:r>
            <a:endParaRPr sz="3600"/>
          </a:p>
        </p:txBody>
      </p:sp>
      <p:sp>
        <p:nvSpPr>
          <p:cNvPr id="7" name="object 7"/>
          <p:cNvSpPr txBox="1"/>
          <p:nvPr/>
        </p:nvSpPr>
        <p:spPr>
          <a:xfrm>
            <a:off x="4707919" y="4544517"/>
            <a:ext cx="2816860" cy="1245870"/>
          </a:xfrm>
          <a:prstGeom prst="rect">
            <a:avLst/>
          </a:prstGeom>
        </p:spPr>
        <p:txBody>
          <a:bodyPr vert="horz" wrap="square" lIns="0" tIns="12700" rIns="0" bIns="0" rtlCol="0">
            <a:spAutoFit/>
          </a:bodyPr>
          <a:lstStyle/>
          <a:p>
            <a:pPr marL="269875" marR="208279" indent="267970">
              <a:lnSpc>
                <a:spcPct val="100000"/>
              </a:lnSpc>
              <a:spcBef>
                <a:spcPts val="100"/>
              </a:spcBef>
            </a:pPr>
            <a:r>
              <a:rPr sz="2000" spc="65" dirty="0">
                <a:solidFill>
                  <a:srgbClr val="3D3D3D"/>
                </a:solidFill>
                <a:latin typeface="Verdana"/>
                <a:cs typeface="Verdana"/>
              </a:rPr>
              <a:t>Slow </a:t>
            </a:r>
            <a:r>
              <a:rPr sz="2000" spc="200" dirty="0">
                <a:solidFill>
                  <a:srgbClr val="3D3D3D"/>
                </a:solidFill>
                <a:latin typeface="Verdana"/>
                <a:cs typeface="Verdana"/>
              </a:rPr>
              <a:t>&amp;Large </a:t>
            </a:r>
            <a:r>
              <a:rPr sz="2000" spc="204" dirty="0">
                <a:solidFill>
                  <a:srgbClr val="3D3D3D"/>
                </a:solidFill>
                <a:latin typeface="Verdana"/>
                <a:cs typeface="Verdana"/>
              </a:rPr>
              <a:t> </a:t>
            </a:r>
            <a:r>
              <a:rPr sz="2000" spc="150" dirty="0">
                <a:solidFill>
                  <a:srgbClr val="3D3D3D"/>
                </a:solidFill>
                <a:latin typeface="Verdana"/>
                <a:cs typeface="Verdana"/>
              </a:rPr>
              <a:t>Req</a:t>
            </a:r>
            <a:r>
              <a:rPr sz="2000" spc="155" dirty="0">
                <a:solidFill>
                  <a:srgbClr val="3D3D3D"/>
                </a:solidFill>
                <a:latin typeface="Verdana"/>
                <a:cs typeface="Verdana"/>
              </a:rPr>
              <a:t>u</a:t>
            </a:r>
            <a:r>
              <a:rPr sz="2000" spc="130" dirty="0">
                <a:solidFill>
                  <a:srgbClr val="3D3D3D"/>
                </a:solidFill>
                <a:latin typeface="Verdana"/>
                <a:cs typeface="Verdana"/>
              </a:rPr>
              <a:t>i</a:t>
            </a:r>
            <a:r>
              <a:rPr sz="2000" spc="40" dirty="0">
                <a:solidFill>
                  <a:srgbClr val="3D3D3D"/>
                </a:solidFill>
                <a:latin typeface="Verdana"/>
                <a:cs typeface="Verdana"/>
              </a:rPr>
              <a:t>r</a:t>
            </a:r>
            <a:r>
              <a:rPr sz="2000" spc="105" dirty="0">
                <a:solidFill>
                  <a:srgbClr val="3D3D3D"/>
                </a:solidFill>
                <a:latin typeface="Verdana"/>
                <a:cs typeface="Verdana"/>
              </a:rPr>
              <a:t>e</a:t>
            </a:r>
            <a:r>
              <a:rPr sz="2000" spc="80" dirty="0">
                <a:solidFill>
                  <a:srgbClr val="3D3D3D"/>
                </a:solidFill>
                <a:latin typeface="Verdana"/>
                <a:cs typeface="Verdana"/>
              </a:rPr>
              <a:t>s</a:t>
            </a:r>
            <a:r>
              <a:rPr sz="2000" spc="70" dirty="0">
                <a:solidFill>
                  <a:srgbClr val="3D3D3D"/>
                </a:solidFill>
                <a:latin typeface="Verdana"/>
                <a:cs typeface="Verdana"/>
              </a:rPr>
              <a:t>s</a:t>
            </a:r>
            <a:r>
              <a:rPr sz="2000" spc="200" dirty="0">
                <a:solidFill>
                  <a:srgbClr val="3D3D3D"/>
                </a:solidFill>
                <a:latin typeface="Verdana"/>
                <a:cs typeface="Verdana"/>
              </a:rPr>
              <a:t>p</a:t>
            </a:r>
            <a:r>
              <a:rPr sz="2000" spc="80" dirty="0">
                <a:solidFill>
                  <a:srgbClr val="3D3D3D"/>
                </a:solidFill>
                <a:latin typeface="Verdana"/>
                <a:cs typeface="Verdana"/>
              </a:rPr>
              <a:t>a</a:t>
            </a:r>
            <a:r>
              <a:rPr sz="2000" spc="175" dirty="0">
                <a:solidFill>
                  <a:srgbClr val="3D3D3D"/>
                </a:solidFill>
                <a:latin typeface="Verdana"/>
                <a:cs typeface="Verdana"/>
              </a:rPr>
              <a:t>c</a:t>
            </a:r>
            <a:r>
              <a:rPr sz="2000" spc="150" dirty="0">
                <a:solidFill>
                  <a:srgbClr val="3D3D3D"/>
                </a:solidFill>
                <a:latin typeface="Verdana"/>
                <a:cs typeface="Verdana"/>
              </a:rPr>
              <a:t>e</a:t>
            </a:r>
            <a:r>
              <a:rPr sz="2000" spc="95" dirty="0">
                <a:solidFill>
                  <a:srgbClr val="3D3D3D"/>
                </a:solidFill>
                <a:latin typeface="Verdana"/>
                <a:cs typeface="Verdana"/>
              </a:rPr>
              <a:t>t</a:t>
            </a:r>
            <a:r>
              <a:rPr sz="2000" spc="100" dirty="0">
                <a:solidFill>
                  <a:srgbClr val="3D3D3D"/>
                </a:solidFill>
                <a:latin typeface="Verdana"/>
                <a:cs typeface="Verdana"/>
              </a:rPr>
              <a:t>o</a:t>
            </a:r>
            <a:endParaRPr sz="2000">
              <a:latin typeface="Verdana"/>
              <a:cs typeface="Verdana"/>
            </a:endParaRPr>
          </a:p>
          <a:p>
            <a:pPr marL="781685" marR="5080" indent="-769620">
              <a:lnSpc>
                <a:spcPct val="100000"/>
              </a:lnSpc>
              <a:spcBef>
                <a:spcPts val="5"/>
              </a:spcBef>
            </a:pPr>
            <a:r>
              <a:rPr sz="2000" spc="-20" dirty="0">
                <a:solidFill>
                  <a:srgbClr val="3D3D3D"/>
                </a:solidFill>
                <a:latin typeface="Verdana"/>
                <a:cs typeface="Verdana"/>
              </a:rPr>
              <a:t>store</a:t>
            </a:r>
            <a:r>
              <a:rPr sz="2000" spc="-120" dirty="0">
                <a:solidFill>
                  <a:srgbClr val="3D3D3D"/>
                </a:solidFill>
                <a:latin typeface="Verdana"/>
                <a:cs typeface="Verdana"/>
              </a:rPr>
              <a:t> </a:t>
            </a:r>
            <a:r>
              <a:rPr sz="2000" spc="15" dirty="0">
                <a:solidFill>
                  <a:srgbClr val="3D3D3D"/>
                </a:solidFill>
                <a:latin typeface="Verdana"/>
                <a:cs typeface="Verdana"/>
              </a:rPr>
              <a:t>and</a:t>
            </a:r>
            <a:r>
              <a:rPr sz="2000" spc="-114" dirty="0">
                <a:solidFill>
                  <a:srgbClr val="3D3D3D"/>
                </a:solidFill>
                <a:latin typeface="Verdana"/>
                <a:cs typeface="Verdana"/>
              </a:rPr>
              <a:t> </a:t>
            </a:r>
            <a:r>
              <a:rPr sz="2000" dirty="0">
                <a:solidFill>
                  <a:srgbClr val="3D3D3D"/>
                </a:solidFill>
                <a:latin typeface="Verdana"/>
                <a:cs typeface="Verdana"/>
              </a:rPr>
              <a:t>time</a:t>
            </a:r>
            <a:r>
              <a:rPr sz="2000" spc="-120" dirty="0">
                <a:solidFill>
                  <a:srgbClr val="3D3D3D"/>
                </a:solidFill>
                <a:latin typeface="Verdana"/>
                <a:cs typeface="Verdana"/>
              </a:rPr>
              <a:t> </a:t>
            </a:r>
            <a:r>
              <a:rPr sz="2000" spc="25" dirty="0">
                <a:solidFill>
                  <a:srgbClr val="3D3D3D"/>
                </a:solidFill>
                <a:latin typeface="Verdana"/>
                <a:cs typeface="Verdana"/>
              </a:rPr>
              <a:t>to</a:t>
            </a:r>
            <a:r>
              <a:rPr sz="2000" spc="-110" dirty="0">
                <a:solidFill>
                  <a:srgbClr val="3D3D3D"/>
                </a:solidFill>
                <a:latin typeface="Verdana"/>
                <a:cs typeface="Verdana"/>
              </a:rPr>
              <a:t> </a:t>
            </a:r>
            <a:r>
              <a:rPr sz="2000" spc="-35" dirty="0">
                <a:solidFill>
                  <a:srgbClr val="3D3D3D"/>
                </a:solidFill>
                <a:latin typeface="Verdana"/>
                <a:cs typeface="Verdana"/>
              </a:rPr>
              <a:t>take </a:t>
            </a:r>
            <a:r>
              <a:rPr sz="2000" spc="-690" dirty="0">
                <a:solidFill>
                  <a:srgbClr val="3D3D3D"/>
                </a:solidFill>
                <a:latin typeface="Verdana"/>
                <a:cs typeface="Verdana"/>
              </a:rPr>
              <a:t> </a:t>
            </a:r>
            <a:r>
              <a:rPr sz="2000" spc="175" dirty="0">
                <a:solidFill>
                  <a:srgbClr val="3D3D3D"/>
                </a:solidFill>
                <a:latin typeface="Verdana"/>
                <a:cs typeface="Verdana"/>
              </a:rPr>
              <a:t>thedump</a:t>
            </a:r>
            <a:endParaRPr sz="2000">
              <a:latin typeface="Verdana"/>
              <a:cs typeface="Verdana"/>
            </a:endParaRPr>
          </a:p>
        </p:txBody>
      </p:sp>
      <p:sp>
        <p:nvSpPr>
          <p:cNvPr id="8" name="object 8"/>
          <p:cNvSpPr txBox="1"/>
          <p:nvPr/>
        </p:nvSpPr>
        <p:spPr>
          <a:xfrm>
            <a:off x="8560661" y="4544771"/>
            <a:ext cx="2590165" cy="1245870"/>
          </a:xfrm>
          <a:prstGeom prst="rect">
            <a:avLst/>
          </a:prstGeom>
        </p:spPr>
        <p:txBody>
          <a:bodyPr vert="horz" wrap="square" lIns="0" tIns="12700" rIns="0" bIns="0" rtlCol="0">
            <a:spAutoFit/>
          </a:bodyPr>
          <a:lstStyle/>
          <a:p>
            <a:pPr marL="12700" marR="5080" indent="123825" algn="ctr">
              <a:lnSpc>
                <a:spcPct val="100000"/>
              </a:lnSpc>
              <a:spcBef>
                <a:spcPts val="100"/>
              </a:spcBef>
            </a:pPr>
            <a:r>
              <a:rPr sz="2000" spc="229" dirty="0">
                <a:solidFill>
                  <a:srgbClr val="3D3D3D"/>
                </a:solidFill>
                <a:latin typeface="Verdana"/>
                <a:cs typeface="Verdana"/>
              </a:rPr>
              <a:t>H</a:t>
            </a:r>
            <a:r>
              <a:rPr sz="2000" spc="215" dirty="0">
                <a:solidFill>
                  <a:srgbClr val="3D3D3D"/>
                </a:solidFill>
                <a:latin typeface="Verdana"/>
                <a:cs typeface="Verdana"/>
              </a:rPr>
              <a:t>i</a:t>
            </a:r>
            <a:r>
              <a:rPr sz="2000" spc="235" dirty="0">
                <a:solidFill>
                  <a:srgbClr val="3D3D3D"/>
                </a:solidFill>
                <a:latin typeface="Verdana"/>
                <a:cs typeface="Verdana"/>
              </a:rPr>
              <a:t>g</a:t>
            </a:r>
            <a:r>
              <a:rPr sz="2000" spc="35" dirty="0">
                <a:solidFill>
                  <a:srgbClr val="3D3D3D"/>
                </a:solidFill>
                <a:latin typeface="Verdana"/>
                <a:cs typeface="Verdana"/>
              </a:rPr>
              <a:t>h</a:t>
            </a:r>
            <a:r>
              <a:rPr sz="2000" spc="-495" dirty="0">
                <a:solidFill>
                  <a:srgbClr val="3D3D3D"/>
                </a:solidFill>
                <a:latin typeface="Verdana"/>
                <a:cs typeface="Verdana"/>
              </a:rPr>
              <a:t> </a:t>
            </a:r>
            <a:r>
              <a:rPr sz="2000" spc="220" dirty="0">
                <a:solidFill>
                  <a:srgbClr val="3D3D3D"/>
                </a:solidFill>
                <a:latin typeface="Verdana"/>
                <a:cs typeface="Verdana"/>
              </a:rPr>
              <a:t>De</a:t>
            </a:r>
            <a:r>
              <a:rPr sz="2000" spc="225" dirty="0">
                <a:solidFill>
                  <a:srgbClr val="3D3D3D"/>
                </a:solidFill>
                <a:latin typeface="Verdana"/>
                <a:cs typeface="Verdana"/>
              </a:rPr>
              <a:t>t</a:t>
            </a:r>
            <a:r>
              <a:rPr sz="2000" spc="195" dirty="0">
                <a:solidFill>
                  <a:srgbClr val="3D3D3D"/>
                </a:solidFill>
                <a:latin typeface="Verdana"/>
                <a:cs typeface="Verdana"/>
              </a:rPr>
              <a:t>a</a:t>
            </a:r>
            <a:r>
              <a:rPr sz="2000" spc="185" dirty="0">
                <a:solidFill>
                  <a:srgbClr val="3D3D3D"/>
                </a:solidFill>
                <a:latin typeface="Verdana"/>
                <a:cs typeface="Verdana"/>
              </a:rPr>
              <a:t>i</a:t>
            </a:r>
            <a:r>
              <a:rPr sz="2000" spc="25" dirty="0">
                <a:solidFill>
                  <a:srgbClr val="3D3D3D"/>
                </a:solidFill>
                <a:latin typeface="Verdana"/>
                <a:cs typeface="Verdana"/>
              </a:rPr>
              <a:t>l  </a:t>
            </a:r>
            <a:r>
              <a:rPr sz="2000" spc="40" dirty="0">
                <a:solidFill>
                  <a:srgbClr val="3D3D3D"/>
                </a:solidFill>
                <a:latin typeface="Verdana"/>
                <a:cs typeface="Verdana"/>
              </a:rPr>
              <a:t>Object</a:t>
            </a:r>
            <a:r>
              <a:rPr sz="2000" spc="-170" dirty="0">
                <a:solidFill>
                  <a:srgbClr val="3D3D3D"/>
                </a:solidFill>
                <a:latin typeface="Verdana"/>
                <a:cs typeface="Verdana"/>
              </a:rPr>
              <a:t> </a:t>
            </a:r>
            <a:r>
              <a:rPr sz="2000" dirty="0">
                <a:solidFill>
                  <a:srgbClr val="3D3D3D"/>
                </a:solidFill>
                <a:latin typeface="Verdana"/>
                <a:cs typeface="Verdana"/>
              </a:rPr>
              <a:t>relationships </a:t>
            </a:r>
            <a:r>
              <a:rPr sz="2000" spc="-690" dirty="0">
                <a:solidFill>
                  <a:srgbClr val="3D3D3D"/>
                </a:solidFill>
                <a:latin typeface="Verdana"/>
                <a:cs typeface="Verdana"/>
              </a:rPr>
              <a:t> </a:t>
            </a:r>
            <a:r>
              <a:rPr sz="2000" spc="200" dirty="0">
                <a:solidFill>
                  <a:srgbClr val="3D3D3D"/>
                </a:solidFill>
                <a:latin typeface="Verdana"/>
                <a:cs typeface="Verdana"/>
              </a:rPr>
              <a:t>andperobject</a:t>
            </a:r>
            <a:endParaRPr sz="2000">
              <a:latin typeface="Verdana"/>
              <a:cs typeface="Verdana"/>
            </a:endParaRPr>
          </a:p>
          <a:p>
            <a:pPr marL="76200" algn="ctr">
              <a:lnSpc>
                <a:spcPct val="100000"/>
              </a:lnSpc>
              <a:spcBef>
                <a:spcPts val="5"/>
              </a:spcBef>
            </a:pPr>
            <a:r>
              <a:rPr sz="2000" spc="110" dirty="0">
                <a:solidFill>
                  <a:srgbClr val="3D3D3D"/>
                </a:solidFill>
                <a:latin typeface="Verdana"/>
                <a:cs typeface="Verdana"/>
              </a:rPr>
              <a:t>memory</a:t>
            </a:r>
            <a:endParaRPr sz="2000">
              <a:latin typeface="Verdana"/>
              <a:cs typeface="Verdana"/>
            </a:endParaRPr>
          </a:p>
        </p:txBody>
      </p:sp>
      <p:sp>
        <p:nvSpPr>
          <p:cNvPr id="9" name="Slide Number Placeholder 8">
            <a:extLst>
              <a:ext uri="{FF2B5EF4-FFF2-40B4-BE49-F238E27FC236}">
                <a16:creationId xmlns:a16="http://schemas.microsoft.com/office/drawing/2014/main" id="{5F8FDD07-74ED-9341-613F-34D4D674F6DD}"/>
              </a:ext>
            </a:extLst>
          </p:cNvPr>
          <p:cNvSpPr>
            <a:spLocks noGrp="1"/>
          </p:cNvSpPr>
          <p:nvPr>
            <p:ph type="sldNum" sz="quarter" idx="7"/>
          </p:nvPr>
        </p:nvSpPr>
        <p:spPr/>
        <p:txBody>
          <a:bodyPr/>
          <a:lstStyle/>
          <a:p>
            <a:fld id="{B6F15528-21DE-4FAA-801E-634DDDAF4B2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3" cstate="print"/>
          <a:srcRect b="12020"/>
          <a:stretch/>
        </p:blipFill>
        <p:spPr>
          <a:xfrm>
            <a:off x="-3464" y="-13855"/>
            <a:ext cx="12191999" cy="6033655"/>
          </a:xfrm>
          <a:prstGeom prst="rect">
            <a:avLst/>
          </a:prstGeom>
        </p:spPr>
      </p:pic>
      <p:sp>
        <p:nvSpPr>
          <p:cNvPr id="3" name="Slide Number Placeholder 2">
            <a:extLst>
              <a:ext uri="{FF2B5EF4-FFF2-40B4-BE49-F238E27FC236}">
                <a16:creationId xmlns:a16="http://schemas.microsoft.com/office/drawing/2014/main" id="{AE167858-E651-9FE7-05E5-4539AB79E3F5}"/>
              </a:ext>
            </a:extLst>
          </p:cNvPr>
          <p:cNvSpPr>
            <a:spLocks noGrp="1"/>
          </p:cNvSpPr>
          <p:nvPr>
            <p:ph type="sldNum" sz="quarter" idx="7"/>
          </p:nvPr>
        </p:nvSpPr>
        <p:spPr/>
        <p:txBody>
          <a:bodyPr/>
          <a:lstStyle/>
          <a:p>
            <a:fld id="{B6F15528-21DE-4FAA-801E-634DDDAF4B2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00" y="0"/>
            <a:ext cx="270510" cy="299720"/>
          </a:xfrm>
          <a:prstGeom prst="rect">
            <a:avLst/>
          </a:prstGeom>
        </p:spPr>
        <p:txBody>
          <a:bodyPr vert="horz" wrap="square" lIns="0" tIns="12700" rIns="0" bIns="0" rtlCol="0">
            <a:spAutoFit/>
          </a:bodyPr>
          <a:lstStyle/>
          <a:p>
            <a:pPr marL="12700">
              <a:lnSpc>
                <a:spcPct val="100000"/>
              </a:lnSpc>
              <a:spcBef>
                <a:spcPts val="100"/>
              </a:spcBef>
            </a:pPr>
            <a:r>
              <a:rPr sz="1800" spc="-185" dirty="0">
                <a:solidFill>
                  <a:srgbClr val="3E3E3E"/>
                </a:solidFill>
                <a:latin typeface="Verdana"/>
                <a:cs typeface="Verdana"/>
              </a:rPr>
              <a:t>14</a:t>
            </a:r>
            <a:endParaRPr sz="1800">
              <a:latin typeface="Verdana"/>
              <a:cs typeface="Verdana"/>
            </a:endParaRPr>
          </a:p>
        </p:txBody>
      </p:sp>
      <p:pic>
        <p:nvPicPr>
          <p:cNvPr id="3" name="object 3"/>
          <p:cNvPicPr/>
          <p:nvPr/>
        </p:nvPicPr>
        <p:blipFill rotWithShape="1">
          <a:blip r:embed="rId3" cstate="print"/>
          <a:srcRect r="6875"/>
          <a:stretch/>
        </p:blipFill>
        <p:spPr>
          <a:xfrm>
            <a:off x="-76199" y="0"/>
            <a:ext cx="11353800" cy="6857999"/>
          </a:xfrm>
          <a:prstGeom prst="rect">
            <a:avLst/>
          </a:prstGeom>
        </p:spPr>
      </p:pic>
      <p:sp>
        <p:nvSpPr>
          <p:cNvPr id="4" name="Slide Number Placeholder 3">
            <a:extLst>
              <a:ext uri="{FF2B5EF4-FFF2-40B4-BE49-F238E27FC236}">
                <a16:creationId xmlns:a16="http://schemas.microsoft.com/office/drawing/2014/main" id="{94387558-76AF-FA06-FA7F-A3E440873755}"/>
              </a:ext>
            </a:extLst>
          </p:cNvPr>
          <p:cNvSpPr>
            <a:spLocks noGrp="1"/>
          </p:cNvSpPr>
          <p:nvPr>
            <p:ph type="sldNum" sz="quarter" idx="7"/>
          </p:nvPr>
        </p:nvSpPr>
        <p:spPr/>
        <p:txBody>
          <a:bodyPr/>
          <a:lstStyle/>
          <a:p>
            <a:fld id="{B6F15528-21DE-4FAA-801E-634DDDAF4B2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8739" y="519066"/>
            <a:ext cx="258762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3E3E3E"/>
                </a:solidFill>
              </a:rPr>
              <a:t>Eclipse</a:t>
            </a:r>
            <a:r>
              <a:rPr sz="3600" spc="-275" dirty="0">
                <a:solidFill>
                  <a:srgbClr val="3E3E3E"/>
                </a:solidFill>
              </a:rPr>
              <a:t> </a:t>
            </a:r>
            <a:r>
              <a:rPr sz="3600" spc="-5" dirty="0">
                <a:solidFill>
                  <a:srgbClr val="3E3E3E"/>
                </a:solidFill>
              </a:rPr>
              <a:t>Mat</a:t>
            </a:r>
            <a:endParaRPr sz="3600"/>
          </a:p>
        </p:txBody>
      </p:sp>
      <p:sp>
        <p:nvSpPr>
          <p:cNvPr id="3" name="object 3"/>
          <p:cNvSpPr txBox="1"/>
          <p:nvPr/>
        </p:nvSpPr>
        <p:spPr>
          <a:xfrm>
            <a:off x="707136" y="2182367"/>
            <a:ext cx="5257800" cy="3488690"/>
          </a:xfrm>
          <a:prstGeom prst="rect">
            <a:avLst/>
          </a:prstGeom>
          <a:solidFill>
            <a:srgbClr val="E6E6E6"/>
          </a:solidFill>
        </p:spPr>
        <p:txBody>
          <a:bodyPr vert="horz" wrap="square" lIns="0" tIns="0" rIns="0" bIns="0" rtlCol="0">
            <a:spAutoFit/>
          </a:bodyPr>
          <a:lstStyle/>
          <a:p>
            <a:pPr>
              <a:lnSpc>
                <a:spcPct val="100000"/>
              </a:lnSpc>
            </a:pPr>
            <a:endParaRPr sz="4100">
              <a:latin typeface="Times New Roman"/>
              <a:cs typeface="Times New Roman"/>
            </a:endParaRPr>
          </a:p>
          <a:p>
            <a:pPr marL="897255" marR="890269" algn="ctr">
              <a:lnSpc>
                <a:spcPct val="100000"/>
              </a:lnSpc>
              <a:spcBef>
                <a:spcPts val="2715"/>
              </a:spcBef>
            </a:pPr>
            <a:r>
              <a:rPr sz="3200" spc="50" dirty="0">
                <a:solidFill>
                  <a:srgbClr val="2A9FBC"/>
                </a:solidFill>
                <a:latin typeface="Verdana"/>
                <a:cs typeface="Verdana"/>
              </a:rPr>
              <a:t>Free</a:t>
            </a:r>
            <a:r>
              <a:rPr sz="3200" spc="-185" dirty="0">
                <a:solidFill>
                  <a:srgbClr val="2A9FBC"/>
                </a:solidFill>
                <a:latin typeface="Verdana"/>
                <a:cs typeface="Verdana"/>
              </a:rPr>
              <a:t> </a:t>
            </a:r>
            <a:r>
              <a:rPr sz="3200" spc="40" dirty="0">
                <a:solidFill>
                  <a:srgbClr val="2A9FBC"/>
                </a:solidFill>
                <a:latin typeface="Verdana"/>
                <a:cs typeface="Verdana"/>
              </a:rPr>
              <a:t>Heap</a:t>
            </a:r>
            <a:r>
              <a:rPr sz="3200" spc="-204" dirty="0">
                <a:solidFill>
                  <a:srgbClr val="2A9FBC"/>
                </a:solidFill>
                <a:latin typeface="Verdana"/>
                <a:cs typeface="Verdana"/>
              </a:rPr>
              <a:t> </a:t>
            </a:r>
            <a:r>
              <a:rPr sz="3200" spc="20" dirty="0">
                <a:solidFill>
                  <a:srgbClr val="2A9FBC"/>
                </a:solidFill>
                <a:latin typeface="Verdana"/>
                <a:cs typeface="Verdana"/>
              </a:rPr>
              <a:t>Dump </a:t>
            </a:r>
            <a:r>
              <a:rPr sz="3200" spc="-1110" dirty="0">
                <a:solidFill>
                  <a:srgbClr val="2A9FBC"/>
                </a:solidFill>
                <a:latin typeface="Verdana"/>
                <a:cs typeface="Verdana"/>
              </a:rPr>
              <a:t> </a:t>
            </a:r>
            <a:r>
              <a:rPr sz="3200" spc="40" dirty="0">
                <a:solidFill>
                  <a:srgbClr val="2A9FBC"/>
                </a:solidFill>
                <a:latin typeface="Verdana"/>
                <a:cs typeface="Verdana"/>
              </a:rPr>
              <a:t>Analyzer</a:t>
            </a:r>
            <a:endParaRPr sz="3200">
              <a:latin typeface="Verdana"/>
              <a:cs typeface="Verdana"/>
            </a:endParaRPr>
          </a:p>
          <a:p>
            <a:pPr algn="ctr">
              <a:lnSpc>
                <a:spcPct val="100000"/>
              </a:lnSpc>
              <a:spcBef>
                <a:spcPts val="1830"/>
              </a:spcBef>
            </a:pPr>
            <a:r>
              <a:rPr sz="2400" spc="-25" dirty="0">
                <a:solidFill>
                  <a:srgbClr val="3E3E3E"/>
                </a:solidFill>
                <a:latin typeface="Verdana"/>
                <a:cs typeface="Verdana"/>
                <a:hlinkClick r:id="rId3"/>
              </a:rPr>
              <a:t>http://eclipse.org/mat</a:t>
            </a:r>
            <a:endParaRPr sz="2400">
              <a:latin typeface="Verdana"/>
              <a:cs typeface="Verdana"/>
            </a:endParaRPr>
          </a:p>
        </p:txBody>
      </p:sp>
      <p:sp>
        <p:nvSpPr>
          <p:cNvPr id="4" name="object 4"/>
          <p:cNvSpPr txBox="1"/>
          <p:nvPr/>
        </p:nvSpPr>
        <p:spPr>
          <a:xfrm>
            <a:off x="6217920" y="2182367"/>
            <a:ext cx="5257800" cy="3488690"/>
          </a:xfrm>
          <a:prstGeom prst="rect">
            <a:avLst/>
          </a:prstGeom>
          <a:solidFill>
            <a:srgbClr val="E6E6E6"/>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35"/>
              </a:spcBef>
            </a:pPr>
            <a:endParaRPr sz="4000">
              <a:latin typeface="Times New Roman"/>
              <a:cs typeface="Times New Roman"/>
            </a:endParaRPr>
          </a:p>
          <a:p>
            <a:pPr algn="ctr">
              <a:lnSpc>
                <a:spcPct val="100000"/>
              </a:lnSpc>
            </a:pPr>
            <a:r>
              <a:rPr sz="3200" spc="35" dirty="0">
                <a:solidFill>
                  <a:srgbClr val="2A9FBC"/>
                </a:solidFill>
                <a:latin typeface="Verdana"/>
                <a:cs typeface="Verdana"/>
              </a:rPr>
              <a:t>Other</a:t>
            </a:r>
            <a:r>
              <a:rPr sz="3200" spc="-180" dirty="0">
                <a:solidFill>
                  <a:srgbClr val="2A9FBC"/>
                </a:solidFill>
                <a:latin typeface="Verdana"/>
                <a:cs typeface="Verdana"/>
              </a:rPr>
              <a:t> </a:t>
            </a:r>
            <a:r>
              <a:rPr sz="3200" dirty="0">
                <a:solidFill>
                  <a:srgbClr val="2A9FBC"/>
                </a:solidFill>
                <a:latin typeface="Verdana"/>
                <a:cs typeface="Verdana"/>
              </a:rPr>
              <a:t>Tools</a:t>
            </a:r>
            <a:r>
              <a:rPr sz="3200" spc="-190" dirty="0">
                <a:solidFill>
                  <a:srgbClr val="2A9FBC"/>
                </a:solidFill>
                <a:latin typeface="Verdana"/>
                <a:cs typeface="Verdana"/>
              </a:rPr>
              <a:t> </a:t>
            </a:r>
            <a:r>
              <a:rPr sz="3200" spc="30" dirty="0">
                <a:solidFill>
                  <a:srgbClr val="2A9FBC"/>
                </a:solidFill>
                <a:latin typeface="Verdana"/>
                <a:cs typeface="Verdana"/>
              </a:rPr>
              <a:t>Usable</a:t>
            </a:r>
            <a:endParaRPr sz="3200">
              <a:latin typeface="Verdana"/>
              <a:cs typeface="Verdana"/>
            </a:endParaRPr>
          </a:p>
          <a:p>
            <a:pPr algn="ctr">
              <a:lnSpc>
                <a:spcPct val="100000"/>
              </a:lnSpc>
              <a:spcBef>
                <a:spcPts val="1830"/>
              </a:spcBef>
            </a:pPr>
            <a:r>
              <a:rPr sz="2400" spc="25" dirty="0">
                <a:solidFill>
                  <a:srgbClr val="3E3E3E"/>
                </a:solidFill>
                <a:latin typeface="Verdana"/>
                <a:cs typeface="Verdana"/>
              </a:rPr>
              <a:t>JVisualVM,</a:t>
            </a:r>
            <a:r>
              <a:rPr sz="2400" spc="-140" dirty="0">
                <a:solidFill>
                  <a:srgbClr val="3E3E3E"/>
                </a:solidFill>
                <a:latin typeface="Verdana"/>
                <a:cs typeface="Verdana"/>
              </a:rPr>
              <a:t> </a:t>
            </a:r>
            <a:r>
              <a:rPr sz="2400" spc="-55" dirty="0">
                <a:solidFill>
                  <a:srgbClr val="3E3E3E"/>
                </a:solidFill>
                <a:latin typeface="Verdana"/>
                <a:cs typeface="Verdana"/>
              </a:rPr>
              <a:t>jhat</a:t>
            </a:r>
            <a:endParaRPr sz="2400">
              <a:latin typeface="Verdana"/>
              <a:cs typeface="Verdana"/>
            </a:endParaRPr>
          </a:p>
        </p:txBody>
      </p:sp>
      <p:sp>
        <p:nvSpPr>
          <p:cNvPr id="5" name="Slide Number Placeholder 4">
            <a:extLst>
              <a:ext uri="{FF2B5EF4-FFF2-40B4-BE49-F238E27FC236}">
                <a16:creationId xmlns:a16="http://schemas.microsoft.com/office/drawing/2014/main" id="{1758E0EE-14C1-4AD6-F48B-9497581FEF33}"/>
              </a:ext>
            </a:extLst>
          </p:cNvPr>
          <p:cNvSpPr>
            <a:spLocks noGrp="1"/>
          </p:cNvSpPr>
          <p:nvPr>
            <p:ph type="sldNum" sz="quarter" idx="7"/>
          </p:nvPr>
        </p:nvSpPr>
        <p:spPr/>
        <p:txBody>
          <a:bodyPr/>
          <a:lstStyle/>
          <a:p>
            <a:fld id="{B6F15528-21DE-4FAA-801E-634DDDAF4B2B}"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00991" y="2718906"/>
            <a:ext cx="39052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1A1A1A"/>
                </a:solidFill>
              </a:rPr>
              <a:t>Memory</a:t>
            </a:r>
            <a:r>
              <a:rPr sz="3600" spc="-280" dirty="0">
                <a:solidFill>
                  <a:srgbClr val="1A1A1A"/>
                </a:solidFill>
              </a:rPr>
              <a:t> </a:t>
            </a:r>
            <a:r>
              <a:rPr sz="3600" spc="25" dirty="0">
                <a:solidFill>
                  <a:srgbClr val="1A1A1A"/>
                </a:solidFill>
              </a:rPr>
              <a:t>Profiling</a:t>
            </a:r>
            <a:endParaRPr sz="3600"/>
          </a:p>
        </p:txBody>
      </p:sp>
      <p:sp>
        <p:nvSpPr>
          <p:cNvPr id="3" name="Slide Number Placeholder 2">
            <a:extLst>
              <a:ext uri="{FF2B5EF4-FFF2-40B4-BE49-F238E27FC236}">
                <a16:creationId xmlns:a16="http://schemas.microsoft.com/office/drawing/2014/main" id="{D270716C-811D-EF8C-E00B-3EB4A5E6D77D}"/>
              </a:ext>
            </a:extLst>
          </p:cNvPr>
          <p:cNvSpPr>
            <a:spLocks noGrp="1"/>
          </p:cNvSpPr>
          <p:nvPr>
            <p:ph type="sldNum" sz="quarter" idx="7"/>
          </p:nvPr>
        </p:nvSpPr>
        <p:spPr/>
        <p:txBody>
          <a:bodyPr/>
          <a:lstStyle/>
          <a:p>
            <a:fld id="{B6F15528-21DE-4FAA-801E-634DDDAF4B2B}"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3" cstate="print"/>
          <a:srcRect b="13333"/>
          <a:stretch/>
        </p:blipFill>
        <p:spPr>
          <a:xfrm>
            <a:off x="0" y="1"/>
            <a:ext cx="12191999" cy="5943600"/>
          </a:xfrm>
          <a:prstGeom prst="rect">
            <a:avLst/>
          </a:prstGeom>
        </p:spPr>
      </p:pic>
      <p:sp>
        <p:nvSpPr>
          <p:cNvPr id="3" name="Slide Number Placeholder 2">
            <a:extLst>
              <a:ext uri="{FF2B5EF4-FFF2-40B4-BE49-F238E27FC236}">
                <a16:creationId xmlns:a16="http://schemas.microsoft.com/office/drawing/2014/main" id="{CA1E5D67-BF01-2A19-B443-0C22A47956AE}"/>
              </a:ext>
            </a:extLst>
          </p:cNvPr>
          <p:cNvSpPr>
            <a:spLocks noGrp="1"/>
          </p:cNvSpPr>
          <p:nvPr>
            <p:ph type="sldNum" sz="quarter" idx="7"/>
          </p:nvPr>
        </p:nvSpPr>
        <p:spPr/>
        <p:txBody>
          <a:bodyPr/>
          <a:lstStyle/>
          <a:p>
            <a:fld id="{B6F15528-21DE-4FAA-801E-634DDDAF4B2B}"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3" cstate="print"/>
          <a:srcRect b="11111"/>
          <a:stretch/>
        </p:blipFill>
        <p:spPr>
          <a:xfrm>
            <a:off x="0" y="1"/>
            <a:ext cx="12191999" cy="6096000"/>
          </a:xfrm>
          <a:prstGeom prst="rect">
            <a:avLst/>
          </a:prstGeom>
        </p:spPr>
      </p:pic>
      <p:sp>
        <p:nvSpPr>
          <p:cNvPr id="3" name="Slide Number Placeholder 2">
            <a:extLst>
              <a:ext uri="{FF2B5EF4-FFF2-40B4-BE49-F238E27FC236}">
                <a16:creationId xmlns:a16="http://schemas.microsoft.com/office/drawing/2014/main" id="{CAB44F54-1A6A-01F3-C5FB-1AF585571DD3}"/>
              </a:ext>
            </a:extLst>
          </p:cNvPr>
          <p:cNvSpPr>
            <a:spLocks noGrp="1"/>
          </p:cNvSpPr>
          <p:nvPr>
            <p:ph type="sldNum" sz="quarter" idx="7"/>
          </p:nvPr>
        </p:nvSpPr>
        <p:spPr/>
        <p:txBody>
          <a:bodyPr/>
          <a:lstStyle/>
          <a:p>
            <a:fld id="{B6F15528-21DE-4FAA-801E-634DDDAF4B2B}"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4636008" cy="685800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3085465">
              <a:lnSpc>
                <a:spcPct val="100000"/>
              </a:lnSpc>
              <a:spcBef>
                <a:spcPts val="100"/>
              </a:spcBef>
            </a:pPr>
            <a:r>
              <a:rPr spc="25" dirty="0"/>
              <a:t>Learned</a:t>
            </a:r>
            <a:r>
              <a:rPr spc="-150" dirty="0"/>
              <a:t> </a:t>
            </a:r>
            <a:r>
              <a:rPr spc="40" dirty="0"/>
              <a:t>about</a:t>
            </a:r>
            <a:r>
              <a:rPr spc="-145" dirty="0"/>
              <a:t> </a:t>
            </a:r>
            <a:r>
              <a:rPr dirty="0"/>
              <a:t>memory</a:t>
            </a:r>
            <a:r>
              <a:rPr spc="-150" dirty="0"/>
              <a:t> </a:t>
            </a:r>
            <a:r>
              <a:rPr spc="55" dirty="0"/>
              <a:t>tooling</a:t>
            </a: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5086350" marR="5080" indent="-289560">
              <a:lnSpc>
                <a:spcPct val="100000"/>
              </a:lnSpc>
              <a:spcBef>
                <a:spcPts val="100"/>
              </a:spcBef>
              <a:buSzPct val="75000"/>
              <a:buFont typeface="Arial MT"/>
              <a:buChar char="-"/>
              <a:tabLst>
                <a:tab pos="5086985" algn="l"/>
                <a:tab pos="5087620" algn="l"/>
              </a:tabLst>
            </a:pPr>
            <a:r>
              <a:rPr dirty="0"/>
              <a:t>Memory</a:t>
            </a:r>
            <a:r>
              <a:rPr spc="-114" dirty="0"/>
              <a:t> </a:t>
            </a:r>
            <a:r>
              <a:rPr spc="15" dirty="0"/>
              <a:t>Profiling</a:t>
            </a:r>
            <a:r>
              <a:rPr spc="-165" dirty="0"/>
              <a:t> </a:t>
            </a:r>
            <a:r>
              <a:rPr spc="10" dirty="0"/>
              <a:t>with</a:t>
            </a:r>
            <a:r>
              <a:rPr spc="-135" dirty="0"/>
              <a:t> </a:t>
            </a:r>
            <a:r>
              <a:rPr spc="15" dirty="0"/>
              <a:t>JVisual</a:t>
            </a:r>
            <a:r>
              <a:rPr spc="-160" dirty="0"/>
              <a:t> </a:t>
            </a:r>
            <a:r>
              <a:rPr spc="110" dirty="0"/>
              <a:t>VM</a:t>
            </a:r>
            <a:r>
              <a:rPr spc="-125" dirty="0"/>
              <a:t> </a:t>
            </a:r>
            <a:r>
              <a:rPr dirty="0"/>
              <a:t>and </a:t>
            </a:r>
            <a:r>
              <a:rPr spc="-830" dirty="0"/>
              <a:t> </a:t>
            </a:r>
            <a:r>
              <a:rPr spc="-15" dirty="0"/>
              <a:t>Mission</a:t>
            </a:r>
            <a:r>
              <a:rPr spc="-145" dirty="0"/>
              <a:t> </a:t>
            </a:r>
            <a:r>
              <a:rPr spc="10" dirty="0"/>
              <a:t>Control</a:t>
            </a:r>
          </a:p>
          <a:p>
            <a:pPr marL="5086985" indent="-289560">
              <a:lnSpc>
                <a:spcPct val="100000"/>
              </a:lnSpc>
              <a:spcBef>
                <a:spcPts val="600"/>
              </a:spcBef>
              <a:buSzPct val="75000"/>
              <a:buFont typeface="Arial MT"/>
              <a:buChar char="-"/>
              <a:tabLst>
                <a:tab pos="5086985" algn="l"/>
                <a:tab pos="5087620" algn="l"/>
              </a:tabLst>
            </a:pPr>
            <a:r>
              <a:rPr spc="10" dirty="0"/>
              <a:t>Heap</a:t>
            </a:r>
            <a:r>
              <a:rPr spc="-140" dirty="0"/>
              <a:t> </a:t>
            </a:r>
            <a:r>
              <a:rPr spc="-10" dirty="0"/>
              <a:t>Dumps</a:t>
            </a:r>
            <a:r>
              <a:rPr spc="-125" dirty="0"/>
              <a:t> </a:t>
            </a:r>
            <a:r>
              <a:rPr spc="10" dirty="0"/>
              <a:t>with</a:t>
            </a:r>
            <a:r>
              <a:rPr spc="-150" dirty="0"/>
              <a:t> </a:t>
            </a:r>
            <a:r>
              <a:rPr spc="55" dirty="0"/>
              <a:t>MAT</a:t>
            </a:r>
          </a:p>
          <a:p>
            <a:pPr marL="5086985" indent="-289560">
              <a:lnSpc>
                <a:spcPct val="100000"/>
              </a:lnSpc>
              <a:spcBef>
                <a:spcPts val="600"/>
              </a:spcBef>
              <a:buSzPct val="75000"/>
              <a:buFont typeface="Arial MT"/>
              <a:buChar char="-"/>
              <a:tabLst>
                <a:tab pos="5086985" algn="l"/>
                <a:tab pos="5087620" algn="l"/>
              </a:tabLst>
            </a:pPr>
            <a:r>
              <a:rPr spc="-55" dirty="0"/>
              <a:t>jmap</a:t>
            </a:r>
          </a:p>
          <a:p>
            <a:pPr marL="5086985" indent="-289560">
              <a:lnSpc>
                <a:spcPct val="100000"/>
              </a:lnSpc>
              <a:spcBef>
                <a:spcPts val="600"/>
              </a:spcBef>
              <a:buSzPct val="75000"/>
              <a:buFont typeface="Arial MT"/>
              <a:buChar char="-"/>
              <a:tabLst>
                <a:tab pos="5086985" algn="l"/>
                <a:tab pos="5087620" algn="l"/>
              </a:tabLst>
            </a:pPr>
            <a:r>
              <a:rPr spc="-55" dirty="0"/>
              <a:t>jps</a:t>
            </a:r>
          </a:p>
        </p:txBody>
      </p:sp>
      <p:sp>
        <p:nvSpPr>
          <p:cNvPr id="5" name="object 5"/>
          <p:cNvSpPr txBox="1"/>
          <p:nvPr/>
        </p:nvSpPr>
        <p:spPr>
          <a:xfrm>
            <a:off x="5226810" y="4700630"/>
            <a:ext cx="465264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05A28"/>
                </a:solidFill>
                <a:latin typeface="Verdana"/>
                <a:cs typeface="Verdana"/>
              </a:rPr>
              <a:t>Time</a:t>
            </a:r>
            <a:r>
              <a:rPr sz="2400" spc="-125" dirty="0">
                <a:solidFill>
                  <a:srgbClr val="F05A28"/>
                </a:solidFill>
                <a:latin typeface="Verdana"/>
                <a:cs typeface="Verdana"/>
              </a:rPr>
              <a:t> </a:t>
            </a:r>
            <a:r>
              <a:rPr sz="2400" spc="75" dirty="0">
                <a:solidFill>
                  <a:srgbClr val="F05A28"/>
                </a:solidFill>
                <a:latin typeface="Verdana"/>
                <a:cs typeface="Verdana"/>
              </a:rPr>
              <a:t>to</a:t>
            </a:r>
            <a:r>
              <a:rPr sz="2400" spc="-120" dirty="0">
                <a:solidFill>
                  <a:srgbClr val="F05A28"/>
                </a:solidFill>
                <a:latin typeface="Verdana"/>
                <a:cs typeface="Verdana"/>
              </a:rPr>
              <a:t> </a:t>
            </a:r>
            <a:r>
              <a:rPr sz="2400" spc="25" dirty="0">
                <a:solidFill>
                  <a:srgbClr val="F05A28"/>
                </a:solidFill>
                <a:latin typeface="Verdana"/>
                <a:cs typeface="Verdana"/>
              </a:rPr>
              <a:t>solve</a:t>
            </a:r>
            <a:r>
              <a:rPr sz="2400" spc="-125" dirty="0">
                <a:solidFill>
                  <a:srgbClr val="F05A28"/>
                </a:solidFill>
                <a:latin typeface="Verdana"/>
                <a:cs typeface="Verdana"/>
              </a:rPr>
              <a:t> </a:t>
            </a:r>
            <a:r>
              <a:rPr sz="2400" spc="5" dirty="0">
                <a:solidFill>
                  <a:srgbClr val="F05A28"/>
                </a:solidFill>
                <a:latin typeface="Verdana"/>
                <a:cs typeface="Verdana"/>
              </a:rPr>
              <a:t>some</a:t>
            </a:r>
            <a:r>
              <a:rPr sz="2400" spc="-120" dirty="0">
                <a:solidFill>
                  <a:srgbClr val="F05A28"/>
                </a:solidFill>
                <a:latin typeface="Verdana"/>
                <a:cs typeface="Verdana"/>
              </a:rPr>
              <a:t> </a:t>
            </a:r>
            <a:r>
              <a:rPr sz="2400" dirty="0">
                <a:solidFill>
                  <a:srgbClr val="F05A28"/>
                </a:solidFill>
                <a:latin typeface="Verdana"/>
                <a:cs typeface="Verdana"/>
              </a:rPr>
              <a:t>problems!</a:t>
            </a:r>
            <a:endParaRPr sz="2400">
              <a:latin typeface="Verdana"/>
              <a:cs typeface="Verdana"/>
            </a:endParaRPr>
          </a:p>
        </p:txBody>
      </p:sp>
      <p:sp>
        <p:nvSpPr>
          <p:cNvPr id="6" name="object 6"/>
          <p:cNvSpPr txBox="1"/>
          <p:nvPr/>
        </p:nvSpPr>
        <p:spPr>
          <a:xfrm>
            <a:off x="1227136" y="1916483"/>
            <a:ext cx="2181225" cy="574040"/>
          </a:xfrm>
          <a:prstGeom prst="rect">
            <a:avLst/>
          </a:prstGeom>
        </p:spPr>
        <p:txBody>
          <a:bodyPr vert="horz" wrap="square" lIns="0" tIns="12700" rIns="0" bIns="0" rtlCol="0">
            <a:spAutoFit/>
          </a:bodyPr>
          <a:lstStyle/>
          <a:p>
            <a:pPr marL="12700">
              <a:lnSpc>
                <a:spcPct val="100000"/>
              </a:lnSpc>
              <a:spcBef>
                <a:spcPts val="100"/>
              </a:spcBef>
            </a:pPr>
            <a:r>
              <a:rPr sz="3600" spc="-160" dirty="0">
                <a:solidFill>
                  <a:srgbClr val="FFFFFF"/>
                </a:solidFill>
                <a:latin typeface="Verdana"/>
                <a:cs typeface="Verdana"/>
              </a:rPr>
              <a:t>S</a:t>
            </a:r>
            <a:r>
              <a:rPr sz="3600" spc="-75" dirty="0">
                <a:solidFill>
                  <a:srgbClr val="FFFFFF"/>
                </a:solidFill>
                <a:latin typeface="Verdana"/>
                <a:cs typeface="Verdana"/>
              </a:rPr>
              <a:t>u</a:t>
            </a:r>
            <a:r>
              <a:rPr sz="3600" spc="-105" dirty="0">
                <a:solidFill>
                  <a:srgbClr val="FFFFFF"/>
                </a:solidFill>
                <a:latin typeface="Verdana"/>
                <a:cs typeface="Verdana"/>
              </a:rPr>
              <a:t>mma</a:t>
            </a:r>
            <a:r>
              <a:rPr sz="3600" spc="-50" dirty="0">
                <a:solidFill>
                  <a:srgbClr val="FFFFFF"/>
                </a:solidFill>
                <a:latin typeface="Verdana"/>
                <a:cs typeface="Verdana"/>
              </a:rPr>
              <a:t>r</a:t>
            </a:r>
            <a:r>
              <a:rPr sz="3600" spc="-15" dirty="0">
                <a:solidFill>
                  <a:srgbClr val="FFFFFF"/>
                </a:solidFill>
                <a:latin typeface="Verdana"/>
                <a:cs typeface="Verdana"/>
              </a:rPr>
              <a:t>y</a:t>
            </a:r>
            <a:endParaRPr sz="3600">
              <a:latin typeface="Verdana"/>
              <a:cs typeface="Verdana"/>
            </a:endParaRPr>
          </a:p>
        </p:txBody>
      </p:sp>
      <p:sp>
        <p:nvSpPr>
          <p:cNvPr id="7" name="Slide Number Placeholder 6">
            <a:extLst>
              <a:ext uri="{FF2B5EF4-FFF2-40B4-BE49-F238E27FC236}">
                <a16:creationId xmlns:a16="http://schemas.microsoft.com/office/drawing/2014/main" id="{8B459B68-BDCC-26B2-ABA7-AD9CA65B9311}"/>
              </a:ext>
            </a:extLst>
          </p:cNvPr>
          <p:cNvSpPr>
            <a:spLocks noGrp="1"/>
          </p:cNvSpPr>
          <p:nvPr>
            <p:ph type="sldNum" sz="quarter" idx="7"/>
          </p:nvPr>
        </p:nvSpPr>
        <p:spPr/>
        <p:txBody>
          <a:bodyPr/>
          <a:lstStyle/>
          <a:p>
            <a:fld id="{B6F15528-21DE-4FAA-801E-634DDDAF4B2B}"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197058" y="68443"/>
            <a:ext cx="7851918" cy="6783459"/>
          </a:xfrm>
          <a:prstGeom prst="rect">
            <a:avLst/>
          </a:prstGeom>
        </p:spPr>
      </p:pic>
      <p:sp>
        <p:nvSpPr>
          <p:cNvPr id="3" name="Slide Number Placeholder 2">
            <a:extLst>
              <a:ext uri="{FF2B5EF4-FFF2-40B4-BE49-F238E27FC236}">
                <a16:creationId xmlns:a16="http://schemas.microsoft.com/office/drawing/2014/main" id="{35CDC385-BD40-4280-10E2-28557957C401}"/>
              </a:ext>
            </a:extLst>
          </p:cNvPr>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3" cstate="print"/>
          <a:srcRect b="11111"/>
          <a:stretch/>
        </p:blipFill>
        <p:spPr>
          <a:xfrm>
            <a:off x="0" y="1"/>
            <a:ext cx="12191999" cy="6096000"/>
          </a:xfrm>
          <a:prstGeom prst="rect">
            <a:avLst/>
          </a:prstGeom>
        </p:spPr>
      </p:pic>
      <p:sp>
        <p:nvSpPr>
          <p:cNvPr id="3" name="Slide Number Placeholder 2">
            <a:extLst>
              <a:ext uri="{FF2B5EF4-FFF2-40B4-BE49-F238E27FC236}">
                <a16:creationId xmlns:a16="http://schemas.microsoft.com/office/drawing/2014/main" id="{B1AA62FA-01CC-11C3-92DA-942166BC06C8}"/>
              </a:ext>
            </a:extLst>
          </p:cNvPr>
          <p:cNvSpPr>
            <a:spLocks noGrp="1"/>
          </p:cNvSpPr>
          <p:nvPr>
            <p:ph type="sldNum" sz="quarter" idx="7"/>
          </p:nvPr>
        </p:nvSpPr>
        <p:spPr/>
        <p:txBody>
          <a:bodyPr/>
          <a:lstStyle/>
          <a:p>
            <a:fld id="{B6F15528-21DE-4FAA-801E-634DDDAF4B2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9560" y="2718906"/>
            <a:ext cx="5455920" cy="574040"/>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1A1A1A"/>
                </a:solidFill>
              </a:rPr>
              <a:t>How</a:t>
            </a:r>
            <a:r>
              <a:rPr sz="3600" spc="-220" dirty="0">
                <a:solidFill>
                  <a:srgbClr val="1A1A1A"/>
                </a:solidFill>
              </a:rPr>
              <a:t> </a:t>
            </a:r>
            <a:r>
              <a:rPr sz="3600" spc="60" dirty="0">
                <a:solidFill>
                  <a:srgbClr val="1A1A1A"/>
                </a:solidFill>
              </a:rPr>
              <a:t>to</a:t>
            </a:r>
            <a:r>
              <a:rPr sz="3600" spc="-210" dirty="0">
                <a:solidFill>
                  <a:srgbClr val="1A1A1A"/>
                </a:solidFill>
              </a:rPr>
              <a:t> </a:t>
            </a:r>
            <a:r>
              <a:rPr sz="3600" spc="-45" dirty="0">
                <a:solidFill>
                  <a:srgbClr val="1A1A1A"/>
                </a:solidFill>
              </a:rPr>
              <a:t>Inspect</a:t>
            </a:r>
            <a:r>
              <a:rPr sz="3600" spc="-229" dirty="0">
                <a:solidFill>
                  <a:srgbClr val="1A1A1A"/>
                </a:solidFill>
              </a:rPr>
              <a:t> </a:t>
            </a:r>
            <a:r>
              <a:rPr sz="3600" spc="-15" dirty="0">
                <a:solidFill>
                  <a:srgbClr val="1A1A1A"/>
                </a:solidFill>
              </a:rPr>
              <a:t>the</a:t>
            </a:r>
            <a:r>
              <a:rPr sz="3600" spc="-220" dirty="0">
                <a:solidFill>
                  <a:srgbClr val="1A1A1A"/>
                </a:solidFill>
              </a:rPr>
              <a:t> </a:t>
            </a:r>
            <a:r>
              <a:rPr sz="3600" spc="225" dirty="0">
                <a:solidFill>
                  <a:srgbClr val="1A1A1A"/>
                </a:solidFill>
              </a:rPr>
              <a:t>JVM</a:t>
            </a:r>
            <a:endParaRPr sz="3600"/>
          </a:p>
        </p:txBody>
      </p:sp>
      <p:sp>
        <p:nvSpPr>
          <p:cNvPr id="3" name="Slide Number Placeholder 2">
            <a:extLst>
              <a:ext uri="{FF2B5EF4-FFF2-40B4-BE49-F238E27FC236}">
                <a16:creationId xmlns:a16="http://schemas.microsoft.com/office/drawing/2014/main" id="{5FD9B3D8-FFF6-4613-6576-7A11AB4C7DE1}"/>
              </a:ext>
            </a:extLst>
          </p:cNvPr>
          <p:cNvSpPr>
            <a:spLocks noGrp="1"/>
          </p:cNvSpPr>
          <p:nvPr>
            <p:ph type="sldNum" sz="quarter" idx="7"/>
          </p:nvPr>
        </p:nvSpPr>
        <p:spPr/>
        <p:txBody>
          <a:bodyPr/>
          <a:lstStyle/>
          <a:p>
            <a:fld id="{B6F15528-21DE-4FAA-801E-634DDDAF4B2B}"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4636008" cy="6858000"/>
          </a:xfrm>
          <a:prstGeom prst="rect">
            <a:avLst/>
          </a:prstGeom>
        </p:spPr>
      </p:pic>
      <p:sp>
        <p:nvSpPr>
          <p:cNvPr id="3" name="object 3"/>
          <p:cNvSpPr txBox="1"/>
          <p:nvPr/>
        </p:nvSpPr>
        <p:spPr>
          <a:xfrm>
            <a:off x="1626265" y="1916949"/>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a:latin typeface="Verdana"/>
              <a:cs typeface="Verdana"/>
            </a:endParaRPr>
          </a:p>
        </p:txBody>
      </p:sp>
      <p:sp>
        <p:nvSpPr>
          <p:cNvPr id="4" name="object 4"/>
          <p:cNvSpPr txBox="1"/>
          <p:nvPr/>
        </p:nvSpPr>
        <p:spPr>
          <a:xfrm>
            <a:off x="5226811" y="2224130"/>
            <a:ext cx="3338195" cy="2174240"/>
          </a:xfrm>
          <a:prstGeom prst="rect">
            <a:avLst/>
          </a:prstGeom>
        </p:spPr>
        <p:txBody>
          <a:bodyPr vert="horz" wrap="square" lIns="0" tIns="12700" rIns="0" bIns="0" rtlCol="0">
            <a:spAutoFit/>
          </a:bodyPr>
          <a:lstStyle/>
          <a:p>
            <a:pPr marL="12700">
              <a:lnSpc>
                <a:spcPct val="100000"/>
              </a:lnSpc>
              <a:spcBef>
                <a:spcPts val="100"/>
              </a:spcBef>
            </a:pPr>
            <a:r>
              <a:rPr sz="2400" spc="-35" dirty="0">
                <a:solidFill>
                  <a:srgbClr val="2A9FBC"/>
                </a:solidFill>
                <a:latin typeface="Verdana"/>
                <a:cs typeface="Verdana"/>
              </a:rPr>
              <a:t>jps</a:t>
            </a:r>
            <a:endParaRPr sz="2400">
              <a:latin typeface="Verdana"/>
              <a:cs typeface="Verdana"/>
            </a:endParaRPr>
          </a:p>
          <a:p>
            <a:pPr marL="12700" marR="5080">
              <a:lnSpc>
                <a:spcPct val="162500"/>
              </a:lnSpc>
            </a:pPr>
            <a:r>
              <a:rPr sz="2400" spc="-10" dirty="0">
                <a:solidFill>
                  <a:srgbClr val="2A9FBC"/>
                </a:solidFill>
                <a:latin typeface="Verdana"/>
                <a:cs typeface="Verdana"/>
              </a:rPr>
              <a:t>Ships </a:t>
            </a:r>
            <a:r>
              <a:rPr sz="2400" spc="30" dirty="0">
                <a:solidFill>
                  <a:srgbClr val="2A9FBC"/>
                </a:solidFill>
                <a:latin typeface="Verdana"/>
                <a:cs typeface="Verdana"/>
              </a:rPr>
              <a:t>with </a:t>
            </a:r>
            <a:r>
              <a:rPr sz="2400" spc="5" dirty="0">
                <a:solidFill>
                  <a:srgbClr val="2A9FBC"/>
                </a:solidFill>
                <a:latin typeface="Verdana"/>
                <a:cs typeface="Verdana"/>
              </a:rPr>
              <a:t>the </a:t>
            </a:r>
            <a:r>
              <a:rPr sz="2400" spc="155" dirty="0">
                <a:solidFill>
                  <a:srgbClr val="2A9FBC"/>
                </a:solidFill>
                <a:latin typeface="Verdana"/>
                <a:cs typeface="Verdana"/>
              </a:rPr>
              <a:t>JVM </a:t>
            </a:r>
            <a:r>
              <a:rPr sz="2400" spc="160" dirty="0">
                <a:solidFill>
                  <a:srgbClr val="2A9FBC"/>
                </a:solidFill>
                <a:latin typeface="Verdana"/>
                <a:cs typeface="Verdana"/>
              </a:rPr>
              <a:t> </a:t>
            </a:r>
            <a:r>
              <a:rPr sz="2400" spc="10" dirty="0">
                <a:solidFill>
                  <a:srgbClr val="2A9FBC"/>
                </a:solidFill>
                <a:latin typeface="Verdana"/>
                <a:cs typeface="Verdana"/>
              </a:rPr>
              <a:t>Can</a:t>
            </a:r>
            <a:r>
              <a:rPr sz="2400" spc="-140" dirty="0">
                <a:solidFill>
                  <a:srgbClr val="2A9FBC"/>
                </a:solidFill>
                <a:latin typeface="Verdana"/>
                <a:cs typeface="Verdana"/>
              </a:rPr>
              <a:t> </a:t>
            </a:r>
            <a:r>
              <a:rPr sz="2400" spc="10" dirty="0">
                <a:solidFill>
                  <a:srgbClr val="2A9FBC"/>
                </a:solidFill>
                <a:latin typeface="Verdana"/>
                <a:cs typeface="Verdana"/>
              </a:rPr>
              <a:t>list</a:t>
            </a:r>
            <a:r>
              <a:rPr sz="2400" spc="-140" dirty="0">
                <a:solidFill>
                  <a:srgbClr val="2A9FBC"/>
                </a:solidFill>
                <a:latin typeface="Verdana"/>
                <a:cs typeface="Verdana"/>
              </a:rPr>
              <a:t> </a:t>
            </a:r>
            <a:r>
              <a:rPr sz="2400" spc="-5" dirty="0">
                <a:solidFill>
                  <a:srgbClr val="2A9FBC"/>
                </a:solidFill>
                <a:latin typeface="Verdana"/>
                <a:cs typeface="Verdana"/>
              </a:rPr>
              <a:t>running</a:t>
            </a:r>
            <a:r>
              <a:rPr sz="2400" spc="-140" dirty="0">
                <a:solidFill>
                  <a:srgbClr val="2A9FBC"/>
                </a:solidFill>
                <a:latin typeface="Verdana"/>
                <a:cs typeface="Verdana"/>
              </a:rPr>
              <a:t> </a:t>
            </a:r>
            <a:r>
              <a:rPr sz="2400" spc="105" dirty="0">
                <a:solidFill>
                  <a:srgbClr val="2A9FBC"/>
                </a:solidFill>
                <a:latin typeface="Verdana"/>
                <a:cs typeface="Verdana"/>
              </a:rPr>
              <a:t>JVMs </a:t>
            </a:r>
            <a:r>
              <a:rPr sz="2400" spc="-830" dirty="0">
                <a:solidFill>
                  <a:srgbClr val="2A9FBC"/>
                </a:solidFill>
                <a:latin typeface="Verdana"/>
                <a:cs typeface="Verdana"/>
              </a:rPr>
              <a:t> </a:t>
            </a:r>
            <a:r>
              <a:rPr sz="2400" spc="15" dirty="0">
                <a:solidFill>
                  <a:srgbClr val="2A9FBC"/>
                </a:solidFill>
                <a:latin typeface="Verdana"/>
                <a:cs typeface="Verdana"/>
              </a:rPr>
              <a:t>Commandline</a:t>
            </a:r>
            <a:r>
              <a:rPr sz="2400" spc="-155" dirty="0">
                <a:solidFill>
                  <a:srgbClr val="2A9FBC"/>
                </a:solidFill>
                <a:latin typeface="Verdana"/>
                <a:cs typeface="Verdana"/>
              </a:rPr>
              <a:t> </a:t>
            </a:r>
            <a:r>
              <a:rPr sz="2400" spc="10" dirty="0">
                <a:solidFill>
                  <a:srgbClr val="2A9FBC"/>
                </a:solidFill>
                <a:latin typeface="Verdana"/>
                <a:cs typeface="Verdana"/>
              </a:rPr>
              <a:t>Tool</a:t>
            </a:r>
            <a:endParaRPr sz="24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4636008" cy="6858000"/>
          </a:xfrm>
          <a:prstGeom prst="rect">
            <a:avLst/>
          </a:prstGeom>
        </p:spPr>
      </p:pic>
      <p:sp>
        <p:nvSpPr>
          <p:cNvPr id="3" name="object 3"/>
          <p:cNvSpPr txBox="1"/>
          <p:nvPr/>
        </p:nvSpPr>
        <p:spPr>
          <a:xfrm>
            <a:off x="1626265" y="1916949"/>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a:latin typeface="Verdana"/>
              <a:cs typeface="Verdana"/>
            </a:endParaRPr>
          </a:p>
        </p:txBody>
      </p:sp>
      <p:sp>
        <p:nvSpPr>
          <p:cNvPr id="4" name="object 4"/>
          <p:cNvSpPr txBox="1"/>
          <p:nvPr/>
        </p:nvSpPr>
        <p:spPr>
          <a:xfrm>
            <a:off x="5226811" y="2224130"/>
            <a:ext cx="2957830" cy="217424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2A9FBC"/>
                </a:solidFill>
                <a:latin typeface="Verdana"/>
                <a:cs typeface="Verdana"/>
              </a:rPr>
              <a:t>JvisualVM</a:t>
            </a:r>
            <a:endParaRPr sz="2400">
              <a:latin typeface="Verdana"/>
              <a:cs typeface="Verdana"/>
            </a:endParaRPr>
          </a:p>
          <a:p>
            <a:pPr marL="12700" marR="5080">
              <a:lnSpc>
                <a:spcPct val="162500"/>
              </a:lnSpc>
            </a:pPr>
            <a:r>
              <a:rPr sz="2400" spc="-10" dirty="0">
                <a:solidFill>
                  <a:srgbClr val="2A9FBC"/>
                </a:solidFill>
                <a:latin typeface="Verdana"/>
                <a:cs typeface="Verdana"/>
              </a:rPr>
              <a:t>Ships</a:t>
            </a:r>
            <a:r>
              <a:rPr sz="2400" spc="-135" dirty="0">
                <a:solidFill>
                  <a:srgbClr val="2A9FBC"/>
                </a:solidFill>
                <a:latin typeface="Verdana"/>
                <a:cs typeface="Verdana"/>
              </a:rPr>
              <a:t> </a:t>
            </a:r>
            <a:r>
              <a:rPr sz="2400" spc="30" dirty="0">
                <a:solidFill>
                  <a:srgbClr val="2A9FBC"/>
                </a:solidFill>
                <a:latin typeface="Verdana"/>
                <a:cs typeface="Verdana"/>
              </a:rPr>
              <a:t>with</a:t>
            </a:r>
            <a:r>
              <a:rPr sz="2400" spc="-135" dirty="0">
                <a:solidFill>
                  <a:srgbClr val="2A9FBC"/>
                </a:solidFill>
                <a:latin typeface="Verdana"/>
                <a:cs typeface="Verdana"/>
              </a:rPr>
              <a:t> </a:t>
            </a:r>
            <a:r>
              <a:rPr sz="2400" spc="5" dirty="0">
                <a:solidFill>
                  <a:srgbClr val="2A9FBC"/>
                </a:solidFill>
                <a:latin typeface="Verdana"/>
                <a:cs typeface="Verdana"/>
              </a:rPr>
              <a:t>the</a:t>
            </a:r>
            <a:r>
              <a:rPr sz="2400" spc="-135" dirty="0">
                <a:solidFill>
                  <a:srgbClr val="2A9FBC"/>
                </a:solidFill>
                <a:latin typeface="Verdana"/>
                <a:cs typeface="Verdana"/>
              </a:rPr>
              <a:t> </a:t>
            </a:r>
            <a:r>
              <a:rPr sz="2400" spc="155" dirty="0">
                <a:solidFill>
                  <a:srgbClr val="2A9FBC"/>
                </a:solidFill>
                <a:latin typeface="Verdana"/>
                <a:cs typeface="Verdana"/>
              </a:rPr>
              <a:t>JVM </a:t>
            </a:r>
            <a:r>
              <a:rPr sz="2400" spc="-830" dirty="0">
                <a:solidFill>
                  <a:srgbClr val="2A9FBC"/>
                </a:solidFill>
                <a:latin typeface="Verdana"/>
                <a:cs typeface="Verdana"/>
              </a:rPr>
              <a:t> </a:t>
            </a:r>
            <a:r>
              <a:rPr sz="2400" spc="35" dirty="0">
                <a:solidFill>
                  <a:srgbClr val="2A9FBC"/>
                </a:solidFill>
                <a:latin typeface="Verdana"/>
                <a:cs typeface="Verdana"/>
              </a:rPr>
              <a:t>Very </a:t>
            </a:r>
            <a:r>
              <a:rPr sz="2400" spc="-5" dirty="0">
                <a:solidFill>
                  <a:srgbClr val="2A9FBC"/>
                </a:solidFill>
                <a:latin typeface="Verdana"/>
                <a:cs typeface="Verdana"/>
              </a:rPr>
              <a:t>versatile </a:t>
            </a:r>
            <a:r>
              <a:rPr sz="2400" spc="70" dirty="0">
                <a:solidFill>
                  <a:srgbClr val="2A9FBC"/>
                </a:solidFill>
                <a:latin typeface="Verdana"/>
                <a:cs typeface="Verdana"/>
              </a:rPr>
              <a:t>tool </a:t>
            </a:r>
            <a:r>
              <a:rPr sz="2400" spc="-830" dirty="0">
                <a:solidFill>
                  <a:srgbClr val="2A9FBC"/>
                </a:solidFill>
                <a:latin typeface="Verdana"/>
                <a:cs typeface="Verdana"/>
              </a:rPr>
              <a:t> </a:t>
            </a:r>
            <a:r>
              <a:rPr sz="2400" spc="-65" dirty="0">
                <a:solidFill>
                  <a:srgbClr val="2A9FBC"/>
                </a:solidFill>
                <a:latin typeface="Verdana"/>
                <a:cs typeface="Verdana"/>
              </a:rPr>
              <a:t>GUI</a:t>
            </a:r>
            <a:endParaRPr sz="24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3744" y="2980244"/>
            <a:ext cx="10019665" cy="878840"/>
          </a:xfrm>
          <a:prstGeom prst="rect">
            <a:avLst/>
          </a:prstGeom>
        </p:spPr>
        <p:txBody>
          <a:bodyPr vert="horz" wrap="square" lIns="0" tIns="12065" rIns="0" bIns="0" rtlCol="0">
            <a:spAutoFit/>
          </a:bodyPr>
          <a:lstStyle/>
          <a:p>
            <a:pPr marL="12700" marR="5080">
              <a:lnSpc>
                <a:spcPct val="100000"/>
              </a:lnSpc>
              <a:spcBef>
                <a:spcPts val="95"/>
              </a:spcBef>
            </a:pPr>
            <a:r>
              <a:rPr sz="2800" spc="290" dirty="0">
                <a:solidFill>
                  <a:srgbClr val="3E3E3E"/>
                </a:solidFill>
                <a:latin typeface="Verdana"/>
                <a:cs typeface="Verdana"/>
              </a:rPr>
              <a:t>A</a:t>
            </a:r>
            <a:r>
              <a:rPr sz="2800" spc="-150" dirty="0">
                <a:solidFill>
                  <a:srgbClr val="3E3E3E"/>
                </a:solidFill>
                <a:latin typeface="Verdana"/>
                <a:cs typeface="Verdana"/>
              </a:rPr>
              <a:t> </a:t>
            </a:r>
            <a:r>
              <a:rPr sz="2800" spc="-20" dirty="0">
                <a:solidFill>
                  <a:srgbClr val="3E3E3E"/>
                </a:solidFill>
                <a:latin typeface="Verdana"/>
                <a:cs typeface="Verdana"/>
              </a:rPr>
              <a:t>listing</a:t>
            </a:r>
            <a:r>
              <a:rPr sz="2800" spc="-125" dirty="0">
                <a:solidFill>
                  <a:srgbClr val="3E3E3E"/>
                </a:solidFill>
                <a:latin typeface="Verdana"/>
                <a:cs typeface="Verdana"/>
              </a:rPr>
              <a:t> </a:t>
            </a:r>
            <a:r>
              <a:rPr sz="2800" spc="75" dirty="0">
                <a:solidFill>
                  <a:srgbClr val="3E3E3E"/>
                </a:solidFill>
                <a:latin typeface="Verdana"/>
                <a:cs typeface="Verdana"/>
              </a:rPr>
              <a:t>of</a:t>
            </a:r>
            <a:r>
              <a:rPr sz="2800" spc="-135" dirty="0">
                <a:solidFill>
                  <a:srgbClr val="3E3E3E"/>
                </a:solidFill>
                <a:latin typeface="Verdana"/>
                <a:cs typeface="Verdana"/>
              </a:rPr>
              <a:t> </a:t>
            </a:r>
            <a:r>
              <a:rPr sz="2800" spc="35" dirty="0">
                <a:solidFill>
                  <a:srgbClr val="3E3E3E"/>
                </a:solidFill>
                <a:latin typeface="Verdana"/>
                <a:cs typeface="Verdana"/>
              </a:rPr>
              <a:t>how</a:t>
            </a:r>
            <a:r>
              <a:rPr sz="2800" spc="-150" dirty="0">
                <a:solidFill>
                  <a:srgbClr val="3E3E3E"/>
                </a:solidFill>
                <a:latin typeface="Verdana"/>
                <a:cs typeface="Verdana"/>
              </a:rPr>
              <a:t> </a:t>
            </a:r>
            <a:r>
              <a:rPr sz="2800" spc="-10" dirty="0">
                <a:solidFill>
                  <a:srgbClr val="3E3E3E"/>
                </a:solidFill>
                <a:latin typeface="Verdana"/>
                <a:cs typeface="Verdana"/>
              </a:rPr>
              <a:t>much</a:t>
            </a:r>
            <a:r>
              <a:rPr sz="2800" spc="-140" dirty="0">
                <a:solidFill>
                  <a:srgbClr val="3E3E3E"/>
                </a:solidFill>
                <a:latin typeface="Verdana"/>
                <a:cs typeface="Verdana"/>
              </a:rPr>
              <a:t> </a:t>
            </a:r>
            <a:r>
              <a:rPr sz="2800" spc="-20" dirty="0">
                <a:solidFill>
                  <a:srgbClr val="3E3E3E"/>
                </a:solidFill>
                <a:latin typeface="Verdana"/>
                <a:cs typeface="Verdana"/>
              </a:rPr>
              <a:t>memory</a:t>
            </a:r>
            <a:r>
              <a:rPr sz="2800" spc="-140" dirty="0">
                <a:solidFill>
                  <a:srgbClr val="3E3E3E"/>
                </a:solidFill>
                <a:latin typeface="Verdana"/>
                <a:cs typeface="Verdana"/>
              </a:rPr>
              <a:t> </a:t>
            </a:r>
            <a:r>
              <a:rPr sz="2800" spc="-55" dirty="0">
                <a:solidFill>
                  <a:srgbClr val="3E3E3E"/>
                </a:solidFill>
                <a:latin typeface="Verdana"/>
                <a:cs typeface="Verdana"/>
              </a:rPr>
              <a:t>is</a:t>
            </a:r>
            <a:r>
              <a:rPr sz="2800" spc="-130" dirty="0">
                <a:solidFill>
                  <a:srgbClr val="3E3E3E"/>
                </a:solidFill>
                <a:latin typeface="Verdana"/>
                <a:cs typeface="Verdana"/>
              </a:rPr>
              <a:t> </a:t>
            </a:r>
            <a:r>
              <a:rPr sz="2800" spc="-5" dirty="0">
                <a:solidFill>
                  <a:srgbClr val="3E3E3E"/>
                </a:solidFill>
                <a:latin typeface="Verdana"/>
                <a:cs typeface="Verdana"/>
              </a:rPr>
              <a:t>used</a:t>
            </a:r>
            <a:r>
              <a:rPr sz="2800" spc="-125" dirty="0">
                <a:solidFill>
                  <a:srgbClr val="3E3E3E"/>
                </a:solidFill>
                <a:latin typeface="Verdana"/>
                <a:cs typeface="Verdana"/>
              </a:rPr>
              <a:t> </a:t>
            </a:r>
            <a:r>
              <a:rPr sz="2800" spc="15" dirty="0">
                <a:solidFill>
                  <a:srgbClr val="3E3E3E"/>
                </a:solidFill>
                <a:latin typeface="Verdana"/>
                <a:cs typeface="Verdana"/>
              </a:rPr>
              <a:t>by</a:t>
            </a:r>
            <a:r>
              <a:rPr sz="2800" spc="-140" dirty="0">
                <a:solidFill>
                  <a:srgbClr val="3E3E3E"/>
                </a:solidFill>
                <a:latin typeface="Verdana"/>
                <a:cs typeface="Verdana"/>
              </a:rPr>
              <a:t> </a:t>
            </a:r>
            <a:r>
              <a:rPr sz="2800" spc="-5" dirty="0">
                <a:solidFill>
                  <a:srgbClr val="3E3E3E"/>
                </a:solidFill>
                <a:latin typeface="Verdana"/>
                <a:cs typeface="Verdana"/>
              </a:rPr>
              <a:t>different</a:t>
            </a:r>
            <a:r>
              <a:rPr sz="2800" spc="-150" dirty="0">
                <a:solidFill>
                  <a:srgbClr val="3E3E3E"/>
                </a:solidFill>
                <a:latin typeface="Verdana"/>
                <a:cs typeface="Verdana"/>
              </a:rPr>
              <a:t> </a:t>
            </a:r>
            <a:r>
              <a:rPr sz="2800" spc="5" dirty="0">
                <a:solidFill>
                  <a:srgbClr val="3E3E3E"/>
                </a:solidFill>
                <a:latin typeface="Verdana"/>
                <a:cs typeface="Verdana"/>
              </a:rPr>
              <a:t>types </a:t>
            </a:r>
            <a:r>
              <a:rPr sz="2800" spc="-969" dirty="0">
                <a:solidFill>
                  <a:srgbClr val="3E3E3E"/>
                </a:solidFill>
                <a:latin typeface="Verdana"/>
                <a:cs typeface="Verdana"/>
              </a:rPr>
              <a:t> </a:t>
            </a:r>
            <a:r>
              <a:rPr sz="2800" spc="75" dirty="0">
                <a:solidFill>
                  <a:srgbClr val="3E3E3E"/>
                </a:solidFill>
                <a:latin typeface="Verdana"/>
                <a:cs typeface="Verdana"/>
              </a:rPr>
              <a:t>of</a:t>
            </a:r>
            <a:r>
              <a:rPr sz="2800" spc="-160" dirty="0">
                <a:solidFill>
                  <a:srgbClr val="3E3E3E"/>
                </a:solidFill>
                <a:latin typeface="Verdana"/>
                <a:cs typeface="Verdana"/>
              </a:rPr>
              <a:t> </a:t>
            </a:r>
            <a:r>
              <a:rPr sz="2800" spc="5" dirty="0">
                <a:solidFill>
                  <a:srgbClr val="3E3E3E"/>
                </a:solidFill>
                <a:latin typeface="Verdana"/>
                <a:cs typeface="Verdana"/>
              </a:rPr>
              <a:t>objects</a:t>
            </a:r>
            <a:endParaRPr sz="2800">
              <a:latin typeface="Verdana"/>
              <a:cs typeface="Verdana"/>
            </a:endParaRPr>
          </a:p>
        </p:txBody>
      </p:sp>
      <p:sp>
        <p:nvSpPr>
          <p:cNvPr id="3" name="object 3"/>
          <p:cNvSpPr txBox="1"/>
          <p:nvPr/>
        </p:nvSpPr>
        <p:spPr>
          <a:xfrm>
            <a:off x="1043744" y="2092811"/>
            <a:ext cx="5102860" cy="756920"/>
          </a:xfrm>
          <a:prstGeom prst="rect">
            <a:avLst/>
          </a:prstGeom>
        </p:spPr>
        <p:txBody>
          <a:bodyPr vert="horz" wrap="square" lIns="0" tIns="12700" rIns="0" bIns="0" rtlCol="0">
            <a:spAutoFit/>
          </a:bodyPr>
          <a:lstStyle/>
          <a:p>
            <a:pPr marL="12700">
              <a:lnSpc>
                <a:spcPct val="100000"/>
              </a:lnSpc>
              <a:spcBef>
                <a:spcPts val="100"/>
              </a:spcBef>
            </a:pPr>
            <a:r>
              <a:rPr sz="4800" spc="190" dirty="0">
                <a:solidFill>
                  <a:srgbClr val="9BC850"/>
                </a:solidFill>
                <a:latin typeface="Verdana"/>
                <a:cs typeface="Verdana"/>
              </a:rPr>
              <a:t>O</a:t>
            </a:r>
            <a:r>
              <a:rPr sz="4800" spc="65" dirty="0">
                <a:solidFill>
                  <a:srgbClr val="9BC850"/>
                </a:solidFill>
                <a:latin typeface="Verdana"/>
                <a:cs typeface="Verdana"/>
              </a:rPr>
              <a:t>b</a:t>
            </a:r>
            <a:r>
              <a:rPr sz="4800" spc="-200" dirty="0">
                <a:solidFill>
                  <a:srgbClr val="9BC850"/>
                </a:solidFill>
                <a:latin typeface="Verdana"/>
                <a:cs typeface="Verdana"/>
              </a:rPr>
              <a:t>je</a:t>
            </a:r>
            <a:r>
              <a:rPr sz="4800" spc="-215" dirty="0">
                <a:solidFill>
                  <a:srgbClr val="9BC850"/>
                </a:solidFill>
                <a:latin typeface="Verdana"/>
                <a:cs typeface="Verdana"/>
              </a:rPr>
              <a:t>c</a:t>
            </a:r>
            <a:r>
              <a:rPr sz="4800" spc="25" dirty="0">
                <a:solidFill>
                  <a:srgbClr val="9BC850"/>
                </a:solidFill>
                <a:latin typeface="Verdana"/>
                <a:cs typeface="Verdana"/>
              </a:rPr>
              <a:t>t</a:t>
            </a:r>
            <a:r>
              <a:rPr sz="4800" spc="-515" dirty="0">
                <a:solidFill>
                  <a:srgbClr val="9BC850"/>
                </a:solidFill>
                <a:latin typeface="Verdana"/>
                <a:cs typeface="Verdana"/>
              </a:rPr>
              <a:t> </a:t>
            </a:r>
            <a:r>
              <a:rPr sz="4800" spc="-70" dirty="0">
                <a:solidFill>
                  <a:srgbClr val="9BC850"/>
                </a:solidFill>
                <a:latin typeface="Verdana"/>
                <a:cs typeface="Verdana"/>
              </a:rPr>
              <a:t>H</a:t>
            </a:r>
            <a:r>
              <a:rPr sz="4800" spc="-195" dirty="0">
                <a:solidFill>
                  <a:srgbClr val="9BC850"/>
                </a:solidFill>
                <a:latin typeface="Verdana"/>
                <a:cs typeface="Verdana"/>
              </a:rPr>
              <a:t>i</a:t>
            </a:r>
            <a:r>
              <a:rPr sz="4800" spc="-315" dirty="0">
                <a:solidFill>
                  <a:srgbClr val="9BC850"/>
                </a:solidFill>
                <a:latin typeface="Verdana"/>
                <a:cs typeface="Verdana"/>
              </a:rPr>
              <a:t>s</a:t>
            </a:r>
            <a:r>
              <a:rPr sz="4800" spc="-155" dirty="0">
                <a:solidFill>
                  <a:srgbClr val="9BC850"/>
                </a:solidFill>
                <a:latin typeface="Verdana"/>
                <a:cs typeface="Verdana"/>
              </a:rPr>
              <a:t>t</a:t>
            </a:r>
            <a:r>
              <a:rPr sz="4800" spc="45" dirty="0">
                <a:solidFill>
                  <a:srgbClr val="9BC850"/>
                </a:solidFill>
                <a:latin typeface="Verdana"/>
                <a:cs typeface="Verdana"/>
              </a:rPr>
              <a:t>o</a:t>
            </a:r>
            <a:r>
              <a:rPr sz="4800" spc="65" dirty="0">
                <a:solidFill>
                  <a:srgbClr val="9BC850"/>
                </a:solidFill>
                <a:latin typeface="Verdana"/>
                <a:cs typeface="Verdana"/>
              </a:rPr>
              <a:t>g</a:t>
            </a:r>
            <a:r>
              <a:rPr sz="4800" spc="-360" dirty="0">
                <a:solidFill>
                  <a:srgbClr val="9BC850"/>
                </a:solidFill>
                <a:latin typeface="Verdana"/>
                <a:cs typeface="Verdana"/>
              </a:rPr>
              <a:t>r</a:t>
            </a:r>
            <a:r>
              <a:rPr sz="4800" spc="-229" dirty="0">
                <a:solidFill>
                  <a:srgbClr val="9BC850"/>
                </a:solidFill>
                <a:latin typeface="Verdana"/>
                <a:cs typeface="Verdana"/>
              </a:rPr>
              <a:t>am</a:t>
            </a:r>
            <a:endParaRPr sz="48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82231" y="1871012"/>
            <a:ext cx="2342575" cy="2349251"/>
          </a:xfrm>
          <a:prstGeom prst="rect">
            <a:avLst/>
          </a:prstGeom>
        </p:spPr>
      </p:pic>
      <p:pic>
        <p:nvPicPr>
          <p:cNvPr id="3" name="object 3"/>
          <p:cNvPicPr/>
          <p:nvPr/>
        </p:nvPicPr>
        <p:blipFill>
          <a:blip r:embed="rId4" cstate="print"/>
          <a:stretch>
            <a:fillRect/>
          </a:stretch>
        </p:blipFill>
        <p:spPr>
          <a:xfrm>
            <a:off x="8606028" y="1824227"/>
            <a:ext cx="2446019" cy="2447543"/>
          </a:xfrm>
          <a:prstGeom prst="rect">
            <a:avLst/>
          </a:prstGeom>
        </p:spPr>
      </p:pic>
      <p:pic>
        <p:nvPicPr>
          <p:cNvPr id="4" name="object 4"/>
          <p:cNvPicPr/>
          <p:nvPr/>
        </p:nvPicPr>
        <p:blipFill>
          <a:blip r:embed="rId5" cstate="print"/>
          <a:stretch>
            <a:fillRect/>
          </a:stretch>
        </p:blipFill>
        <p:spPr>
          <a:xfrm>
            <a:off x="4937454" y="1877670"/>
            <a:ext cx="2328020" cy="2336943"/>
          </a:xfrm>
          <a:prstGeom prst="rect">
            <a:avLst/>
          </a:prstGeom>
        </p:spPr>
      </p:pic>
      <p:sp>
        <p:nvSpPr>
          <p:cNvPr id="5" name="object 5"/>
          <p:cNvSpPr txBox="1"/>
          <p:nvPr/>
        </p:nvSpPr>
        <p:spPr>
          <a:xfrm>
            <a:off x="1122200" y="4544821"/>
            <a:ext cx="2497455" cy="941069"/>
          </a:xfrm>
          <a:prstGeom prst="rect">
            <a:avLst/>
          </a:prstGeom>
        </p:spPr>
        <p:txBody>
          <a:bodyPr vert="horz" wrap="square" lIns="0" tIns="12700" rIns="0" bIns="0" rtlCol="0">
            <a:spAutoFit/>
          </a:bodyPr>
          <a:lstStyle/>
          <a:p>
            <a:pPr marL="12700" marR="5080" indent="621665">
              <a:lnSpc>
                <a:spcPct val="100000"/>
              </a:lnSpc>
              <a:spcBef>
                <a:spcPts val="100"/>
              </a:spcBef>
            </a:pPr>
            <a:r>
              <a:rPr sz="2000" spc="130" dirty="0">
                <a:solidFill>
                  <a:srgbClr val="3E3E3E"/>
                </a:solidFill>
                <a:latin typeface="Verdana"/>
                <a:cs typeface="Verdana"/>
              </a:rPr>
              <a:t>Snapshot </a:t>
            </a:r>
            <a:r>
              <a:rPr sz="2000" spc="135" dirty="0">
                <a:solidFill>
                  <a:srgbClr val="3E3E3E"/>
                </a:solidFill>
                <a:latin typeface="Verdana"/>
                <a:cs typeface="Verdana"/>
              </a:rPr>
              <a:t> </a:t>
            </a:r>
            <a:r>
              <a:rPr sz="2000" spc="40" dirty="0">
                <a:solidFill>
                  <a:srgbClr val="3D3D3D"/>
                </a:solidFill>
                <a:latin typeface="Verdana"/>
                <a:cs typeface="Verdana"/>
              </a:rPr>
              <a:t>What</a:t>
            </a:r>
            <a:r>
              <a:rPr sz="2000" spc="-135" dirty="0">
                <a:solidFill>
                  <a:srgbClr val="3D3D3D"/>
                </a:solidFill>
                <a:latin typeface="Verdana"/>
                <a:cs typeface="Verdana"/>
              </a:rPr>
              <a:t> </a:t>
            </a:r>
            <a:r>
              <a:rPr sz="2000" spc="-10" dirty="0">
                <a:solidFill>
                  <a:srgbClr val="3D3D3D"/>
                </a:solidFill>
                <a:latin typeface="Verdana"/>
                <a:cs typeface="Verdana"/>
              </a:rPr>
              <a:t>is</a:t>
            </a:r>
            <a:r>
              <a:rPr sz="2000" spc="-110" dirty="0">
                <a:solidFill>
                  <a:srgbClr val="3D3D3D"/>
                </a:solidFill>
                <a:latin typeface="Verdana"/>
                <a:cs typeface="Verdana"/>
              </a:rPr>
              <a:t> </a:t>
            </a:r>
            <a:r>
              <a:rPr sz="2000" dirty="0">
                <a:solidFill>
                  <a:srgbClr val="3D3D3D"/>
                </a:solidFill>
                <a:latin typeface="Verdana"/>
                <a:cs typeface="Verdana"/>
              </a:rPr>
              <a:t>in</a:t>
            </a:r>
            <a:r>
              <a:rPr sz="2000" spc="-105" dirty="0">
                <a:solidFill>
                  <a:srgbClr val="3D3D3D"/>
                </a:solidFill>
                <a:latin typeface="Verdana"/>
                <a:cs typeface="Verdana"/>
              </a:rPr>
              <a:t> </a:t>
            </a:r>
            <a:r>
              <a:rPr sz="2000" spc="5" dirty="0">
                <a:solidFill>
                  <a:srgbClr val="3D3D3D"/>
                </a:solidFill>
                <a:latin typeface="Verdana"/>
                <a:cs typeface="Verdana"/>
              </a:rPr>
              <a:t>the</a:t>
            </a:r>
            <a:r>
              <a:rPr sz="2000" spc="-114" dirty="0">
                <a:solidFill>
                  <a:srgbClr val="3D3D3D"/>
                </a:solidFill>
                <a:latin typeface="Verdana"/>
                <a:cs typeface="Verdana"/>
              </a:rPr>
              <a:t> </a:t>
            </a:r>
            <a:r>
              <a:rPr sz="2000" spc="10" dirty="0">
                <a:solidFill>
                  <a:srgbClr val="3D3D3D"/>
                </a:solidFill>
                <a:latin typeface="Verdana"/>
                <a:cs typeface="Verdana"/>
              </a:rPr>
              <a:t>heap</a:t>
            </a:r>
            <a:endParaRPr sz="2000">
              <a:latin typeface="Verdana"/>
              <a:cs typeface="Verdana"/>
            </a:endParaRPr>
          </a:p>
          <a:p>
            <a:pPr marL="650875">
              <a:lnSpc>
                <a:spcPct val="100000"/>
              </a:lnSpc>
              <a:spcBef>
                <a:spcPts val="5"/>
              </a:spcBef>
            </a:pPr>
            <a:r>
              <a:rPr sz="2000" spc="85" dirty="0">
                <a:solidFill>
                  <a:srgbClr val="3D3D3D"/>
                </a:solidFill>
                <a:latin typeface="Verdana"/>
                <a:cs typeface="Verdana"/>
              </a:rPr>
              <a:t>currently</a:t>
            </a:r>
            <a:endParaRPr sz="2000">
              <a:latin typeface="Verdana"/>
              <a:cs typeface="Verdana"/>
            </a:endParaRPr>
          </a:p>
        </p:txBody>
      </p:sp>
      <p:sp>
        <p:nvSpPr>
          <p:cNvPr id="6" name="object 6"/>
          <p:cNvSpPr txBox="1">
            <a:spLocks noGrp="1"/>
          </p:cNvSpPr>
          <p:nvPr>
            <p:ph type="title"/>
          </p:nvPr>
        </p:nvSpPr>
        <p:spPr>
          <a:xfrm>
            <a:off x="3957953" y="601470"/>
            <a:ext cx="4197350"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3D3D3D"/>
                </a:solidFill>
              </a:rPr>
              <a:t>Object</a:t>
            </a:r>
            <a:r>
              <a:rPr sz="3600" spc="-260" dirty="0">
                <a:solidFill>
                  <a:srgbClr val="3D3D3D"/>
                </a:solidFill>
              </a:rPr>
              <a:t> </a:t>
            </a:r>
            <a:r>
              <a:rPr sz="3600" spc="-65" dirty="0">
                <a:solidFill>
                  <a:srgbClr val="3D3D3D"/>
                </a:solidFill>
              </a:rPr>
              <a:t>Histograms</a:t>
            </a:r>
            <a:endParaRPr sz="3600"/>
          </a:p>
        </p:txBody>
      </p:sp>
      <p:sp>
        <p:nvSpPr>
          <p:cNvPr id="7" name="object 7"/>
          <p:cNvSpPr txBox="1"/>
          <p:nvPr/>
        </p:nvSpPr>
        <p:spPr>
          <a:xfrm>
            <a:off x="4843311" y="4544821"/>
            <a:ext cx="2394585" cy="636270"/>
          </a:xfrm>
          <a:prstGeom prst="rect">
            <a:avLst/>
          </a:prstGeom>
        </p:spPr>
        <p:txBody>
          <a:bodyPr vert="horz" wrap="square" lIns="0" tIns="12700" rIns="0" bIns="0" rtlCol="0">
            <a:spAutoFit/>
          </a:bodyPr>
          <a:lstStyle/>
          <a:p>
            <a:pPr marL="12700" marR="5080" indent="869950">
              <a:lnSpc>
                <a:spcPct val="100000"/>
              </a:lnSpc>
              <a:spcBef>
                <a:spcPts val="100"/>
              </a:spcBef>
            </a:pPr>
            <a:r>
              <a:rPr sz="2000" spc="204" dirty="0">
                <a:solidFill>
                  <a:srgbClr val="3D3D3D"/>
                </a:solidFill>
                <a:latin typeface="Verdana"/>
                <a:cs typeface="Verdana"/>
              </a:rPr>
              <a:t>Quick </a:t>
            </a:r>
            <a:r>
              <a:rPr sz="2000" spc="210" dirty="0">
                <a:solidFill>
                  <a:srgbClr val="3D3D3D"/>
                </a:solidFill>
                <a:latin typeface="Verdana"/>
                <a:cs typeface="Verdana"/>
              </a:rPr>
              <a:t> </a:t>
            </a:r>
            <a:r>
              <a:rPr sz="2000" spc="-40" dirty="0">
                <a:solidFill>
                  <a:srgbClr val="3D3D3D"/>
                </a:solidFill>
                <a:latin typeface="Verdana"/>
                <a:cs typeface="Verdana"/>
              </a:rPr>
              <a:t>Very</a:t>
            </a:r>
            <a:r>
              <a:rPr sz="2000" spc="-130" dirty="0">
                <a:solidFill>
                  <a:srgbClr val="3D3D3D"/>
                </a:solidFill>
                <a:latin typeface="Verdana"/>
                <a:cs typeface="Verdana"/>
              </a:rPr>
              <a:t> </a:t>
            </a:r>
            <a:r>
              <a:rPr sz="2000" spc="-20" dirty="0">
                <a:solidFill>
                  <a:srgbClr val="3D3D3D"/>
                </a:solidFill>
                <a:latin typeface="Verdana"/>
                <a:cs typeface="Verdana"/>
              </a:rPr>
              <a:t>fast</a:t>
            </a:r>
            <a:r>
              <a:rPr sz="2000" spc="-150" dirty="0">
                <a:solidFill>
                  <a:srgbClr val="3D3D3D"/>
                </a:solidFill>
                <a:latin typeface="Verdana"/>
                <a:cs typeface="Verdana"/>
              </a:rPr>
              <a:t> </a:t>
            </a:r>
            <a:r>
              <a:rPr sz="2000" spc="20" dirty="0">
                <a:solidFill>
                  <a:srgbClr val="3D3D3D"/>
                </a:solidFill>
                <a:latin typeface="Verdana"/>
                <a:cs typeface="Verdana"/>
              </a:rPr>
              <a:t>to</a:t>
            </a:r>
            <a:r>
              <a:rPr sz="2000" spc="-125" dirty="0">
                <a:solidFill>
                  <a:srgbClr val="3D3D3D"/>
                </a:solidFill>
                <a:latin typeface="Verdana"/>
                <a:cs typeface="Verdana"/>
              </a:rPr>
              <a:t> </a:t>
            </a:r>
            <a:r>
              <a:rPr sz="2000" spc="45" dirty="0">
                <a:solidFill>
                  <a:srgbClr val="3D3D3D"/>
                </a:solidFill>
                <a:latin typeface="Verdana"/>
                <a:cs typeface="Verdana"/>
              </a:rPr>
              <a:t>collect</a:t>
            </a:r>
            <a:endParaRPr sz="2000">
              <a:latin typeface="Verdana"/>
              <a:cs typeface="Verdana"/>
            </a:endParaRPr>
          </a:p>
        </p:txBody>
      </p:sp>
      <p:sp>
        <p:nvSpPr>
          <p:cNvPr id="8" name="object 8"/>
          <p:cNvSpPr txBox="1"/>
          <p:nvPr/>
        </p:nvSpPr>
        <p:spPr>
          <a:xfrm>
            <a:off x="8551747" y="4544821"/>
            <a:ext cx="2686050" cy="941069"/>
          </a:xfrm>
          <a:prstGeom prst="rect">
            <a:avLst/>
          </a:prstGeom>
        </p:spPr>
        <p:txBody>
          <a:bodyPr vert="horz" wrap="square" lIns="0" tIns="12700" rIns="0" bIns="0" rtlCol="0">
            <a:spAutoFit/>
          </a:bodyPr>
          <a:lstStyle/>
          <a:p>
            <a:pPr marL="12700" marR="5080" indent="575945">
              <a:lnSpc>
                <a:spcPct val="100000"/>
              </a:lnSpc>
              <a:spcBef>
                <a:spcPts val="100"/>
              </a:spcBef>
            </a:pPr>
            <a:r>
              <a:rPr sz="2000" spc="120" dirty="0">
                <a:solidFill>
                  <a:srgbClr val="3E3E3E"/>
                </a:solidFill>
                <a:latin typeface="Verdana"/>
                <a:cs typeface="Verdana"/>
              </a:rPr>
              <a:t>Low </a:t>
            </a:r>
            <a:r>
              <a:rPr sz="2000" spc="210" dirty="0">
                <a:solidFill>
                  <a:srgbClr val="3E3E3E"/>
                </a:solidFill>
                <a:latin typeface="Verdana"/>
                <a:cs typeface="Verdana"/>
              </a:rPr>
              <a:t>Detail </a:t>
            </a:r>
            <a:r>
              <a:rPr sz="2000" spc="215" dirty="0">
                <a:solidFill>
                  <a:srgbClr val="3E3E3E"/>
                </a:solidFill>
                <a:latin typeface="Verdana"/>
                <a:cs typeface="Verdana"/>
              </a:rPr>
              <a:t> </a:t>
            </a:r>
            <a:r>
              <a:rPr sz="2000" spc="15" dirty="0">
                <a:solidFill>
                  <a:srgbClr val="3E3E3E"/>
                </a:solidFill>
                <a:latin typeface="Verdana"/>
                <a:cs typeface="Verdana"/>
              </a:rPr>
              <a:t>Doesn't </a:t>
            </a:r>
            <a:r>
              <a:rPr sz="2000" spc="-5" dirty="0">
                <a:solidFill>
                  <a:srgbClr val="3E3E3E"/>
                </a:solidFill>
                <a:latin typeface="Verdana"/>
                <a:cs typeface="Verdana"/>
              </a:rPr>
              <a:t>list </a:t>
            </a:r>
            <a:r>
              <a:rPr sz="2000" dirty="0">
                <a:solidFill>
                  <a:srgbClr val="3E3E3E"/>
                </a:solidFill>
                <a:latin typeface="Verdana"/>
                <a:cs typeface="Verdana"/>
              </a:rPr>
              <a:t>cause </a:t>
            </a:r>
            <a:r>
              <a:rPr sz="2000" spc="30" dirty="0">
                <a:solidFill>
                  <a:srgbClr val="3E3E3E"/>
                </a:solidFill>
                <a:latin typeface="Verdana"/>
                <a:cs typeface="Verdana"/>
              </a:rPr>
              <a:t>or </a:t>
            </a:r>
            <a:r>
              <a:rPr sz="2000" spc="-690" dirty="0">
                <a:solidFill>
                  <a:srgbClr val="3E3E3E"/>
                </a:solidFill>
                <a:latin typeface="Verdana"/>
                <a:cs typeface="Verdana"/>
              </a:rPr>
              <a:t> </a:t>
            </a:r>
            <a:r>
              <a:rPr sz="2000" spc="90" dirty="0">
                <a:solidFill>
                  <a:srgbClr val="3E3E3E"/>
                </a:solidFill>
                <a:latin typeface="Verdana"/>
                <a:cs typeface="Verdana"/>
              </a:rPr>
              <a:t>objectrelationships</a:t>
            </a:r>
            <a:endParaRPr sz="2000">
              <a:latin typeface="Verdana"/>
              <a:cs typeface="Verdana"/>
            </a:endParaRPr>
          </a:p>
        </p:txBody>
      </p:sp>
      <p:sp>
        <p:nvSpPr>
          <p:cNvPr id="9" name="Slide Number Placeholder 8">
            <a:extLst>
              <a:ext uri="{FF2B5EF4-FFF2-40B4-BE49-F238E27FC236}">
                <a16:creationId xmlns:a16="http://schemas.microsoft.com/office/drawing/2014/main" id="{D323D072-6E39-2B41-A8CE-848BE0B4CD90}"/>
              </a:ext>
            </a:extLst>
          </p:cNvPr>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3" cstate="print"/>
          <a:srcRect b="12222"/>
          <a:stretch/>
        </p:blipFill>
        <p:spPr>
          <a:xfrm>
            <a:off x="-13855" y="1"/>
            <a:ext cx="12191999" cy="6019800"/>
          </a:xfrm>
          <a:prstGeom prst="rect">
            <a:avLst/>
          </a:prstGeom>
        </p:spPr>
      </p:pic>
      <p:sp>
        <p:nvSpPr>
          <p:cNvPr id="3" name="Slide Number Placeholder 2">
            <a:extLst>
              <a:ext uri="{FF2B5EF4-FFF2-40B4-BE49-F238E27FC236}">
                <a16:creationId xmlns:a16="http://schemas.microsoft.com/office/drawing/2014/main" id="{47E42F2E-1AB9-C2B4-47D5-051B7F0056AD}"/>
              </a:ext>
            </a:extLst>
          </p:cNvPr>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301</Words>
  <Application>Microsoft Office PowerPoint</Application>
  <PresentationFormat>Widescreen</PresentationFormat>
  <Paragraphs>61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MT</vt:lpstr>
      <vt:lpstr>Calibri</vt:lpstr>
      <vt:lpstr>Times New Roman</vt:lpstr>
      <vt:lpstr>Verdana</vt:lpstr>
      <vt:lpstr>Office Theme</vt:lpstr>
      <vt:lpstr>Building Your Memory Analysis Toolkit</vt:lpstr>
      <vt:lpstr>PowerPoint Presentation</vt:lpstr>
      <vt:lpstr>PowerPoint Presentation</vt:lpstr>
      <vt:lpstr>How to Inspect the JVM</vt:lpstr>
      <vt:lpstr>PowerPoint Presentation</vt:lpstr>
      <vt:lpstr>PowerPoint Presentation</vt:lpstr>
      <vt:lpstr>PowerPoint Presentation</vt:lpstr>
      <vt:lpstr>Object Histograms</vt:lpstr>
      <vt:lpstr>PowerPoint Presentation</vt:lpstr>
      <vt:lpstr>Heap Dumps</vt:lpstr>
      <vt:lpstr>PowerPoint Presentation</vt:lpstr>
      <vt:lpstr>What is a Heap Dump?</vt:lpstr>
      <vt:lpstr>PowerPoint Presentation</vt:lpstr>
      <vt:lpstr>PowerPoint Presentation</vt:lpstr>
      <vt:lpstr>Eclipse Mat</vt:lpstr>
      <vt:lpstr>Memory Profiling</vt:lpstr>
      <vt:lpstr>PowerPoint Presentation</vt:lpstr>
      <vt:lpstr>PowerPoint Presentation</vt:lpstr>
      <vt:lpstr>Learned about memory tooling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dc:creator>
  <cp:lastModifiedBy>Admin</cp:lastModifiedBy>
  <cp:revision>3</cp:revision>
  <dcterms:created xsi:type="dcterms:W3CDTF">2023-10-17T22:57:43Z</dcterms:created>
  <dcterms:modified xsi:type="dcterms:W3CDTF">2023-10-18T00:39:07Z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2017-03-24T00:00:00Z</vt:filetime>
  </property>
  <property fmtid="{D5CDD505-2E9C-101B-9397-08002B2CF9AE}" pid="3" name="Creator">
    <vt:lpwstr>Acrobat PDFMaker 15 for PowerPoint</vt:lpwstr>
  </property>
  <property fmtid="{D5CDD505-2E9C-101B-9397-08002B2CF9AE}" pid="4" name="LastSaved">
    <vt:filetime>2023-10-17T00:00:00Z</vt:filetime>
  </property>
</Properties>
</file>