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5" r:id="rId15"/>
    <p:sldId id="272" r:id="rId1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399" y="3999484"/>
            <a:ext cx="1417320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7528" y="754380"/>
            <a:ext cx="907294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449" y="3990340"/>
            <a:ext cx="1565910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994" y="4245356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299781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90" dirty="0"/>
              <a:t>Augmenting</a:t>
            </a:r>
            <a:r>
              <a:rPr sz="6800" spc="-175" dirty="0"/>
              <a:t> </a:t>
            </a:r>
            <a:r>
              <a:rPr sz="6800" spc="-35" dirty="0"/>
              <a:t>Features</a:t>
            </a:r>
            <a:r>
              <a:rPr sz="6800" spc="-175" dirty="0"/>
              <a:t> </a:t>
            </a:r>
            <a:r>
              <a:rPr sz="6800" spc="65" dirty="0"/>
              <a:t>and</a:t>
            </a:r>
            <a:r>
              <a:rPr sz="6800" spc="-165" dirty="0"/>
              <a:t> </a:t>
            </a:r>
            <a:r>
              <a:rPr sz="6800" spc="-90" dirty="0"/>
              <a:t>Tooling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3222243"/>
            <a:ext cx="7249159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already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Progressive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(PWA)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3844"/>
            <a:ext cx="8757285" cy="2448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85"/>
              </a:spcBef>
            </a:pPr>
            <a:r>
              <a:rPr sz="3400" b="1" spc="-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faster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don't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rely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constant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"install"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device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6564" y="5420867"/>
            <a:ext cx="181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2437" y="3495758"/>
            <a:ext cx="11162665" cy="4206875"/>
            <a:chOff x="3522437" y="3495758"/>
            <a:chExt cx="11162665" cy="42068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2437" y="4052060"/>
              <a:ext cx="3093953" cy="30939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1348" y="3495758"/>
              <a:ext cx="2213546" cy="42065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27971" y="4636288"/>
              <a:ext cx="3094355" cy="1925955"/>
            </a:xfrm>
            <a:custGeom>
              <a:avLst/>
              <a:gdLst/>
              <a:ahLst/>
              <a:cxnLst/>
              <a:rect l="l" t="t" r="r" b="b"/>
              <a:pathLst>
                <a:path w="3094355" h="1925954">
                  <a:moveTo>
                    <a:pt x="962748" y="0"/>
                  </a:moveTo>
                  <a:lnTo>
                    <a:pt x="0" y="962750"/>
                  </a:lnTo>
                  <a:lnTo>
                    <a:pt x="962748" y="1925497"/>
                  </a:lnTo>
                  <a:lnTo>
                    <a:pt x="962748" y="1444123"/>
                  </a:lnTo>
                  <a:lnTo>
                    <a:pt x="3093948" y="1444123"/>
                  </a:lnTo>
                  <a:lnTo>
                    <a:pt x="3093948" y="481373"/>
                  </a:lnTo>
                  <a:lnTo>
                    <a:pt x="962748" y="481373"/>
                  </a:lnTo>
                  <a:lnTo>
                    <a:pt x="96274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4785" y="4387578"/>
            <a:ext cx="5273675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2437" y="4052060"/>
            <a:ext cx="3093953" cy="30939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1348" y="3495758"/>
            <a:ext cx="2213546" cy="42065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692" y="4086859"/>
            <a:ext cx="1152461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51075" marR="5080" indent="-2239010">
              <a:lnSpc>
                <a:spcPct val="101000"/>
              </a:lnSpc>
              <a:spcBef>
                <a:spcPts val="25"/>
              </a:spcBef>
            </a:pPr>
            <a:r>
              <a:rPr sz="6600" spc="15" dirty="0">
                <a:solidFill>
                  <a:srgbClr val="FFFFFF"/>
                </a:solidFill>
              </a:rPr>
              <a:t>https://developers.google.com/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50" dirty="0">
                <a:solidFill>
                  <a:srgbClr val="FFFFFF"/>
                </a:solidFill>
              </a:rPr>
              <a:t>web/tools/workbox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13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Great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spc="-45" dirty="0"/>
              <a:t>occasionally</a:t>
            </a:r>
            <a:r>
              <a:rPr spc="-50" dirty="0"/>
              <a:t> </a:t>
            </a:r>
            <a:r>
              <a:rPr spc="50" dirty="0"/>
              <a:t>connected</a:t>
            </a:r>
            <a:r>
              <a:rPr spc="-55" dirty="0"/>
              <a:t> </a:t>
            </a:r>
            <a:r>
              <a:rPr spc="-10" dirty="0"/>
              <a:t>devices</a:t>
            </a:r>
          </a:p>
          <a:p>
            <a:pPr marL="5641340">
              <a:lnSpc>
                <a:spcPct val="100000"/>
              </a:lnSpc>
              <a:spcBef>
                <a:spcPts val="2615"/>
              </a:spcBef>
            </a:pPr>
            <a:r>
              <a:rPr spc="-5" dirty="0"/>
              <a:t>Potentially</a:t>
            </a:r>
            <a:r>
              <a:rPr spc="-70" dirty="0"/>
              <a:t> </a:t>
            </a:r>
            <a:r>
              <a:rPr spc="20" dirty="0"/>
              <a:t>extra</a:t>
            </a:r>
            <a:r>
              <a:rPr spc="-75" dirty="0"/>
              <a:t> </a:t>
            </a:r>
            <a:r>
              <a:rPr spc="-50" dirty="0"/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5712459"/>
            <a:ext cx="8585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Especially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interaction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011171"/>
            <a:ext cx="39046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rule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1935">
              <a:lnSpc>
                <a:spcPct val="162000"/>
              </a:lnSpc>
              <a:spcBef>
                <a:spcPts val="1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5600700"/>
            <a:ext cx="7376795" cy="328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</a:p>
          <a:p>
            <a:pPr marL="12700" marR="5080" algn="l">
              <a:lnSpc>
                <a:spcPct val="162000"/>
              </a:lnSpc>
              <a:spcBef>
                <a:spcPts val="70"/>
              </a:spcBef>
              <a:buClrTx/>
              <a:buSzTx/>
              <a:buFontTx/>
            </a:pPr>
            <a:endParaRPr sz="3600" b="1" spc="30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1291843"/>
            <a:ext cx="86271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Common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practices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around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2724404"/>
            <a:ext cx="506603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955165">
              <a:lnSpc>
                <a:spcPct val="162000"/>
              </a:lnSpc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888490">
              <a:lnSpc>
                <a:spcPct val="162000"/>
              </a:lnSpc>
              <a:spcBef>
                <a:spcPts val="120"/>
              </a:spcBef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91105">
              <a:lnSpc>
                <a:spcPct val="162000"/>
              </a:lnSpc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574" y="4589779"/>
            <a:ext cx="96031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rgbClr val="FFFFFF"/>
                </a:solidFill>
              </a:rPr>
              <a:t>Call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80" dirty="0">
                <a:solidFill>
                  <a:srgbClr val="FFFFFF"/>
                </a:solidFill>
              </a:rPr>
              <a:t>hooks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25" dirty="0">
                <a:solidFill>
                  <a:srgbClr val="FFFFFF"/>
                </a:solidFill>
              </a:rPr>
              <a:t>at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29" dirty="0">
                <a:solidFill>
                  <a:srgbClr val="FFFFFF"/>
                </a:solidFill>
              </a:rPr>
              <a:t>the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54" dirty="0">
                <a:solidFill>
                  <a:srgbClr val="FFFFFF"/>
                </a:solidFill>
              </a:rPr>
              <a:t>top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level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636" y="754380"/>
            <a:ext cx="8343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-80" dirty="0"/>
              <a:t>Value</a:t>
            </a:r>
            <a:r>
              <a:rPr spc="-135" dirty="0"/>
              <a:t> </a:t>
            </a:r>
            <a:r>
              <a:rPr spc="-55" dirty="0"/>
              <a:t>Props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27094" y="2895443"/>
            <a:ext cx="4487545" cy="3190240"/>
            <a:chOff x="8827094" y="28954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70827" y="5139177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33444" y="2901793"/>
            <a:ext cx="4474845" cy="22377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27094" y="6072526"/>
            <a:ext cx="4487545" cy="2250440"/>
            <a:chOff x="8827094" y="60725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33444" y="6078876"/>
            <a:ext cx="4474845" cy="22377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1285" y="36336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36407" y="2963163"/>
            <a:ext cx="9886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444" y="754380"/>
            <a:ext cx="9385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80" dirty="0"/>
              <a:t>Function</a:t>
            </a:r>
            <a:r>
              <a:rPr spc="-140" dirty="0"/>
              <a:t> </a:t>
            </a:r>
            <a:r>
              <a:rPr spc="-55" dirty="0"/>
              <a:t>Props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66535" y="2949943"/>
            <a:ext cx="4487545" cy="3190240"/>
            <a:chOff x="8766535" y="29499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10268" y="5193676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72885" y="2956293"/>
            <a:ext cx="4474845" cy="223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535" y="6127026"/>
            <a:ext cx="4487545" cy="2250440"/>
            <a:chOff x="8766535" y="61270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72885" y="6133376"/>
            <a:ext cx="4474845" cy="2237740"/>
          </a:xfrm>
          <a:prstGeom prst="rect">
            <a:avLst/>
          </a:prstGeom>
        </p:spPr>
        <p:txBody>
          <a:bodyPr vert="horz" wrap="square" lIns="0" tIns="421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2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58520" marR="850900" algn="ctr">
              <a:lnSpc>
                <a:spcPts val="2590"/>
              </a:lnSpc>
              <a:spcBef>
                <a:spcPts val="1390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houseClick()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0728" y="36881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847971" y="0"/>
                </a:moveTo>
                <a:lnTo>
                  <a:pt x="0" y="847966"/>
                </a:lnTo>
                <a:lnTo>
                  <a:pt x="423985" y="847966"/>
                </a:lnTo>
                <a:lnTo>
                  <a:pt x="423985" y="4478214"/>
                </a:lnTo>
                <a:lnTo>
                  <a:pt x="1271951" y="4478214"/>
                </a:lnTo>
                <a:lnTo>
                  <a:pt x="1271951" y="847966"/>
                </a:lnTo>
                <a:lnTo>
                  <a:pt x="1695937" y="847966"/>
                </a:lnTo>
                <a:lnTo>
                  <a:pt x="84797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82065" y="3018027"/>
            <a:ext cx="147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853" y="754380"/>
            <a:ext cx="258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</a:t>
            </a:r>
            <a:r>
              <a:rPr spc="35" dirty="0"/>
              <a:t>o</a:t>
            </a:r>
            <a:r>
              <a:rPr spc="105" dirty="0"/>
              <a:t>n</a:t>
            </a:r>
            <a:r>
              <a:rPr spc="370" dirty="0"/>
              <a:t>t</a:t>
            </a:r>
            <a:r>
              <a:rPr spc="20" dirty="0"/>
              <a:t>e</a:t>
            </a:r>
            <a:r>
              <a:rPr spc="110" dirty="0"/>
              <a:t>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66244" y="3151593"/>
            <a:ext cx="6252210" cy="3707765"/>
            <a:chOff x="5766244" y="3151593"/>
            <a:chExt cx="6252210" cy="3707765"/>
          </a:xfrm>
        </p:grpSpPr>
        <p:sp>
          <p:nvSpPr>
            <p:cNvPr id="4" name="object 4"/>
            <p:cNvSpPr/>
            <p:nvPr/>
          </p:nvSpPr>
          <p:spPr>
            <a:xfrm>
              <a:off x="1112703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34845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0" y="0"/>
                  </a:moveTo>
                  <a:lnTo>
                    <a:pt x="0" y="232320"/>
                  </a:lnTo>
                  <a:lnTo>
                    <a:pt x="2677219" y="232320"/>
                  </a:lnTo>
                  <a:lnTo>
                    <a:pt x="2677219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34845" y="426423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7627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2677219" y="0"/>
                  </a:moveTo>
                  <a:lnTo>
                    <a:pt x="2677219" y="232320"/>
                  </a:lnTo>
                  <a:lnTo>
                    <a:pt x="0" y="232320"/>
                  </a:ln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2594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981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8555" y="3157943"/>
            <a:ext cx="2212975" cy="1106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2125"/>
              </a:spcBef>
            </a:pPr>
            <a:r>
              <a:rPr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4987" y="4722524"/>
            <a:ext cx="2225675" cy="1119505"/>
            <a:chOff x="5544987" y="4722524"/>
            <a:chExt cx="2225675" cy="1119505"/>
          </a:xfrm>
        </p:grpSpPr>
        <p:sp>
          <p:nvSpPr>
            <p:cNvPr id="14" name="object 14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51337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8132" y="6293454"/>
            <a:ext cx="2225675" cy="1119505"/>
            <a:chOff x="6098132" y="6293454"/>
            <a:chExt cx="2225675" cy="1119505"/>
          </a:xfrm>
        </p:grpSpPr>
        <p:sp>
          <p:nvSpPr>
            <p:cNvPr id="18" name="object 18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04482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22205" y="4722524"/>
            <a:ext cx="2225675" cy="1119505"/>
            <a:chOff x="8222205" y="4722524"/>
            <a:chExt cx="2225675" cy="1119505"/>
          </a:xfrm>
        </p:grpSpPr>
        <p:sp>
          <p:nvSpPr>
            <p:cNvPr id="22" name="object 22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28555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75351" y="6293454"/>
            <a:ext cx="2225675" cy="1119505"/>
            <a:chOff x="8775351" y="6293454"/>
            <a:chExt cx="2225675" cy="1119505"/>
          </a:xfrm>
        </p:grpSpPr>
        <p:sp>
          <p:nvSpPr>
            <p:cNvPr id="26" name="object 26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81701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99426" y="4722524"/>
            <a:ext cx="2225675" cy="1119505"/>
            <a:chOff x="10899426" y="4722524"/>
            <a:chExt cx="2225675" cy="1119505"/>
          </a:xfrm>
        </p:grpSpPr>
        <p:sp>
          <p:nvSpPr>
            <p:cNvPr id="30" name="object 30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3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3" y="1106289"/>
                  </a:lnTo>
                  <a:lnTo>
                    <a:pt x="221257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905776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52570" y="6293454"/>
            <a:ext cx="2225675" cy="1119505"/>
            <a:chOff x="11452570" y="6293454"/>
            <a:chExt cx="2225675" cy="1119505"/>
          </a:xfrm>
        </p:grpSpPr>
        <p:sp>
          <p:nvSpPr>
            <p:cNvPr id="34" name="object 34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458920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1878" y="3306681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83380" y="2637027"/>
            <a:ext cx="169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823" y="4086859"/>
            <a:ext cx="89166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2280" marR="5080" indent="-450215">
              <a:lnSpc>
                <a:spcPct val="101000"/>
              </a:lnSpc>
              <a:spcBef>
                <a:spcPts val="25"/>
              </a:spcBef>
            </a:pPr>
            <a:r>
              <a:rPr sz="6600" spc="65" dirty="0">
                <a:solidFill>
                  <a:srgbClr val="FFFFFF"/>
                </a:solidFill>
              </a:rPr>
              <a:t>https://reactjs.org/docs/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40" dirty="0">
                <a:solidFill>
                  <a:srgbClr val="FFFFFF"/>
                </a:solidFill>
              </a:rPr>
              <a:t>hooks-reference.html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2149" y="4693411"/>
            <a:ext cx="3425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400" spc="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048507"/>
            <a:ext cx="4998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debugging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898900"/>
            <a:ext cx="87998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735965" indent="3175">
              <a:lnSpc>
                <a:spcPct val="101000"/>
              </a:lnSpc>
              <a:spcBef>
                <a:spcPts val="26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Consider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05848" y="4693411"/>
            <a:ext cx="2531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Ejecting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2618739"/>
            <a:ext cx="92983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create-react-app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react-scripts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easily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81115" marR="565150" indent="3175">
              <a:lnSpc>
                <a:spcPct val="101000"/>
              </a:lnSpc>
              <a:spcBef>
                <a:spcPts val="75"/>
              </a:spcBef>
            </a:pPr>
            <a:r>
              <a:rPr spc="15" dirty="0"/>
              <a:t>Ejecting</a:t>
            </a:r>
            <a:r>
              <a:rPr spc="-65" dirty="0"/>
              <a:t> </a:t>
            </a:r>
            <a:r>
              <a:rPr spc="-50" dirty="0"/>
              <a:t>gives</a:t>
            </a:r>
            <a:r>
              <a:rPr spc="-60" dirty="0"/>
              <a:t> </a:t>
            </a:r>
            <a:r>
              <a:rPr spc="-30" dirty="0"/>
              <a:t>you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flexibility</a:t>
            </a:r>
            <a:r>
              <a:rPr spc="-60" dirty="0"/>
              <a:t> </a:t>
            </a:r>
            <a:r>
              <a:rPr spc="65" dirty="0"/>
              <a:t>to</a:t>
            </a:r>
            <a:r>
              <a:rPr spc="-65" dirty="0"/>
              <a:t> </a:t>
            </a:r>
            <a:r>
              <a:rPr spc="30" dirty="0"/>
              <a:t>deviate </a:t>
            </a:r>
            <a:r>
              <a:rPr spc="-930" dirty="0"/>
              <a:t> </a:t>
            </a:r>
            <a:r>
              <a:rPr spc="-30" dirty="0"/>
              <a:t>from</a:t>
            </a:r>
            <a:r>
              <a:rPr spc="-60" dirty="0"/>
              <a:t> </a:t>
            </a:r>
            <a:r>
              <a:rPr spc="80" dirty="0"/>
              <a:t>create-react-app</a:t>
            </a:r>
            <a:r>
              <a:rPr spc="-60" dirty="0"/>
              <a:t> </a:t>
            </a:r>
            <a:r>
              <a:rPr dirty="0"/>
              <a:t>defaults</a:t>
            </a:r>
          </a:p>
          <a:p>
            <a:pPr marL="6384290" marR="4876165">
              <a:lnSpc>
                <a:spcPts val="6820"/>
              </a:lnSpc>
              <a:spcBef>
                <a:spcPts val="655"/>
              </a:spcBef>
            </a:pPr>
            <a:r>
              <a:rPr spc="-15" dirty="0"/>
              <a:t>Irreversible </a:t>
            </a:r>
            <a:r>
              <a:rPr spc="-10" dirty="0"/>
              <a:t> </a:t>
            </a:r>
            <a:r>
              <a:rPr dirty="0"/>
              <a:t>Increased</a:t>
            </a:r>
            <a:r>
              <a:rPr spc="-100" dirty="0"/>
              <a:t> </a:t>
            </a:r>
            <a:r>
              <a:rPr spc="-5" dirty="0"/>
              <a:t>complexity</a:t>
            </a:r>
          </a:p>
          <a:p>
            <a:pPr marL="6384290">
              <a:lnSpc>
                <a:spcPct val="100000"/>
              </a:lnSpc>
              <a:spcBef>
                <a:spcPts val="1930"/>
              </a:spcBef>
            </a:pPr>
            <a:r>
              <a:rPr spc="-60" dirty="0"/>
              <a:t>You're </a:t>
            </a:r>
            <a:r>
              <a:rPr spc="-30" dirty="0"/>
              <a:t>on</a:t>
            </a:r>
            <a:r>
              <a:rPr spc="-55" dirty="0"/>
              <a:t> </a:t>
            </a:r>
            <a:r>
              <a:rPr spc="-40" dirty="0"/>
              <a:t>your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updates</a:t>
            </a:r>
            <a:r>
              <a:rPr spc="-60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-40" dirty="0"/>
              <a:t>packages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253</Words>
  <Application>Microsoft Office PowerPoint</Application>
  <PresentationFormat>Custom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Microsoft Sans Serif</vt:lpstr>
      <vt:lpstr>Tahoma</vt:lpstr>
      <vt:lpstr>Times New Roman</vt:lpstr>
      <vt:lpstr>Office Theme</vt:lpstr>
      <vt:lpstr>Augmenting Features and Tooling</vt:lpstr>
      <vt:lpstr>Common practices around components  and hooks</vt:lpstr>
      <vt:lpstr>Call hooks at the top level</vt:lpstr>
      <vt:lpstr>Passing Down Value Props</vt:lpstr>
      <vt:lpstr>Passing Down Function Props</vt:lpstr>
      <vt:lpstr>Context</vt:lpstr>
      <vt:lpstr>https://reactjs.org/docs/  hooks-reference.html</vt:lpstr>
      <vt:lpstr>Makes debugging easier</vt:lpstr>
      <vt:lpstr>create-react-app is using react-scripts to get  started easily</vt:lpstr>
      <vt:lpstr>Production build already is a  Progressive Web Application (PWA)</vt:lpstr>
      <vt:lpstr>Progressive Web Application</vt:lpstr>
      <vt:lpstr>Progressive Web Application</vt:lpstr>
      <vt:lpstr>https://developers.google.com/  web/tools/workbox</vt:lpstr>
      <vt:lpstr>Great for occasionally connected devices Potentially extra work</vt:lpstr>
      <vt:lpstr>First rule of hooks Callback and Ref  Custom hooks 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Features and Tooling</dc:title>
  <dc:creator/>
  <cp:lastModifiedBy>Steve Samuels</cp:lastModifiedBy>
  <cp:revision>14</cp:revision>
  <dcterms:created xsi:type="dcterms:W3CDTF">2021-10-30T09:27:00Z</dcterms:created>
  <dcterms:modified xsi:type="dcterms:W3CDTF">2023-11-16T05:31:08Z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2021-07-06T22:00:00Z</vt:filetime>
  </property>
  <property fmtid="{D5CDD505-2E9C-101B-9397-08002B2CF9AE}" pid="3" name="LastSaved">
    <vt:filetime>2021-10-30T22:00:00Z</vt:filetime>
  </property>
  <property fmtid="{D5CDD505-2E9C-101B-9397-08002B2CF9AE}" pid="4" name="ICV">
    <vt:lpwstr>343B5ACA07274AD9B8A2F3A7D821A88F</vt:lpwstr>
  </property>
  <property fmtid="{D5CDD505-2E9C-101B-9397-08002B2CF9AE}" pid="5" name="KSOProductBuildVer">
    <vt:lpwstr>1033-11.2.0.11130</vt:lpwstr>
  </property>
</Properties>
</file>