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2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FCDC-6546-40E5-8FC2-AF5B64B2B32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7FEBB-341E-4B6D-A2EB-AF9B006C0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FCEB-FADC-4C9A-A253-625315866780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CE37B-23B3-446E-9B8A-AF4FAB595F1C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1036" y="3634740"/>
            <a:ext cx="882650" cy="951230"/>
          </a:xfrm>
          <a:custGeom>
            <a:avLst/>
            <a:gdLst/>
            <a:ahLst/>
            <a:cxnLst/>
            <a:rect l="l" t="t" r="r" b="b"/>
            <a:pathLst>
              <a:path w="882650" h="951229">
                <a:moveTo>
                  <a:pt x="0" y="0"/>
                </a:moveTo>
                <a:lnTo>
                  <a:pt x="882396" y="0"/>
                </a:lnTo>
                <a:lnTo>
                  <a:pt x="882396" y="950976"/>
                </a:lnTo>
                <a:lnTo>
                  <a:pt x="0" y="95097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390" y="3990555"/>
            <a:ext cx="392487" cy="4557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CD34-5A78-4DAD-8B4B-CF6978BF1D6C}" type="datetime1">
              <a:rPr lang="en-US" smtClean="0"/>
              <a:t>11/16/2023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BB39-352B-4ACF-9318-EE9D94F74888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65C1-ADF8-4A48-B42B-0704B6D5A12A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864" y="715897"/>
            <a:ext cx="103251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9" y="1675490"/>
            <a:ext cx="5248275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50C4-C3E7-4D57-98A8-E6F63CA4A14D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10060305" cy="12941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6350">
              <a:lnSpc>
                <a:spcPts val="4590"/>
              </a:lnSpc>
              <a:spcBef>
                <a:spcPts val="925"/>
              </a:spcBef>
            </a:pPr>
            <a:r>
              <a:rPr sz="4500" spc="-105" dirty="0">
                <a:solidFill>
                  <a:srgbClr val="101010"/>
                </a:solidFill>
              </a:rPr>
              <a:t>Understanding</a:t>
            </a:r>
            <a:r>
              <a:rPr sz="4500" spc="-434" dirty="0">
                <a:solidFill>
                  <a:srgbClr val="101010"/>
                </a:solidFill>
              </a:rPr>
              <a:t> </a:t>
            </a:r>
            <a:r>
              <a:rPr sz="4500" spc="-180" dirty="0">
                <a:solidFill>
                  <a:srgbClr val="101010"/>
                </a:solidFill>
              </a:rPr>
              <a:t>Topics,</a:t>
            </a:r>
            <a:r>
              <a:rPr sz="4500" spc="-430" dirty="0">
                <a:solidFill>
                  <a:srgbClr val="101010"/>
                </a:solidFill>
              </a:rPr>
              <a:t> </a:t>
            </a:r>
            <a:r>
              <a:rPr sz="4500" spc="-155" dirty="0">
                <a:solidFill>
                  <a:srgbClr val="101010"/>
                </a:solidFill>
              </a:rPr>
              <a:t>Partitions,</a:t>
            </a:r>
            <a:r>
              <a:rPr sz="4500" spc="-445" dirty="0">
                <a:solidFill>
                  <a:srgbClr val="101010"/>
                </a:solidFill>
              </a:rPr>
              <a:t> </a:t>
            </a:r>
            <a:r>
              <a:rPr sz="4500" spc="-114" dirty="0">
                <a:solidFill>
                  <a:srgbClr val="101010"/>
                </a:solidFill>
              </a:rPr>
              <a:t>and </a:t>
            </a:r>
            <a:r>
              <a:rPr sz="4500" spc="-1570" dirty="0">
                <a:solidFill>
                  <a:srgbClr val="101010"/>
                </a:solidFill>
              </a:rPr>
              <a:t> </a:t>
            </a:r>
            <a:r>
              <a:rPr sz="4500" spc="-160" dirty="0">
                <a:solidFill>
                  <a:srgbClr val="101010"/>
                </a:solidFill>
              </a:rPr>
              <a:t>Brokers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21903D-5383-4660-BA4E-E0A026B26B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2391992"/>
            <a:ext cx="634428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placeholder: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Last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read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position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Maintained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Consumer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Corresponds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identifier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6275" y="519066"/>
            <a:ext cx="239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The</a:t>
            </a:r>
            <a:r>
              <a:rPr sz="3600" spc="-275" dirty="0"/>
              <a:t> </a:t>
            </a:r>
            <a:r>
              <a:rPr sz="3600" spc="30" dirty="0"/>
              <a:t>Offset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992" y="2135885"/>
            <a:ext cx="2247709" cy="29969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7CAA-8C55-43C3-AD51-90594B1507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0" name="object 10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800" i="1" spc="-4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98192" y="2838830"/>
          <a:ext cx="276923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9BC8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0853" y="2882645"/>
            <a:ext cx="365760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341631" y="5322570"/>
            <a:ext cx="182245" cy="940435"/>
            <a:chOff x="2341631" y="5322570"/>
            <a:chExt cx="182245" cy="940435"/>
          </a:xfrm>
        </p:grpSpPr>
        <p:sp>
          <p:nvSpPr>
            <p:cNvPr id="25" name="object 25"/>
            <p:cNvSpPr/>
            <p:nvPr/>
          </p:nvSpPr>
          <p:spPr>
            <a:xfrm>
              <a:off x="2354204" y="533590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387" y="914400"/>
                  </a:moveTo>
                  <a:lnTo>
                    <a:pt x="122725" y="908412"/>
                  </a:lnTo>
                  <a:lnTo>
                    <a:pt x="98504" y="892082"/>
                  </a:lnTo>
                  <a:lnTo>
                    <a:pt x="82174" y="867862"/>
                  </a:lnTo>
                  <a:lnTo>
                    <a:pt x="76187" y="838200"/>
                  </a:lnTo>
                  <a:lnTo>
                    <a:pt x="76187" y="533400"/>
                  </a:lnTo>
                  <a:lnTo>
                    <a:pt x="70199" y="503737"/>
                  </a:lnTo>
                  <a:lnTo>
                    <a:pt x="53871" y="479517"/>
                  </a:lnTo>
                  <a:lnTo>
                    <a:pt x="29654" y="463187"/>
                  </a:lnTo>
                  <a:lnTo>
                    <a:pt x="0" y="457200"/>
                  </a:lnTo>
                  <a:lnTo>
                    <a:pt x="29654" y="451212"/>
                  </a:lnTo>
                  <a:lnTo>
                    <a:pt x="53871" y="434882"/>
                  </a:lnTo>
                  <a:lnTo>
                    <a:pt x="70199" y="410662"/>
                  </a:lnTo>
                  <a:lnTo>
                    <a:pt x="76187" y="381000"/>
                  </a:lnTo>
                  <a:lnTo>
                    <a:pt x="76187" y="76200"/>
                  </a:lnTo>
                  <a:lnTo>
                    <a:pt x="82174" y="46537"/>
                  </a:lnTo>
                  <a:lnTo>
                    <a:pt x="98504" y="22317"/>
                  </a:lnTo>
                  <a:lnTo>
                    <a:pt x="122725" y="5987"/>
                  </a:lnTo>
                  <a:lnTo>
                    <a:pt x="152387" y="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8776" y="5335143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387" y="914399"/>
                  </a:moveTo>
                  <a:lnTo>
                    <a:pt x="122725" y="908412"/>
                  </a:lnTo>
                  <a:lnTo>
                    <a:pt x="98504" y="892082"/>
                  </a:lnTo>
                  <a:lnTo>
                    <a:pt x="82174" y="867862"/>
                  </a:lnTo>
                  <a:lnTo>
                    <a:pt x="76187" y="838199"/>
                  </a:lnTo>
                  <a:lnTo>
                    <a:pt x="76187" y="533399"/>
                  </a:lnTo>
                  <a:lnTo>
                    <a:pt x="70199" y="503737"/>
                  </a:lnTo>
                  <a:lnTo>
                    <a:pt x="53871" y="479517"/>
                  </a:lnTo>
                  <a:lnTo>
                    <a:pt x="29654" y="463187"/>
                  </a:lnTo>
                  <a:lnTo>
                    <a:pt x="0" y="457199"/>
                  </a:lnTo>
                  <a:lnTo>
                    <a:pt x="29654" y="451212"/>
                  </a:lnTo>
                  <a:lnTo>
                    <a:pt x="53871" y="434882"/>
                  </a:lnTo>
                  <a:lnTo>
                    <a:pt x="70199" y="410662"/>
                  </a:lnTo>
                  <a:lnTo>
                    <a:pt x="76187" y="380999"/>
                  </a:lnTo>
                  <a:lnTo>
                    <a:pt x="76187" y="76199"/>
                  </a:lnTo>
                  <a:lnTo>
                    <a:pt x="82174" y="46537"/>
                  </a:lnTo>
                  <a:lnTo>
                    <a:pt x="98504" y="22317"/>
                  </a:lnTo>
                  <a:lnTo>
                    <a:pt x="122725" y="5987"/>
                  </a:lnTo>
                  <a:lnTo>
                    <a:pt x="152387" y="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697228" y="5322570"/>
            <a:ext cx="182245" cy="940435"/>
            <a:chOff x="3697228" y="5322570"/>
            <a:chExt cx="182245" cy="940435"/>
          </a:xfrm>
        </p:grpSpPr>
        <p:sp>
          <p:nvSpPr>
            <p:cNvPr id="28" name="object 28"/>
            <p:cNvSpPr/>
            <p:nvPr/>
          </p:nvSpPr>
          <p:spPr>
            <a:xfrm>
              <a:off x="3709801" y="533590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0"/>
                  </a:moveTo>
                  <a:lnTo>
                    <a:pt x="29662" y="5987"/>
                  </a:lnTo>
                  <a:lnTo>
                    <a:pt x="53882" y="22317"/>
                  </a:lnTo>
                  <a:lnTo>
                    <a:pt x="70212" y="46537"/>
                  </a:lnTo>
                  <a:lnTo>
                    <a:pt x="76199" y="76200"/>
                  </a:lnTo>
                  <a:lnTo>
                    <a:pt x="76199" y="381000"/>
                  </a:lnTo>
                  <a:lnTo>
                    <a:pt x="82187" y="410662"/>
                  </a:lnTo>
                  <a:lnTo>
                    <a:pt x="98517" y="434882"/>
                  </a:lnTo>
                  <a:lnTo>
                    <a:pt x="122737" y="451212"/>
                  </a:lnTo>
                  <a:lnTo>
                    <a:pt x="152399" y="457200"/>
                  </a:lnTo>
                  <a:lnTo>
                    <a:pt x="122737" y="463187"/>
                  </a:lnTo>
                  <a:lnTo>
                    <a:pt x="98517" y="479517"/>
                  </a:lnTo>
                  <a:lnTo>
                    <a:pt x="82187" y="503737"/>
                  </a:lnTo>
                  <a:lnTo>
                    <a:pt x="76199" y="533400"/>
                  </a:lnTo>
                  <a:lnTo>
                    <a:pt x="76199" y="838200"/>
                  </a:lnTo>
                  <a:lnTo>
                    <a:pt x="70212" y="867862"/>
                  </a:lnTo>
                  <a:lnTo>
                    <a:pt x="53882" y="892082"/>
                  </a:lnTo>
                  <a:lnTo>
                    <a:pt x="29662" y="908412"/>
                  </a:lnTo>
                  <a:lnTo>
                    <a:pt x="0" y="91440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14373" y="5335143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0"/>
                  </a:moveTo>
                  <a:lnTo>
                    <a:pt x="29662" y="5987"/>
                  </a:lnTo>
                  <a:lnTo>
                    <a:pt x="53882" y="22317"/>
                  </a:lnTo>
                  <a:lnTo>
                    <a:pt x="70212" y="46537"/>
                  </a:lnTo>
                  <a:lnTo>
                    <a:pt x="76200" y="76199"/>
                  </a:lnTo>
                  <a:lnTo>
                    <a:pt x="76200" y="380999"/>
                  </a:lnTo>
                  <a:lnTo>
                    <a:pt x="82187" y="410662"/>
                  </a:lnTo>
                  <a:lnTo>
                    <a:pt x="98517" y="434882"/>
                  </a:lnTo>
                  <a:lnTo>
                    <a:pt x="122737" y="451212"/>
                  </a:lnTo>
                  <a:lnTo>
                    <a:pt x="152400" y="457199"/>
                  </a:lnTo>
                  <a:lnTo>
                    <a:pt x="122737" y="463187"/>
                  </a:lnTo>
                  <a:lnTo>
                    <a:pt x="98517" y="479517"/>
                  </a:lnTo>
                  <a:lnTo>
                    <a:pt x="82187" y="503737"/>
                  </a:lnTo>
                  <a:lnTo>
                    <a:pt x="76200" y="533399"/>
                  </a:lnTo>
                  <a:lnTo>
                    <a:pt x="76200" y="838199"/>
                  </a:lnTo>
                  <a:lnTo>
                    <a:pt x="70212" y="867862"/>
                  </a:lnTo>
                  <a:lnTo>
                    <a:pt x="53882" y="892082"/>
                  </a:lnTo>
                  <a:lnTo>
                    <a:pt x="29662" y="908412"/>
                  </a:lnTo>
                  <a:lnTo>
                    <a:pt x="0" y="914399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40067" y="3934148"/>
            <a:ext cx="447738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9BC850"/>
                </a:solidFill>
                <a:latin typeface="Verdana"/>
                <a:cs typeface="Verdana"/>
              </a:rPr>
              <a:t>“from</a:t>
            </a:r>
            <a:r>
              <a:rPr sz="16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9BC850"/>
                </a:solidFill>
                <a:latin typeface="Verdana"/>
                <a:cs typeface="Verdana"/>
              </a:rPr>
              <a:t>beginning”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800" u="dash" spc="8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o</a:t>
            </a:r>
            <a:r>
              <a:rPr sz="1800" u="dash" spc="4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ff</a:t>
            </a:r>
            <a:r>
              <a:rPr sz="1800" u="dash" spc="-4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s</a:t>
            </a:r>
            <a:r>
              <a:rPr sz="1800" u="dash" spc="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e</a:t>
            </a:r>
            <a:r>
              <a:rPr sz="1800" u="dash" spc="2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t</a:t>
            </a:r>
            <a:r>
              <a:rPr sz="1800" u="dash" spc="-32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:</a:t>
            </a:r>
            <a:r>
              <a:rPr sz="1800" u="dash" spc="-10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 </a:t>
            </a:r>
            <a:r>
              <a:rPr sz="1800" u="dash" spc="15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201930">
              <a:lnSpc>
                <a:spcPct val="100000"/>
              </a:lnSpc>
            </a:pPr>
            <a:r>
              <a:rPr sz="1800" spc="85" dirty="0">
                <a:solidFill>
                  <a:srgbClr val="8D8D8D"/>
                </a:solidFill>
                <a:latin typeface="Verdana"/>
                <a:cs typeface="Verdana"/>
              </a:rPr>
              <a:t>o</a:t>
            </a:r>
            <a:r>
              <a:rPr sz="1800" spc="40" dirty="0">
                <a:solidFill>
                  <a:srgbClr val="8D8D8D"/>
                </a:solidFill>
                <a:latin typeface="Verdana"/>
                <a:cs typeface="Verdana"/>
              </a:rPr>
              <a:t>ff</a:t>
            </a:r>
            <a:r>
              <a:rPr sz="1800" spc="-85" dirty="0">
                <a:solidFill>
                  <a:srgbClr val="8D8D8D"/>
                </a:solidFill>
                <a:latin typeface="Verdana"/>
                <a:cs typeface="Verdana"/>
              </a:rPr>
              <a:t>set</a:t>
            </a:r>
            <a:r>
              <a:rPr sz="1800" spc="-75" dirty="0">
                <a:solidFill>
                  <a:srgbClr val="8D8D8D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8D8D8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8D8D8D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CD302B2-5650-4BB1-8880-D76A02AE30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0" name="object 10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1020" y="2883407"/>
            <a:ext cx="365760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75360" y="3934148"/>
            <a:ext cx="4526915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/>
              <a:cs typeface="Verdana"/>
            </a:endParaRPr>
          </a:p>
          <a:p>
            <a:pPr marL="2749550">
              <a:lnSpc>
                <a:spcPct val="100000"/>
              </a:lnSpc>
            </a:pPr>
            <a:r>
              <a:rPr sz="1600" spc="15" dirty="0">
                <a:solidFill>
                  <a:srgbClr val="675BA7"/>
                </a:solidFill>
                <a:latin typeface="Verdana"/>
                <a:cs typeface="Verdana"/>
              </a:rPr>
              <a:t>“from</a:t>
            </a:r>
            <a:r>
              <a:rPr sz="1600" spc="-125" dirty="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675BA7"/>
                </a:solidFill>
                <a:latin typeface="Verdana"/>
                <a:cs typeface="Verdana"/>
              </a:rPr>
              <a:t>last</a:t>
            </a:r>
            <a:r>
              <a:rPr sz="1600" spc="-110" dirty="0">
                <a:solidFill>
                  <a:srgbClr val="675BA7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675BA7"/>
                </a:solidFill>
                <a:latin typeface="Verdana"/>
                <a:cs typeface="Verdana"/>
              </a:rPr>
              <a:t>offset”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06139" y="5463539"/>
            <a:ext cx="365760" cy="66446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511980" y="5647761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8D8D8D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00857" y="4688537"/>
            <a:ext cx="471726" cy="46567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7582" y="2883407"/>
            <a:ext cx="365760" cy="36576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144" y="2883407"/>
            <a:ext cx="365760" cy="36576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7563" y="2879597"/>
            <a:ext cx="365760" cy="3657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9459" y="2883407"/>
            <a:ext cx="365760" cy="36576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5928" y="2883407"/>
            <a:ext cx="365760" cy="36576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60819" y="5463539"/>
            <a:ext cx="365760" cy="66446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665204" y="5647761"/>
            <a:ext cx="1536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8D8D8D"/>
                </a:solidFill>
                <a:latin typeface="Verdana"/>
                <a:cs typeface="Verdana"/>
              </a:rPr>
              <a:t>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B68E7BB-ECEF-4297-BD14-2BCB038BDB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1767152"/>
            <a:ext cx="648335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75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Apache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retains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all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published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messages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regardless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consumption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period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configurable</a:t>
            </a:r>
            <a:endParaRPr sz="240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De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75" dirty="0">
                <a:solidFill>
                  <a:srgbClr val="F05A28"/>
                </a:solidFill>
                <a:latin typeface="Verdana"/>
                <a:cs typeface="Verdana"/>
              </a:rPr>
              <a:t>1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68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rs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90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en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ys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period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defined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per-topic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basis</a:t>
            </a:r>
            <a:endParaRPr sz="2400">
              <a:latin typeface="Verdana"/>
              <a:cs typeface="Verdana"/>
            </a:endParaRPr>
          </a:p>
          <a:p>
            <a:pPr marL="12700" marR="2286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Physical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storage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resources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constrain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retention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2348" y="519066"/>
            <a:ext cx="5777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Message</a:t>
            </a:r>
            <a:r>
              <a:rPr sz="3600" spc="-220" dirty="0"/>
              <a:t> </a:t>
            </a:r>
            <a:r>
              <a:rPr sz="3600" spc="-20" dirty="0"/>
              <a:t>Retention</a:t>
            </a:r>
            <a:r>
              <a:rPr sz="3600" spc="-204" dirty="0"/>
              <a:t> </a:t>
            </a:r>
            <a:r>
              <a:rPr sz="3600" spc="45" dirty="0"/>
              <a:t>Policy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892" y="1935853"/>
            <a:ext cx="2418978" cy="33905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2F48-BD59-4163-B955-8FCF26697F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995" y="1916187"/>
            <a:ext cx="137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900" y="418190"/>
            <a:ext cx="49002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</a:rPr>
              <a:t>Simple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Kafka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cluster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10" dirty="0">
                <a:solidFill>
                  <a:srgbClr val="2A9FBC"/>
                </a:solidFill>
              </a:rPr>
              <a:t>setup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2A9FBC"/>
                </a:solidFill>
              </a:rPr>
              <a:t>Creating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35" dirty="0">
                <a:solidFill>
                  <a:srgbClr val="2A9FBC"/>
                </a:solidFill>
              </a:rPr>
              <a:t>an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Apache</a:t>
            </a:r>
            <a:r>
              <a:rPr sz="2400" spc="-110" dirty="0">
                <a:solidFill>
                  <a:srgbClr val="2A9FBC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Kafka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topic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1606910"/>
            <a:ext cx="633476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Producing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some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 marR="118745">
              <a:lnSpc>
                <a:spcPct val="162500"/>
              </a:lnSpc>
            </a:pP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Consuming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from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topic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Look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2A9FBC"/>
                </a:solidFill>
                <a:latin typeface="Verdana"/>
                <a:cs typeface="Verdana"/>
              </a:rPr>
              <a:t>for:</a:t>
            </a:r>
            <a:endParaRPr sz="2400">
              <a:latin typeface="Verdana"/>
              <a:cs typeface="Verdana"/>
            </a:endParaRPr>
          </a:p>
          <a:p>
            <a:pPr marL="541655" marR="94234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Built-in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Producer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Consumer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clients</a:t>
            </a:r>
            <a:endParaRPr sz="2400">
              <a:latin typeface="Verdana"/>
              <a:cs typeface="Verdana"/>
            </a:endParaRPr>
          </a:p>
          <a:p>
            <a:pPr marL="54102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ordering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messages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within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Don’t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get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/>
                <a:cs typeface="Verdana"/>
              </a:rPr>
              <a:t>too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caught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up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on:</a:t>
            </a:r>
            <a:endParaRPr sz="2400">
              <a:latin typeface="Verdana"/>
              <a:cs typeface="Verdana"/>
            </a:endParaRPr>
          </a:p>
          <a:p>
            <a:pPr marL="541020" marR="536575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command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line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parameters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options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0164-C95B-4C1C-AC0F-6F66DCE165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027" y="519066"/>
            <a:ext cx="687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Does</a:t>
            </a:r>
            <a:r>
              <a:rPr sz="3600" spc="-215" dirty="0"/>
              <a:t> </a:t>
            </a:r>
            <a:r>
              <a:rPr sz="3600" spc="75" dirty="0"/>
              <a:t>Look</a:t>
            </a:r>
            <a:r>
              <a:rPr sz="3600" spc="-215" dirty="0"/>
              <a:t> </a:t>
            </a:r>
            <a:r>
              <a:rPr sz="3600" spc="-60" dirty="0"/>
              <a:t>This</a:t>
            </a:r>
            <a:r>
              <a:rPr sz="3600" spc="-190" dirty="0"/>
              <a:t> </a:t>
            </a:r>
            <a:r>
              <a:rPr sz="3600" spc="75" dirty="0"/>
              <a:t>Look</a:t>
            </a:r>
            <a:r>
              <a:rPr sz="3600" spc="-215" dirty="0"/>
              <a:t> </a:t>
            </a:r>
            <a:r>
              <a:rPr sz="3600" spc="-60" dirty="0"/>
              <a:t>Familiar?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4" name="object 4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8191" y="2844164"/>
              <a:ext cx="692150" cy="914400"/>
            </a:xfrm>
            <a:custGeom>
              <a:avLst/>
              <a:gdLst/>
              <a:ahLst/>
              <a:cxnLst/>
              <a:rect l="l" t="t" r="r" b="b"/>
              <a:pathLst>
                <a:path w="692150" h="914400">
                  <a:moveTo>
                    <a:pt x="69189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691896" y="914400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8191" y="2844164"/>
              <a:ext cx="692150" cy="914400"/>
            </a:xfrm>
            <a:custGeom>
              <a:avLst/>
              <a:gdLst/>
              <a:ahLst/>
              <a:cxnLst/>
              <a:rect l="l" t="t" r="r" b="b"/>
              <a:pathLst>
                <a:path w="692150" h="914400">
                  <a:moveTo>
                    <a:pt x="0" y="0"/>
                  </a:moveTo>
                  <a:lnTo>
                    <a:pt x="691896" y="0"/>
                  </a:lnTo>
                  <a:lnTo>
                    <a:pt x="691896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63922" y="3060275"/>
            <a:ext cx="2590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105776" y="3934148"/>
            <a:ext cx="3978275" cy="194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000" spc="20" dirty="0">
                <a:solidFill>
                  <a:srgbClr val="B4B5B4"/>
                </a:solidFill>
                <a:latin typeface="Verdana"/>
                <a:cs typeface="Verdana"/>
              </a:rPr>
              <a:t>TOPIC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Append-only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Ordered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sequence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(by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time)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Immutable</a:t>
            </a:r>
            <a:r>
              <a:rPr sz="20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facts</a:t>
            </a:r>
            <a:r>
              <a:rPr sz="20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as</a:t>
            </a:r>
            <a:r>
              <a:rPr sz="20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events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4264" y="2637663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800" y="0"/>
                </a:lnTo>
              </a:path>
            </a:pathLst>
          </a:custGeom>
          <a:ln w="12954">
            <a:solidFill>
              <a:srgbClr val="F9BD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62367" y="259956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9B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98192" y="2576702"/>
            <a:ext cx="88900" cy="122555"/>
            <a:chOff x="2298192" y="2576702"/>
            <a:chExt cx="88900" cy="122555"/>
          </a:xfrm>
        </p:grpSpPr>
        <p:sp>
          <p:nvSpPr>
            <p:cNvPr id="14" name="object 14"/>
            <p:cNvSpPr/>
            <p:nvPr/>
          </p:nvSpPr>
          <p:spPr>
            <a:xfrm>
              <a:off x="2310766" y="25995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/>
                <a:cs typeface="Verdana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/>
                <a:cs typeface="Verdana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ne</a:t>
            </a:r>
            <a:r>
              <a:rPr sz="1200" dirty="0">
                <a:solidFill>
                  <a:srgbClr val="F9BDA9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FE2B37B-3689-4D64-BD63-ECCFE36523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1835732"/>
            <a:ext cx="6279515" cy="357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truth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Physically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stored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maintained</a:t>
            </a:r>
            <a:endParaRPr sz="2400" dirty="0">
              <a:latin typeface="Verdana"/>
              <a:cs typeface="Verdana"/>
            </a:endParaRPr>
          </a:p>
          <a:p>
            <a:pPr marL="12700" marR="5080" indent="-635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Higher-order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structures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derive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from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log</a:t>
            </a:r>
            <a:endParaRPr sz="2400" dirty="0">
              <a:latin typeface="Verdana"/>
              <a:cs typeface="Verdana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-245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b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les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,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/>
                <a:cs typeface="Verdana"/>
              </a:rPr>
              <a:t>d</a:t>
            </a:r>
            <a:r>
              <a:rPr sz="2400" spc="-8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x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es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,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v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w</a:t>
            </a:r>
            <a:r>
              <a:rPr sz="2400" spc="-65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,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t</a:t>
            </a:r>
            <a:r>
              <a:rPr sz="2400" spc="114" dirty="0">
                <a:solidFill>
                  <a:srgbClr val="F05A28"/>
                </a:solidFill>
                <a:latin typeface="Verdana"/>
                <a:cs typeface="Verdana"/>
              </a:rPr>
              <a:t>c</a:t>
            </a:r>
            <a:r>
              <a:rPr sz="2400" spc="-290" dirty="0">
                <a:solidFill>
                  <a:srgbClr val="F05A28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Point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recovery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Basis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replication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distribution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0629" y="519066"/>
            <a:ext cx="638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Transaction</a:t>
            </a:r>
            <a:r>
              <a:rPr sz="3600" spc="-220" dirty="0"/>
              <a:t> </a:t>
            </a:r>
            <a:r>
              <a:rPr sz="3600" spc="10" dirty="0"/>
              <a:t>or</a:t>
            </a:r>
            <a:r>
              <a:rPr sz="3600" spc="-225" dirty="0"/>
              <a:t> </a:t>
            </a:r>
            <a:r>
              <a:rPr sz="3600" spc="-5" dirty="0"/>
              <a:t>Commit</a:t>
            </a:r>
            <a:r>
              <a:rPr sz="3600" spc="-215" dirty="0"/>
              <a:t> </a:t>
            </a:r>
            <a:r>
              <a:rPr sz="3600" spc="85" dirty="0"/>
              <a:t>Logs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70" y="1896121"/>
            <a:ext cx="2884492" cy="34666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CFA6-B075-4359-A59B-E3E48906F4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1434" y="2038858"/>
            <a:ext cx="7628890" cy="26219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indent="15240" algn="ctr">
              <a:lnSpc>
                <a:spcPct val="85000"/>
              </a:lnSpc>
              <a:spcBef>
                <a:spcPts val="960"/>
              </a:spcBef>
            </a:pPr>
            <a:r>
              <a:rPr sz="4800" spc="-15" dirty="0">
                <a:solidFill>
                  <a:srgbClr val="FFFFFF"/>
                </a:solidFill>
                <a:latin typeface="Verdana"/>
                <a:cs typeface="Verdana"/>
              </a:rPr>
              <a:t>Apach</a:t>
            </a:r>
            <a:r>
              <a:rPr sz="48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800" spc="-1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1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4800" spc="-3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480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20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8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40" dirty="0">
                <a:solidFill>
                  <a:srgbClr val="FFFFFF"/>
                </a:solidFill>
                <a:latin typeface="Verdana"/>
                <a:cs typeface="Verdana"/>
              </a:rPr>
              <a:t>publi</a:t>
            </a:r>
            <a:r>
              <a:rPr sz="4800" spc="-1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2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4800" spc="-190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4800" spc="-2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135" dirty="0">
                <a:solidFill>
                  <a:srgbClr val="FFFFFF"/>
                </a:solidFill>
                <a:latin typeface="Verdana"/>
                <a:cs typeface="Verdana"/>
              </a:rPr>
              <a:t>ub</a:t>
            </a:r>
            <a:r>
              <a:rPr sz="4800" spc="-1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100" dirty="0">
                <a:solidFill>
                  <a:srgbClr val="FFFFFF"/>
                </a:solidFill>
                <a:latin typeface="Verdana"/>
                <a:cs typeface="Verdana"/>
              </a:rPr>
              <a:t>crib</a:t>
            </a:r>
            <a:r>
              <a:rPr sz="48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800" spc="-2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120" dirty="0">
                <a:solidFill>
                  <a:srgbClr val="FFFFFF"/>
                </a:solidFill>
                <a:latin typeface="Verdana"/>
                <a:cs typeface="Verdana"/>
              </a:rPr>
              <a:t>aging  </a:t>
            </a:r>
            <a:r>
              <a:rPr sz="4800" spc="-3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800" spc="-114" dirty="0">
                <a:solidFill>
                  <a:srgbClr val="FFFFFF"/>
                </a:solidFill>
                <a:latin typeface="Verdana"/>
                <a:cs typeface="Verdana"/>
              </a:rPr>
              <a:t>ethough</a:t>
            </a:r>
            <a:r>
              <a:rPr sz="4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4800" spc="-60" dirty="0">
                <a:solidFill>
                  <a:srgbClr val="FFFFFF"/>
                </a:solidFill>
                <a:latin typeface="Verdana"/>
                <a:cs typeface="Verdana"/>
              </a:rPr>
              <a:t>stri</a:t>
            </a:r>
            <a:r>
              <a:rPr sz="4800" spc="55" dirty="0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sz="48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48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12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4800" spc="5" dirty="0">
                <a:solidFill>
                  <a:srgbClr val="FFFFFF"/>
                </a:solidFill>
                <a:latin typeface="Verdana"/>
                <a:cs typeface="Verdana"/>
              </a:rPr>
              <a:t>commit</a:t>
            </a:r>
            <a:r>
              <a:rPr sz="4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-100" dirty="0">
                <a:solidFill>
                  <a:srgbClr val="FFFFFF"/>
                </a:solidFill>
                <a:latin typeface="Verdana"/>
                <a:cs typeface="Verdana"/>
              </a:rPr>
              <a:t>log.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EEC3D-E17B-44B0-B9F0-776622A6D1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349610"/>
            <a:ext cx="475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Detailed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explanation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60" dirty="0">
                <a:solidFill>
                  <a:srgbClr val="F05A28"/>
                </a:solidFill>
              </a:rPr>
              <a:t>view: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715370"/>
            <a:ext cx="599884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Topics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Partitions</a:t>
            </a:r>
            <a:endParaRPr sz="2400" dirty="0">
              <a:latin typeface="Verdana"/>
              <a:cs typeface="Verdana"/>
            </a:endParaRPr>
          </a:p>
          <a:p>
            <a:pPr marL="541020" marR="31623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Broker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partition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management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behavior</a:t>
            </a:r>
            <a:endParaRPr sz="2400" dirty="0">
              <a:latin typeface="Verdana"/>
              <a:cs typeface="Verdana"/>
            </a:endParaRPr>
          </a:p>
          <a:p>
            <a:pPr marL="12700" marR="91948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Aligned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distributed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systems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principles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Leader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election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partitions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Work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distribution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failover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action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Demos</a:t>
            </a:r>
            <a:endParaRPr sz="2400" dirty="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Foundation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upon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which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dive</a:t>
            </a:r>
            <a:r>
              <a:rPr sz="2400" spc="-1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deeper </a:t>
            </a:r>
            <a:r>
              <a:rPr sz="2400" spc="-8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into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Producers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Consumers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/>
                <a:cs typeface="Verdana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48BE-A351-4552-BA91-F0C5D9D7A6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995" y="1916187"/>
            <a:ext cx="1375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1309730"/>
            <a:ext cx="492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</a:rPr>
              <a:t>Basic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Apache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Kafka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30" dirty="0">
                <a:solidFill>
                  <a:srgbClr val="2A9FBC"/>
                </a:solidFill>
              </a:rPr>
              <a:t>installation: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25" dirty="0"/>
              <a:t>Download</a:t>
            </a:r>
            <a:r>
              <a:rPr spc="-150" dirty="0"/>
              <a:t> </a:t>
            </a:r>
            <a:r>
              <a:rPr spc="-15" dirty="0"/>
              <a:t>the</a:t>
            </a:r>
            <a:r>
              <a:rPr spc="-135" dirty="0"/>
              <a:t> </a:t>
            </a:r>
            <a:r>
              <a:rPr spc="-15" dirty="0"/>
              <a:t>binary</a:t>
            </a:r>
            <a:r>
              <a:rPr spc="-155" dirty="0"/>
              <a:t> </a:t>
            </a:r>
            <a:r>
              <a:rPr spc="15" dirty="0"/>
              <a:t>package</a:t>
            </a: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5" dirty="0"/>
              <a:t>Extract</a:t>
            </a:r>
            <a:r>
              <a:rPr spc="-120" dirty="0"/>
              <a:t> </a:t>
            </a:r>
            <a:r>
              <a:rPr spc="-15" dirty="0"/>
              <a:t>the</a:t>
            </a:r>
            <a:r>
              <a:rPr spc="-135" dirty="0"/>
              <a:t> </a:t>
            </a:r>
            <a:r>
              <a:rPr spc="-35" dirty="0"/>
              <a:t>archive</a:t>
            </a:r>
          </a:p>
          <a:p>
            <a:pPr marL="30099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10" dirty="0"/>
              <a:t>Explore</a:t>
            </a:r>
            <a:r>
              <a:rPr spc="-130" dirty="0"/>
              <a:t> </a:t>
            </a:r>
            <a:r>
              <a:rPr spc="-15" dirty="0"/>
              <a:t>the</a:t>
            </a:r>
            <a:r>
              <a:rPr spc="-114" dirty="0"/>
              <a:t> </a:t>
            </a:r>
            <a:r>
              <a:rPr spc="-25" dirty="0"/>
              <a:t>installation</a:t>
            </a:r>
            <a:r>
              <a:rPr spc="-140" dirty="0"/>
              <a:t> </a:t>
            </a:r>
            <a:r>
              <a:rPr spc="5" dirty="0"/>
              <a:t>directory </a:t>
            </a:r>
            <a:r>
              <a:rPr spc="-830" dirty="0"/>
              <a:t> </a:t>
            </a:r>
            <a:r>
              <a:rPr dirty="0"/>
              <a:t>contents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6050" y="3519530"/>
            <a:ext cx="407479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Prerequisites: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Linux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operating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Java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8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2A9FBC"/>
                </a:solidFill>
                <a:latin typeface="Verdana"/>
                <a:cs typeface="Verdana"/>
              </a:rPr>
              <a:t>JDK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installed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5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400" spc="114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2400" spc="-5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2</a:t>
            </a:r>
            <a:r>
              <a:rPr sz="2400" spc="-409" dirty="0">
                <a:solidFill>
                  <a:srgbClr val="2A9FBC"/>
                </a:solidFill>
                <a:latin typeface="Verdana"/>
                <a:cs typeface="Verdana"/>
              </a:rPr>
              <a:t>.</a:t>
            </a:r>
            <a:r>
              <a:rPr sz="2400" spc="-675" dirty="0">
                <a:solidFill>
                  <a:srgbClr val="2A9FBC"/>
                </a:solidFill>
                <a:latin typeface="Verdana"/>
                <a:cs typeface="Verdana"/>
              </a:rPr>
              <a:t>11</a:t>
            </a:r>
            <a:r>
              <a:rPr sz="2400" spc="-170" dirty="0">
                <a:solidFill>
                  <a:srgbClr val="2A9FBC"/>
                </a:solidFill>
                <a:latin typeface="Verdana"/>
                <a:cs typeface="Verdana"/>
              </a:rPr>
              <a:t>.x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i</a:t>
            </a:r>
            <a:r>
              <a:rPr sz="2400" spc="-50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2400" spc="-90" dirty="0">
                <a:solidFill>
                  <a:srgbClr val="2A9FBC"/>
                </a:solidFill>
                <a:latin typeface="Verdana"/>
                <a:cs typeface="Verdana"/>
              </a:rPr>
              <a:t>s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ta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2400" spc="95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9EB6-4321-42F5-9796-B5EA90D490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1813" y="2094812"/>
            <a:ext cx="579120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Central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Kafka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abstraction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Named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feed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category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messages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Producers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produce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Consumers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consume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topic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Logical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entity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Physically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represented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/>
                <a:cs typeface="Verdana"/>
              </a:rPr>
              <a:t>log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0415" y="519066"/>
            <a:ext cx="472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/>
              <a:t>Apache</a:t>
            </a:r>
            <a:r>
              <a:rPr sz="3600" spc="-240" dirty="0"/>
              <a:t> </a:t>
            </a:r>
            <a:r>
              <a:rPr sz="3600" spc="-55" dirty="0"/>
              <a:t>Kafka</a:t>
            </a:r>
            <a:r>
              <a:rPr sz="3600" spc="-240" dirty="0"/>
              <a:t> </a:t>
            </a:r>
            <a:r>
              <a:rPr sz="3600" spc="-25" dirty="0"/>
              <a:t>Topics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881146" y="2336569"/>
            <a:ext cx="2634615" cy="2592705"/>
            <a:chOff x="881146" y="2336569"/>
            <a:chExt cx="2634615" cy="25927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146" y="2336569"/>
              <a:ext cx="2634298" cy="25923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046" y="3078479"/>
              <a:ext cx="861821" cy="4914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155" y="3316223"/>
              <a:ext cx="861059" cy="4914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7504" y="3553967"/>
              <a:ext cx="861821" cy="49148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0D457-D2AF-44ED-9E9D-139F898BD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382" y="2404676"/>
            <a:ext cx="8655233" cy="2303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7019" y="2956005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B</a:t>
            </a:r>
            <a:r>
              <a:rPr spc="-65" dirty="0"/>
              <a:t>r</a:t>
            </a:r>
            <a:r>
              <a:rPr spc="95" dirty="0"/>
              <a:t>o</a:t>
            </a:r>
            <a:r>
              <a:rPr spc="-75" dirty="0"/>
              <a:t>k</a:t>
            </a:r>
            <a:r>
              <a:rPr spc="10" dirty="0"/>
              <a:t>e</a:t>
            </a:r>
            <a:r>
              <a:rPr spc="-30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52714" y="2956005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5583" y="2811170"/>
            <a:ext cx="3566160" cy="12369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R="624205" algn="ctr">
              <a:lnSpc>
                <a:spcPct val="100000"/>
              </a:lnSpc>
              <a:spcBef>
                <a:spcPts val="1235"/>
              </a:spcBef>
              <a:tabLst>
                <a:tab pos="2058035" algn="l"/>
              </a:tabLst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Broker	Broker</a:t>
            </a:r>
            <a:endParaRPr sz="2000">
              <a:latin typeface="Verdana"/>
              <a:cs typeface="Verdana"/>
            </a:endParaRPr>
          </a:p>
          <a:p>
            <a:pPr marR="611505" algn="ctr">
              <a:lnSpc>
                <a:spcPct val="100000"/>
              </a:lnSpc>
              <a:spcBef>
                <a:spcPts val="920"/>
              </a:spcBef>
            </a:pPr>
            <a:r>
              <a:rPr sz="1600" spc="35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1600">
              <a:latin typeface="Verdana"/>
              <a:cs typeface="Verdana"/>
            </a:endParaRPr>
          </a:p>
          <a:p>
            <a:pPr marL="1401445">
              <a:lnSpc>
                <a:spcPct val="100000"/>
              </a:lnSpc>
              <a:spcBef>
                <a:spcPts val="1240"/>
              </a:spcBef>
            </a:pPr>
            <a:r>
              <a:rPr sz="1600" spc="30" dirty="0">
                <a:solidFill>
                  <a:srgbClr val="B4B5B4"/>
                </a:solidFill>
                <a:latin typeface="Verdana"/>
                <a:cs typeface="Verdana"/>
              </a:rPr>
              <a:t>“MY_OTHER_TOPIC”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51060" y="351454"/>
            <a:ext cx="1403985" cy="1416050"/>
            <a:chOff x="8551060" y="351454"/>
            <a:chExt cx="1403985" cy="14160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8" y="669797"/>
              <a:ext cx="922019" cy="1097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973067" y="5244084"/>
            <a:ext cx="1430655" cy="1343660"/>
            <a:chOff x="3973067" y="5244084"/>
            <a:chExt cx="1430655" cy="13436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3067" y="5244084"/>
              <a:ext cx="922019" cy="10972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4434078" y="432892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121652" y="5244084"/>
            <a:ext cx="1430655" cy="1343660"/>
            <a:chOff x="7121652" y="5244084"/>
            <a:chExt cx="1430655" cy="134366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1652" y="5244084"/>
              <a:ext cx="922019" cy="10972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582661" y="432892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9060" y="4587864"/>
            <a:ext cx="24606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rgbClr val="2A9FBC"/>
                </a:solidFill>
                <a:latin typeface="Verdana"/>
                <a:cs typeface="Verdana"/>
              </a:rPr>
              <a:t>om</a:t>
            </a:r>
            <a:r>
              <a:rPr sz="1600" spc="-280" dirty="0">
                <a:solidFill>
                  <a:srgbClr val="2A9FBC"/>
                </a:solidFill>
                <a:latin typeface="Verdana"/>
                <a:cs typeface="Verdana"/>
              </a:rPr>
              <a:t>:</a:t>
            </a:r>
            <a:r>
              <a:rPr sz="16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y_o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r_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0406" y="4587864"/>
            <a:ext cx="17894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f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rgbClr val="2A9FBC"/>
                </a:solidFill>
                <a:latin typeface="Verdana"/>
                <a:cs typeface="Verdana"/>
              </a:rPr>
              <a:t>om</a:t>
            </a:r>
            <a:r>
              <a:rPr sz="1600" spc="-280" dirty="0">
                <a:solidFill>
                  <a:srgbClr val="2A9FBC"/>
                </a:solidFill>
                <a:latin typeface="Verdana"/>
                <a:cs typeface="Verdana"/>
              </a:rPr>
              <a:t>:</a:t>
            </a:r>
            <a:r>
              <a:rPr sz="1600" spc="-9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y_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5789" y="2084972"/>
            <a:ext cx="219329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85" dirty="0">
                <a:solidFill>
                  <a:srgbClr val="2A9FBC"/>
                </a:solidFill>
                <a:latin typeface="Verdana"/>
                <a:cs typeface="Verdana"/>
              </a:rPr>
              <a:t>: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y_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85" dirty="0">
                <a:solidFill>
                  <a:srgbClr val="2A9FBC"/>
                </a:solidFill>
                <a:latin typeface="Verdana"/>
                <a:cs typeface="Verdana"/>
              </a:rPr>
              <a:t>: 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y_o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2A9FBC"/>
                </a:solidFill>
                <a:latin typeface="Verdana"/>
                <a:cs typeface="Verdana"/>
              </a:rPr>
              <a:t>r_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/>
                <a:cs typeface="Verdana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/>
                <a:cs typeface="Verdana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7702C94-70BF-4924-A73C-B431E6C6E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A62E5C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A62E5C"/>
                      </a:solidFill>
                      <a:prstDash val="solid"/>
                    </a:lnL>
                    <a:lnR w="285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A62E5C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77A032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77A032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77A032"/>
                      </a:solidFill>
                      <a:prstDash val="solid"/>
                    </a:lnL>
                    <a:lnR w="28575">
                      <a:solidFill>
                        <a:srgbClr val="77A032"/>
                      </a:solidFill>
                      <a:prstDash val="solid"/>
                    </a:lnR>
                    <a:lnT w="28575">
                      <a:solidFill>
                        <a:srgbClr val="77A032"/>
                      </a:solidFill>
                      <a:prstDash val="solid"/>
                    </a:lnT>
                    <a:lnB w="28575">
                      <a:solidFill>
                        <a:srgbClr val="77A03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77A032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752270" y="2052026"/>
            <a:ext cx="1645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append-only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5612" y="1750322"/>
            <a:ext cx="358584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spc="25" dirty="0"/>
              <a:t>ordered</a:t>
            </a:r>
            <a:r>
              <a:rPr spc="-125" dirty="0"/>
              <a:t> </a:t>
            </a:r>
            <a:r>
              <a:rPr spc="10" dirty="0"/>
              <a:t>sequence</a:t>
            </a:r>
            <a:r>
              <a:rPr spc="-110" dirty="0"/>
              <a:t> </a:t>
            </a:r>
            <a:r>
              <a:rPr spc="5" dirty="0"/>
              <a:t>(by</a:t>
            </a:r>
            <a:r>
              <a:rPr spc="-130" dirty="0"/>
              <a:t> </a:t>
            </a:r>
            <a:r>
              <a:rPr spc="-15" dirty="0"/>
              <a:t>time) </a:t>
            </a:r>
            <a:r>
              <a:rPr spc="-685" dirty="0"/>
              <a:t> </a:t>
            </a:r>
            <a:r>
              <a:rPr dirty="0"/>
              <a:t>immutable</a:t>
            </a:r>
            <a:r>
              <a:rPr spc="-85" dirty="0"/>
              <a:t> </a:t>
            </a:r>
            <a:r>
              <a:rPr spc="10" dirty="0"/>
              <a:t>facts</a:t>
            </a:r>
            <a:r>
              <a:rPr spc="-114" dirty="0"/>
              <a:t> </a:t>
            </a:r>
            <a:r>
              <a:rPr spc="-40" dirty="0"/>
              <a:t>as</a:t>
            </a:r>
            <a:r>
              <a:rPr spc="-110" dirty="0"/>
              <a:t> </a:t>
            </a:r>
            <a:r>
              <a:rPr spc="-20" dirty="0"/>
              <a:t>events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298192" y="2576702"/>
            <a:ext cx="6240780" cy="122555"/>
            <a:chOff x="2298192" y="2576702"/>
            <a:chExt cx="6240780" cy="122555"/>
          </a:xfrm>
        </p:grpSpPr>
        <p:sp>
          <p:nvSpPr>
            <p:cNvPr id="18" name="object 18"/>
            <p:cNvSpPr/>
            <p:nvPr/>
          </p:nvSpPr>
          <p:spPr>
            <a:xfrm>
              <a:off x="2374265" y="2637662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00" y="0"/>
                  </a:lnTo>
                </a:path>
              </a:pathLst>
            </a:custGeom>
            <a:ln w="12954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0765" y="2599562"/>
              <a:ext cx="6228080" cy="76200"/>
            </a:xfrm>
            <a:custGeom>
              <a:avLst/>
              <a:gdLst/>
              <a:ahLst/>
              <a:cxnLst/>
              <a:rect l="l" t="t" r="r" b="b"/>
              <a:pathLst>
                <a:path w="622808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6228080" h="76200">
                  <a:moveTo>
                    <a:pt x="6227800" y="38100"/>
                  </a:moveTo>
                  <a:lnTo>
                    <a:pt x="6151600" y="0"/>
                  </a:lnTo>
                  <a:lnTo>
                    <a:pt x="6151600" y="76200"/>
                  </a:lnTo>
                  <a:lnTo>
                    <a:pt x="6227800" y="3810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/>
                <a:cs typeface="Verdana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/>
                <a:cs typeface="Verdana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ne</a:t>
            </a:r>
            <a:r>
              <a:rPr sz="1200" dirty="0">
                <a:solidFill>
                  <a:srgbClr val="F9BDA9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DCF371C-0C39-407B-9B5D-6E3652FC7D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2182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architectural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style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approach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maintaining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an </a:t>
            </a:r>
            <a:r>
              <a:rPr sz="2800" spc="-96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application’s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state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by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capturing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all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changes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as a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sequence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time-ordered,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immutable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3E3E3E"/>
                </a:solidFill>
                <a:latin typeface="Verdana"/>
                <a:cs typeface="Verdana"/>
              </a:rPr>
              <a:t>events.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377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9BC850"/>
                </a:solidFill>
                <a:latin typeface="Verdana"/>
                <a:cs typeface="Verdana"/>
              </a:rPr>
              <a:t>E</a:t>
            </a:r>
            <a:r>
              <a:rPr sz="4800" spc="-310" dirty="0">
                <a:solidFill>
                  <a:srgbClr val="9BC850"/>
                </a:solidFill>
                <a:latin typeface="Verdana"/>
                <a:cs typeface="Verdana"/>
              </a:rPr>
              <a:t>v</a:t>
            </a:r>
            <a:r>
              <a:rPr sz="4800" spc="-170" dirty="0">
                <a:solidFill>
                  <a:srgbClr val="9BC850"/>
                </a:solidFill>
                <a:latin typeface="Verdana"/>
                <a:cs typeface="Verdana"/>
              </a:rPr>
              <a:t>en</a:t>
            </a:r>
            <a:r>
              <a:rPr sz="4800" spc="-30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4800" spc="-4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-170" dirty="0">
                <a:solidFill>
                  <a:srgbClr val="9BC850"/>
                </a:solidFill>
                <a:latin typeface="Verdana"/>
                <a:cs typeface="Verdana"/>
              </a:rPr>
              <a:t>Sou</a:t>
            </a:r>
            <a:r>
              <a:rPr sz="4800" spc="-365" dirty="0">
                <a:solidFill>
                  <a:srgbClr val="9BC850"/>
                </a:solidFill>
                <a:latin typeface="Verdana"/>
                <a:cs typeface="Verdana"/>
              </a:rPr>
              <a:t>r</a:t>
            </a:r>
            <a:r>
              <a:rPr sz="4800" spc="-70" dirty="0">
                <a:solidFill>
                  <a:srgbClr val="9BC850"/>
                </a:solidFill>
                <a:latin typeface="Verdana"/>
                <a:cs typeface="Verdana"/>
              </a:rPr>
              <a:t>cing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A91A7-E78E-4BE1-97EF-DD0F7917CB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9071" y="6185890"/>
            <a:ext cx="209891" cy="23092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2466" y="1196340"/>
            <a:ext cx="861820" cy="4914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6" name="object 6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51060" y="351454"/>
            <a:ext cx="1403985" cy="1416050"/>
            <a:chOff x="8551060" y="351454"/>
            <a:chExt cx="1403985" cy="14160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2748" y="669797"/>
              <a:ext cx="922020" cy="1097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298192" y="2576702"/>
            <a:ext cx="6240780" cy="122555"/>
            <a:chOff x="2298192" y="2576702"/>
            <a:chExt cx="6240780" cy="122555"/>
          </a:xfrm>
        </p:grpSpPr>
        <p:sp>
          <p:nvSpPr>
            <p:cNvPr id="16" name="object 16"/>
            <p:cNvSpPr/>
            <p:nvPr/>
          </p:nvSpPr>
          <p:spPr>
            <a:xfrm>
              <a:off x="2374265" y="2637662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00" y="0"/>
                  </a:lnTo>
                </a:path>
              </a:pathLst>
            </a:custGeom>
            <a:ln w="12954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10765" y="2599562"/>
              <a:ext cx="6228080" cy="76200"/>
            </a:xfrm>
            <a:custGeom>
              <a:avLst/>
              <a:gdLst/>
              <a:ahLst/>
              <a:cxnLst/>
              <a:rect l="l" t="t" r="r" b="b"/>
              <a:pathLst>
                <a:path w="622808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6228080" h="76200">
                  <a:moveTo>
                    <a:pt x="6227800" y="38100"/>
                  </a:moveTo>
                  <a:lnTo>
                    <a:pt x="6151600" y="0"/>
                  </a:lnTo>
                  <a:lnTo>
                    <a:pt x="6151600" y="76200"/>
                  </a:lnTo>
                  <a:lnTo>
                    <a:pt x="6227800" y="3810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/>
                <a:cs typeface="Verdana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/>
                <a:cs typeface="Verdana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ne</a:t>
            </a:r>
            <a:r>
              <a:rPr sz="1200" dirty="0">
                <a:solidFill>
                  <a:srgbClr val="F9BDA9"/>
                </a:solidFill>
                <a:latin typeface="Verdana"/>
                <a:cs typeface="Verdana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73067" y="5052059"/>
            <a:ext cx="1811020" cy="1536065"/>
            <a:chOff x="3973067" y="5052059"/>
            <a:chExt cx="1811020" cy="153606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3067" y="5244083"/>
              <a:ext cx="922019" cy="10972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3050" y="5052059"/>
              <a:ext cx="389381" cy="4640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5563" y="6404609"/>
              <a:ext cx="128015" cy="1523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7461" y="5343905"/>
              <a:ext cx="344424" cy="3444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7461" y="5339333"/>
              <a:ext cx="356615" cy="41681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0011" y="5195315"/>
              <a:ext cx="241553" cy="283463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121652" y="5084064"/>
            <a:ext cx="1523365" cy="1503680"/>
            <a:chOff x="7121652" y="5084064"/>
            <a:chExt cx="1523365" cy="150368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1652" y="5244084"/>
              <a:ext cx="922019" cy="10972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5716" y="5084064"/>
              <a:ext cx="249173" cy="2956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2997" y="5343906"/>
              <a:ext cx="344424" cy="3444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42960" y="5173218"/>
              <a:ext cx="150875" cy="182880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2254757" y="5698997"/>
            <a:ext cx="350520" cy="417195"/>
            <a:chOff x="2254757" y="5698997"/>
            <a:chExt cx="350520" cy="417195"/>
          </a:xfrm>
        </p:grpSpPr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4757" y="5698997"/>
              <a:ext cx="350519" cy="41681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3619" y="5740907"/>
              <a:ext cx="81533" cy="81533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864357" y="5072634"/>
            <a:ext cx="527050" cy="626745"/>
            <a:chOff x="2864357" y="5072634"/>
            <a:chExt cx="527050" cy="626745"/>
          </a:xfrm>
        </p:grpSpPr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4357" y="5072634"/>
              <a:ext cx="526541" cy="6263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22269" y="5130546"/>
              <a:ext cx="131063" cy="13030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61893" y="5257800"/>
              <a:ext cx="329183" cy="397763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83814" y="6220205"/>
            <a:ext cx="218693" cy="260604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5953506" y="5888735"/>
            <a:ext cx="308610" cy="367665"/>
            <a:chOff x="5953506" y="5888735"/>
            <a:chExt cx="308610" cy="367665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53506" y="5888735"/>
              <a:ext cx="308609" cy="3672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90844" y="5926073"/>
              <a:ext cx="81533" cy="81533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547866" y="5442203"/>
            <a:ext cx="175259" cy="209549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8823959" y="5974079"/>
            <a:ext cx="308610" cy="367665"/>
            <a:chOff x="8823959" y="5974079"/>
            <a:chExt cx="308610" cy="367665"/>
          </a:xfrm>
        </p:grpSpPr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23959" y="5974079"/>
              <a:ext cx="308609" cy="36728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62059" y="6007607"/>
              <a:ext cx="81533" cy="81533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9446514" y="5538978"/>
            <a:ext cx="426084" cy="508000"/>
            <a:chOff x="9446514" y="5538978"/>
            <a:chExt cx="426084" cy="508000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46514" y="5538978"/>
              <a:ext cx="425957" cy="5074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94520" y="5593080"/>
              <a:ext cx="131063" cy="13030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8963406" y="5136641"/>
            <a:ext cx="308610" cy="367665"/>
            <a:chOff x="8963406" y="5136641"/>
            <a:chExt cx="308610" cy="367665"/>
          </a:xfrm>
        </p:grpSpPr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63406" y="5136641"/>
              <a:ext cx="308609" cy="3672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26652" y="5245607"/>
              <a:ext cx="201168" cy="23622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84070" y="5097018"/>
            <a:ext cx="224789" cy="267461"/>
          </a:xfrm>
          <a:prstGeom prst="rect">
            <a:avLst/>
          </a:prstGeom>
        </p:spPr>
      </p:pic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6C5B7B6-83BF-4967-B269-C04D261D3C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3285" y="925829"/>
            <a:ext cx="3126105" cy="4323715"/>
            <a:chOff x="383285" y="925829"/>
            <a:chExt cx="3126105" cy="432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285" y="925829"/>
              <a:ext cx="1369334" cy="13815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800" y="2036444"/>
              <a:ext cx="2421890" cy="3200400"/>
            </a:xfrm>
            <a:custGeom>
              <a:avLst/>
              <a:gdLst/>
              <a:ahLst/>
              <a:cxnLst/>
              <a:rect l="l" t="t" r="r" b="b"/>
              <a:pathLst>
                <a:path w="2421890" h="3200400">
                  <a:moveTo>
                    <a:pt x="2421636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421636" y="3200400"/>
                  </a:lnTo>
                  <a:lnTo>
                    <a:pt x="2421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800" y="2036444"/>
              <a:ext cx="2421890" cy="3200400"/>
            </a:xfrm>
            <a:custGeom>
              <a:avLst/>
              <a:gdLst/>
              <a:ahLst/>
              <a:cxnLst/>
              <a:rect l="l" t="t" r="r" b="b"/>
              <a:pathLst>
                <a:path w="2421890" h="3200400">
                  <a:moveTo>
                    <a:pt x="0" y="0"/>
                  </a:moveTo>
                  <a:lnTo>
                    <a:pt x="2421636" y="0"/>
                  </a:lnTo>
                  <a:lnTo>
                    <a:pt x="2421636" y="3200400"/>
                  </a:lnTo>
                  <a:lnTo>
                    <a:pt x="0" y="320040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81813" y="2468192"/>
            <a:ext cx="3184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Each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message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F05A28"/>
                </a:solidFill>
                <a:latin typeface="Verdana"/>
                <a:cs typeface="Verdana"/>
              </a:rPr>
              <a:t>a: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843" y="2833952"/>
            <a:ext cx="391795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Timestamp</a:t>
            </a:r>
            <a:endParaRPr sz="2400">
              <a:latin typeface="Verdana"/>
              <a:cs typeface="Verdana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Referenceable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identifier</a:t>
            </a:r>
            <a:endParaRPr sz="2400">
              <a:latin typeface="Verdana"/>
              <a:cs typeface="Verdana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Payload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(binary)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92021" y="519066"/>
            <a:ext cx="391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Message</a:t>
            </a:r>
            <a:r>
              <a:rPr sz="3600" spc="-254" dirty="0"/>
              <a:t> </a:t>
            </a:r>
            <a:r>
              <a:rPr sz="3600" spc="5" dirty="0"/>
              <a:t>Content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460513" y="2058998"/>
            <a:ext cx="16281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0" dirty="0">
                <a:solidFill>
                  <a:srgbClr val="3E3E3E"/>
                </a:solidFill>
                <a:latin typeface="Verdana"/>
                <a:cs typeface="Verdana"/>
              </a:rPr>
              <a:t>{timestamp}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402" y="3038169"/>
            <a:ext cx="1880235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7200" spc="-425" dirty="0">
                <a:solidFill>
                  <a:srgbClr val="3E3E3E"/>
                </a:solidFill>
                <a:latin typeface="Verdana"/>
                <a:cs typeface="Verdana"/>
              </a:rPr>
              <a:t>{id}</a:t>
            </a:r>
            <a:endParaRPr sz="7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95"/>
              </a:spcBef>
            </a:pP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[data</a:t>
            </a:r>
            <a:r>
              <a:rPr sz="20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content]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FD96B2-AEE4-4854-AA35-D58219497A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/>
                <a:cs typeface="Verdana"/>
              </a:rPr>
              <a:t>“MY_TOPIC”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2998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03191" y="3928871"/>
            <a:ext cx="461771" cy="46253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9490" y="3928871"/>
            <a:ext cx="466343" cy="466343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4730ED0-A260-4EDA-8D59-81DF6F2CEE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517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MT</vt:lpstr>
      <vt:lpstr>Calibri</vt:lpstr>
      <vt:lpstr>Verdana</vt:lpstr>
      <vt:lpstr>Wingdings</vt:lpstr>
      <vt:lpstr>Office Theme</vt:lpstr>
      <vt:lpstr>Understanding Topics, Partitions, and  Brokers</vt:lpstr>
      <vt:lpstr>Basic Apache Kafka installation:</vt:lpstr>
      <vt:lpstr>Apache Kafka Topics</vt:lpstr>
      <vt:lpstr>Broker</vt:lpstr>
      <vt:lpstr>ordered sequence (by time)  immutable facts as events</vt:lpstr>
      <vt:lpstr>PowerPoint Presentation</vt:lpstr>
      <vt:lpstr>PowerPoint Presentation</vt:lpstr>
      <vt:lpstr>Message Content</vt:lpstr>
      <vt:lpstr>PowerPoint Presentation</vt:lpstr>
      <vt:lpstr>The Offset</vt:lpstr>
      <vt:lpstr>PowerPoint Presentation</vt:lpstr>
      <vt:lpstr>PowerPoint Presentation</vt:lpstr>
      <vt:lpstr>Message Retention Policy</vt:lpstr>
      <vt:lpstr>Simple Kafka cluster setup Creating an Apache Kafka topic</vt:lpstr>
      <vt:lpstr>Does Look This Look Familiar?</vt:lpstr>
      <vt:lpstr>Transaction or Commit Logs</vt:lpstr>
      <vt:lpstr>PowerPoint Presentation</vt:lpstr>
      <vt:lpstr>Detailed explanation and view: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Module Title in Titlecase</dc:title>
  <dc:creator>Ryan Plant</dc:creator>
  <cp:lastModifiedBy>Steve Samuels</cp:lastModifiedBy>
  <cp:revision>9</cp:revision>
  <dcterms:created xsi:type="dcterms:W3CDTF">2023-03-06T15:31:53Z</dcterms:created>
  <dcterms:modified xsi:type="dcterms:W3CDTF">2023-11-16T18:06:45Z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2023-03-06T00:00:00Z</vt:filetime>
  </property>
</Properties>
</file>