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C9A5-875A-4F34-B9EB-FB13A1D2C8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E8BAA-8054-4E11-B670-CBD227146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F8EC-0559-4D81-ABE6-F4248BC65398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EACA-D655-4E91-A2C2-F2EA4D9010E8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5CA7-F060-44C0-9D2D-F4C4BF10A984}" type="datetime1">
              <a:rPr lang="en-US" smtClean="0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1E5A-93EA-47F2-BB0E-05A169C42F72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5048-3FC5-4107-9864-1DADBBDD3C91}" type="datetime1">
              <a:rPr lang="en-US" smtClean="0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0811" y="752347"/>
            <a:ext cx="38036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0811" y="1118107"/>
            <a:ext cx="5498465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C1B7-618A-4031-8CAF-67ADD7BC7C49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3833" y="1595120"/>
            <a:ext cx="10474960" cy="11258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815"/>
              </a:spcBef>
            </a:pPr>
            <a:r>
              <a:rPr sz="3900" spc="-140" dirty="0">
                <a:solidFill>
                  <a:srgbClr val="171717"/>
                </a:solidFill>
              </a:rPr>
              <a:t>Secure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20" dirty="0">
                <a:solidFill>
                  <a:srgbClr val="171717"/>
                </a:solidFill>
              </a:rPr>
              <a:t>Coding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80" dirty="0">
                <a:solidFill>
                  <a:srgbClr val="171717"/>
                </a:solidFill>
              </a:rPr>
              <a:t>Practices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114" dirty="0">
                <a:solidFill>
                  <a:srgbClr val="171717"/>
                </a:solidFill>
              </a:rPr>
              <a:t>in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80" dirty="0">
                <a:solidFill>
                  <a:srgbClr val="171717"/>
                </a:solidFill>
              </a:rPr>
              <a:t>Java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50" dirty="0">
                <a:solidFill>
                  <a:srgbClr val="171717"/>
                </a:solidFill>
              </a:rPr>
              <a:t>Applications </a:t>
            </a:r>
            <a:r>
              <a:rPr sz="3900" spc="-1355" dirty="0">
                <a:solidFill>
                  <a:srgbClr val="171717"/>
                </a:solidFill>
              </a:rPr>
              <a:t> </a:t>
            </a:r>
            <a:r>
              <a:rPr sz="3900" spc="-105" dirty="0">
                <a:solidFill>
                  <a:srgbClr val="171717"/>
                </a:solidFill>
              </a:rPr>
              <a:t>(Java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70" dirty="0">
                <a:solidFill>
                  <a:srgbClr val="171717"/>
                </a:solidFill>
              </a:rPr>
              <a:t>SE</a:t>
            </a:r>
            <a:r>
              <a:rPr sz="3900" spc="-415" dirty="0">
                <a:solidFill>
                  <a:srgbClr val="171717"/>
                </a:solidFill>
              </a:rPr>
              <a:t> </a:t>
            </a:r>
            <a:r>
              <a:rPr sz="3900" spc="-1140" dirty="0">
                <a:solidFill>
                  <a:srgbClr val="171717"/>
                </a:solidFill>
              </a:rPr>
              <a:t>11</a:t>
            </a:r>
            <a:r>
              <a:rPr sz="3900" spc="-1100" dirty="0">
                <a:solidFill>
                  <a:srgbClr val="171717"/>
                </a:solidFill>
              </a:rPr>
              <a:t> </a:t>
            </a:r>
            <a:r>
              <a:rPr sz="3900" spc="-110" dirty="0">
                <a:solidFill>
                  <a:srgbClr val="171717"/>
                </a:solidFill>
              </a:rPr>
              <a:t>Developer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95" dirty="0">
                <a:solidFill>
                  <a:srgbClr val="171717"/>
                </a:solidFill>
              </a:rPr>
              <a:t>Certification</a:t>
            </a:r>
            <a:r>
              <a:rPr sz="3900" spc="-415" dirty="0">
                <a:solidFill>
                  <a:srgbClr val="171717"/>
                </a:solidFill>
              </a:rPr>
              <a:t> </a:t>
            </a:r>
            <a:r>
              <a:rPr sz="3900" spc="-360" dirty="0">
                <a:solidFill>
                  <a:srgbClr val="171717"/>
                </a:solidFill>
              </a:rPr>
              <a:t>1Z0-819)</a:t>
            </a:r>
            <a:endParaRPr sz="3900"/>
          </a:p>
        </p:txBody>
      </p:sp>
      <p:sp>
        <p:nvSpPr>
          <p:cNvPr id="8" name="object 8"/>
          <p:cNvSpPr txBox="1"/>
          <p:nvPr/>
        </p:nvSpPr>
        <p:spPr>
          <a:xfrm>
            <a:off x="872252" y="3222751"/>
            <a:ext cx="5741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0" dirty="0">
                <a:solidFill>
                  <a:srgbClr val="171717"/>
                </a:solidFill>
                <a:latin typeface="Verdana"/>
                <a:cs typeface="Verdana"/>
              </a:rPr>
              <a:t>DESIGNING</a:t>
            </a:r>
            <a:r>
              <a:rPr sz="3300" spc="-20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300" spc="65" dirty="0">
                <a:solidFill>
                  <a:srgbClr val="171717"/>
                </a:solidFill>
                <a:latin typeface="Verdana"/>
                <a:cs typeface="Verdana"/>
              </a:rPr>
              <a:t>SECURE</a:t>
            </a:r>
            <a:r>
              <a:rPr sz="3300" spc="-20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300" spc="100" dirty="0">
                <a:solidFill>
                  <a:srgbClr val="171717"/>
                </a:solidFill>
                <a:latin typeface="Verdana"/>
                <a:cs typeface="Verdana"/>
              </a:rPr>
              <a:t>CODE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9611-BA34-62DE-61DF-E74D73A3F3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6575" y="2026411"/>
            <a:ext cx="4129404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har char="*"/>
              <a:tabLst>
                <a:tab pos="21590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Keep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endParaRPr sz="2400">
              <a:latin typeface="Arial MT"/>
              <a:cs typeface="Arial MT"/>
            </a:endParaRPr>
          </a:p>
          <a:p>
            <a:pPr marL="198755" indent="-186690">
              <a:lnSpc>
                <a:spcPct val="100000"/>
              </a:lnSpc>
              <a:spcBef>
                <a:spcPts val="1800"/>
              </a:spcBef>
              <a:buChar char="*"/>
              <a:tabLst>
                <a:tab pos="199390" algn="l"/>
              </a:tabLst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Avoid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Duplication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0"/>
              </a:spcBef>
              <a:buChar char="*"/>
              <a:tabLst>
                <a:tab pos="21590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Minimize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Permission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Checks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5"/>
              </a:spcBef>
              <a:buChar char="*"/>
              <a:tabLst>
                <a:tab pos="21590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5"/>
              </a:spcBef>
              <a:buChar char="*"/>
              <a:tabLst>
                <a:tab pos="21590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Third-party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07" y="1598612"/>
            <a:ext cx="2895221" cy="36464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C666-2BD9-BE3B-2C57-F03589338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794" y="694435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 class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Person </a:t>
            </a:r>
            <a:r>
              <a:rPr b="1" spc="-5" dirty="0">
                <a:latin typeface="Arial"/>
                <a:cs typeface="Arial"/>
              </a:rPr>
              <a:t>implements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Cloneable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794" y="1291844"/>
            <a:ext cx="8700135" cy="494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5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825"/>
              </a:spcBef>
            </a:pP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clone()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throws</a:t>
            </a:r>
            <a:r>
              <a:rPr sz="2400" b="1" spc="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CloneNotSupportedException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85800">
              <a:lnSpc>
                <a:spcPct val="100000"/>
              </a:lnSpc>
            </a:pP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return</a:t>
            </a:r>
            <a:r>
              <a:rPr sz="2400" b="1" spc="-1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(Person)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.clone();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endParaRPr sz="3600">
              <a:latin typeface="Arial MT"/>
              <a:cs typeface="Arial MT"/>
            </a:endParaRPr>
          </a:p>
          <a:p>
            <a:pPr marL="229235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Java’s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copy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1820"/>
              </a:spcBef>
            </a:pP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override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Object#clone</a:t>
            </a:r>
            <a:endParaRPr sz="2400">
              <a:latin typeface="Arial MT"/>
              <a:cs typeface="Arial MT"/>
            </a:endParaRPr>
          </a:p>
          <a:p>
            <a:pPr marL="229235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Now,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person.clone()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shallow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copy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7993-5DC2-1F52-24F5-9C2A4F7D4F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020315"/>
            <a:ext cx="392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interface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Cloneable</a:t>
            </a:r>
            <a:r>
              <a:rPr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2617723"/>
            <a:ext cx="890079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2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nothing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do?</a:t>
            </a:r>
            <a:endParaRPr sz="2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35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endParaRPr sz="36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645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misleads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there’s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nothing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Breaks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encapsulation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bypassing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682AF-BE6E-0E64-1743-52BF3BB7E8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020315"/>
            <a:ext cx="4126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 interface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Serializable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2617723"/>
            <a:ext cx="890079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2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nothing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do?</a:t>
            </a:r>
            <a:endParaRPr sz="2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35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Serializable</a:t>
            </a:r>
            <a:endParaRPr sz="36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645"/>
              </a:spcBef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Breaks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encapsulation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bypassing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misleads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there’s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nothing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63DCA-05BA-BF4A-F57C-F8E92A5929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557" y="4466844"/>
            <a:ext cx="210121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Call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overriding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i="1" spc="-30" dirty="0">
                <a:solidFill>
                  <a:srgbClr val="404040"/>
                </a:solidFill>
                <a:latin typeface="Verdana"/>
                <a:cs typeface="Verdana"/>
              </a:rPr>
              <a:t>readResolve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5" y="517651"/>
            <a:ext cx="442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Secure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Serialization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22696" y="4466844"/>
            <a:ext cx="196342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Opt-out</a:t>
            </a:r>
            <a:endParaRPr sz="20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overriding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i="1" spc="-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i="1" spc="-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i="1" spc="6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i="1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i="1" spc="6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000" i="1" spc="-19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2000" i="1" spc="-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i="1" spc="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i="1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d  </a:t>
            </a: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writeObject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9672" y="4466844"/>
            <a:ext cx="24599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Allowlist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endParaRPr sz="20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2000" i="1" spc="-25" dirty="0">
                <a:solidFill>
                  <a:srgbClr val="404040"/>
                </a:solidFill>
                <a:latin typeface="Verdana"/>
                <a:cs typeface="Verdana"/>
              </a:rPr>
              <a:t>ObjectInputFilter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87" y="1881526"/>
            <a:ext cx="2551111" cy="23377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506" y="1841500"/>
            <a:ext cx="2416175" cy="2416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7857-0DA9-82C4-218D-0B82E8556F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</a:t>
            </a:r>
            <a:r>
              <a:rPr spc="-125" dirty="0"/>
              <a:t> </a:t>
            </a:r>
            <a:r>
              <a:rPr spc="110" dirty="0"/>
              <a:t>g</a:t>
            </a:r>
            <a:r>
              <a:rPr spc="-10" dirty="0"/>
              <a:t>e</a:t>
            </a:r>
            <a:r>
              <a:rPr spc="-15" dirty="0"/>
              <a:t>n</a:t>
            </a:r>
            <a:r>
              <a:rPr spc="-10" dirty="0"/>
              <a:t>e</a:t>
            </a:r>
            <a:r>
              <a:rPr spc="-75" dirty="0"/>
              <a:t>r</a:t>
            </a:r>
            <a:r>
              <a:rPr spc="-35" dirty="0"/>
              <a:t>a</a:t>
            </a:r>
            <a:r>
              <a:rPr spc="-100" dirty="0"/>
              <a:t>l,</a:t>
            </a:r>
            <a:r>
              <a:rPr spc="-120" dirty="0"/>
              <a:t> 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-35" dirty="0"/>
              <a:t>m</a:t>
            </a:r>
            <a:r>
              <a:rPr spc="-15" dirty="0"/>
              <a:t>e</a:t>
            </a:r>
            <a:r>
              <a:rPr spc="-35" dirty="0"/>
              <a:t>m</a:t>
            </a:r>
            <a:r>
              <a:rPr spc="110" dirty="0"/>
              <a:t>b</a:t>
            </a:r>
            <a:r>
              <a:rPr spc="-10" dirty="0"/>
              <a:t>er</a:t>
            </a:r>
            <a:r>
              <a:rPr spc="-125" dirty="0"/>
              <a:t> </a:t>
            </a:r>
            <a:r>
              <a:rPr dirty="0"/>
              <a:t>t</a:t>
            </a:r>
            <a:r>
              <a:rPr spc="114" dirty="0"/>
              <a:t>o</a:t>
            </a:r>
            <a:r>
              <a:rPr spc="-42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15" dirty="0"/>
              <a:t>Keep</a:t>
            </a:r>
            <a:r>
              <a:rPr spc="-150" dirty="0"/>
              <a:t> </a:t>
            </a:r>
            <a:r>
              <a:rPr spc="60" dirty="0"/>
              <a:t>Code</a:t>
            </a:r>
            <a:r>
              <a:rPr spc="-140" dirty="0"/>
              <a:t> </a:t>
            </a:r>
            <a:r>
              <a:rPr spc="-30" dirty="0"/>
              <a:t>Simple</a:t>
            </a: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30" dirty="0"/>
              <a:t>Avoid</a:t>
            </a:r>
            <a:r>
              <a:rPr spc="-155" dirty="0"/>
              <a:t> </a:t>
            </a:r>
            <a:r>
              <a:rPr spc="5" dirty="0"/>
              <a:t>Duplication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5" dirty="0"/>
              <a:t>Minimize</a:t>
            </a:r>
            <a:r>
              <a:rPr spc="-140" dirty="0"/>
              <a:t> </a:t>
            </a:r>
            <a:r>
              <a:rPr spc="-15" dirty="0"/>
              <a:t>Permission</a:t>
            </a:r>
            <a:r>
              <a:rPr spc="-145" dirty="0"/>
              <a:t> </a:t>
            </a:r>
            <a:r>
              <a:rPr spc="5" dirty="0"/>
              <a:t>Checks</a:t>
            </a: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5" dirty="0"/>
              <a:t>Detail</a:t>
            </a:r>
            <a:r>
              <a:rPr spc="-160" dirty="0"/>
              <a:t> </a:t>
            </a:r>
            <a:r>
              <a:rPr spc="-15" dirty="0"/>
              <a:t>Security</a:t>
            </a: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25" dirty="0"/>
              <a:t>Secure</a:t>
            </a:r>
            <a:r>
              <a:rPr spc="-130" dirty="0"/>
              <a:t> </a:t>
            </a:r>
            <a:r>
              <a:rPr spc="-20" dirty="0"/>
              <a:t>Third-party</a:t>
            </a:r>
            <a:r>
              <a:rPr spc="-140" dirty="0"/>
              <a:t> </a:t>
            </a:r>
            <a:r>
              <a:rPr spc="55" dirty="0"/>
              <a:t>Code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When</a:t>
            </a:r>
            <a:r>
              <a:rPr spc="-140" dirty="0"/>
              <a:t> </a:t>
            </a:r>
            <a:r>
              <a:rPr spc="30" dirty="0"/>
              <a:t>designing</a:t>
            </a:r>
            <a:r>
              <a:rPr spc="-130" dirty="0"/>
              <a:t> </a:t>
            </a:r>
            <a:r>
              <a:rPr spc="30" dirty="0"/>
              <a:t>objects</a:t>
            </a:r>
            <a:r>
              <a:rPr spc="-140" dirty="0"/>
              <a:t> </a:t>
            </a:r>
            <a:r>
              <a:rPr spc="-55" dirty="0"/>
              <a:t>remember:</a:t>
            </a: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dirty="0"/>
              <a:t>Encapsulation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45" dirty="0"/>
              <a:t>Immutability</a:t>
            </a: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45" dirty="0"/>
              <a:t>I</a:t>
            </a:r>
            <a:r>
              <a:rPr spc="-220" dirty="0"/>
              <a:t>n</a:t>
            </a:r>
            <a:r>
              <a:rPr spc="85" dirty="0"/>
              <a:t>p</a:t>
            </a:r>
            <a:r>
              <a:rPr spc="-50" dirty="0"/>
              <a:t>u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15" dirty="0"/>
              <a:t>V</a:t>
            </a:r>
            <a:r>
              <a:rPr spc="-60" dirty="0"/>
              <a:t>a</a:t>
            </a:r>
            <a:r>
              <a:rPr spc="-40" dirty="0"/>
              <a:t>li</a:t>
            </a:r>
            <a:r>
              <a:rPr spc="85" dirty="0"/>
              <a:t>d</a:t>
            </a:r>
            <a:r>
              <a:rPr spc="-75" dirty="0"/>
              <a:t>a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85" dirty="0"/>
              <a:t>o</a:t>
            </a:r>
            <a:r>
              <a:rPr spc="-45" dirty="0"/>
              <a:t>n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Avoid</a:t>
            </a:r>
            <a:r>
              <a:rPr spc="-130" dirty="0"/>
              <a:t> </a:t>
            </a:r>
            <a:r>
              <a:rPr dirty="0">
                <a:latin typeface="Arial MT"/>
                <a:cs typeface="Arial MT"/>
              </a:rPr>
              <a:t>Cloneable</a:t>
            </a:r>
            <a:r>
              <a:rPr spc="55" dirty="0">
                <a:latin typeface="Arial MT"/>
                <a:cs typeface="Arial MT"/>
              </a:rPr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>
                <a:latin typeface="Arial MT"/>
                <a:cs typeface="Arial MT"/>
              </a:rPr>
              <a:t>Serializable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4304" y="1374140"/>
            <a:ext cx="176783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1600">
              <a:lnSpc>
                <a:spcPts val="4300"/>
              </a:lnSpc>
              <a:spcBef>
                <a:spcPts val="215"/>
              </a:spcBef>
            </a:pP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3600" spc="-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A322-745F-8F5D-F294-1C2DDC6FA7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23233" y="785021"/>
            <a:ext cx="8051165" cy="5682615"/>
            <a:chOff x="1723233" y="785021"/>
            <a:chExt cx="8051165" cy="56826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233" y="785021"/>
              <a:ext cx="6857998" cy="4983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2631" y="4019548"/>
              <a:ext cx="1421723" cy="2447925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6E5E-C0DA-3223-71E0-88CA68C28C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4911" y="633741"/>
            <a:ext cx="1118102" cy="11181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4910" y="2077012"/>
            <a:ext cx="1118102" cy="1118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4909" y="3520282"/>
            <a:ext cx="1118104" cy="1118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4909" y="4963554"/>
            <a:ext cx="1118104" cy="1118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4635" y="2767752"/>
            <a:ext cx="4087436" cy="10075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6433" y="5603702"/>
            <a:ext cx="311024" cy="5232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525100"/>
            <a:ext cx="534670" cy="5902960"/>
          </a:xfrm>
          <a:custGeom>
            <a:avLst/>
            <a:gdLst/>
            <a:ahLst/>
            <a:cxnLst/>
            <a:rect l="l" t="t" r="r" b="b"/>
            <a:pathLst>
              <a:path w="534670" h="5902960">
                <a:moveTo>
                  <a:pt x="0" y="0"/>
                </a:moveTo>
                <a:lnTo>
                  <a:pt x="534154" y="0"/>
                </a:lnTo>
                <a:lnTo>
                  <a:pt x="534154" y="5902859"/>
                </a:lnTo>
                <a:lnTo>
                  <a:pt x="0" y="5902859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77" y="2874391"/>
            <a:ext cx="351790" cy="823594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269" y="5072381"/>
            <a:ext cx="1118235" cy="111823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87350" marR="149225" indent="-229870">
              <a:lnSpc>
                <a:spcPct val="101400"/>
              </a:lnSpc>
              <a:spcBef>
                <a:spcPts val="515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Verdana"/>
                <a:cs typeface="Verdana"/>
              </a:rPr>
              <a:t>er  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Box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97650" y="2767752"/>
            <a:ext cx="2737027" cy="10075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547" y="1104553"/>
            <a:ext cx="1007545" cy="13866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13657" y="3020294"/>
            <a:ext cx="237370" cy="4087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0547" y="2651225"/>
            <a:ext cx="1123908" cy="97247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31563" y="3830476"/>
            <a:ext cx="1376045" cy="614045"/>
            <a:chOff x="731563" y="3830476"/>
            <a:chExt cx="1376045" cy="61404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63" y="3830476"/>
              <a:ext cx="577422" cy="577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4156" y="3848392"/>
              <a:ext cx="577422" cy="5774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0033" y="3866932"/>
              <a:ext cx="577422" cy="577422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1569A90-62F0-3BF6-345C-0809CEB7F0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1780" y="2343403"/>
            <a:ext cx="688213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indent="5080" algn="ctr">
              <a:lnSpc>
                <a:spcPct val="85200"/>
              </a:lnSpc>
              <a:spcBef>
                <a:spcPts val="950"/>
              </a:spcBef>
            </a:pPr>
            <a:r>
              <a:rPr sz="4800" spc="-185" dirty="0">
                <a:solidFill>
                  <a:srgbClr val="FFFFFF"/>
                </a:solidFill>
              </a:rPr>
              <a:t>T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45" dirty="0">
                <a:solidFill>
                  <a:srgbClr val="FFFFFF"/>
                </a:solidFill>
              </a:rPr>
              <a:t>a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a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60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d  </a:t>
            </a:r>
            <a:r>
              <a:rPr sz="4800" spc="-190" dirty="0">
                <a:solidFill>
                  <a:srgbClr val="FFFFFF"/>
                </a:solidFill>
              </a:rPr>
              <a:t>s</a:t>
            </a:r>
            <a:r>
              <a:rPr sz="4800" spc="-210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560" dirty="0">
                <a:solidFill>
                  <a:srgbClr val="FFFFFF"/>
                </a:solidFill>
              </a:rPr>
              <a:t>s</a:t>
            </a:r>
            <a:r>
              <a:rPr sz="4800" spc="-31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f</a:t>
            </a:r>
            <a:r>
              <a:rPr sz="4800" spc="-295" dirty="0">
                <a:solidFill>
                  <a:srgbClr val="FFFFFF"/>
                </a:solidFill>
              </a:rPr>
              <a:t>e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a</a:t>
            </a:r>
            <a:r>
              <a:rPr sz="4800" spc="-65" dirty="0">
                <a:solidFill>
                  <a:srgbClr val="FFFFFF"/>
                </a:solidFill>
              </a:rPr>
              <a:t>c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19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75" dirty="0">
                <a:solidFill>
                  <a:srgbClr val="FFFFFF"/>
                </a:solidFill>
              </a:rPr>
              <a:t>u’</a:t>
            </a:r>
            <a:r>
              <a:rPr sz="4800" spc="-204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32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6F68-0342-2CA7-B070-B7B1ADF2B5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714" y="517651"/>
            <a:ext cx="807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04040"/>
                </a:solidFill>
              </a:rPr>
              <a:t>J</a:t>
            </a:r>
            <a:r>
              <a:rPr sz="3600" spc="55" dirty="0">
                <a:solidFill>
                  <a:srgbClr val="404040"/>
                </a:solidFill>
              </a:rPr>
              <a:t>a</a:t>
            </a:r>
            <a:r>
              <a:rPr sz="3600" spc="-12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90" dirty="0">
                <a:solidFill>
                  <a:srgbClr val="404040"/>
                </a:solidFill>
              </a:rPr>
              <a:t>1</a:t>
            </a: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-65" dirty="0">
                <a:solidFill>
                  <a:srgbClr val="404040"/>
                </a:solidFill>
              </a:rPr>
              <a:t>ert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30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140" dirty="0">
                <a:solidFill>
                  <a:srgbClr val="404040"/>
                </a:solidFill>
              </a:rPr>
              <a:t>x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Se</a:t>
            </a:r>
            <a:r>
              <a:rPr sz="3600" spc="-20" dirty="0">
                <a:solidFill>
                  <a:srgbClr val="404040"/>
                </a:solidFill>
              </a:rPr>
              <a:t>c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5" dirty="0">
                <a:solidFill>
                  <a:srgbClr val="404040"/>
                </a:solidFill>
              </a:rPr>
              <a:t>ty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095" y="1334202"/>
            <a:ext cx="4575809" cy="36048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08095" y="5082138"/>
            <a:ext cx="4575810" cy="1424940"/>
          </a:xfrm>
          <a:custGeom>
            <a:avLst/>
            <a:gdLst/>
            <a:ahLst/>
            <a:cxnLst/>
            <a:rect l="l" t="t" r="r" b="b"/>
            <a:pathLst>
              <a:path w="4575809" h="1424940">
                <a:moveTo>
                  <a:pt x="0" y="0"/>
                </a:moveTo>
                <a:lnTo>
                  <a:pt x="4575810" y="0"/>
                </a:lnTo>
                <a:lnTo>
                  <a:pt x="4575810" y="1424539"/>
                </a:lnTo>
                <a:lnTo>
                  <a:pt x="0" y="142453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1595" y="5457190"/>
            <a:ext cx="4448810" cy="6680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509"/>
              </a:spcBef>
            </a:pPr>
            <a:r>
              <a:rPr sz="2000" spc="25" dirty="0">
                <a:solidFill>
                  <a:srgbClr val="F15B2A"/>
                </a:solidFill>
                <a:latin typeface="Verdana"/>
                <a:cs typeface="Verdana"/>
              </a:rPr>
              <a:t>Oracle</a:t>
            </a:r>
            <a:r>
              <a:rPr sz="2000" spc="-1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15B2A"/>
                </a:solidFill>
                <a:latin typeface="Verdana"/>
                <a:cs typeface="Verdana"/>
              </a:rPr>
              <a:t>Secure</a:t>
            </a:r>
            <a:r>
              <a:rPr sz="2000" spc="-1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15B2A"/>
                </a:solidFill>
                <a:latin typeface="Verdana"/>
                <a:cs typeface="Verdana"/>
              </a:rPr>
              <a:t>Coding</a:t>
            </a:r>
            <a:r>
              <a:rPr sz="2000" spc="-12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15B2A"/>
                </a:solidFill>
                <a:latin typeface="Verdana"/>
                <a:cs typeface="Verdana"/>
              </a:rPr>
              <a:t>Guide</a:t>
            </a:r>
            <a:endParaRPr sz="2000">
              <a:latin typeface="Verdana"/>
              <a:cs typeface="Verdana"/>
            </a:endParaRPr>
          </a:p>
          <a:p>
            <a:pPr marL="208279" algn="ctr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https://bit.ly/oracle-secure-coding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55A3-4464-A736-1E95-45DBA43E43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138" y="517651"/>
            <a:ext cx="4330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Simplify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Your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5258" y="1205484"/>
            <a:ext cx="10388600" cy="525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sa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35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24280">
              <a:lnSpc>
                <a:spcPct val="100000"/>
              </a:lnSpc>
              <a:spcBef>
                <a:spcPts val="2014"/>
              </a:spcBef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sumFirstNValues(</a:t>
            </a:r>
            <a:r>
              <a:rPr sz="2000" b="1" spc="-10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[]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values,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n)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503680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return</a:t>
            </a:r>
            <a:r>
              <a:rPr sz="2000" b="1" spc="-2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IntStream.of(values).limit(n).sum();</a:t>
            </a:r>
            <a:endParaRPr sz="2000">
              <a:latin typeface="Arial MT"/>
              <a:cs typeface="Arial MT"/>
            </a:endParaRPr>
          </a:p>
          <a:p>
            <a:pPr marL="12242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330"/>
              </a:spcBef>
            </a:pPr>
            <a:r>
              <a:rPr sz="3500" spc="-490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r>
              <a:rPr sz="3500" spc="-25" dirty="0">
                <a:solidFill>
                  <a:srgbClr val="2A9FBC"/>
                </a:solidFill>
                <a:latin typeface="Verdana"/>
                <a:cs typeface="Verdana"/>
              </a:rPr>
              <a:t>th</a:t>
            </a:r>
            <a:r>
              <a:rPr sz="3500" spc="-4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8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5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-9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3500" spc="-18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5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25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400" spc="160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r>
              <a:rPr sz="3400" spc="95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2A9FBC"/>
                </a:solidFill>
                <a:latin typeface="Verdana"/>
                <a:cs typeface="Verdana"/>
              </a:rPr>
              <a:t>ou</a:t>
            </a:r>
            <a:r>
              <a:rPr sz="3400" spc="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400" spc="3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3400" spc="45" dirty="0">
                <a:solidFill>
                  <a:srgbClr val="2A9FBC"/>
                </a:solidFill>
                <a:latin typeface="Verdana"/>
                <a:cs typeface="Verdana"/>
              </a:rPr>
              <a:t>y</a:t>
            </a:r>
            <a:r>
              <a:rPr sz="3400" spc="-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5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400" spc="1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254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135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29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5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400" spc="29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-150" dirty="0">
                <a:solidFill>
                  <a:srgbClr val="2A9FBC"/>
                </a:solidFill>
                <a:latin typeface="Verdana"/>
                <a:cs typeface="Verdana"/>
              </a:rPr>
              <a:t>s…</a:t>
            </a:r>
            <a:endParaRPr sz="3400">
              <a:latin typeface="Verdana"/>
              <a:cs typeface="Verdana"/>
            </a:endParaRPr>
          </a:p>
          <a:p>
            <a:pPr marL="4455795">
              <a:lnSpc>
                <a:spcPct val="100000"/>
              </a:lnSpc>
              <a:spcBef>
                <a:spcPts val="2055"/>
              </a:spcBef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3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sum(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[]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v,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c){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j=0;</a:t>
            </a:r>
            <a:endParaRPr sz="2000">
              <a:latin typeface="Arial MT"/>
              <a:cs typeface="Arial MT"/>
            </a:endParaRPr>
          </a:p>
          <a:p>
            <a:pPr marL="5014595" marR="3434079" indent="-279400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i=0;i&lt;c;i++){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j+=v[i];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return</a:t>
            </a:r>
            <a:r>
              <a:rPr sz="2000" b="1" spc="-4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j;</a:t>
            </a:r>
            <a:endParaRPr sz="2000">
              <a:latin typeface="Arial MT"/>
              <a:cs typeface="Arial MT"/>
            </a:endParaRPr>
          </a:p>
          <a:p>
            <a:pPr marL="445579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157730">
              <a:lnSpc>
                <a:spcPct val="100000"/>
              </a:lnSpc>
              <a:spcBef>
                <a:spcPts val="844"/>
              </a:spcBef>
            </a:pPr>
            <a:r>
              <a:rPr sz="3600" spc="-325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r>
              <a:rPr sz="3600" spc="-16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3600" spc="-7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3600" spc="-5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6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6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15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500" spc="8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-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24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180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r>
              <a:rPr sz="3500" spc="35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3500" spc="4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24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40" dirty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3500" spc="-2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500" spc="-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27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14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3500" spc="-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1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500" spc="114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125" dirty="0">
                <a:solidFill>
                  <a:srgbClr val="2A9FBC"/>
                </a:solidFill>
                <a:latin typeface="Verdana"/>
                <a:cs typeface="Verdana"/>
              </a:rPr>
              <a:t>nc</a:t>
            </a:r>
            <a:r>
              <a:rPr sz="3500" spc="9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4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600" spc="-500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5186-3D65-E516-96D0-94011380D8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142" y="517651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Avoid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Duplication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0694" y="1390036"/>
            <a:ext cx="4670609" cy="4879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B042-E41A-1865-C428-9CFD92247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35" y="4668253"/>
            <a:ext cx="7134225" cy="12465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“hasAuthority(‘file.share’)”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3046397"/>
            <a:ext cx="7128509" cy="12465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“@authz.authorize(#root)”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18" y="1379686"/>
            <a:ext cx="7128509" cy="14020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2552700" marR="2545080" indent="-635" algn="ctr">
              <a:lnSpc>
                <a:spcPts val="1580"/>
              </a:lnSpc>
            </a:pPr>
            <a:r>
              <a:rPr sz="15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1500" spc="-5" dirty="0">
                <a:solidFill>
                  <a:srgbClr val="404040"/>
                </a:solidFill>
                <a:latin typeface="Arial MT"/>
                <a:cs typeface="Arial MT"/>
              </a:rPr>
              <a:t>(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“hasRole(‘ADMIN’)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||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”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  <a:p>
            <a:pPr marL="1534795" marR="1526540" algn="ctr">
              <a:lnSpc>
                <a:spcPts val="1610"/>
              </a:lnSpc>
              <a:spcBef>
                <a:spcPts val="5"/>
              </a:spcBef>
            </a:pP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“authentication.subscription ==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‘premium’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&amp;&amp;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”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1500" spc="-4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“authentication.groups.contains(‘lib2’)”</a:t>
            </a:r>
            <a:r>
              <a:rPr sz="15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4695" y="517651"/>
            <a:ext cx="633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Minimize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Permission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Checks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183209" y="1592579"/>
            <a:ext cx="3477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Re-evaluated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every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Hard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read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Hard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3209" y="3150108"/>
            <a:ext cx="3477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Re-evaluated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every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355600" marR="4692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read,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though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obscure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meaning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3209" y="5012435"/>
            <a:ext cx="34436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once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login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Intuitive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authority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A0E2D-B622-CE71-32B8-1A2DE293E7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1787" y="1528571"/>
            <a:ext cx="6783070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/**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toBeImpersonated}.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Once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method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successfully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invoked,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system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will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consider {@code toBeImpersonated}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0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 be logged in, which means that all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operations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will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be done with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permission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level of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toBeImpersonated}.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Note that the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 impersonator} can still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be queried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by calling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4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ImpersonatedUser#getImpersonator}.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always true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that {@code impersonator}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must have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spcBef>
                <a:spcPts val="20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&lt;a href=”https://docs.example.org/authz/privileges”&gt;higher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privileges&lt;/a&gt;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than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this method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succeed.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Both successful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and failed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impersonations are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logged,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along with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reasons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decision.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@returns the {@code ImpersonatedUser}, which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delegates all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calls down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and also maintains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a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reference to {@code impersonator}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*/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400" b="1" spc="-10" dirty="0">
                <a:solidFill>
                  <a:srgbClr val="A62E5C"/>
                </a:solidFill>
                <a:latin typeface="Arial"/>
                <a:cs typeface="Arial"/>
              </a:rPr>
              <a:t>public</a:t>
            </a:r>
            <a:r>
              <a:rPr sz="1400" b="1" spc="-1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ImpersonatedUser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impersonate(User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impersonator,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toBeImpersonated)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9685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1400" spc="-5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…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9231" y="517651"/>
            <a:ext cx="436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Document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Security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8190-E9E1-E76B-118F-6E350A6A7E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948055" marR="616585" indent="-324485">
              <a:lnSpc>
                <a:spcPct val="100800"/>
              </a:lnSpc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maintenance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284730" marR="583565" indent="-1693545">
              <a:lnSpc>
                <a:spcPct val="100800"/>
              </a:lnSpc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up-to-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6807" y="517651"/>
            <a:ext cx="557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Secure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Third-party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Code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B934-072F-37D5-E9BB-F888D0BE3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Lucida Sans Unicode</vt:lpstr>
      <vt:lpstr>Times New Roman</vt:lpstr>
      <vt:lpstr>Verdana</vt:lpstr>
      <vt:lpstr>Office Theme</vt:lpstr>
      <vt:lpstr>Secure Coding Practices in Java Applications  (Java SE 11 Developer Certification 1Z0-819)</vt:lpstr>
      <vt:lpstr>PowerPoint Presentation</vt:lpstr>
      <vt:lpstr>The earlier you can find  security bugs, the fewer  breaches you’ll have</vt:lpstr>
      <vt:lpstr>Java 11 Certification Exam - Security</vt:lpstr>
      <vt:lpstr>Simplify Your Code</vt:lpstr>
      <vt:lpstr>Avoid Duplication</vt:lpstr>
      <vt:lpstr>Minimize Permission Checks</vt:lpstr>
      <vt:lpstr>Document Security</vt:lpstr>
      <vt:lpstr>Secure Third-party Code</vt:lpstr>
      <vt:lpstr>PowerPoint Presentation</vt:lpstr>
      <vt:lpstr>public class Person implements Cloneable {</vt:lpstr>
      <vt:lpstr>public interface Cloneable {</vt:lpstr>
      <vt:lpstr>public interface Serializable {</vt:lpstr>
      <vt:lpstr>Secure Serialization</vt:lpstr>
      <vt:lpstr>In general, remember to: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Practices in Java Applications  (Java SE 11 Developer Certification 1Z0-819)</dc:title>
  <cp:lastModifiedBy>Steve Samuels</cp:lastModifiedBy>
  <cp:revision>1</cp:revision>
  <dcterms:created xsi:type="dcterms:W3CDTF">2023-11-17T00:23:03Z</dcterms:created>
  <dcterms:modified xsi:type="dcterms:W3CDTF">2023-11-17T00:24:09Z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LastSaved">
    <vt:filetime>2023-11-17T00:00:00Z</vt:filetime>
  </property>
</Properties>
</file>