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7" r:id="rId3"/>
    <p:sldId id="264" r:id="rId4"/>
    <p:sldId id="265" r:id="rId5"/>
    <p:sldId id="268" r:id="rId6"/>
    <p:sldId id="269" r:id="rId7"/>
    <p:sldId id="266" r:id="rId8"/>
    <p:sldId id="267" r:id="rId10"/>
    <p:sldId id="271" r:id="rId11"/>
    <p:sldId id="272" r:id="rId12"/>
    <p:sldId id="270" r:id="rId13"/>
    <p:sldId id="256" r:id="rId14"/>
    <p:sldId id="258" r:id="rId15"/>
    <p:sldId id="259" r:id="rId16"/>
    <p:sldId id="260" r:id="rId17"/>
    <p:sldId id="261" r:id="rId18"/>
    <p:sldId id="273" r:id="rId19"/>
    <p:sldId id="274" r:id="rId20"/>
    <p:sldId id="275" r:id="rId21"/>
    <p:sldId id="276" r:id="rId22"/>
    <p:sldId id="277" r:id="rId23"/>
    <p:sldId id="278" r:id="rId24"/>
    <p:sldId id="262" r:id="rId25"/>
    <p:sldId id="279" r:id="rId26"/>
    <p:sldId id="280" r:id="rId27"/>
    <p:sldId id="281" r:id="rId28"/>
    <p:sldId id="282" r:id="rId29"/>
    <p:sldId id="283"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930275"/>
            <a:fld id="{9A0DB2DC-4C9A-4742-B13C-FB6460FD3503}" type="slidenum">
              <a:rPr lang="en-US" sz="1200" dirty="0"/>
            </a:fld>
            <a:endParaRPr lang="en-US" sz="1200" dirty="0"/>
          </a:p>
        </p:txBody>
      </p:sp>
      <p:sp>
        <p:nvSpPr>
          <p:cNvPr id="1397762" name="Slide Image Placeholder 1397761"/>
          <p:cNvSpPr>
            <a:spLocks noTextEdit="1"/>
          </p:cNvSpPr>
          <p:nvPr>
            <p:ph type="sldImg"/>
          </p:nvPr>
        </p:nvSpPr>
        <p:spPr/>
      </p:sp>
      <p:sp>
        <p:nvSpPr>
          <p:cNvPr id="1397763" name="Text Placeholder 1397762"/>
          <p:cNvSpPr>
            <a:spLocks noGrp="1"/>
          </p:cNvSpPr>
          <p:nvPr>
            <p:ph type="body" idx="1"/>
          </p:nvPr>
        </p:nvSpPr>
        <p:spPr/>
        <p:txBody>
          <a:bodyPr lIns="93031" tIns="46516" rIns="93031" bIns="46516"/>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930275"/>
            <a:fld id="{9A0DB2DC-4C9A-4742-B13C-FB6460FD3503}" type="slidenum">
              <a:rPr lang="en-US" sz="1200" dirty="0"/>
            </a:fld>
            <a:endParaRPr lang="en-US" sz="1200" dirty="0"/>
          </a:p>
        </p:txBody>
      </p:sp>
      <p:sp>
        <p:nvSpPr>
          <p:cNvPr id="1397762" name="Slide Image Placeholder 1397761"/>
          <p:cNvSpPr>
            <a:spLocks noTextEdit="1"/>
          </p:cNvSpPr>
          <p:nvPr>
            <p:ph type="sldImg"/>
          </p:nvPr>
        </p:nvSpPr>
        <p:spPr/>
      </p:sp>
      <p:sp>
        <p:nvSpPr>
          <p:cNvPr id="1397763" name="Text Placeholder 1397762"/>
          <p:cNvSpPr>
            <a:spLocks noGrp="1"/>
          </p:cNvSpPr>
          <p:nvPr>
            <p:ph type="body" idx="1"/>
          </p:nvPr>
        </p:nvSpPr>
        <p:spPr/>
        <p:txBody>
          <a:bodyPr lIns="93031" tIns="46516" rIns="93031" bIns="46516"/>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5233" name="Slide Image Placeholder 95232"/>
          <p:cNvSpPr>
            <a:spLocks noTextEdit="1"/>
          </p:cNvSpPr>
          <p:nvPr>
            <p:ph type="sldImg"/>
          </p:nvPr>
        </p:nvSpPr>
        <p:spPr>
          <a:xfrm>
            <a:off x="1149350" y="671513"/>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95234" name="Text Placeholder 95233"/>
          <p:cNvSpPr txBox="1"/>
          <p:nvPr>
            <p:ph type="body" idx="1"/>
          </p:nvPr>
        </p:nvSpPr>
        <p:spPr>
          <a:xfrm>
            <a:off x="887413" y="4318000"/>
            <a:ext cx="5080000" cy="4102100"/>
          </a:xfrm>
          <a:prstGeom prst="rect">
            <a:avLst/>
          </a:prstGeom>
          <a:noFill/>
          <a:ln w="9525">
            <a:noFill/>
          </a:ln>
        </p:spPr>
        <p:txBody>
          <a:bodyPr wrap="none" anchor="ctr" anchorCtr="0"/>
          <a:p>
            <a:pPr lvl="0"/>
            <a:endParaRPr lang="en-US" altLang="x-non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8305" name="Slide Image Placeholder 98304"/>
          <p:cNvSpPr>
            <a:spLocks noTextEdit="1"/>
          </p:cNvSpPr>
          <p:nvPr>
            <p:ph type="sldImg"/>
          </p:nvPr>
        </p:nvSpPr>
        <p:spPr>
          <a:xfrm>
            <a:off x="1149350" y="671513"/>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98306" name="Text Placeholder 98305"/>
          <p:cNvSpPr txBox="1"/>
          <p:nvPr>
            <p:ph type="body" idx="1"/>
          </p:nvPr>
        </p:nvSpPr>
        <p:spPr>
          <a:xfrm>
            <a:off x="887413" y="4318000"/>
            <a:ext cx="5080000" cy="4102100"/>
          </a:xfrm>
          <a:prstGeom prst="rect">
            <a:avLst/>
          </a:prstGeom>
          <a:noFill/>
          <a:ln w="9525">
            <a:noFill/>
          </a:ln>
        </p:spPr>
        <p:txBody>
          <a:bodyPr wrap="none" anchor="ctr" anchorCtr="0"/>
          <a:p>
            <a:pPr lvl="0"/>
            <a:endParaRPr lang="en-US" altLang="x-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930275"/>
            <a:fld id="{9A0DB2DC-4C9A-4742-B13C-FB6460FD3503}" type="slidenum">
              <a:rPr lang="en-US" sz="1200" dirty="0"/>
            </a:fld>
            <a:endParaRPr lang="en-US" sz="1200" dirty="0"/>
          </a:p>
        </p:txBody>
      </p:sp>
      <p:sp>
        <p:nvSpPr>
          <p:cNvPr id="1428482" name="Slide Image Placeholder 1428481"/>
          <p:cNvSpPr>
            <a:spLocks noTextEdit="1"/>
          </p:cNvSpPr>
          <p:nvPr>
            <p:ph type="sldImg"/>
          </p:nvPr>
        </p:nvSpPr>
        <p:spPr/>
      </p:sp>
      <p:sp>
        <p:nvSpPr>
          <p:cNvPr id="1428483" name="Text Placeholder 1428482"/>
          <p:cNvSpPr>
            <a:spLocks noGrp="1"/>
          </p:cNvSpPr>
          <p:nvPr>
            <p:ph type="body" idx="1"/>
          </p:nvPr>
        </p:nvSpPr>
        <p:spPr/>
        <p:txBody>
          <a:bodyPr lIns="93031" tIns="46516" rIns="93031" bIns="46516"/>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This is the simplest kind of encryption that involves only one secret key to cipher and decipher information. Symmetric encryption is an old and best-known technique. It uses a secret key that can either be a number, a word or a string of random letters. It is a blended with the plain text of a message to change the content in a particular way. The sender and the recipient should know the secret key that is used to encrypt and decrypt all the messages. Blowfish, AES, RC4, DES, RC5, and RC6 are examples of symmetric encryption. The most widely used symmetric algorithm is AES-128, AES-192, and AES-256.</a:t>
            </a:r>
            <a:endParaRPr lang="en-US"/>
          </a:p>
          <a:p>
            <a:endParaRPr lang="en-US"/>
          </a:p>
          <a:p>
            <a:r>
              <a:rPr lang="en-US"/>
              <a:t>The main disadvantage of the symmetric key encryption is that all parties involved have to exchange the key used to encrypt the data before they can decrypt it.</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Asymmetric encryption is also known as public key cryptography, which is a relatively new method, compared to symmetric encryption. Asymmetric encryption uses two keys to encrypt a plain text. Secret keys are exchanged over the Internet or a large network. It ensures that malicious persons do not misuse the keys. It is important to note that anyone with a secret key can decrypt the message and this is why asymmetric encryption uses two related keys to boosting security. A public key is made freely available to anyone who might want to send you a message. The second private key is kept a secret so that you can only know.</a:t>
            </a:r>
            <a:endParaRPr lang="en-US"/>
          </a:p>
          <a:p>
            <a:endParaRPr lang="en-US"/>
          </a:p>
          <a:p>
            <a:r>
              <a:rPr lang="en-US"/>
              <a:t>A message that is encrypted using a public key can only be decrypted using a private key, while also, a message encrypted using a private key can be decrypted using a public key. Security of the public key is not required because it is publicly available and can be passed over the internet. Asymmetric key has a far better power in ensuring the security of information transmitted during communication.</a:t>
            </a:r>
            <a:endParaRPr lang="en-US"/>
          </a:p>
          <a:p>
            <a:endParaRPr lang="en-US"/>
          </a:p>
          <a:p>
            <a:r>
              <a:rPr lang="en-US"/>
              <a:t>Asymmetric encryption is mostly used in day-to-day communication channels, especially over the Internet. Popular asymmetric key encryption algorithm includes EIGamal, RSA, DSA, Elliptic curve techniques, PKCS.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hyperlink" Target="https://www.oracle.com/java/technologies/javase/seccodeguide.html"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perforce.com/blog/qac/secure-coding-standards#what-ar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GIF"/><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11694" y="2977579"/>
            <a:ext cx="10768615" cy="38101"/>
          </a:xfrm>
          <a:prstGeom prst="rect">
            <a:avLst/>
          </a:prstGeom>
        </p:spPr>
      </p:pic>
      <p:sp>
        <p:nvSpPr>
          <p:cNvPr id="8" name="object 8"/>
          <p:cNvSpPr txBox="1">
            <a:spLocks noGrp="1"/>
          </p:cNvSpPr>
          <p:nvPr>
            <p:ph type="title"/>
          </p:nvPr>
        </p:nvSpPr>
        <p:spPr>
          <a:xfrm>
            <a:off x="951384" y="2012822"/>
            <a:ext cx="8011795" cy="704850"/>
          </a:xfrm>
          <a:prstGeom prst="rect">
            <a:avLst/>
          </a:prstGeom>
        </p:spPr>
        <p:txBody>
          <a:bodyPr vert="horz" wrap="square" lIns="0" tIns="12700" rIns="0" bIns="0" rtlCol="0">
            <a:spAutoFit/>
          </a:bodyPr>
          <a:lstStyle/>
          <a:p>
            <a:pPr marL="12700">
              <a:lnSpc>
                <a:spcPct val="100000"/>
              </a:lnSpc>
              <a:spcBef>
                <a:spcPts val="100"/>
              </a:spcBef>
            </a:pPr>
            <a:r>
              <a:rPr lang="en-US" sz="4500" spc="-145" dirty="0">
                <a:solidFill>
                  <a:srgbClr val="171717"/>
                </a:solidFill>
              </a:rPr>
              <a:t>Introduction to Secure Coding</a:t>
            </a:r>
            <a:endParaRPr lang="en-US" sz="4500"/>
          </a:p>
        </p:txBody>
      </p:sp>
      <p:sp>
        <p:nvSpPr>
          <p:cNvPr id="9" name="Slide Number Placeholder 8"/>
          <p:cNvSpPr>
            <a:spLocks noGrp="1"/>
          </p:cNvSpPr>
          <p:nvPr>
            <p:ph type="sldNum" sz="quarter" idx="7"/>
          </p:nvPr>
        </p:nvSpPr>
        <p:spPr/>
        <p:txBody>
          <a:bodyPr/>
          <a:p>
            <a:fld id="{B6F15528-21DE-4FAA-801E-634DDDAF4B2B}" type="slidenum">
              <a:rPr/>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8066" name="Title 1368065"/>
          <p:cNvSpPr/>
          <p:nvPr>
            <p:ph type="title"/>
          </p:nvPr>
        </p:nvSpPr>
        <p:spPr>
          <a:xfrm>
            <a:off x="1752600" y="304800"/>
            <a:ext cx="8763000" cy="762000"/>
          </a:xfrm>
          <a:solidFill>
            <a:srgbClr val="FFFFFF"/>
          </a:solidFill>
          <a:ln>
            <a:noFill/>
          </a:ln>
        </p:spPr>
        <p:txBody>
          <a:bodyPr/>
          <a:p>
            <a:pPr algn="ctr"/>
            <a:r>
              <a:rPr lang="pl-PL" altLang="x-none" sz="4000" dirty="0">
                <a:solidFill>
                  <a:srgbClr val="0000FF"/>
                </a:solidFill>
              </a:rPr>
              <a:t>Controls: Encryption</a:t>
            </a:r>
            <a:r>
              <a:t> </a:t>
            </a:r>
          </a:p>
        </p:txBody>
      </p:sp>
      <p:sp>
        <p:nvSpPr>
          <p:cNvPr id="1368067" name="Text Placeholder 1368066"/>
          <p:cNvSpPr>
            <a:spLocks noGrp="1"/>
          </p:cNvSpPr>
          <p:nvPr>
            <p:ph type="body" idx="1"/>
          </p:nvPr>
        </p:nvSpPr>
        <p:spPr>
          <a:xfrm>
            <a:off x="1752600" y="1490663"/>
            <a:ext cx="8915400" cy="4870450"/>
          </a:xfrm>
        </p:spPr>
        <p:txBody>
          <a:bodyPr/>
          <a:p>
            <a:pPr>
              <a:spcBef>
                <a:spcPts val="500"/>
              </a:spcBef>
              <a:spcAft>
                <a:spcPts val="500"/>
              </a:spcAft>
            </a:pPr>
            <a:r>
              <a:rPr lang="pl-PL" altLang="x-none" sz="2400" dirty="0"/>
              <a:t>Primary controls!</a:t>
            </a:r>
            <a:endParaRPr lang="pl-PL" altLang="x-none" sz="2400" dirty="0"/>
          </a:p>
          <a:p>
            <a:pPr>
              <a:spcBef>
                <a:spcPts val="500"/>
              </a:spcBef>
              <a:spcAft>
                <a:spcPts val="500"/>
              </a:spcAft>
            </a:pPr>
            <a:endParaRPr lang="pl-PL" altLang="x-none" sz="700" dirty="0"/>
          </a:p>
          <a:p>
            <a:pPr>
              <a:spcBef>
                <a:spcPts val="500"/>
              </a:spcBef>
              <a:spcAft>
                <a:spcPts val="500"/>
              </a:spcAft>
            </a:pPr>
            <a:r>
              <a:rPr lang="pl-PL" altLang="x-none" sz="2400" dirty="0">
                <a:solidFill>
                  <a:srgbClr val="0000FF"/>
                </a:solidFill>
              </a:rPr>
              <a:t>Cleartext</a:t>
            </a:r>
            <a:r>
              <a:rPr lang="pl-PL" altLang="x-none" sz="2400" dirty="0"/>
              <a:t> scambled into </a:t>
            </a:r>
            <a:r>
              <a:rPr lang="pl-PL" altLang="x-none" sz="2400" dirty="0">
                <a:solidFill>
                  <a:srgbClr val="0000FF"/>
                </a:solidFill>
              </a:rPr>
              <a:t>ciphertext</a:t>
            </a:r>
            <a:r>
              <a:rPr lang="pl-PL" altLang="x-none" sz="2400" dirty="0"/>
              <a:t> (enciphered text)</a:t>
            </a:r>
            <a:endParaRPr lang="pl-PL" altLang="x-none" sz="2400" dirty="0"/>
          </a:p>
          <a:p>
            <a:pPr>
              <a:spcBef>
                <a:spcPts val="500"/>
              </a:spcBef>
              <a:spcAft>
                <a:spcPts val="500"/>
              </a:spcAft>
            </a:pPr>
            <a:endParaRPr lang="pl-PL" altLang="x-none" sz="700" dirty="0"/>
          </a:p>
          <a:p>
            <a:pPr>
              <a:spcBef>
                <a:spcPts val="500"/>
              </a:spcBef>
              <a:spcAft>
                <a:spcPts val="500"/>
              </a:spcAft>
            </a:pPr>
            <a:r>
              <a:rPr lang="pl-PL" altLang="x-none" sz="2400" dirty="0"/>
              <a:t>Protects CIA:</a:t>
            </a:r>
            <a:endParaRPr lang="pl-PL" altLang="x-none" sz="2400" dirty="0"/>
          </a:p>
          <a:p>
            <a:pPr lvl="1">
              <a:spcBef>
                <a:spcPts val="500"/>
              </a:spcBef>
              <a:spcAft>
                <a:spcPts val="500"/>
              </a:spcAft>
            </a:pPr>
            <a:r>
              <a:rPr lang="pl-PL" altLang="x-none" sz="2400" dirty="0"/>
              <a:t>confidentiality – by „masking” data</a:t>
            </a:r>
            <a:endParaRPr lang="pl-PL" altLang="x-none" sz="2400" dirty="0"/>
          </a:p>
          <a:p>
            <a:pPr lvl="1">
              <a:spcBef>
                <a:spcPts val="500"/>
              </a:spcBef>
              <a:spcAft>
                <a:spcPts val="500"/>
              </a:spcAft>
            </a:pPr>
            <a:r>
              <a:rPr lang="pl-PL" altLang="x-none" sz="2400" dirty="0"/>
              <a:t>integrity – by preventing data updates</a:t>
            </a:r>
            <a:endParaRPr lang="pl-PL" altLang="x-none" sz="2400" dirty="0"/>
          </a:p>
          <a:p>
            <a:pPr lvl="2">
              <a:spcBef>
                <a:spcPts val="500"/>
              </a:spcBef>
              <a:spcAft>
                <a:spcPts val="500"/>
              </a:spcAft>
            </a:pPr>
            <a:r>
              <a:rPr lang="pl-PL" altLang="x-none" dirty="0"/>
              <a:t>e.g., checksums included</a:t>
            </a:r>
            <a:endParaRPr lang="pl-PL" altLang="x-none" dirty="0"/>
          </a:p>
          <a:p>
            <a:pPr lvl="1">
              <a:spcBef>
                <a:spcPts val="500"/>
              </a:spcBef>
              <a:spcAft>
                <a:spcPts val="500"/>
              </a:spcAft>
            </a:pPr>
            <a:r>
              <a:rPr lang="pl-PL" altLang="x-none" sz="2400" dirty="0"/>
              <a:t>availability – by using encryption-based protocols</a:t>
            </a:r>
            <a:endParaRPr lang="pl-PL" altLang="x-none" sz="2400" dirty="0"/>
          </a:p>
          <a:p>
            <a:pPr lvl="2">
              <a:spcBef>
                <a:spcPts val="500"/>
              </a:spcBef>
              <a:spcAft>
                <a:spcPts val="500"/>
              </a:spcAft>
            </a:pPr>
            <a:r>
              <a:rPr lang="pl-PL" altLang="x-none" dirty="0"/>
              <a:t>e.g., protocols ensure availablity of resources for different users</a:t>
            </a:r>
            <a:endParaRPr lang="pl-PL" altLang="x-none" dirty="0"/>
          </a:p>
          <a:p>
            <a:pPr lvl="2">
              <a:spcBef>
                <a:spcPts val="500"/>
              </a:spcBef>
              <a:spcAft>
                <a:spcPts val="500"/>
              </a:spcAft>
            </a:pPr>
            <a:endParaRPr lang="pl-PL" altLang="x-none" sz="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pic>
        <p:nvPicPr>
          <p:cNvPr id="7" name="Picture 6"/>
          <p:cNvPicPr>
            <a:picLocks noChangeAspect="1"/>
          </p:cNvPicPr>
          <p:nvPr/>
        </p:nvPicPr>
        <p:blipFill>
          <a:blip r:embed="rId1"/>
          <a:stretch>
            <a:fillRect/>
          </a:stretch>
        </p:blipFill>
        <p:spPr>
          <a:xfrm>
            <a:off x="2109470" y="1395095"/>
            <a:ext cx="7972425" cy="40671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7" name="Content Placeholder 6"/>
          <p:cNvPicPr>
            <a:picLocks noChangeAspect="1"/>
          </p:cNvPicPr>
          <p:nvPr>
            <p:ph idx="1"/>
          </p:nvPr>
        </p:nvPicPr>
        <p:blipFill>
          <a:blip r:embed="rId1"/>
          <a:stretch>
            <a:fillRect/>
          </a:stretch>
        </p:blipFill>
        <p:spPr>
          <a:xfrm>
            <a:off x="2042795" y="1900555"/>
            <a:ext cx="8105775" cy="42005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3" name="Content Placeholder 2"/>
          <p:cNvPicPr>
            <a:picLocks noChangeAspect="1"/>
          </p:cNvPicPr>
          <p:nvPr>
            <p:ph idx="1"/>
          </p:nvPr>
        </p:nvPicPr>
        <p:blipFill>
          <a:blip r:embed="rId1"/>
          <a:stretch>
            <a:fillRect/>
          </a:stretch>
        </p:blipFill>
        <p:spPr>
          <a:xfrm>
            <a:off x="1859280" y="389890"/>
            <a:ext cx="8966835" cy="5651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7" name="Content Placeholder 6"/>
          <p:cNvPicPr>
            <a:picLocks noChangeAspect="1"/>
          </p:cNvPicPr>
          <p:nvPr>
            <p:ph idx="1"/>
          </p:nvPr>
        </p:nvPicPr>
        <p:blipFill>
          <a:blip r:embed="rId1"/>
          <a:stretch>
            <a:fillRect/>
          </a:stretch>
        </p:blipFill>
        <p:spPr>
          <a:xfrm>
            <a:off x="838200" y="836295"/>
            <a:ext cx="10471785" cy="51854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21506" name="Title 21505"/>
          <p:cNvSpPr>
            <a:spLocks noGrp="1"/>
          </p:cNvSpPr>
          <p:nvPr/>
        </p:nvSpPr>
        <p:spPr>
          <a:xfrm>
            <a:off x="2475865" y="474980"/>
            <a:ext cx="7772400" cy="11430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t>Eavesdropping</a:t>
            </a:r>
          </a:p>
        </p:txBody>
      </p:sp>
      <p:sp>
        <p:nvSpPr>
          <p:cNvPr id="21507" name="Text Placeholder 21506"/>
          <p:cNvSpPr>
            <a:spLocks noGrp="1"/>
          </p:cNvSpPr>
          <p:nvPr/>
        </p:nvSpPr>
        <p:spPr>
          <a:xfrm>
            <a:off x="685800" y="1981200"/>
            <a:ext cx="7772400"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90000"/>
              </a:lnSpc>
            </a:pPr>
            <a:r>
              <a:t>An Eavesdropping attack only passively</a:t>
            </a:r>
            <a:r>
              <a:rPr dirty="0" err="1"/>
              <a:t> </a:t>
            </a:r>
            <a:r>
              <a:t>observe messages.</a:t>
            </a:r>
          </a:p>
          <a:p>
            <a:pPr>
              <a:lnSpc>
                <a:spcPct val="90000"/>
              </a:lnSpc>
            </a:pPr>
            <a:endParaRPr dirty="0"/>
          </a:p>
          <a:p>
            <a:pPr>
              <a:lnSpc>
                <a:spcPct val="90000"/>
              </a:lnSpc>
            </a:pPr>
            <a:r>
              <a:t>Protocols defend against Eavesdropping attacks by using encryption for confidentiality.</a:t>
            </a:r>
          </a:p>
          <a:p>
            <a:pPr>
              <a:lnSpc>
                <a:spcPct val="90000"/>
              </a:lnSpc>
            </a:pPr>
          </a:p>
          <a:p>
            <a:pPr>
              <a:lnSpc>
                <a:spcPct val="90000"/>
              </a:lnSpc>
            </a:pPr>
            <a:r>
              <a:t>The attacker is a </a:t>
            </a:r>
            <a:r>
              <a:rPr b="1"/>
              <a:t>passive</a:t>
            </a:r>
            <a:r>
              <a:rPr b="1" dirty="0" err="1"/>
              <a:t> </a:t>
            </a:r>
            <a:r>
              <a:rPr b="1"/>
              <a:t>outsider</a:t>
            </a:r>
            <a: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21506" name="Title 21505"/>
          <p:cNvSpPr>
            <a:spLocks noGrp="1"/>
          </p:cNvSpPr>
          <p:nvPr/>
        </p:nvSpPr>
        <p:spPr>
          <a:xfrm>
            <a:off x="974725" y="474980"/>
            <a:ext cx="9716770" cy="11430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t>Heartbleed and Openssl </a:t>
            </a:r>
            <a:r>
              <a:rPr lang="en-US"/>
              <a:t>V</a:t>
            </a:r>
            <a:r>
              <a:t>ulnerabilities</a:t>
            </a:r>
          </a:p>
        </p:txBody>
      </p:sp>
      <p:sp>
        <p:nvSpPr>
          <p:cNvPr id="21507" name="Text Placeholder 21506"/>
          <p:cNvSpPr>
            <a:spLocks noGrp="1"/>
          </p:cNvSpPr>
          <p:nvPr/>
        </p:nvSpPr>
        <p:spPr>
          <a:xfrm>
            <a:off x="656590" y="1617980"/>
            <a:ext cx="11280775"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90000"/>
              </a:lnSpc>
            </a:pPr>
            <a:r>
              <a:rPr sz="2000"/>
              <a:t>Even with a large number of organizations using OpenSSL, OpenSSL vulnerabilities and security was mostly overlooked until the heartbleed vulnerability which was disclosed in April 2014.</a:t>
            </a:r>
            <a:endParaRPr sz="2000"/>
          </a:p>
          <a:p>
            <a:pPr>
              <a:lnSpc>
                <a:spcPct val="90000"/>
              </a:lnSpc>
            </a:pPr>
            <a:endParaRPr sz="2000"/>
          </a:p>
          <a:p>
            <a:pPr>
              <a:lnSpc>
                <a:spcPct val="90000"/>
              </a:lnSpc>
            </a:pPr>
            <a:r>
              <a:rPr sz="2000"/>
              <a:t>Unlike other vulnerabilities in the past, heartbleed attack can steal the private/secret key of an SSL certificate without having any privileged access to the server. </a:t>
            </a:r>
            <a:endParaRPr sz="2000"/>
          </a:p>
          <a:p>
            <a:pPr>
              <a:lnSpc>
                <a:spcPct val="90000"/>
              </a:lnSpc>
            </a:pPr>
            <a:endParaRPr sz="2000"/>
          </a:p>
          <a:p>
            <a:pPr>
              <a:lnSpc>
                <a:spcPct val="90000"/>
              </a:lnSpc>
            </a:pPr>
            <a:r>
              <a:rPr sz="2000"/>
              <a:t>Keys stolen with the heartbleed vulnerability could be used to decrypt all encrypted communication between the server and client. This led to a lot of panic since any stolen private keys could be used to decrypt communication even after patching the affected openssl version/server. </a:t>
            </a:r>
            <a:endParaRPr sz="2000"/>
          </a:p>
          <a:p>
            <a:pPr>
              <a:lnSpc>
                <a:spcPct val="90000"/>
              </a:lnSpc>
            </a:pPr>
            <a:endParaRPr sz="2000"/>
          </a:p>
          <a:p>
            <a:pPr>
              <a:lnSpc>
                <a:spcPct val="90000"/>
              </a:lnSpc>
            </a:pPr>
            <a:r>
              <a:rPr sz="2000"/>
              <a:t>As a result of this, all certificates(installed on affected servers) had to be re issued with a new private key.</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21506" name="Title 21505"/>
          <p:cNvSpPr>
            <a:spLocks noGrp="1"/>
          </p:cNvSpPr>
          <p:nvPr/>
        </p:nvSpPr>
        <p:spPr>
          <a:xfrm>
            <a:off x="974725" y="474980"/>
            <a:ext cx="9716770" cy="11430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t>Heartbleed and Openssl </a:t>
            </a:r>
            <a:r>
              <a:rPr lang="en-US"/>
              <a:t>V</a:t>
            </a:r>
            <a:r>
              <a:t>ulnerabilities</a:t>
            </a:r>
          </a:p>
        </p:txBody>
      </p:sp>
      <p:sp>
        <p:nvSpPr>
          <p:cNvPr id="21507" name="Text Placeholder 21506"/>
          <p:cNvSpPr>
            <a:spLocks noGrp="1"/>
          </p:cNvSpPr>
          <p:nvPr/>
        </p:nvSpPr>
        <p:spPr>
          <a:xfrm>
            <a:off x="656590" y="1617980"/>
            <a:ext cx="11280775"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90000"/>
              </a:lnSpc>
            </a:pPr>
            <a:r>
              <a:rPr sz="2000"/>
              <a:t>Even with a large number of organizations using OpenSSL, OpenSSL vulnerabilities and security was mostly overlooked until the heartbleed vulnerability which was disclosed in April 2014.</a:t>
            </a:r>
            <a:endParaRPr sz="2000"/>
          </a:p>
          <a:p>
            <a:pPr>
              <a:lnSpc>
                <a:spcPct val="90000"/>
              </a:lnSpc>
            </a:pPr>
            <a:endParaRPr sz="2000"/>
          </a:p>
          <a:p>
            <a:pPr>
              <a:lnSpc>
                <a:spcPct val="90000"/>
              </a:lnSpc>
            </a:pPr>
            <a:r>
              <a:rPr sz="2000"/>
              <a:t>Unlike other vulnerabilities in the past, heartbleed attack can steal the private/secret key of an SSL certificate without having any privileged access to the server. </a:t>
            </a:r>
            <a:endParaRPr sz="2000"/>
          </a:p>
          <a:p>
            <a:pPr>
              <a:lnSpc>
                <a:spcPct val="90000"/>
              </a:lnSpc>
            </a:pPr>
            <a:endParaRPr sz="2000"/>
          </a:p>
          <a:p>
            <a:pPr>
              <a:lnSpc>
                <a:spcPct val="90000"/>
              </a:lnSpc>
            </a:pPr>
            <a:r>
              <a:rPr sz="2000"/>
              <a:t>Keys stolen with the heartbleed vulnerability could be used to decrypt all encrypted communication between the server and client. This led to a lot of panic since any stolen private keys could be used to decrypt communication even after patching the affected openssl version/server. </a:t>
            </a:r>
            <a:endParaRPr sz="2000"/>
          </a:p>
          <a:p>
            <a:pPr>
              <a:lnSpc>
                <a:spcPct val="90000"/>
              </a:lnSpc>
            </a:pPr>
            <a:endParaRPr sz="2000"/>
          </a:p>
          <a:p>
            <a:pPr>
              <a:lnSpc>
                <a:spcPct val="90000"/>
              </a:lnSpc>
            </a:pPr>
            <a:r>
              <a:rPr sz="2000"/>
              <a:t>As a result of this, all certificates(installed on affected servers) had to be re issued with a new private key.</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21506" name="Title 21505"/>
          <p:cNvSpPr>
            <a:spLocks noGrp="1"/>
          </p:cNvSpPr>
          <p:nvPr/>
        </p:nvSpPr>
        <p:spPr>
          <a:xfrm>
            <a:off x="974725" y="474980"/>
            <a:ext cx="9716770" cy="11430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t>POODLE</a:t>
            </a:r>
          </a:p>
        </p:txBody>
      </p:sp>
      <p:sp>
        <p:nvSpPr>
          <p:cNvPr id="21507" name="Text Placeholder 21506"/>
          <p:cNvSpPr>
            <a:spLocks noGrp="1"/>
          </p:cNvSpPr>
          <p:nvPr/>
        </p:nvSpPr>
        <p:spPr>
          <a:xfrm>
            <a:off x="656590" y="1617980"/>
            <a:ext cx="11280775"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90000"/>
              </a:lnSpc>
            </a:pPr>
            <a:r>
              <a:rPr sz="2000"/>
              <a:t>With POODLE attack, an attacker could decrypt the content transferred over an SSLv3 connection. POODLE attacks make use of the web browsers’ and servers’ fallback to SSLv3 in case of issues with negotiating a TLS session and the attacker could in turn exploit the vulnerability in SSLv3</a:t>
            </a:r>
            <a:r>
              <a:rPr lang="en-US" sz="2000"/>
              <a:t>.</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21506" name="Title 21505"/>
          <p:cNvSpPr>
            <a:spLocks noGrp="1"/>
          </p:cNvSpPr>
          <p:nvPr/>
        </p:nvSpPr>
        <p:spPr>
          <a:xfrm>
            <a:off x="974725" y="474980"/>
            <a:ext cx="9716770" cy="11430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t>POODLE</a:t>
            </a:r>
          </a:p>
        </p:txBody>
      </p:sp>
      <p:sp>
        <p:nvSpPr>
          <p:cNvPr id="21507" name="Text Placeholder 21506"/>
          <p:cNvSpPr>
            <a:spLocks noGrp="1"/>
          </p:cNvSpPr>
          <p:nvPr/>
        </p:nvSpPr>
        <p:spPr>
          <a:xfrm>
            <a:off x="656590" y="1617980"/>
            <a:ext cx="11280775"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90000"/>
              </a:lnSpc>
            </a:pPr>
            <a:r>
              <a:rPr sz="2000"/>
              <a:t>With POODLE attack, an attacker could decrypt the content transferred over an SSLv3 connection. POODLE attacks make use of the web browsers’ and servers’ fallback to SSLv3 in case of issues with negotiating a TLS session and the attacker could in turn exploit the vulnerability in SSLv3</a:t>
            </a:r>
            <a:r>
              <a:rPr lang="en-US" sz="2000"/>
              <a:t>.</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1"/>
          <p:cNvSpPr/>
          <p:nvPr>
            <p:custDataLst>
              <p:tags r:id="rId1"/>
            </p:custDataLst>
          </p:nvPr>
        </p:nvSpPr>
        <p:spPr>
          <a:xfrm>
            <a:off x="1809750" y="428625"/>
            <a:ext cx="8429625" cy="1938020"/>
          </a:xfrm>
          <a:prstGeom prst="rect">
            <a:avLst/>
          </a:prstGeom>
          <a:noFill/>
          <a:ln w="9525">
            <a:noFill/>
          </a:ln>
        </p:spPr>
        <p:txBody>
          <a:bodyPr wrap="square">
            <a:spAutoFit/>
          </a:bodyPr>
          <a:p>
            <a:pPr algn="ctr"/>
            <a:r>
              <a:rPr lang="en-US" sz="2400" b="1">
                <a:solidFill>
                  <a:srgbClr val="C00000"/>
                </a:solidFill>
              </a:rPr>
              <a:t>Common Vulnerabilities and Exposures (CVE) </a:t>
            </a:r>
            <a:endParaRPr lang="en-US" sz="2400" b="1">
              <a:solidFill>
                <a:srgbClr val="C00000"/>
              </a:solidFill>
            </a:endParaRPr>
          </a:p>
          <a:p>
            <a:pPr algn="ctr"/>
            <a:endParaRPr lang="en-US" sz="2400" b="1">
              <a:solidFill>
                <a:srgbClr val="C00000"/>
              </a:solidFill>
            </a:endParaRPr>
          </a:p>
          <a:p>
            <a:r>
              <a:rPr lang="en-US" sz="2400" b="1">
                <a:solidFill>
                  <a:srgbClr val="002060"/>
                </a:solidFill>
              </a:rPr>
              <a:t>A list of publicly disclosed information security vulnerabilities</a:t>
            </a:r>
            <a:endParaRPr lang="en-US" sz="2400" b="1">
              <a:solidFill>
                <a:srgbClr val="002060"/>
              </a:solidFill>
            </a:endParaRPr>
          </a:p>
          <a:p>
            <a:r>
              <a:rPr lang="en-US" sz="2400" b="1">
                <a:solidFill>
                  <a:srgbClr val="002060"/>
                </a:solidFill>
              </a:rPr>
              <a:t> and exposures</a:t>
            </a:r>
            <a:endParaRPr lang="en-US" sz="2400" b="1">
              <a:solidFill>
                <a:srgbClr val="002060"/>
              </a:solidFill>
            </a:endParaRPr>
          </a:p>
          <a:p>
            <a:pPr algn="just"/>
            <a:endParaRPr lang="en-US" sz="2400" b="1">
              <a:solidFill>
                <a:srgbClr val="002060"/>
              </a:solidFill>
            </a:endParaRPr>
          </a:p>
        </p:txBody>
      </p:sp>
      <p:sp>
        <p:nvSpPr>
          <p:cNvPr id="3075" name="Rectangle 2"/>
          <p:cNvSpPr/>
          <p:nvPr>
            <p:custDataLst>
              <p:tags r:id="rId2"/>
            </p:custDataLst>
          </p:nvPr>
        </p:nvSpPr>
        <p:spPr>
          <a:xfrm>
            <a:off x="1738313" y="2571750"/>
            <a:ext cx="8572500" cy="3046095"/>
          </a:xfrm>
          <a:prstGeom prst="rect">
            <a:avLst/>
          </a:prstGeom>
          <a:noFill/>
          <a:ln w="9525">
            <a:noFill/>
          </a:ln>
        </p:spPr>
        <p:txBody>
          <a:bodyPr wrap="square">
            <a:spAutoFit/>
          </a:bodyPr>
          <a:p>
            <a:pPr algn="just"/>
            <a:r>
              <a:rPr lang="en-US" sz="2400" b="1">
                <a:solidFill>
                  <a:srgbClr val="002060"/>
                </a:solidFill>
              </a:rPr>
              <a:t>CVE was launched in 1999 by the MITRE corporation to identify and categorize vulnerabilities in software and firmware.</a:t>
            </a:r>
            <a:endParaRPr lang="en-US" sz="2400" b="1">
              <a:solidFill>
                <a:srgbClr val="002060"/>
              </a:solidFill>
            </a:endParaRPr>
          </a:p>
          <a:p>
            <a:pPr algn="just"/>
            <a:endParaRPr lang="en-US" sz="2400" b="1">
              <a:solidFill>
                <a:srgbClr val="002060"/>
              </a:solidFill>
            </a:endParaRPr>
          </a:p>
          <a:p>
            <a:pPr algn="just"/>
            <a:r>
              <a:rPr lang="en-US" sz="2400" b="1">
                <a:solidFill>
                  <a:srgbClr val="002060"/>
                </a:solidFill>
              </a:rPr>
              <a:t> CVE provides a free dictionary for organizations to improve their cyber security. </a:t>
            </a:r>
            <a:endParaRPr lang="en-US" sz="2400" b="1">
              <a:solidFill>
                <a:srgbClr val="002060"/>
              </a:solidFill>
            </a:endParaRPr>
          </a:p>
          <a:p>
            <a:pPr algn="just"/>
            <a:endParaRPr lang="en-US" sz="2400" b="1">
              <a:solidFill>
                <a:srgbClr val="002060"/>
              </a:solidFill>
            </a:endParaRPr>
          </a:p>
          <a:p>
            <a:pPr algn="just"/>
            <a:r>
              <a:rPr lang="en-US" sz="2400" b="1">
                <a:solidFill>
                  <a:srgbClr val="002060"/>
                </a:solidFill>
              </a:rPr>
              <a:t>MITRE is a nonprofit that operates federally funded research and development centers in the United States.</a:t>
            </a:r>
            <a:endParaRPr lang="en-US" sz="2400" b="1">
              <a:solidFill>
                <a:srgbClr val="00206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21506" name="Title 21505"/>
          <p:cNvSpPr>
            <a:spLocks noGrp="1"/>
          </p:cNvSpPr>
          <p:nvPr/>
        </p:nvSpPr>
        <p:spPr>
          <a:xfrm>
            <a:off x="974725" y="474980"/>
            <a:ext cx="9716770" cy="11430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t>CRIME Attack</a:t>
            </a:r>
          </a:p>
        </p:txBody>
      </p:sp>
      <p:sp>
        <p:nvSpPr>
          <p:cNvPr id="21507" name="Text Placeholder 21506"/>
          <p:cNvSpPr>
            <a:spLocks noGrp="1"/>
          </p:cNvSpPr>
          <p:nvPr/>
        </p:nvSpPr>
        <p:spPr>
          <a:xfrm>
            <a:off x="656590" y="1617980"/>
            <a:ext cx="11280775"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90000"/>
              </a:lnSpc>
            </a:pPr>
            <a:r>
              <a:rPr sz="2000"/>
              <a:t>The CRIME attack is a vulnerability in the compression of the Secure Sockets Layer (SSL)/Transport Layer Security (TLS) protocols and the SPDY protocol. The abbreviation stands for Compression Ratio Info-leak Made Easy. </a:t>
            </a:r>
            <a:endParaRPr sz="2000"/>
          </a:p>
          <a:p>
            <a:pPr>
              <a:lnSpc>
                <a:spcPct val="90000"/>
              </a:lnSpc>
            </a:pPr>
            <a:endParaRPr sz="2000"/>
          </a:p>
          <a:p>
            <a:pPr>
              <a:lnSpc>
                <a:spcPct val="90000"/>
              </a:lnSpc>
            </a:pPr>
            <a:r>
              <a:rPr sz="2000"/>
              <a:t>This type of risk constitutes an attack against secret web cookies sent over connections through compressed HTTPS for SSL/TLS protocols or SPDY, Google’s HTTP-like protocol. The attack can leave cookie data vulnerable to session hijacking.</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21506" name="Title 21505"/>
          <p:cNvSpPr>
            <a:spLocks noGrp="1"/>
          </p:cNvSpPr>
          <p:nvPr/>
        </p:nvSpPr>
        <p:spPr>
          <a:xfrm>
            <a:off x="974725" y="474980"/>
            <a:ext cx="9716770" cy="11430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t>BREACH attack</a:t>
            </a:r>
          </a:p>
        </p:txBody>
      </p:sp>
      <p:sp>
        <p:nvSpPr>
          <p:cNvPr id="21507" name="Text Placeholder 21506"/>
          <p:cNvSpPr>
            <a:spLocks noGrp="1"/>
          </p:cNvSpPr>
          <p:nvPr/>
        </p:nvSpPr>
        <p:spPr>
          <a:xfrm>
            <a:off x="656590" y="1436370"/>
            <a:ext cx="11280775" cy="523938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90000"/>
              </a:lnSpc>
            </a:pPr>
            <a:r>
              <a:rPr sz="2000"/>
              <a:t>To beat encryption, the BREACH attack targets the implementation of HTTP responses using HTTP compression, which is critical to many enterprises because it minimizes bandwidth costs and speeds up webpage load times.</a:t>
            </a:r>
            <a:endParaRPr sz="2000"/>
          </a:p>
          <a:p>
            <a:pPr>
              <a:lnSpc>
                <a:spcPct val="90000"/>
              </a:lnSpc>
            </a:pPr>
            <a:endParaRPr sz="2000"/>
          </a:p>
          <a:p>
            <a:pPr>
              <a:lnSpc>
                <a:spcPct val="90000"/>
              </a:lnSpc>
            </a:pPr>
            <a:r>
              <a:rPr sz="2000"/>
              <a:t>The BREACH attack steals information about how data is encrypted from HTTPS-enabled Web applications by essentially combining two existing types of attacks: using cross-site request forgery (CSRF) to change data in transport, and injecting data into the HTTPS headers using a man-in-the-middle attack. The response to these requested changes, based on the injected data, allows attackers to determine the secret used for the encryption of the session one byte at a time, which can then be used to decrypt the data.</a:t>
            </a:r>
            <a:endParaRPr sz="2000"/>
          </a:p>
          <a:p>
            <a:pPr>
              <a:lnSpc>
                <a:spcPct val="90000"/>
              </a:lnSpc>
            </a:pPr>
            <a:endParaRPr sz="2000"/>
          </a:p>
          <a:p>
            <a:pPr>
              <a:lnSpc>
                <a:spcPct val="90000"/>
              </a:lnSpc>
            </a:pPr>
            <a:r>
              <a:rPr sz="2000"/>
              <a:t>While static websites are at low risk for these attacks, full-featured Web applications are highly vulnerable due to the fact that they are designed to accept input from the Web client, making it much easier to measure changes in the webpages served by the Web application and eventually decrypt the connection. Though the practical implications for the attack technique on the server side are minimal, on the client side, updates must be made to prevent man-in-the-middle attacks. Fortunately, this attack may not work against other protocols that use SSL/TLS for transport layer encryption like SSL-SMTP or IMAPS.</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2" name="Content Placeholder 1"/>
          <p:cNvSpPr/>
          <p:nvPr>
            <p:ph idx="1"/>
          </p:nvPr>
        </p:nvSpPr>
        <p:spPr>
          <a:xfrm>
            <a:off x="838200" y="497205"/>
            <a:ext cx="10515600" cy="5304155"/>
          </a:xfrm>
        </p:spPr>
        <p:txBody>
          <a:bodyPr/>
          <a:p>
            <a:pPr marL="0" indent="0" algn="ctr">
              <a:buNone/>
            </a:pPr>
            <a:r>
              <a:rPr lang="en-US"/>
              <a:t>Secure Coding Guidelines for Java SE</a:t>
            </a:r>
            <a:endParaRPr lang="en-US"/>
          </a:p>
          <a:p>
            <a:pPr marL="0" indent="0" algn="ctr">
              <a:buNone/>
            </a:pPr>
            <a:r>
              <a:rPr lang="en-US">
                <a:hlinkClick r:id="rId1" tooltip="" action="ppaction://hlinkfile"/>
              </a:rPr>
              <a:t>https://www.oracle.com/java/technologies/javase/seccodeguide.html</a:t>
            </a:r>
            <a:endParaRPr lang="en-US">
              <a:hlinkClick r:id="rId1" tooltip="" action="ppaction://hlinkfile"/>
            </a:endParaRPr>
          </a:p>
          <a:p>
            <a:pPr marL="0" indent="0" algn="l">
              <a:buNone/>
            </a:pPr>
            <a:endParaRPr lang="en-US"/>
          </a:p>
        </p:txBody>
      </p:sp>
      <p:pic>
        <p:nvPicPr>
          <p:cNvPr id="3" name="Picture 2"/>
          <p:cNvPicPr>
            <a:picLocks noChangeAspect="1"/>
          </p:cNvPicPr>
          <p:nvPr/>
        </p:nvPicPr>
        <p:blipFill>
          <a:blip r:embed="rId2"/>
          <a:stretch>
            <a:fillRect/>
          </a:stretch>
        </p:blipFill>
        <p:spPr>
          <a:xfrm>
            <a:off x="410210" y="2542540"/>
            <a:ext cx="11544300" cy="25812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t>What Is </a:t>
            </a:r>
            <a:r>
              <a:rPr lang="en-US">
                <a:sym typeface="+mn-ea"/>
              </a:rPr>
              <a:t>Secure Software</a:t>
            </a:r>
            <a:r>
              <a:rPr lang="en-US"/>
              <a:t> and Secure Coding Standards?</a:t>
            </a:r>
            <a:endParaRPr lang="en-US"/>
          </a:p>
        </p:txBody>
      </p:sp>
      <p:sp>
        <p:nvSpPr>
          <p:cNvPr id="3" name="Content Placeholder 2"/>
          <p:cNvSpPr>
            <a:spLocks noGrp="1"/>
          </p:cNvSpPr>
          <p:nvPr>
            <p:ph idx="1"/>
          </p:nvPr>
        </p:nvSpPr>
        <p:spPr>
          <a:xfrm>
            <a:off x="838200" y="1825625"/>
            <a:ext cx="11265535" cy="4351655"/>
          </a:xfrm>
        </p:spPr>
        <p:txBody>
          <a:bodyPr>
            <a:normAutofit fontScale="80000"/>
          </a:bodyPr>
          <a:p>
            <a:pPr marL="0" indent="0">
              <a:buNone/>
            </a:pPr>
            <a:r>
              <a:rPr lang="en-US">
                <a:hlinkClick r:id="rId1" tooltip="" action="ppaction://hlinkfile"/>
              </a:rPr>
              <a:t>https://www.perforce.com/blog/qac/secure-coding-standards#what-are</a:t>
            </a:r>
            <a:endParaRPr lang="en-US">
              <a:hlinkClick r:id="rId1" tooltip="" action="ppaction://hlinkfile"/>
            </a:endParaRPr>
          </a:p>
          <a:p>
            <a:pPr marL="0" indent="0">
              <a:buNone/>
            </a:pPr>
            <a:endParaRPr lang="en-US"/>
          </a:p>
          <a:p>
            <a:pPr marL="0" indent="0">
              <a:buNone/>
            </a:pPr>
            <a:r>
              <a:rPr lang="en-US"/>
              <a:t>Secure software is software that has been developed in such a way that it will continue to function normally even when subjected to malicious attacks.</a:t>
            </a:r>
            <a:endParaRPr lang="en-US"/>
          </a:p>
          <a:p>
            <a:pPr marL="0" indent="0">
              <a:buNone/>
            </a:pPr>
            <a:endParaRPr lang="en-US"/>
          </a:p>
          <a:p>
            <a:pPr marL="0" indent="0">
              <a:buNone/>
            </a:pPr>
            <a:r>
              <a:rPr lang="en-US"/>
              <a:t>This helps to ensure the security of software by:</a:t>
            </a:r>
            <a:endParaRPr lang="en-US"/>
          </a:p>
          <a:p>
            <a:r>
              <a:rPr lang="en-US"/>
              <a:t>Managing access control</a:t>
            </a:r>
            <a:endParaRPr lang="en-US"/>
          </a:p>
          <a:p>
            <a:r>
              <a:rPr lang="en-US"/>
              <a:t>Providing data protection</a:t>
            </a:r>
            <a:endParaRPr lang="en-US"/>
          </a:p>
          <a:p>
            <a:r>
              <a:rPr lang="en-US"/>
              <a:t>Safeguarding against viruses and other cybersecurity vulnerabilities</a:t>
            </a:r>
            <a:endParaRPr lang="en-US"/>
          </a:p>
          <a:p>
            <a:pPr>
              <a:buNone/>
            </a:pPr>
            <a:r>
              <a:rPr lang="en-US"/>
              <a:t>An essential part of security software is secure codin</a:t>
            </a:r>
            <a:r>
              <a:rPr lang="en-US" u="sng"/>
              <a:t>g and using the right software security tool</a:t>
            </a:r>
            <a:endParaRPr lang="en-US" u="sng"/>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91440" tIns="45720" rIns="91440" bIns="45720" anchor="ctr" anchorCtr="0">
            <a:normAutofit fontScale="90000"/>
          </a:bodyPr>
          <a:p>
            <a:pPr>
              <a:buNone/>
            </a:pPr>
            <a:r>
              <a:rPr dirty="0"/>
              <a:t>OWASP Top 10 Application T10 Security Risks – 2013 </a:t>
            </a:r>
            <a:endParaRPr dirty="0"/>
          </a:p>
        </p:txBody>
      </p:sp>
      <p:sp>
        <p:nvSpPr>
          <p:cNvPr id="17411" name="Content Placeholder 2"/>
          <p:cNvSpPr>
            <a:spLocks noGrp="1"/>
          </p:cNvSpPr>
          <p:nvPr>
            <p:ph idx="1"/>
          </p:nvPr>
        </p:nvSpPr>
        <p:spPr>
          <a:xfrm>
            <a:off x="1981200" y="1524000"/>
            <a:ext cx="8458200" cy="4114800"/>
          </a:xfrm>
        </p:spPr>
        <p:txBody>
          <a:bodyPr vert="horz" wrap="square" lIns="91440" tIns="45720" rIns="91440" bIns="45720" anchor="t" anchorCtr="0"/>
          <a:p>
            <a:r>
              <a:rPr b="1" dirty="0"/>
              <a:t>A1 – Injection:  </a:t>
            </a:r>
            <a:r>
              <a:rPr sz="2400" dirty="0"/>
              <a:t>Injection flaws, such as SQL, OS, and LDAP injection occur when untrusted data is sent to an interpreter as part of a command or query. The attacker’s hostile data can trick the interpreter into executing unintended commands or accessing data without proper authorization.</a:t>
            </a:r>
            <a:endParaRPr sz="2400" dirty="0"/>
          </a:p>
          <a:p>
            <a:r>
              <a:rPr b="1" dirty="0"/>
              <a:t>A2 – Broken Authentication and Session Management : </a:t>
            </a:r>
            <a:r>
              <a:rPr sz="2400" dirty="0"/>
              <a:t>Application functions related to authentication and session management are often not implemented correctly, allowing attackers to compromise passwords, keys, or session tokens, or to exploit other implementation flaws to assume other users’ identities. </a:t>
            </a:r>
            <a:endParaRPr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p:txBody>
          <a:bodyPr vert="horz" wrap="square" lIns="91440" tIns="45720" rIns="91440" bIns="45720" anchor="ctr" anchorCtr="0">
            <a:normAutofit fontScale="90000"/>
          </a:bodyPr>
          <a:p>
            <a:pPr>
              <a:buNone/>
            </a:pPr>
            <a:r>
              <a:rPr dirty="0"/>
              <a:t>OWASP Top 10 Application T10 Security Risks – 2013 </a:t>
            </a:r>
            <a:endParaRPr dirty="0"/>
          </a:p>
        </p:txBody>
      </p:sp>
      <p:sp>
        <p:nvSpPr>
          <p:cNvPr id="18435" name="Content Placeholder 2"/>
          <p:cNvSpPr>
            <a:spLocks noGrp="1"/>
          </p:cNvSpPr>
          <p:nvPr>
            <p:ph idx="1"/>
          </p:nvPr>
        </p:nvSpPr>
        <p:spPr>
          <a:xfrm>
            <a:off x="1981200" y="1524000"/>
            <a:ext cx="8458200" cy="4114800"/>
          </a:xfrm>
        </p:spPr>
        <p:txBody>
          <a:bodyPr vert="horz" wrap="square" lIns="91440" tIns="45720" rIns="91440" bIns="45720" anchor="t" anchorCtr="0">
            <a:normAutofit lnSpcReduction="10000"/>
          </a:bodyPr>
          <a:p>
            <a:r>
              <a:rPr b="1" dirty="0"/>
              <a:t>A3 – Cross-Site Scripting (XSS):  </a:t>
            </a:r>
            <a:r>
              <a:rPr sz="2400" dirty="0"/>
              <a:t>XSS flaws occur whenever an application takes untrusted data and sends it to a web browser without proper validation or escaping. XSS allows attackers to execute scripts in the victim’s browser which can hijack user sessions, deface web sites, or redirect the user to malicious sites. </a:t>
            </a:r>
            <a:endParaRPr sz="2400" dirty="0"/>
          </a:p>
          <a:p>
            <a:r>
              <a:rPr b="1" dirty="0"/>
              <a:t>A4 – Insecure Direct Object References: </a:t>
            </a:r>
            <a:r>
              <a:rPr sz="2400" dirty="0"/>
              <a:t>A direct object reference occurs when a developer exposes a reference to an internal implementation object, such as a file, directory, or database key. Without an access control check or other protection, attackers can manipulate these references to access unauthorized data. </a:t>
            </a:r>
            <a:endParaRPr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p:txBody>
          <a:bodyPr vert="horz" wrap="square" lIns="91440" tIns="45720" rIns="91440" bIns="45720" anchor="ctr" anchorCtr="0">
            <a:normAutofit fontScale="90000"/>
          </a:bodyPr>
          <a:p>
            <a:pPr>
              <a:buNone/>
            </a:pPr>
            <a:r>
              <a:rPr dirty="0"/>
              <a:t>OWASP Top 10 Application T10 Security Risks – 2013 </a:t>
            </a:r>
            <a:endParaRPr dirty="0"/>
          </a:p>
        </p:txBody>
      </p:sp>
      <p:sp>
        <p:nvSpPr>
          <p:cNvPr id="19459" name="Content Placeholder 2"/>
          <p:cNvSpPr>
            <a:spLocks noGrp="1"/>
          </p:cNvSpPr>
          <p:nvPr>
            <p:ph idx="1"/>
          </p:nvPr>
        </p:nvSpPr>
        <p:spPr>
          <a:xfrm>
            <a:off x="1981200" y="1524000"/>
            <a:ext cx="8458200" cy="4114800"/>
          </a:xfrm>
        </p:spPr>
        <p:txBody>
          <a:bodyPr vert="horz" wrap="square" lIns="91440" tIns="45720" rIns="91440" bIns="45720" anchor="t" anchorCtr="0"/>
          <a:p>
            <a:r>
              <a:rPr b="1" dirty="0"/>
              <a:t>A5 – Security Misconfiguration:  </a:t>
            </a:r>
            <a:r>
              <a:rPr sz="2000" dirty="0"/>
              <a:t>Good security requires having a secure configuration defined and deployed for the application, frameworks, application server, web server, database server, and platform. Secure settings should be defined, implemented, and maintained, as defaults are often insecure. Additionally, software should be kept up to date. </a:t>
            </a:r>
            <a:endParaRPr sz="2000" dirty="0"/>
          </a:p>
          <a:p>
            <a:r>
              <a:rPr b="1" dirty="0"/>
              <a:t>A6 – Sensitive Data Exposure: </a:t>
            </a:r>
            <a:r>
              <a:rPr sz="2000" dirty="0"/>
              <a:t>Many web applications do not properly protect sensitive data, such as credit cards, tax IDs, and authentication credentials. Attackers may steal or modify such weakly protected data to conduct credit card fraud, identity theft, or other crimes. Sensitive data deserves extra protection such as encryption at rest or in transit, as well as special precautions when exchanged with the browser. </a:t>
            </a:r>
            <a:r>
              <a:rPr sz="2400" dirty="0"/>
              <a:t> </a:t>
            </a:r>
            <a:endParaRPr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p:txBody>
          <a:bodyPr vert="horz" wrap="square" lIns="91440" tIns="45720" rIns="91440" bIns="45720" anchor="ctr" anchorCtr="0">
            <a:normAutofit fontScale="90000"/>
          </a:bodyPr>
          <a:p>
            <a:pPr>
              <a:buNone/>
            </a:pPr>
            <a:r>
              <a:rPr dirty="0"/>
              <a:t>OWASP Top 10 Application T10 Security Risks – 2013 </a:t>
            </a:r>
            <a:endParaRPr dirty="0"/>
          </a:p>
        </p:txBody>
      </p:sp>
      <p:sp>
        <p:nvSpPr>
          <p:cNvPr id="20483" name="Content Placeholder 2"/>
          <p:cNvSpPr>
            <a:spLocks noGrp="1"/>
          </p:cNvSpPr>
          <p:nvPr>
            <p:ph idx="1"/>
          </p:nvPr>
        </p:nvSpPr>
        <p:spPr>
          <a:xfrm>
            <a:off x="1981200" y="1524000"/>
            <a:ext cx="8458200" cy="4114800"/>
          </a:xfrm>
        </p:spPr>
        <p:txBody>
          <a:bodyPr vert="horz" wrap="square" lIns="91440" tIns="45720" rIns="91440" bIns="45720" anchor="t" anchorCtr="0"/>
          <a:p>
            <a:r>
              <a:rPr b="1" dirty="0"/>
              <a:t>A7 – Missing Function Level Access Control:  </a:t>
            </a:r>
            <a:r>
              <a:rPr sz="2000" dirty="0"/>
              <a:t>Most web applications verify function level access rights before making that functionality visible in the UI. However, applications need to perform the same access control checks on the server when each function is accessed. If requests are not verified, attackers will be able to forge requests in order to access functionality without proper authorization.  </a:t>
            </a:r>
            <a:endParaRPr sz="2000" dirty="0"/>
          </a:p>
          <a:p>
            <a:r>
              <a:rPr b="1" dirty="0"/>
              <a:t>A8 - Cross-Site Request Forgery (CSRF): </a:t>
            </a:r>
            <a:r>
              <a:rPr sz="2000" dirty="0"/>
              <a:t>A CSRF attack forces a logged-on victim’s browser to send a forged HTTP request, including the victim’s session cookie and any other automatically included authentication information, to a vulnerable web application. This allows the attacker to force the victim’s browser to generate requests the vulnerable application thinks are legitimate requests from the victim.</a:t>
            </a:r>
            <a:r>
              <a:rPr sz="2400" dirty="0"/>
              <a:t> </a:t>
            </a:r>
            <a:endParaRPr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p:txBody>
          <a:bodyPr vert="horz" wrap="square" lIns="91440" tIns="45720" rIns="91440" bIns="45720" anchor="ctr" anchorCtr="0">
            <a:normAutofit fontScale="90000"/>
          </a:bodyPr>
          <a:p>
            <a:pPr>
              <a:buNone/>
            </a:pPr>
            <a:r>
              <a:rPr dirty="0"/>
              <a:t>OWASP Top 10 Application T10 Security Risks – 2013 </a:t>
            </a:r>
            <a:endParaRPr dirty="0"/>
          </a:p>
        </p:txBody>
      </p:sp>
      <p:sp>
        <p:nvSpPr>
          <p:cNvPr id="21507" name="Content Placeholder 2"/>
          <p:cNvSpPr>
            <a:spLocks noGrp="1"/>
          </p:cNvSpPr>
          <p:nvPr>
            <p:ph idx="1"/>
          </p:nvPr>
        </p:nvSpPr>
        <p:spPr>
          <a:xfrm>
            <a:off x="1981200" y="1524000"/>
            <a:ext cx="8458200" cy="4114800"/>
          </a:xfrm>
        </p:spPr>
        <p:txBody>
          <a:bodyPr vert="horz" wrap="square" lIns="91440" tIns="45720" rIns="91440" bIns="45720" anchor="t" anchorCtr="0"/>
          <a:p>
            <a:r>
              <a:rPr b="1" dirty="0"/>
              <a:t>A9 - Using Components with Known Vulnerabilities:  </a:t>
            </a:r>
            <a:r>
              <a:rPr sz="2000" dirty="0"/>
              <a:t>Components, such as libraries, frameworks, and other software modules, almost always run with full privileges. If a vulnerable component is exploited, such an attack can facilitate serious data loss or server takeover. Applications using components with known vulnerabilities may undermine application defenses and enable a range of possible attacks and impacts. </a:t>
            </a:r>
            <a:endParaRPr sz="2000" dirty="0"/>
          </a:p>
          <a:p>
            <a:r>
              <a:rPr b="1" dirty="0"/>
              <a:t>A10 – Unvalidated Redirects and Forwards</a:t>
            </a:r>
            <a:r>
              <a:rPr dirty="0"/>
              <a:t>: </a:t>
            </a:r>
            <a:r>
              <a:rPr sz="2000" dirty="0"/>
              <a:t>Web applications frequently redirect and forward users to other pages and websites, and use untrusted data to determine the destination pages. Without proper validation, attackers can redirect victims to phishing or malware sites, or use forwards to access unauthorized pages. </a:t>
            </a:r>
            <a:endParaRPr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What does Owasp test?</a:t>
            </a:r>
            <a:endParaRPr lang="en-US"/>
          </a:p>
        </p:txBody>
      </p:sp>
      <p:sp>
        <p:nvSpPr>
          <p:cNvPr id="3" name="Content Placeholder 2"/>
          <p:cNvSpPr>
            <a:spLocks noGrp="1"/>
          </p:cNvSpPr>
          <p:nvPr>
            <p:ph idx="1"/>
          </p:nvPr>
        </p:nvSpPr>
        <p:spPr/>
        <p:txBody>
          <a:bodyPr/>
          <a:p>
            <a:r>
              <a:rPr lang="en-US"/>
              <a:t>OWASP pen testing describes the assessment of web applications to identify vulnerabilities outlined in the OWASP Top Ten. An OWASP pen test is designed to identify, safely exploit and help address these vulnerabilities so that any weaknesses discovered can be quickly addressed.</a:t>
            </a:r>
            <a:endParaRPr lang="en-US"/>
          </a:p>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1"/>
          <p:cNvSpPr/>
          <p:nvPr>
            <p:custDataLst>
              <p:tags r:id="rId1"/>
            </p:custDataLst>
          </p:nvPr>
        </p:nvSpPr>
        <p:spPr>
          <a:xfrm>
            <a:off x="1738313" y="1928813"/>
            <a:ext cx="8715375" cy="2676525"/>
          </a:xfrm>
          <a:prstGeom prst="rect">
            <a:avLst/>
          </a:prstGeom>
          <a:noFill/>
          <a:ln w="9525">
            <a:noFill/>
          </a:ln>
        </p:spPr>
        <p:txBody>
          <a:bodyPr wrap="square">
            <a:spAutoFit/>
          </a:bodyPr>
          <a:p>
            <a:pPr algn="ctr"/>
            <a:r>
              <a:rPr lang="en-US" sz="2400" b="1">
                <a:solidFill>
                  <a:srgbClr val="C00000"/>
                </a:solidFill>
              </a:rPr>
              <a:t>Vulnerability</a:t>
            </a:r>
            <a:endParaRPr lang="en-US" sz="2400" b="1">
              <a:solidFill>
                <a:srgbClr val="C00000"/>
              </a:solidFill>
            </a:endParaRPr>
          </a:p>
          <a:p>
            <a:pPr algn="ctr"/>
            <a:endParaRPr lang="en-US" sz="2400" b="1"/>
          </a:p>
          <a:p>
            <a:pPr algn="just"/>
            <a:r>
              <a:rPr lang="en-US" sz="2400" b="1">
                <a:solidFill>
                  <a:srgbClr val="002060"/>
                </a:solidFill>
              </a:rPr>
              <a:t>A vulnerability is a weakness which can be exploited in a cyber attack to gain unauthorized access to or perform unauthorized actions on a computer system. Vulnerabilities can allow attackers to run code, access system memory, install different types of malware and steal, destroy or modify sensitive data.</a:t>
            </a:r>
            <a:r>
              <a:rPr lang="en-US" sz="2400" b="1"/>
              <a:t> </a:t>
            </a:r>
            <a:endParaRPr lang="en-US" sz="2400" b="1"/>
          </a:p>
        </p:txBody>
      </p:sp>
      <p:pic>
        <p:nvPicPr>
          <p:cNvPr id="4099" name="Picture 2" descr="Image result for Improper deallocation cyber attack gif"/>
          <p:cNvPicPr>
            <a:picLocks noChangeAspect="1"/>
          </p:cNvPicPr>
          <p:nvPr>
            <p:custDataLst>
              <p:tags r:id="rId2"/>
            </p:custDataLst>
          </p:nvPr>
        </p:nvPicPr>
        <p:blipFill>
          <a:blip r:embed="rId3"/>
          <a:stretch>
            <a:fillRect/>
          </a:stretch>
        </p:blipFill>
        <p:spPr>
          <a:xfrm>
            <a:off x="3452813" y="0"/>
            <a:ext cx="4419600" cy="1768475"/>
          </a:xfrm>
          <a:prstGeom prst="rect">
            <a:avLst/>
          </a:prstGeom>
          <a:noFill/>
          <a:ln w="9525">
            <a:no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838200"/>
          </a:xfrm>
        </p:spPr>
        <p:txBody>
          <a:bodyPr>
            <a:normAutofit/>
          </a:bodyPr>
          <a:lstStyle/>
          <a:p>
            <a:r>
              <a:rPr lang="en-US" sz="3600" i="1" dirty="0"/>
              <a:t>Sensitive PII</a:t>
            </a:r>
            <a:endParaRPr lang="en-US" sz="3600" dirty="0"/>
          </a:p>
        </p:txBody>
      </p:sp>
      <p:sp>
        <p:nvSpPr>
          <p:cNvPr id="3" name="Content Placeholder 2"/>
          <p:cNvSpPr>
            <a:spLocks noGrp="1"/>
          </p:cNvSpPr>
          <p:nvPr>
            <p:ph idx="1"/>
          </p:nvPr>
        </p:nvSpPr>
        <p:spPr>
          <a:xfrm>
            <a:off x="1752600" y="838200"/>
            <a:ext cx="8686800" cy="5867400"/>
          </a:xfrm>
        </p:spPr>
        <p:txBody>
          <a:bodyPr>
            <a:noAutofit/>
          </a:bodyPr>
          <a:lstStyle/>
          <a:p>
            <a:r>
              <a:rPr lang="en-US" sz="2000" dirty="0"/>
              <a:t>The following PII is always </a:t>
            </a:r>
            <a:r>
              <a:rPr lang="en-US" sz="2000" i="1" dirty="0"/>
              <a:t>(de facto) </a:t>
            </a:r>
            <a:r>
              <a:rPr lang="en-US" sz="2000" dirty="0"/>
              <a:t>sensitive, with or without any associated personal information, and cannot be treated as low confidentiality:</a:t>
            </a:r>
            <a:endParaRPr lang="en-US" sz="2000" dirty="0"/>
          </a:p>
          <a:p>
            <a:pPr lvl="1"/>
            <a:r>
              <a:rPr lang="en-US" sz="1600" dirty="0"/>
              <a:t>Social Security number (SSN)</a:t>
            </a:r>
            <a:endParaRPr lang="en-US" sz="1600" dirty="0"/>
          </a:p>
          <a:p>
            <a:pPr lvl="1"/>
            <a:r>
              <a:rPr lang="en-US" sz="1600" dirty="0"/>
              <a:t>Passport number</a:t>
            </a:r>
            <a:endParaRPr lang="en-US" sz="1600" dirty="0"/>
          </a:p>
          <a:p>
            <a:pPr lvl="1"/>
            <a:r>
              <a:rPr lang="en-US" sz="1600" dirty="0"/>
              <a:t>Driver’s license number</a:t>
            </a:r>
            <a:endParaRPr lang="en-US" sz="1600" dirty="0"/>
          </a:p>
          <a:p>
            <a:pPr lvl="1"/>
            <a:r>
              <a:rPr lang="en-US" sz="1600" dirty="0"/>
              <a:t>Vehicle Identification Number (VIN)</a:t>
            </a:r>
            <a:endParaRPr lang="en-US" sz="1600" dirty="0"/>
          </a:p>
          <a:p>
            <a:pPr lvl="1"/>
            <a:r>
              <a:rPr lang="en-US" sz="1600" dirty="0"/>
              <a:t>Biometrics, such as finger or iris print, and DNA</a:t>
            </a:r>
            <a:endParaRPr lang="en-US" sz="1600" dirty="0"/>
          </a:p>
          <a:p>
            <a:pPr lvl="1"/>
            <a:r>
              <a:rPr lang="en-US" sz="1600" dirty="0"/>
              <a:t>Financial account number such as credit card or bank account number</a:t>
            </a:r>
            <a:endParaRPr lang="en-US" sz="1600" dirty="0"/>
          </a:p>
          <a:p>
            <a:pPr lvl="1"/>
            <a:r>
              <a:rPr lang="en-US" sz="1600" dirty="0"/>
              <a:t>The combination of any individual identifier and date of birth, or mother’s maiden name, or last four of an individual’s SSN</a:t>
            </a:r>
            <a:endParaRPr lang="en-US" sz="1600" dirty="0"/>
          </a:p>
          <a:p>
            <a:endParaRPr lang="en-US" sz="1000" dirty="0"/>
          </a:p>
          <a:p>
            <a:r>
              <a:rPr lang="en-US" sz="2000" dirty="0"/>
              <a:t>The following information is Sensitive PII when associated with an individual:</a:t>
            </a:r>
            <a:endParaRPr lang="en-US" sz="2000" dirty="0"/>
          </a:p>
          <a:p>
            <a:pPr lvl="1"/>
            <a:r>
              <a:rPr lang="en-US" sz="1600" dirty="0"/>
              <a:t>Account passwords</a:t>
            </a:r>
            <a:endParaRPr lang="en-US" sz="1600" dirty="0"/>
          </a:p>
          <a:p>
            <a:pPr lvl="1"/>
            <a:r>
              <a:rPr lang="en-US" sz="1600" dirty="0"/>
              <a:t>Criminal history</a:t>
            </a:r>
            <a:endParaRPr lang="en-US" sz="1600" dirty="0"/>
          </a:p>
          <a:p>
            <a:pPr lvl="1"/>
            <a:r>
              <a:rPr lang="en-US" sz="1600" dirty="0"/>
              <a:t>Ethnic or religious affiliation</a:t>
            </a:r>
            <a:endParaRPr lang="en-US" sz="1600" dirty="0"/>
          </a:p>
          <a:p>
            <a:pPr lvl="1"/>
            <a:r>
              <a:rPr lang="en-US" sz="1600" dirty="0"/>
              <a:t>Last 4 digits of SSN</a:t>
            </a:r>
            <a:endParaRPr lang="en-US" sz="1600" dirty="0"/>
          </a:p>
          <a:p>
            <a:pPr lvl="1"/>
            <a:r>
              <a:rPr lang="en-US" sz="1600" dirty="0"/>
              <a:t>Mother’s maiden name</a:t>
            </a:r>
            <a:endParaRPr lang="en-US" sz="1600" dirty="0"/>
          </a:p>
          <a:p>
            <a:pPr lvl="1"/>
            <a:r>
              <a:rPr lang="en-US" sz="1600" dirty="0"/>
              <a:t>Medical Information</a:t>
            </a:r>
            <a:endParaRPr lang="en-US" sz="1600" dirty="0"/>
          </a:p>
          <a:p>
            <a:pPr lvl="1"/>
            <a:r>
              <a:rPr lang="en-US" sz="1600" dirty="0"/>
              <a:t>Sexual orientation</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lstStyle/>
          <a:p>
            <a:r>
              <a:rPr lang="en-US" sz="3600" i="1" dirty="0">
                <a:solidFill>
                  <a:prstClr val="black"/>
                </a:solidFill>
              </a:rPr>
              <a:t>Sensitive PII (continued)</a:t>
            </a:r>
            <a:endParaRPr lang="en-US" dirty="0"/>
          </a:p>
        </p:txBody>
      </p:sp>
      <p:sp>
        <p:nvSpPr>
          <p:cNvPr id="3" name="Content Placeholder 2"/>
          <p:cNvSpPr>
            <a:spLocks noGrp="1"/>
          </p:cNvSpPr>
          <p:nvPr>
            <p:ph idx="1"/>
          </p:nvPr>
        </p:nvSpPr>
        <p:spPr>
          <a:xfrm>
            <a:off x="1981200" y="990600"/>
            <a:ext cx="8229600" cy="5135563"/>
          </a:xfrm>
        </p:spPr>
        <p:txBody>
          <a:bodyPr>
            <a:noAutofit/>
          </a:bodyPr>
          <a:lstStyle/>
          <a:p>
            <a:r>
              <a:rPr lang="en-US" sz="2000" dirty="0"/>
              <a:t>In addition to </a:t>
            </a:r>
            <a:r>
              <a:rPr lang="en-US" sz="2000" i="1" dirty="0"/>
              <a:t>de facto </a:t>
            </a:r>
            <a:r>
              <a:rPr lang="en-US" sz="2000" dirty="0"/>
              <a:t>Sensitive PII, some PII may be deemed sensitive based on context. For example, a list of employee names is not Sensitive PII; however, a list of employees’ names and their performance rating would be considered Sensitive PII.</a:t>
            </a:r>
            <a:endParaRPr lang="en-US" sz="2000" dirty="0"/>
          </a:p>
          <a:p>
            <a:endParaRPr lang="en-US" sz="2000" dirty="0"/>
          </a:p>
          <a:p>
            <a:r>
              <a:rPr lang="en-US" sz="2000" dirty="0"/>
              <a:t>The following PII is not sensitive alone or in combination unless documented with sensitive qualifying information and may be treated as low confidentiality:</a:t>
            </a:r>
            <a:endParaRPr lang="en-US" sz="2000" dirty="0"/>
          </a:p>
          <a:p>
            <a:pPr lvl="1"/>
            <a:r>
              <a:rPr lang="en-US" sz="1800" dirty="0"/>
              <a:t>Name</a:t>
            </a:r>
            <a:endParaRPr lang="en-US" sz="1800" dirty="0"/>
          </a:p>
          <a:p>
            <a:pPr lvl="1"/>
            <a:r>
              <a:rPr lang="en-US" sz="1800" dirty="0"/>
              <a:t>Professional or personal contact information including email, physical address, phone number and fax number</a:t>
            </a:r>
            <a:endParaRPr lang="en-US" sz="1800" dirty="0"/>
          </a:p>
          <a:p>
            <a:pPr marL="0" indent="0">
              <a:buNone/>
            </a:pPr>
            <a:endParaRPr lang="en-US" sz="2000" dirty="0"/>
          </a:p>
          <a:p>
            <a:r>
              <a:rPr lang="en-US" sz="2000" dirty="0"/>
              <a:t>Federal employee name, work contact information, grade, salary and position are considered PII. Except for limited circumstances, this information is publically available and is not considered sensitive.</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02" name="Title 1331201"/>
          <p:cNvSpPr/>
          <p:nvPr>
            <p:ph type="title"/>
          </p:nvPr>
        </p:nvSpPr>
        <p:spPr>
          <a:xfrm>
            <a:off x="1524000" y="228600"/>
            <a:ext cx="8991600" cy="685800"/>
          </a:xfrm>
          <a:solidFill>
            <a:srgbClr val="FFFFFF"/>
          </a:solidFill>
          <a:ln>
            <a:noFill/>
          </a:ln>
        </p:spPr>
        <p:txBody>
          <a:bodyPr/>
          <a:p>
            <a:pPr algn="ctr"/>
            <a:r>
              <a:rPr lang="pl-PL" altLang="x-none" sz="3600" dirty="0">
                <a:solidFill>
                  <a:srgbClr val="0000FF"/>
                </a:solidFill>
              </a:rPr>
              <a:t> </a:t>
            </a:r>
            <a:r>
              <a:rPr sz="3600">
                <a:solidFill>
                  <a:srgbClr val="0000FF"/>
                </a:solidFill>
              </a:rPr>
              <a:t>Vulnerabilities</a:t>
            </a:r>
            <a:r>
              <a:rPr lang="pl-PL" altLang="x-none" sz="3600" dirty="0">
                <a:solidFill>
                  <a:srgbClr val="0000FF"/>
                </a:solidFill>
              </a:rPr>
              <a:t>, </a:t>
            </a:r>
            <a:r>
              <a:rPr sz="3600">
                <a:solidFill>
                  <a:srgbClr val="0000FF"/>
                </a:solidFill>
              </a:rPr>
              <a:t>Threats</a:t>
            </a:r>
            <a:r>
              <a:rPr lang="pl-PL" altLang="x-none" sz="3600" dirty="0">
                <a:solidFill>
                  <a:srgbClr val="0000FF"/>
                </a:solidFill>
              </a:rPr>
              <a:t>, and Controls</a:t>
            </a:r>
            <a:endParaRPr sz="3600">
              <a:solidFill>
                <a:srgbClr val="0000FF"/>
              </a:solidFill>
            </a:endParaRPr>
          </a:p>
        </p:txBody>
      </p:sp>
      <p:sp>
        <p:nvSpPr>
          <p:cNvPr id="1331203" name="Text Placeholder 1331202"/>
          <p:cNvSpPr>
            <a:spLocks noGrp="1"/>
          </p:cNvSpPr>
          <p:nvPr>
            <p:ph type="body" idx="1"/>
          </p:nvPr>
        </p:nvSpPr>
        <p:spPr>
          <a:xfrm>
            <a:off x="1524000" y="1184275"/>
            <a:ext cx="9144000" cy="5494338"/>
          </a:xfrm>
        </p:spPr>
        <p:txBody>
          <a:bodyPr/>
          <a:p>
            <a:pPr>
              <a:lnSpc>
                <a:spcPct val="80000"/>
              </a:lnSpc>
            </a:pPr>
            <a:r>
              <a:rPr lang="pl-PL" altLang="x-none" sz="2400" dirty="0"/>
              <a:t>Understanding </a:t>
            </a:r>
            <a:r>
              <a:rPr sz="2400">
                <a:solidFill>
                  <a:srgbClr val="0000FF"/>
                </a:solidFill>
              </a:rPr>
              <a:t>Vulnerabilities</a:t>
            </a:r>
            <a:r>
              <a:rPr lang="pl-PL" altLang="x-none" sz="2400" dirty="0">
                <a:solidFill>
                  <a:srgbClr val="0000FF"/>
                </a:solidFill>
              </a:rPr>
              <a:t>, </a:t>
            </a:r>
            <a:r>
              <a:rPr sz="2400">
                <a:solidFill>
                  <a:srgbClr val="0000FF"/>
                </a:solidFill>
              </a:rPr>
              <a:t>Threats</a:t>
            </a:r>
            <a:r>
              <a:rPr lang="pl-PL" altLang="x-none" sz="2400" dirty="0">
                <a:solidFill>
                  <a:srgbClr val="0000FF"/>
                </a:solidFill>
              </a:rPr>
              <a:t>, and Controls</a:t>
            </a:r>
            <a:endParaRPr sz="2400">
              <a:solidFill>
                <a:srgbClr val="0000FF"/>
              </a:solidFill>
            </a:endParaRPr>
          </a:p>
          <a:p>
            <a:pPr>
              <a:lnSpc>
                <a:spcPct val="80000"/>
              </a:lnSpc>
            </a:pPr>
            <a:endParaRPr lang="pl-PL" altLang="x-none" sz="800" dirty="0">
              <a:solidFill>
                <a:srgbClr val="0000FF"/>
              </a:solidFill>
            </a:endParaRPr>
          </a:p>
          <a:p>
            <a:pPr lvl="1">
              <a:lnSpc>
                <a:spcPct val="80000"/>
              </a:lnSpc>
            </a:pPr>
            <a:r>
              <a:rPr lang="pl-PL" altLang="x-none" sz="2400" dirty="0">
                <a:solidFill>
                  <a:srgbClr val="0000FF"/>
                </a:solidFill>
              </a:rPr>
              <a:t>Vulnerability</a:t>
            </a:r>
            <a:r>
              <a:rPr lang="pl-PL" altLang="x-none" sz="2400" dirty="0"/>
              <a:t> = a weakness in a security system</a:t>
            </a:r>
            <a:endParaRPr sz="2400"/>
          </a:p>
          <a:p>
            <a:pPr lvl="1">
              <a:lnSpc>
                <a:spcPct val="80000"/>
              </a:lnSpc>
            </a:pPr>
            <a:endParaRPr lang="pl-PL" altLang="x-none" sz="800" dirty="0"/>
          </a:p>
          <a:p>
            <a:pPr lvl="1">
              <a:lnSpc>
                <a:spcPct val="80000"/>
              </a:lnSpc>
            </a:pPr>
            <a:r>
              <a:rPr lang="pl-PL" altLang="x-none" sz="2400" dirty="0">
                <a:solidFill>
                  <a:srgbClr val="0000FF"/>
                </a:solidFill>
              </a:rPr>
              <a:t>Threat</a:t>
            </a:r>
            <a:r>
              <a:rPr lang="pl-PL" altLang="x-none" sz="2400" dirty="0"/>
              <a:t> = circumstances that have a </a:t>
            </a:r>
            <a:r>
              <a:rPr lang="pl-PL" altLang="x-none" sz="2400" i="1" dirty="0"/>
              <a:t>potential</a:t>
            </a:r>
            <a:r>
              <a:rPr lang="pl-PL" altLang="x-none" sz="2400" dirty="0"/>
              <a:t> to cause harm</a:t>
            </a:r>
            <a:endParaRPr sz="2400"/>
          </a:p>
          <a:p>
            <a:pPr lvl="1">
              <a:lnSpc>
                <a:spcPct val="80000"/>
              </a:lnSpc>
            </a:pPr>
            <a:endParaRPr lang="pl-PL" altLang="x-none" sz="800" dirty="0"/>
          </a:p>
          <a:p>
            <a:pPr lvl="1">
              <a:lnSpc>
                <a:spcPct val="80000"/>
              </a:lnSpc>
            </a:pPr>
            <a:r>
              <a:rPr lang="pl-PL" altLang="x-none" sz="2400" dirty="0">
                <a:solidFill>
                  <a:srgbClr val="0000FF"/>
                </a:solidFill>
              </a:rPr>
              <a:t>Controls</a:t>
            </a:r>
            <a:r>
              <a:rPr lang="pl-PL" altLang="x-none" sz="2400" dirty="0"/>
              <a:t> = means and ways to block a threat, which tries to exploit one or more vulnerabilities</a:t>
            </a:r>
            <a:endParaRPr lang="pl-PL" altLang="x-none" sz="2400" dirty="0"/>
          </a:p>
          <a:p>
            <a:pPr lvl="2">
              <a:lnSpc>
                <a:spcPct val="80000"/>
              </a:lnSpc>
            </a:pPr>
            <a:r>
              <a:rPr lang="pl-PL" altLang="x-none" sz="2000" dirty="0"/>
              <a:t>Most of the class discusses various controls and their effectiveness</a:t>
            </a:r>
            <a:endParaRPr lang="pl-PL" altLang="x-none" sz="2000" dirty="0"/>
          </a:p>
          <a:p>
            <a:pPr lvl="1">
              <a:lnSpc>
                <a:spcPct val="80000"/>
              </a:lnSpc>
            </a:pPr>
            <a:endParaRPr lang="pl-PL" altLang="x-none" sz="800" dirty="0"/>
          </a:p>
          <a:p>
            <a:pPr lvl="1" algn="r">
              <a:lnSpc>
                <a:spcPct val="80000"/>
              </a:lnSpc>
              <a:buNone/>
            </a:pPr>
            <a:r>
              <a:rPr lang="pl-PL" altLang="x-none" sz="1400" dirty="0"/>
              <a:t>[Pfleeger &amp; Pfleeger]</a:t>
            </a:r>
            <a:endParaRPr sz="1400"/>
          </a:p>
          <a:p>
            <a:pPr lvl="1" algn="r">
              <a:lnSpc>
                <a:spcPct val="80000"/>
              </a:lnSpc>
              <a:buNone/>
            </a:pPr>
            <a:endParaRPr sz="800"/>
          </a:p>
          <a:p>
            <a:pPr>
              <a:lnSpc>
                <a:spcPct val="80000"/>
              </a:lnSpc>
              <a:spcBef>
                <a:spcPct val="0"/>
              </a:spcBef>
            </a:pPr>
            <a:r>
              <a:rPr lang="pl-PL" altLang="x-none" sz="2400" dirty="0"/>
              <a:t>Example</a:t>
            </a:r>
            <a:r>
              <a:rPr sz="2400"/>
              <a:t> - </a:t>
            </a:r>
            <a:r>
              <a:rPr lang="pl-PL" altLang="x-none" sz="2400" dirty="0">
                <a:solidFill>
                  <a:srgbClr val="0000FF"/>
                </a:solidFill>
              </a:rPr>
              <a:t>New Orleans disaster</a:t>
            </a:r>
            <a:r>
              <a:rPr lang="pl-PL" altLang="x-none" sz="2400" dirty="0"/>
              <a:t> (Hurricane Katrina)</a:t>
            </a:r>
            <a:endParaRPr sz="2400"/>
          </a:p>
          <a:p>
            <a:pPr>
              <a:lnSpc>
                <a:spcPct val="80000"/>
              </a:lnSpc>
              <a:spcBef>
                <a:spcPct val="0"/>
              </a:spcBef>
            </a:pPr>
            <a:endParaRPr sz="800"/>
          </a:p>
          <a:p>
            <a:pPr lvl="1">
              <a:lnSpc>
                <a:spcPct val="80000"/>
              </a:lnSpc>
              <a:spcBef>
                <a:spcPct val="0"/>
              </a:spcBef>
            </a:pPr>
            <a:r>
              <a:rPr sz="2000"/>
              <a:t>Q: </a:t>
            </a:r>
            <a:r>
              <a:rPr lang="pl-PL" altLang="x-none" sz="2000" dirty="0"/>
              <a:t>What were city v</a:t>
            </a:r>
            <a:r>
              <a:rPr sz="2000" err="1"/>
              <a:t>ulnerabilities</a:t>
            </a:r>
            <a:r>
              <a:rPr lang="pl-PL" altLang="x-none" sz="2000" dirty="0"/>
              <a:t>, t</a:t>
            </a:r>
            <a:r>
              <a:rPr sz="2000" err="1"/>
              <a:t>hreats</a:t>
            </a:r>
            <a:r>
              <a:rPr lang="pl-PL" altLang="x-none" sz="2000" dirty="0"/>
              <a:t>, and controls</a:t>
            </a:r>
            <a:r>
              <a:rPr sz="2000"/>
              <a:t>?</a:t>
            </a:r>
            <a:endParaRPr sz="2000"/>
          </a:p>
          <a:p>
            <a:pPr lvl="1">
              <a:lnSpc>
                <a:spcPct val="80000"/>
              </a:lnSpc>
              <a:spcBef>
                <a:spcPct val="0"/>
              </a:spcBef>
            </a:pPr>
            <a:endParaRPr sz="800"/>
          </a:p>
          <a:p>
            <a:pPr lvl="1">
              <a:lnSpc>
                <a:spcPct val="80000"/>
              </a:lnSpc>
              <a:spcBef>
                <a:spcPct val="0"/>
              </a:spcBef>
            </a:pPr>
            <a:r>
              <a:rPr sz="2000"/>
              <a:t>A: </a:t>
            </a:r>
            <a:r>
              <a:rPr sz="2000">
                <a:solidFill>
                  <a:srgbClr val="0000FF"/>
                </a:solidFill>
              </a:rPr>
              <a:t>Vulnerabilities</a:t>
            </a:r>
            <a:r>
              <a:rPr sz="2000"/>
              <a:t>: location below water level, geographical location in hurricane area, …</a:t>
            </a:r>
            <a:endParaRPr sz="2000"/>
          </a:p>
          <a:p>
            <a:pPr lvl="1">
              <a:lnSpc>
                <a:spcPct val="80000"/>
              </a:lnSpc>
              <a:spcBef>
                <a:spcPct val="0"/>
              </a:spcBef>
              <a:buNone/>
            </a:pPr>
            <a:r>
              <a:rPr sz="2000"/>
              <a:t>		  </a:t>
            </a:r>
            <a:r>
              <a:rPr sz="2000">
                <a:solidFill>
                  <a:srgbClr val="0000FF"/>
                </a:solidFill>
              </a:rPr>
              <a:t>Threats</a:t>
            </a:r>
            <a:r>
              <a:rPr sz="2000"/>
              <a:t>: hurricane, dam damage, terrorist attack, …</a:t>
            </a:r>
            <a:endParaRPr sz="2000"/>
          </a:p>
          <a:p>
            <a:pPr lvl="1">
              <a:lnSpc>
                <a:spcPct val="80000"/>
              </a:lnSpc>
              <a:buNone/>
            </a:pPr>
            <a:r>
              <a:rPr sz="2000"/>
              <a:t>		  </a:t>
            </a:r>
            <a:r>
              <a:rPr sz="2000">
                <a:solidFill>
                  <a:srgbClr val="0000FF"/>
                </a:solidFill>
              </a:rPr>
              <a:t>Controls</a:t>
            </a:r>
            <a:r>
              <a:rPr sz="2000"/>
              <a:t>: dams and other civil infrastructures, emergency response </a:t>
            </a:r>
            <a:endParaRPr sz="2000"/>
          </a:p>
          <a:p>
            <a:pPr lvl="1">
              <a:lnSpc>
                <a:spcPct val="80000"/>
              </a:lnSpc>
              <a:buNone/>
            </a:pPr>
            <a:r>
              <a:rPr sz="2000"/>
              <a:t>			    plan, …</a:t>
            </a:r>
            <a:endParaRPr lang="pl-PL" altLang="x-none"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02" name="Title 1331201"/>
          <p:cNvSpPr/>
          <p:nvPr>
            <p:ph type="title"/>
          </p:nvPr>
        </p:nvSpPr>
        <p:spPr>
          <a:xfrm>
            <a:off x="1524000" y="228600"/>
            <a:ext cx="8991600" cy="685800"/>
          </a:xfrm>
          <a:solidFill>
            <a:srgbClr val="FFFFFF"/>
          </a:solidFill>
          <a:ln>
            <a:noFill/>
          </a:ln>
        </p:spPr>
        <p:txBody>
          <a:bodyPr/>
          <a:p>
            <a:pPr algn="ctr"/>
            <a:r>
              <a:rPr sz="3600">
                <a:solidFill>
                  <a:srgbClr val="0000FF"/>
                </a:solidFill>
              </a:rPr>
              <a:t>Vulnerabilities</a:t>
            </a:r>
            <a:r>
              <a:rPr lang="pl-PL" altLang="x-none" sz="3600" dirty="0">
                <a:solidFill>
                  <a:srgbClr val="0000FF"/>
                </a:solidFill>
              </a:rPr>
              <a:t>, </a:t>
            </a:r>
            <a:r>
              <a:rPr sz="3600">
                <a:solidFill>
                  <a:srgbClr val="0000FF"/>
                </a:solidFill>
              </a:rPr>
              <a:t>Threats</a:t>
            </a:r>
            <a:r>
              <a:rPr lang="pl-PL" altLang="x-none" sz="3600" dirty="0">
                <a:solidFill>
                  <a:srgbClr val="0000FF"/>
                </a:solidFill>
              </a:rPr>
              <a:t>, and Controls</a:t>
            </a:r>
            <a:endParaRPr sz="3600">
              <a:solidFill>
                <a:srgbClr val="0000FF"/>
              </a:solidFill>
            </a:endParaRPr>
          </a:p>
        </p:txBody>
      </p:sp>
      <p:sp>
        <p:nvSpPr>
          <p:cNvPr id="1331203" name="Text Placeholder 1331202"/>
          <p:cNvSpPr>
            <a:spLocks noGrp="1"/>
          </p:cNvSpPr>
          <p:nvPr>
            <p:ph type="body" idx="1"/>
          </p:nvPr>
        </p:nvSpPr>
        <p:spPr>
          <a:xfrm>
            <a:off x="1524000" y="1184275"/>
            <a:ext cx="9144000" cy="5494338"/>
          </a:xfrm>
        </p:spPr>
        <p:txBody>
          <a:bodyPr/>
          <a:p>
            <a:pPr>
              <a:lnSpc>
                <a:spcPct val="80000"/>
              </a:lnSpc>
            </a:pPr>
            <a:r>
              <a:rPr lang="pl-PL" altLang="x-none" sz="2400" dirty="0"/>
              <a:t>Understanding </a:t>
            </a:r>
            <a:r>
              <a:rPr sz="2400">
                <a:solidFill>
                  <a:srgbClr val="0000FF"/>
                </a:solidFill>
              </a:rPr>
              <a:t>Vulnerabilities</a:t>
            </a:r>
            <a:r>
              <a:rPr lang="pl-PL" altLang="x-none" sz="2400" dirty="0">
                <a:solidFill>
                  <a:srgbClr val="0000FF"/>
                </a:solidFill>
              </a:rPr>
              <a:t>, </a:t>
            </a:r>
            <a:r>
              <a:rPr sz="2400">
                <a:solidFill>
                  <a:srgbClr val="0000FF"/>
                </a:solidFill>
              </a:rPr>
              <a:t>Threats</a:t>
            </a:r>
            <a:r>
              <a:rPr lang="pl-PL" altLang="x-none" sz="2400" dirty="0">
                <a:solidFill>
                  <a:srgbClr val="0000FF"/>
                </a:solidFill>
              </a:rPr>
              <a:t>, and Controls</a:t>
            </a:r>
            <a:endParaRPr sz="2400">
              <a:solidFill>
                <a:srgbClr val="0000FF"/>
              </a:solidFill>
            </a:endParaRPr>
          </a:p>
          <a:p>
            <a:pPr>
              <a:lnSpc>
                <a:spcPct val="80000"/>
              </a:lnSpc>
            </a:pPr>
            <a:endParaRPr lang="pl-PL" altLang="x-none" sz="800" dirty="0">
              <a:solidFill>
                <a:srgbClr val="0000FF"/>
              </a:solidFill>
            </a:endParaRPr>
          </a:p>
          <a:p>
            <a:pPr lvl="1">
              <a:lnSpc>
                <a:spcPct val="80000"/>
              </a:lnSpc>
            </a:pPr>
            <a:r>
              <a:rPr lang="pl-PL" altLang="x-none" sz="2400" dirty="0">
                <a:solidFill>
                  <a:srgbClr val="0000FF"/>
                </a:solidFill>
              </a:rPr>
              <a:t>Vulnerability</a:t>
            </a:r>
            <a:r>
              <a:rPr lang="pl-PL" altLang="x-none" sz="2400" dirty="0"/>
              <a:t> = a weakness in a security system</a:t>
            </a:r>
            <a:endParaRPr sz="2400"/>
          </a:p>
          <a:p>
            <a:pPr lvl="1">
              <a:lnSpc>
                <a:spcPct val="80000"/>
              </a:lnSpc>
            </a:pPr>
            <a:endParaRPr lang="pl-PL" altLang="x-none" sz="800" dirty="0"/>
          </a:p>
          <a:p>
            <a:pPr lvl="1">
              <a:lnSpc>
                <a:spcPct val="80000"/>
              </a:lnSpc>
            </a:pPr>
            <a:r>
              <a:rPr lang="pl-PL" altLang="x-none" sz="2400" dirty="0">
                <a:solidFill>
                  <a:srgbClr val="0000FF"/>
                </a:solidFill>
              </a:rPr>
              <a:t>Threat</a:t>
            </a:r>
            <a:r>
              <a:rPr lang="pl-PL" altLang="x-none" sz="2400" dirty="0"/>
              <a:t> = circumstances that have a </a:t>
            </a:r>
            <a:r>
              <a:rPr lang="pl-PL" altLang="x-none" sz="2400" i="1" dirty="0"/>
              <a:t>potential</a:t>
            </a:r>
            <a:r>
              <a:rPr lang="pl-PL" altLang="x-none" sz="2400" dirty="0"/>
              <a:t> to cause harm</a:t>
            </a:r>
            <a:endParaRPr sz="2400"/>
          </a:p>
          <a:p>
            <a:pPr lvl="1">
              <a:lnSpc>
                <a:spcPct val="80000"/>
              </a:lnSpc>
            </a:pPr>
            <a:endParaRPr lang="pl-PL" altLang="x-none" sz="800" dirty="0"/>
          </a:p>
          <a:p>
            <a:pPr lvl="1">
              <a:lnSpc>
                <a:spcPct val="80000"/>
              </a:lnSpc>
            </a:pPr>
            <a:r>
              <a:rPr lang="pl-PL" altLang="x-none" sz="2400" dirty="0">
                <a:solidFill>
                  <a:srgbClr val="0000FF"/>
                </a:solidFill>
              </a:rPr>
              <a:t>Controls</a:t>
            </a:r>
            <a:r>
              <a:rPr lang="pl-PL" altLang="x-none" sz="2400" dirty="0"/>
              <a:t> = means and ways to block a threat, which tries to exploit one or more vulnerabilities</a:t>
            </a:r>
            <a:endParaRPr lang="pl-PL" altLang="x-none" sz="2400" dirty="0"/>
          </a:p>
          <a:p>
            <a:pPr lvl="2">
              <a:lnSpc>
                <a:spcPct val="80000"/>
              </a:lnSpc>
            </a:pPr>
            <a:r>
              <a:rPr lang="pl-PL" altLang="x-none" sz="2000" dirty="0"/>
              <a:t>Most of the class discusses various controls and their effectiveness</a:t>
            </a:r>
            <a:endParaRPr lang="pl-PL" altLang="x-none" sz="2000" dirty="0"/>
          </a:p>
          <a:p>
            <a:pPr lvl="1">
              <a:lnSpc>
                <a:spcPct val="80000"/>
              </a:lnSpc>
            </a:pPr>
            <a:endParaRPr lang="pl-PL" altLang="x-none" sz="800" dirty="0"/>
          </a:p>
          <a:p>
            <a:pPr lvl="1" algn="r">
              <a:lnSpc>
                <a:spcPct val="80000"/>
              </a:lnSpc>
              <a:buNone/>
            </a:pPr>
            <a:r>
              <a:rPr lang="pl-PL" altLang="x-none" sz="1400" dirty="0"/>
              <a:t>[Pfleeger &amp; Pfleeger]</a:t>
            </a:r>
            <a:endParaRPr sz="1400"/>
          </a:p>
          <a:p>
            <a:pPr lvl="1" algn="r">
              <a:lnSpc>
                <a:spcPct val="80000"/>
              </a:lnSpc>
              <a:buNone/>
            </a:pPr>
            <a:endParaRPr sz="800"/>
          </a:p>
          <a:p>
            <a:pPr>
              <a:lnSpc>
                <a:spcPct val="80000"/>
              </a:lnSpc>
              <a:spcBef>
                <a:spcPct val="0"/>
              </a:spcBef>
            </a:pPr>
            <a:r>
              <a:rPr lang="pl-PL" altLang="x-none" sz="2400" dirty="0"/>
              <a:t>Example</a:t>
            </a:r>
            <a:r>
              <a:rPr sz="2400"/>
              <a:t> - </a:t>
            </a:r>
            <a:r>
              <a:rPr lang="pl-PL" altLang="x-none" sz="2400" dirty="0">
                <a:solidFill>
                  <a:srgbClr val="0000FF"/>
                </a:solidFill>
              </a:rPr>
              <a:t>New Orleans disaster</a:t>
            </a:r>
            <a:r>
              <a:rPr lang="pl-PL" altLang="x-none" sz="2400" dirty="0"/>
              <a:t> (Hurricane Katrina)</a:t>
            </a:r>
            <a:endParaRPr sz="2400"/>
          </a:p>
          <a:p>
            <a:pPr>
              <a:lnSpc>
                <a:spcPct val="80000"/>
              </a:lnSpc>
              <a:spcBef>
                <a:spcPct val="0"/>
              </a:spcBef>
            </a:pPr>
            <a:endParaRPr sz="800"/>
          </a:p>
          <a:p>
            <a:pPr lvl="1">
              <a:lnSpc>
                <a:spcPct val="80000"/>
              </a:lnSpc>
              <a:spcBef>
                <a:spcPct val="0"/>
              </a:spcBef>
            </a:pPr>
            <a:r>
              <a:rPr sz="2000"/>
              <a:t>Q: </a:t>
            </a:r>
            <a:r>
              <a:rPr lang="pl-PL" altLang="x-none" sz="2000" dirty="0"/>
              <a:t>What were city v</a:t>
            </a:r>
            <a:r>
              <a:rPr sz="2000" err="1"/>
              <a:t>ulnerabilities</a:t>
            </a:r>
            <a:r>
              <a:rPr lang="pl-PL" altLang="x-none" sz="2000" dirty="0"/>
              <a:t>, t</a:t>
            </a:r>
            <a:r>
              <a:rPr sz="2000" err="1"/>
              <a:t>hreats</a:t>
            </a:r>
            <a:r>
              <a:rPr lang="pl-PL" altLang="x-none" sz="2000" dirty="0"/>
              <a:t>, and controls</a:t>
            </a:r>
            <a:r>
              <a:rPr sz="2000"/>
              <a:t>?</a:t>
            </a:r>
            <a:endParaRPr sz="2000"/>
          </a:p>
          <a:p>
            <a:pPr lvl="1">
              <a:lnSpc>
                <a:spcPct val="80000"/>
              </a:lnSpc>
              <a:spcBef>
                <a:spcPct val="0"/>
              </a:spcBef>
            </a:pPr>
            <a:endParaRPr sz="800"/>
          </a:p>
          <a:p>
            <a:pPr lvl="1">
              <a:lnSpc>
                <a:spcPct val="80000"/>
              </a:lnSpc>
              <a:spcBef>
                <a:spcPct val="0"/>
              </a:spcBef>
            </a:pPr>
            <a:r>
              <a:rPr sz="2000"/>
              <a:t>A: </a:t>
            </a:r>
            <a:r>
              <a:rPr sz="2000">
                <a:solidFill>
                  <a:srgbClr val="0000FF"/>
                </a:solidFill>
              </a:rPr>
              <a:t>Vulnerabilities</a:t>
            </a:r>
            <a:r>
              <a:rPr sz="2000"/>
              <a:t>: location below water level, geographical location in hurricane area, …</a:t>
            </a:r>
            <a:endParaRPr sz="2000"/>
          </a:p>
          <a:p>
            <a:pPr lvl="1">
              <a:lnSpc>
                <a:spcPct val="80000"/>
              </a:lnSpc>
              <a:spcBef>
                <a:spcPct val="0"/>
              </a:spcBef>
              <a:buNone/>
            </a:pPr>
            <a:r>
              <a:rPr sz="2000"/>
              <a:t>		  </a:t>
            </a:r>
            <a:r>
              <a:rPr sz="2000">
                <a:solidFill>
                  <a:srgbClr val="0000FF"/>
                </a:solidFill>
              </a:rPr>
              <a:t>Threats</a:t>
            </a:r>
            <a:r>
              <a:rPr sz="2000"/>
              <a:t>: hurricane, dam damage, terrorist attack, …</a:t>
            </a:r>
            <a:endParaRPr sz="2000"/>
          </a:p>
          <a:p>
            <a:pPr lvl="1">
              <a:lnSpc>
                <a:spcPct val="80000"/>
              </a:lnSpc>
              <a:buNone/>
            </a:pPr>
            <a:r>
              <a:rPr sz="2000"/>
              <a:t>		  </a:t>
            </a:r>
            <a:r>
              <a:rPr sz="2000">
                <a:solidFill>
                  <a:srgbClr val="0000FF"/>
                </a:solidFill>
              </a:rPr>
              <a:t>Controls</a:t>
            </a:r>
            <a:r>
              <a:rPr sz="2000"/>
              <a:t>: dams and other civil infrastructures, emergency response </a:t>
            </a:r>
            <a:endParaRPr sz="2000"/>
          </a:p>
          <a:p>
            <a:pPr lvl="1">
              <a:lnSpc>
                <a:spcPct val="80000"/>
              </a:lnSpc>
              <a:buNone/>
            </a:pPr>
            <a:r>
              <a:rPr sz="2000"/>
              <a:t>			    plan, …</a:t>
            </a:r>
            <a:endParaRPr lang="pl-PL" altLang="x-none"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itle 20480"/>
          <p:cNvSpPr>
            <a:spLocks noGrp="1"/>
          </p:cNvSpPr>
          <p:nvPr>
            <p:ph type="title"/>
          </p:nvPr>
        </p:nvSpPr>
        <p:spPr>
          <a:xfrm>
            <a:off x="2209800" y="609600"/>
            <a:ext cx="7772400" cy="1143000"/>
          </a:xfrm>
        </p:spPr>
        <p:txBody>
          <a:bodyPr wrap="square" lIns="92160" tIns="46080" rIns="92160" bIns="46080" anchor="ctr" anchorCtr="0"/>
          <a:p>
            <a:pPr defTabSz="449580">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t>Cryptographic Hashes</a:t>
            </a:r>
          </a:p>
        </p:txBody>
      </p:sp>
      <p:sp>
        <p:nvSpPr>
          <p:cNvPr id="20482" name="Text Placeholder 20481"/>
          <p:cNvSpPr>
            <a:spLocks noGrp="1"/>
          </p:cNvSpPr>
          <p:nvPr>
            <p:ph type="body" idx="1"/>
          </p:nvPr>
        </p:nvSpPr>
        <p:spPr>
          <a:xfrm>
            <a:off x="2209800" y="1981200"/>
            <a:ext cx="7772400" cy="4843463"/>
          </a:xfrm>
        </p:spPr>
        <p:txBody>
          <a:bodyPr wrap="square" lIns="92160" tIns="46080" rIns="92160" bIns="46080" anchor="t" anchorCtr="0"/>
          <a:p>
            <a:pPr defTabSz="449580">
              <a:lnSpc>
                <a:spcPct val="95000"/>
              </a:lnSpc>
              <a:tabLst>
                <a:tab pos="911225" algn="l"/>
                <a:tab pos="1825625" algn="l"/>
                <a:tab pos="2740025" algn="l"/>
                <a:tab pos="3654425" algn="l"/>
                <a:tab pos="4568825" algn="l"/>
                <a:tab pos="5483225" algn="l"/>
                <a:tab pos="6397625" algn="l"/>
                <a:tab pos="7312025" algn="l"/>
                <a:tab pos="8226425" algn="l"/>
                <a:tab pos="9140825" algn="l"/>
                <a:tab pos="10055225" algn="l"/>
              </a:tabLst>
            </a:pPr>
            <a:r>
              <a:t>Invented because public key is slow</a:t>
            </a:r>
          </a:p>
          <a:p>
            <a:pPr defTabSz="449580">
              <a:tabLst>
                <a:tab pos="911225" algn="l"/>
                <a:tab pos="1825625" algn="l"/>
                <a:tab pos="2740025" algn="l"/>
                <a:tab pos="3654425" algn="l"/>
                <a:tab pos="4568825" algn="l"/>
                <a:tab pos="5483225" algn="l"/>
                <a:tab pos="6397625" algn="l"/>
                <a:tab pos="7312025" algn="l"/>
                <a:tab pos="8226425" algn="l"/>
                <a:tab pos="9140825" algn="l"/>
                <a:tab pos="10055225" algn="l"/>
              </a:tabLst>
            </a:pPr>
            <a:r>
              <a:t>Slow to sign a huge msg using a private key</a:t>
            </a:r>
          </a:p>
          <a:p>
            <a:pPr defTabSz="449580">
              <a:tabLst>
                <a:tab pos="911225" algn="l"/>
                <a:tab pos="1825625" algn="l"/>
                <a:tab pos="2740025" algn="l"/>
                <a:tab pos="3654425" algn="l"/>
                <a:tab pos="4568825" algn="l"/>
                <a:tab pos="5483225" algn="l"/>
                <a:tab pos="6397625" algn="l"/>
                <a:tab pos="7312025" algn="l"/>
                <a:tab pos="8226425" algn="l"/>
                <a:tab pos="9140825" algn="l"/>
                <a:tab pos="10055225" algn="l"/>
              </a:tabLst>
            </a:pPr>
            <a:r>
              <a:t>Cryptographic hash</a:t>
            </a:r>
          </a:p>
          <a:p>
            <a:pPr lvl="1" defTabSz="449580">
              <a:tabLst>
                <a:tab pos="911225" algn="l"/>
                <a:tab pos="1825625" algn="l"/>
                <a:tab pos="2740025" algn="l"/>
                <a:tab pos="3654425" algn="l"/>
                <a:tab pos="4568825" algn="l"/>
                <a:tab pos="5483225" algn="l"/>
                <a:tab pos="6397625" algn="l"/>
                <a:tab pos="7312025" algn="l"/>
                <a:tab pos="8226425" algn="l"/>
                <a:tab pos="9140825" algn="l"/>
                <a:tab pos="10055225" algn="l"/>
              </a:tabLst>
            </a:pPr>
            <a:r>
              <a:t>fixed size (e.g., 160 bits)</a:t>
            </a:r>
          </a:p>
          <a:p>
            <a:pPr lvl="1" defTabSz="449580">
              <a:tabLst>
                <a:tab pos="911225" algn="l"/>
                <a:tab pos="1825625" algn="l"/>
                <a:tab pos="2740025" algn="l"/>
                <a:tab pos="3654425" algn="l"/>
                <a:tab pos="4568825" algn="l"/>
                <a:tab pos="5483225" algn="l"/>
                <a:tab pos="6397625" algn="l"/>
                <a:tab pos="7312025" algn="l"/>
                <a:tab pos="8226425" algn="l"/>
                <a:tab pos="9140825" algn="l"/>
                <a:tab pos="10055225" algn="l"/>
              </a:tabLst>
            </a:pPr>
            <a:r>
              <a:t>But no collisions! (at least we’ll never find one)</a:t>
            </a:r>
          </a:p>
          <a:p>
            <a:pPr defTabSz="449580">
              <a:tabLst>
                <a:tab pos="911225" algn="l"/>
                <a:tab pos="1825625" algn="l"/>
                <a:tab pos="2740025" algn="l"/>
                <a:tab pos="3654425" algn="l"/>
                <a:tab pos="4568825" algn="l"/>
                <a:tab pos="5483225" algn="l"/>
                <a:tab pos="6397625" algn="l"/>
                <a:tab pos="7312025" algn="l"/>
                <a:tab pos="8226425" algn="l"/>
                <a:tab pos="9140825" algn="l"/>
                <a:tab pos="10055225" algn="l"/>
              </a:tabLst>
            </a:pPr>
            <a:r>
              <a:t>So sign the hash, not the actual msg</a:t>
            </a:r>
          </a:p>
          <a:p>
            <a:pPr defTabSz="449580">
              <a:tabLst>
                <a:tab pos="911225" algn="l"/>
                <a:tab pos="1825625" algn="l"/>
                <a:tab pos="2740025" algn="l"/>
                <a:tab pos="3654425" algn="l"/>
                <a:tab pos="4568825" algn="l"/>
                <a:tab pos="5483225" algn="l"/>
                <a:tab pos="6397625" algn="l"/>
                <a:tab pos="7312025" algn="l"/>
                <a:tab pos="8226425" algn="l"/>
                <a:tab pos="9140825" algn="l"/>
                <a:tab pos="10055225" algn="l"/>
              </a:tabLst>
            </a:pPr>
            <a:r>
              <a:t>If you sign a msg, you’re signing all msgs with that hash!</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itle 23552"/>
          <p:cNvSpPr>
            <a:spLocks noGrp="1"/>
          </p:cNvSpPr>
          <p:nvPr>
            <p:ph type="title"/>
          </p:nvPr>
        </p:nvSpPr>
        <p:spPr>
          <a:xfrm>
            <a:off x="2209800" y="609600"/>
            <a:ext cx="7772400" cy="1143000"/>
          </a:xfrm>
        </p:spPr>
        <p:txBody>
          <a:bodyPr wrap="square" lIns="92160" tIns="46080" rIns="92160" bIns="46080" anchor="ctr" anchorCtr="0"/>
          <a:p>
            <a:pPr algn="ctr" defTabSz="449580">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t>Hash stuff</a:t>
            </a:r>
          </a:p>
        </p:txBody>
      </p:sp>
      <p:sp>
        <p:nvSpPr>
          <p:cNvPr id="23554" name="Text Placeholder 23553"/>
          <p:cNvSpPr>
            <a:spLocks noGrp="1"/>
          </p:cNvSpPr>
          <p:nvPr>
            <p:ph type="body" idx="1"/>
          </p:nvPr>
        </p:nvSpPr>
        <p:spPr>
          <a:xfrm>
            <a:off x="2209800" y="1981200"/>
            <a:ext cx="7772400" cy="4114800"/>
          </a:xfrm>
        </p:spPr>
        <p:txBody>
          <a:bodyPr wrap="square" lIns="92160" tIns="46080" rIns="92160" bIns="46080" anchor="t" anchorCtr="0"/>
          <a:p>
            <a:pPr defTabSz="449580">
              <a:lnSpc>
                <a:spcPct val="95000"/>
              </a:lnSpc>
              <a:tabLst>
                <a:tab pos="911225" algn="l"/>
                <a:tab pos="1825625" algn="l"/>
                <a:tab pos="2740025" algn="l"/>
                <a:tab pos="3654425" algn="l"/>
                <a:tab pos="4568825" algn="l"/>
                <a:tab pos="5483225" algn="l"/>
                <a:tab pos="6397625" algn="l"/>
                <a:tab pos="7312025" algn="l"/>
                <a:tab pos="8226425" algn="l"/>
                <a:tab pos="9140825" algn="l"/>
                <a:tab pos="10055225" algn="l"/>
              </a:tabLst>
            </a:pPr>
            <a:r>
              <a:t>Most popular hash today SHA-1 (secure hash algorithm)</a:t>
            </a:r>
          </a:p>
          <a:p>
            <a:pPr defTabSz="449580">
              <a:tabLst>
                <a:tab pos="911225" algn="l"/>
                <a:tab pos="1825625" algn="l"/>
                <a:tab pos="2740025" algn="l"/>
                <a:tab pos="3654425" algn="l"/>
                <a:tab pos="4568825" algn="l"/>
                <a:tab pos="5483225" algn="l"/>
                <a:tab pos="6397625" algn="l"/>
                <a:tab pos="7312025" algn="l"/>
                <a:tab pos="8226425" algn="l"/>
                <a:tab pos="9140825" algn="l"/>
                <a:tab pos="10055225" algn="l"/>
              </a:tabLst>
            </a:pPr>
            <a:r>
              <a:t>Older ones (MD2, MD4, MD5) still around</a:t>
            </a:r>
          </a:p>
          <a:p>
            <a:pPr defTabSz="449580">
              <a:tabLst>
                <a:tab pos="911225" algn="l"/>
                <a:tab pos="1825625" algn="l"/>
                <a:tab pos="2740025" algn="l"/>
                <a:tab pos="3654425" algn="l"/>
                <a:tab pos="4568825" algn="l"/>
                <a:tab pos="5483225" algn="l"/>
                <a:tab pos="6397625" algn="l"/>
                <a:tab pos="7312025" algn="l"/>
                <a:tab pos="8226425" algn="l"/>
                <a:tab pos="9140825" algn="l"/>
                <a:tab pos="10055225" algn="l"/>
              </a:tabLst>
            </a:pPr>
            <a:r>
              <a:t>Popular secret-key integrity check: hash together key and data</a:t>
            </a:r>
          </a:p>
          <a:p>
            <a:pPr defTabSz="449580">
              <a:tabLst>
                <a:tab pos="911225" algn="l"/>
                <a:tab pos="1825625" algn="l"/>
                <a:tab pos="2740025" algn="l"/>
                <a:tab pos="3654425" algn="l"/>
                <a:tab pos="4568825" algn="l"/>
                <a:tab pos="5483225" algn="l"/>
                <a:tab pos="6397625" algn="l"/>
                <a:tab pos="7312025" algn="l"/>
                <a:tab pos="8226425" algn="l"/>
                <a:tab pos="9140825" algn="l"/>
                <a:tab pos="10055225" algn="l"/>
              </a:tabLst>
            </a:pPr>
            <a:r>
              <a:t>One popular standard for that within IETF: HMAC</a:t>
            </a:r>
          </a:p>
        </p:txBody>
      </p:sp>
    </p:spTree>
  </p:cSld>
  <p:clrMapOvr>
    <a:masterClrMapping/>
  </p:clrMapOvr>
  <p:transition spd="med"/>
</p:sld>
</file>

<file path=ppt/tags/tag1.xml><?xml version="1.0" encoding="utf-8"?>
<p:tagLst xmlns:p="http://schemas.openxmlformats.org/presentationml/2006/main">
  <p:tag name="AS_UNIQUEID" val="38"/>
</p:tagLst>
</file>

<file path=ppt/tags/tag2.xml><?xml version="1.0" encoding="utf-8"?>
<p:tagLst xmlns:p="http://schemas.openxmlformats.org/presentationml/2006/main">
  <p:tag name="AS_UNIQUEID" val="39"/>
</p:tagLst>
</file>

<file path=ppt/tags/tag3.xml><?xml version="1.0" encoding="utf-8"?>
<p:tagLst xmlns:p="http://schemas.openxmlformats.org/presentationml/2006/main">
  <p:tag name="AS_UNIQUEID" val="40"/>
</p:tagLst>
</file>

<file path=ppt/tags/tag4.xml><?xml version="1.0" encoding="utf-8"?>
<p:tagLst xmlns:p="http://schemas.openxmlformats.org/presentationml/2006/main">
  <p:tag name="AS_UNIQUEID" val="4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13415</Words>
  <Application>WPS Presentation</Application>
  <PresentationFormat>Widescreen</PresentationFormat>
  <Paragraphs>249</Paragraphs>
  <Slides>29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SimSun</vt:lpstr>
      <vt:lpstr>Wingdings</vt:lpstr>
      <vt:lpstr>Verdana</vt:lpstr>
      <vt:lpstr>Calibri Light</vt:lpstr>
      <vt:lpstr>Calibri</vt:lpstr>
      <vt:lpstr>Microsoft YaHei</vt:lpstr>
      <vt:lpstr>Arial Unicode MS</vt:lpstr>
      <vt:lpstr>Times New Roman</vt:lpstr>
      <vt:lpstr>Office Theme</vt:lpstr>
      <vt:lpstr>Moving Data with Kafka</vt:lpstr>
      <vt:lpstr>PowerPoint 演示文稿</vt:lpstr>
      <vt:lpstr>PowerPoint 演示文稿</vt:lpstr>
      <vt:lpstr>Sensitive PII</vt:lpstr>
      <vt:lpstr>Sensitive PII (continued)</vt:lpstr>
      <vt:lpstr>4. Vulnerabilities, Threats, and Controls</vt:lpstr>
      <vt:lpstr>4. Vulnerabilities, Threats, and Controls</vt:lpstr>
      <vt:lpstr>Cryptographic Hashes</vt:lpstr>
      <vt:lpstr>Hash stuff</vt:lpstr>
      <vt:lpstr>A.1) Controls: Encryption </vt:lpstr>
      <vt:lpstr>PowerPoint 演示文稿</vt:lpstr>
      <vt:lpstr>PowerPoint 演示文稿</vt:lpstr>
      <vt:lpstr>PowerPoint 演示文稿</vt:lpstr>
      <vt:lpstr>PowerPoint 演示文稿</vt:lpstr>
      <vt:lpstr>Eavesdropping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OWASP Top 10 Application T10 Security Risks – 2013 </vt:lpstr>
      <vt:lpstr>OWASP Top 10 Application T10 Security Risks – 2013 </vt:lpstr>
      <vt:lpstr>OWASP Top 10 Application T10 Security Risks – 2013 </vt:lpstr>
      <vt:lpstr>OWASP Top 10 Application T10 Security Risks – 2013 </vt:lpstr>
      <vt:lpstr>OWASP Top 10 Application T10 Security Risks – 2013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Data with Kafka</dc:title>
  <dc:creator/>
  <cp:lastModifiedBy>steve</cp:lastModifiedBy>
  <cp:revision>15</cp:revision>
  <dcterms:created xsi:type="dcterms:W3CDTF">2022-07-11T18:01:00Z</dcterms:created>
  <dcterms:modified xsi:type="dcterms:W3CDTF">2022-07-14T17:13:00Z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CAAD0457D0F84C8E80894D14F09C5645</vt:lpwstr>
  </property>
  <property fmtid="{D5CDD505-2E9C-101B-9397-08002B2CF9AE}" pid="3" name="KSOProductBuildVer">
    <vt:lpwstr>1033-11.2.0.11191</vt:lpwstr>
  </property>
</Properties>
</file>