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46907" y="752931"/>
            <a:ext cx="12394184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550792" y="5265801"/>
            <a:ext cx="11186414" cy="2037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B2A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1980" y="752931"/>
            <a:ext cx="10464038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7324" y="2980689"/>
            <a:ext cx="14373351" cy="5710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B2A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363345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160" dirty="0"/>
              <a:t>Locating</a:t>
            </a:r>
            <a:r>
              <a:rPr sz="6800" spc="-505" dirty="0"/>
              <a:t> </a:t>
            </a:r>
            <a:r>
              <a:rPr sz="6800" spc="120" dirty="0"/>
              <a:t>Services</a:t>
            </a:r>
            <a:r>
              <a:rPr sz="6800" spc="-480" dirty="0"/>
              <a:t> </a:t>
            </a:r>
            <a:r>
              <a:rPr sz="6800" spc="30" dirty="0"/>
              <a:t>at</a:t>
            </a:r>
            <a:r>
              <a:rPr sz="6800" spc="-484" dirty="0"/>
              <a:t> </a:t>
            </a:r>
            <a:r>
              <a:rPr sz="6800" spc="85" dirty="0"/>
              <a:t>Runtime</a:t>
            </a:r>
            <a:r>
              <a:rPr sz="6800" spc="-480" dirty="0"/>
              <a:t> </a:t>
            </a:r>
            <a:r>
              <a:rPr sz="6800" spc="110" dirty="0"/>
              <a:t>Using </a:t>
            </a:r>
            <a:r>
              <a:rPr sz="6800" spc="-2110" dirty="0"/>
              <a:t> </a:t>
            </a:r>
            <a:r>
              <a:rPr sz="6800" spc="125" dirty="0"/>
              <a:t>Service</a:t>
            </a:r>
            <a:r>
              <a:rPr sz="6800" spc="-515" dirty="0"/>
              <a:t> </a:t>
            </a:r>
            <a:r>
              <a:rPr sz="6800" spc="90" dirty="0"/>
              <a:t>Discovery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2672" y="752931"/>
            <a:ext cx="90436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Using</a:t>
            </a:r>
            <a:r>
              <a:rPr spc="-420" dirty="0"/>
              <a:t> </a:t>
            </a:r>
            <a:r>
              <a:rPr spc="145" dirty="0"/>
              <a:t>the</a:t>
            </a:r>
            <a:r>
              <a:rPr spc="-415" dirty="0"/>
              <a:t> </a:t>
            </a:r>
            <a:r>
              <a:rPr spc="55" dirty="0"/>
              <a:t>Eure</a:t>
            </a:r>
            <a:r>
              <a:rPr spc="-15" dirty="0"/>
              <a:t>k</a:t>
            </a:r>
            <a:r>
              <a:rPr spc="5" dirty="0"/>
              <a:t>a</a:t>
            </a:r>
            <a:r>
              <a:rPr spc="-420" dirty="0"/>
              <a:t> </a:t>
            </a:r>
            <a:r>
              <a:rPr spc="80" dirty="0"/>
              <a:t>Dashboard</a:t>
            </a:r>
            <a:endParaRPr spc="8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3630167"/>
            <a:ext cx="5245608" cy="44439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4272534"/>
            <a:ext cx="7939405" cy="312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Enabled</a:t>
            </a:r>
            <a:r>
              <a:rPr sz="34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4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default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-1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Shows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nv</a:t>
            </a:r>
            <a:r>
              <a:rPr sz="3400" b="1" spc="-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ronment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4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Lists</a:t>
            </a:r>
            <a:r>
              <a:rPr sz="34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registered</a:t>
            </a:r>
            <a:r>
              <a:rPr sz="34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services</a:t>
            </a:r>
            <a:r>
              <a:rPr sz="34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4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instances </a:t>
            </a:r>
            <a:r>
              <a:rPr sz="3400" b="1" spc="-9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Vi</a:t>
            </a:r>
            <a:r>
              <a:rPr sz="34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3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serv</a:t>
            </a:r>
            <a:r>
              <a:rPr sz="34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ce</a:t>
            </a:r>
            <a:r>
              <a:rPr sz="34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hea</a:t>
            </a:r>
            <a:r>
              <a:rPr sz="34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th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3060318"/>
            <a:ext cx="8249284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5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art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5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via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3600" b="1" spc="-10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20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Initializr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 marR="1393190">
              <a:lnSpc>
                <a:spcPct val="163000"/>
              </a:lnSpc>
            </a:pPr>
            <a:r>
              <a:rPr sz="3600" b="1" spc="-6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Add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Eu</a:t>
            </a:r>
            <a:r>
              <a:rPr sz="3600" b="1" spc="-6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16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20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1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er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er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dependen</a:t>
            </a:r>
            <a:r>
              <a:rPr sz="3600" b="1" spc="-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600" b="1" spc="-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y  </a:t>
            </a:r>
            <a:r>
              <a:rPr sz="3600" b="1" spc="-10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Anno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229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primary</a:t>
            </a:r>
            <a:r>
              <a:rPr sz="3600" b="1" spc="-1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class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118" y="5735192"/>
            <a:ext cx="701230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Set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properties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5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art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600" b="1" spc="-9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ver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view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dashb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600" b="1" spc="-14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ard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165" y="752931"/>
            <a:ext cx="95510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Regis</a:t>
            </a:r>
            <a:r>
              <a:rPr spc="-10" dirty="0"/>
              <a:t>t</a:t>
            </a:r>
            <a:r>
              <a:rPr spc="60" dirty="0"/>
              <a:t>er</a:t>
            </a:r>
            <a:r>
              <a:rPr spc="-415" dirty="0"/>
              <a:t> </a:t>
            </a:r>
            <a:r>
              <a:rPr spc="5" dirty="0"/>
              <a:t>a</a:t>
            </a:r>
            <a:r>
              <a:rPr spc="-390" dirty="0"/>
              <a:t> </a:t>
            </a:r>
            <a:r>
              <a:rPr spc="105" dirty="0"/>
              <a:t>Service</a:t>
            </a:r>
            <a:r>
              <a:rPr spc="-395" dirty="0"/>
              <a:t> </a:t>
            </a:r>
            <a:r>
              <a:rPr spc="-30" dirty="0"/>
              <a:t>with</a:t>
            </a:r>
            <a:r>
              <a:rPr spc="-430" dirty="0"/>
              <a:t> </a:t>
            </a:r>
            <a:r>
              <a:rPr spc="55" dirty="0"/>
              <a:t>Eure</a:t>
            </a:r>
            <a:r>
              <a:rPr spc="-15" dirty="0"/>
              <a:t>k</a:t>
            </a:r>
            <a:r>
              <a:rPr spc="5" dirty="0"/>
              <a:t>a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27965" rIns="0" bIns="0" rtlCol="0">
            <a:spAutoFit/>
          </a:bodyPr>
          <a:lstStyle/>
          <a:p>
            <a:pPr marL="565785" marR="556895" algn="ctr">
              <a:lnSpc>
                <a:spcPct val="100000"/>
              </a:lnSpc>
              <a:spcBef>
                <a:spcPts val="1795"/>
              </a:spcBef>
            </a:pPr>
            <a:r>
              <a:rPr sz="36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6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  </a:t>
            </a:r>
            <a:r>
              <a:rPr sz="36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host </a:t>
            </a:r>
            <a:r>
              <a:rPr sz="3600" b="1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set </a:t>
            </a:r>
            <a:r>
              <a:rPr sz="36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sz="36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 </a:t>
            </a:r>
            <a:r>
              <a:rPr sz="36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properties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20040" marR="311785" indent="78740">
              <a:lnSpc>
                <a:spcPct val="100000"/>
              </a:lnSpc>
            </a:pPr>
            <a:r>
              <a:rPr sz="36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Eur</a:t>
            </a:r>
            <a:r>
              <a:rPr sz="36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6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classp</a:t>
            </a:r>
            <a:r>
              <a:rPr sz="36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  </a:t>
            </a:r>
            <a:r>
              <a:rPr sz="36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leads</a:t>
            </a:r>
            <a:r>
              <a:rPr sz="36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6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registration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922020" marR="911860" indent="307340">
              <a:lnSpc>
                <a:spcPct val="100000"/>
              </a:lnSpc>
            </a:pPr>
            <a:r>
              <a:rPr sz="36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Many </a:t>
            </a:r>
            <a:r>
              <a:rPr sz="3600" b="1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client </a:t>
            </a:r>
            <a:r>
              <a:rPr sz="36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config</a:t>
            </a:r>
            <a:r>
              <a:rPr sz="36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6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tions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11" y="6170676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942340" marR="933450" indent="-3810" algn="ctr">
              <a:lnSpc>
                <a:spcPct val="100000"/>
              </a:lnSpc>
            </a:pPr>
            <a:r>
              <a:rPr sz="36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Hea</a:t>
            </a:r>
            <a:r>
              <a:rPr sz="36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tbe</a:t>
            </a:r>
            <a:r>
              <a:rPr sz="36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can  </a:t>
            </a:r>
            <a:r>
              <a:rPr sz="3600" b="1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include</a:t>
            </a:r>
            <a:r>
              <a:rPr sz="36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health </a:t>
            </a:r>
            <a:r>
              <a:rPr sz="3600" b="1" spc="-10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status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676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573405" marR="563880" indent="132080">
              <a:lnSpc>
                <a:spcPct val="100000"/>
              </a:lnSpc>
            </a:pPr>
            <a:r>
              <a:rPr sz="36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Sends </a:t>
            </a:r>
            <a:r>
              <a:rPr sz="36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heartbeat </a:t>
            </a:r>
            <a:r>
              <a:rPr sz="36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every</a:t>
            </a:r>
            <a:r>
              <a:rPr sz="36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30</a:t>
            </a:r>
            <a:r>
              <a:rPr sz="36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seconds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123" y="6170676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810" algn="ctr">
              <a:lnSpc>
                <a:spcPct val="100000"/>
              </a:lnSpc>
            </a:pPr>
            <a:r>
              <a:rPr sz="36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HTTP</a:t>
            </a:r>
            <a:r>
              <a:rPr sz="36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6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HTTPS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3175" algn="ctr">
              <a:lnSpc>
                <a:spcPct val="100000"/>
              </a:lnSpc>
            </a:pPr>
            <a:r>
              <a:rPr sz="36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supported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2340102"/>
            <a:ext cx="9249410" cy="558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Open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existing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“</a:t>
            </a:r>
            <a:r>
              <a:rPr sz="3600" b="1" spc="-1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oll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2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e”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micros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rvice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 marR="1558290">
              <a:lnSpc>
                <a:spcPct val="163000"/>
              </a:lnSpc>
            </a:pPr>
            <a:r>
              <a:rPr sz="3600" b="1" spc="-6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Add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dependency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Eureka </a:t>
            </a:r>
            <a:r>
              <a:rPr sz="3600" b="1" spc="-10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6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Add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properties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-1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Start </a:t>
            </a: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up </a:t>
            </a:r>
            <a:r>
              <a:rPr sz="3600" b="1" spc="-8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microservice 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3600" b="1" spc="-5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see </a:t>
            </a:r>
            <a:r>
              <a:rPr sz="3600" b="1" spc="-1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registry 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Start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second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instance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3600" b="1" spc="-4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see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registry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 marR="1844040">
              <a:lnSpc>
                <a:spcPct val="100000"/>
              </a:lnSpc>
              <a:spcBef>
                <a:spcPts val="2700"/>
              </a:spcBef>
            </a:pP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sa</a:t>
            </a:r>
            <a:r>
              <a:rPr sz="3600" b="1" spc="-2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600" b="1" spc="-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sequence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3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ith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2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“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fa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pass  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customer”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microservices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048" y="752931"/>
            <a:ext cx="106451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Discovering</a:t>
            </a:r>
            <a:r>
              <a:rPr spc="-425" dirty="0"/>
              <a:t> </a:t>
            </a:r>
            <a:r>
              <a:rPr spc="5" dirty="0"/>
              <a:t>a</a:t>
            </a:r>
            <a:r>
              <a:rPr spc="-390" dirty="0"/>
              <a:t> </a:t>
            </a:r>
            <a:r>
              <a:rPr spc="105" dirty="0"/>
              <a:t>Service</a:t>
            </a:r>
            <a:r>
              <a:rPr spc="-395" dirty="0"/>
              <a:t> </a:t>
            </a:r>
            <a:r>
              <a:rPr spc="-30" dirty="0"/>
              <a:t>with</a:t>
            </a:r>
            <a:r>
              <a:rPr spc="-430" dirty="0"/>
              <a:t> </a:t>
            </a:r>
            <a:r>
              <a:rPr spc="55" dirty="0"/>
              <a:t>Eure</a:t>
            </a:r>
            <a:r>
              <a:rPr spc="-15" dirty="0"/>
              <a:t>k</a:t>
            </a:r>
            <a:r>
              <a:rPr spc="5" dirty="0"/>
              <a:t>a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259205" marR="429895" indent="-822960">
              <a:lnSpc>
                <a:spcPct val="100000"/>
              </a:lnSpc>
            </a:pPr>
            <a:r>
              <a:rPr sz="36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Client</a:t>
            </a:r>
            <a:r>
              <a:rPr sz="3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wor</a:t>
            </a:r>
            <a:r>
              <a:rPr sz="36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6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  </a:t>
            </a:r>
            <a:r>
              <a:rPr sz="36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local</a:t>
            </a:r>
            <a:r>
              <a:rPr sz="36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cache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662940" marR="654050" indent="451485">
              <a:lnSpc>
                <a:spcPct val="100000"/>
              </a:lnSpc>
            </a:pPr>
            <a:r>
              <a:rPr sz="36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wo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ty</a:t>
            </a:r>
            <a:r>
              <a:rPr sz="36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6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es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  </a:t>
            </a:r>
            <a:r>
              <a:rPr sz="36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discovery</a:t>
            </a:r>
            <a:r>
              <a:rPr sz="36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clients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685800" marR="678180" algn="ctr">
              <a:lnSpc>
                <a:spcPct val="100000"/>
              </a:lnSpc>
            </a:pPr>
            <a:r>
              <a:rPr sz="3600" b="1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Cache</a:t>
            </a:r>
            <a:r>
              <a:rPr sz="3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refreshed </a:t>
            </a:r>
            <a:r>
              <a:rPr sz="3600" b="1" spc="-10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36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reconciled </a:t>
            </a:r>
            <a:r>
              <a:rPr sz="36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regularly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11" y="6170676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3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alk</a:t>
            </a:r>
            <a:r>
              <a:rPr sz="36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6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6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6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istry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36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closest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“zone”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676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27329" rIns="0" bIns="0" rtlCol="0">
            <a:spAutoFit/>
          </a:bodyPr>
          <a:lstStyle/>
          <a:p>
            <a:pPr marL="855345" marR="848995" indent="3175" algn="ctr">
              <a:lnSpc>
                <a:spcPct val="100000"/>
              </a:lnSpc>
              <a:spcBef>
                <a:spcPts val="1790"/>
              </a:spcBef>
            </a:pPr>
            <a:r>
              <a:rPr sz="36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Man</a:t>
            </a:r>
            <a:r>
              <a:rPr sz="36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6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ally</a:t>
            </a:r>
            <a:r>
              <a:rPr sz="36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load  </a:t>
            </a:r>
            <a:r>
              <a:rPr sz="36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balance,</a:t>
            </a:r>
            <a:r>
              <a:rPr sz="36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6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Spring </a:t>
            </a:r>
            <a:r>
              <a:rPr sz="36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Cloud </a:t>
            </a:r>
            <a:r>
              <a:rPr sz="36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LoadBalancer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123" y="6170676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27329" rIns="0" bIns="0" rtlCol="0">
            <a:spAutoFit/>
          </a:bodyPr>
          <a:lstStyle/>
          <a:p>
            <a:pPr marL="592455" marR="584200" algn="ctr">
              <a:lnSpc>
                <a:spcPct val="100000"/>
              </a:lnSpc>
              <a:spcBef>
                <a:spcPts val="1790"/>
              </a:spcBef>
            </a:pPr>
            <a:r>
              <a:rPr sz="36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3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multiple  </a:t>
            </a:r>
            <a:r>
              <a:rPr sz="3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heartbeats</a:t>
            </a:r>
            <a:r>
              <a:rPr sz="36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36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discover </a:t>
            </a:r>
            <a:r>
              <a:rPr sz="36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new </a:t>
            </a:r>
            <a:r>
              <a:rPr sz="36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services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1894078"/>
            <a:ext cx="6619240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Open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“</a:t>
            </a:r>
            <a:r>
              <a:rPr sz="3600" b="1" spc="-1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oll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2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34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UI”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applic</a:t>
            </a:r>
            <a:r>
              <a:rPr sz="3600" b="1" spc="-15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0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tion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-6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Add </a:t>
            </a:r>
            <a:r>
              <a:rPr sz="3600" b="1" spc="-4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dependency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Eureka 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Update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application properties </a:t>
            </a:r>
            <a:r>
              <a:rPr sz="3600" b="1" spc="-10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Add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Load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Balanced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WebClient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118" y="5460872"/>
            <a:ext cx="940054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633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Replace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9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ha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4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600" b="1" spc="-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3600" b="1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coded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URL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3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ith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istry  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lookup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-30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est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out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“</a:t>
            </a:r>
            <a:r>
              <a:rPr sz="3600" b="1" spc="-19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oll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2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34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UI”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ap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600" b="1" spc="-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lic</a:t>
            </a:r>
            <a:r>
              <a:rPr sz="3600" b="1" spc="-16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ti</a:t>
            </a:r>
            <a:r>
              <a:rPr sz="3600" b="1" spc="-1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Repeat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4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“fast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pass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console”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application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Configuring</a:t>
            </a:r>
            <a:r>
              <a:rPr spc="-425" dirty="0"/>
              <a:t> </a:t>
            </a:r>
            <a:r>
              <a:rPr spc="105" dirty="0"/>
              <a:t>Service</a:t>
            </a:r>
            <a:r>
              <a:rPr spc="-395" dirty="0"/>
              <a:t> </a:t>
            </a:r>
            <a:r>
              <a:rPr spc="85" dirty="0"/>
              <a:t>Health</a:t>
            </a:r>
            <a:r>
              <a:rPr spc="-420" dirty="0"/>
              <a:t> </a:t>
            </a:r>
            <a:r>
              <a:rPr spc="-25" dirty="0"/>
              <a:t>Information</a:t>
            </a:r>
            <a:endParaRPr spc="-2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2098" y="3566409"/>
            <a:ext cx="4909667" cy="45651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83245" y="4703191"/>
            <a:ext cx="8427720" cy="226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Heartbeat</a:t>
            </a:r>
            <a:r>
              <a:rPr sz="34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doesn’t</a:t>
            </a:r>
            <a:r>
              <a:rPr sz="34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convey</a:t>
            </a:r>
            <a:r>
              <a:rPr sz="34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health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Possible </a:t>
            </a:r>
            <a:r>
              <a:rPr sz="34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34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include </a:t>
            </a:r>
            <a:r>
              <a:rPr sz="34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health </a:t>
            </a:r>
            <a:r>
              <a:rPr sz="34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information </a:t>
            </a:r>
            <a:r>
              <a:rPr sz="34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ex</a:t>
            </a:r>
            <a:r>
              <a:rPr sz="34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end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cre</a:t>
            </a:r>
            <a:r>
              <a:rPr sz="34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ealth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check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3677539"/>
            <a:ext cx="939165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Return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6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2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“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oll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2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e”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micros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rvice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add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600" b="1" spc="-9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custom</a:t>
            </a: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health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check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 marR="35560">
              <a:lnSpc>
                <a:spcPct val="163000"/>
              </a:lnSpc>
            </a:pPr>
            <a:r>
              <a:rPr sz="3600" b="1" spc="-1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5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art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up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micros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7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rvice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4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wait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5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er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or  </a:t>
            </a:r>
            <a:r>
              <a:rPr sz="3600" b="1" spc="-5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See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6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5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taken</a:t>
            </a:r>
            <a:r>
              <a:rPr sz="3600" b="1" spc="-9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out</a:t>
            </a:r>
            <a:r>
              <a:rPr sz="3600" b="1" spc="-1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rotation</a:t>
            </a:r>
            <a:r>
              <a:rPr sz="3600" b="1" spc="-10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600" b="1" spc="-12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Eureka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548" y="752931"/>
            <a:ext cx="125514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High</a:t>
            </a:r>
            <a:r>
              <a:rPr spc="-409" dirty="0"/>
              <a:t> </a:t>
            </a:r>
            <a:r>
              <a:rPr spc="-10" dirty="0"/>
              <a:t>Availability</a:t>
            </a:r>
            <a:r>
              <a:rPr spc="-375" dirty="0"/>
              <a:t> </a:t>
            </a:r>
            <a:r>
              <a:rPr spc="130" dirty="0"/>
              <a:t>Architecture</a:t>
            </a:r>
            <a:r>
              <a:rPr spc="-425" dirty="0"/>
              <a:t> </a:t>
            </a:r>
            <a:r>
              <a:rPr spc="30" dirty="0"/>
              <a:t>for</a:t>
            </a:r>
            <a:r>
              <a:rPr spc="-380" dirty="0"/>
              <a:t> </a:t>
            </a:r>
            <a:r>
              <a:rPr spc="35" dirty="0"/>
              <a:t>Eureka</a:t>
            </a:r>
            <a:endParaRPr spc="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8892" y="2941494"/>
            <a:ext cx="3728598" cy="3727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02410" y="7163181"/>
            <a:ext cx="278701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Built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“self  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preserv</a:t>
            </a:r>
            <a:r>
              <a:rPr sz="3400" b="1" spc="-1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” 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mode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0291" y="2910747"/>
            <a:ext cx="3778226" cy="3783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6287" y="2901218"/>
            <a:ext cx="3129912" cy="38095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967" y="2934706"/>
            <a:ext cx="3786996" cy="37412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45438" y="7163181"/>
            <a:ext cx="3415029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3400" b="1" spc="-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Suggested </a:t>
            </a:r>
            <a:r>
              <a:rPr sz="3400" b="1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ve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Eure</a:t>
            </a:r>
            <a:r>
              <a:rPr sz="3400" b="1" spc="-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  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sz="34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per </a:t>
            </a: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“zone”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7247" y="7163181"/>
            <a:ext cx="269494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95"/>
              </a:spcBef>
            </a:pPr>
            <a:r>
              <a:rPr sz="34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Support </a:t>
            </a:r>
            <a:r>
              <a:rPr sz="3400" b="1" spc="-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3400" b="1" spc="-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pee</a:t>
            </a:r>
            <a:r>
              <a:rPr sz="3400" b="1" spc="-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peer  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registry 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replication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2813" y="7163181"/>
            <a:ext cx="316166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use</a:t>
            </a:r>
            <a:r>
              <a:rPr sz="34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DNS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in  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front </a:t>
            </a: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3400" b="1" spc="-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Eureka </a:t>
            </a:r>
            <a:r>
              <a:rPr sz="3400" b="1" spc="-9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cluster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Advanced</a:t>
            </a:r>
            <a:r>
              <a:rPr spc="-390" dirty="0"/>
              <a:t> </a:t>
            </a:r>
            <a:r>
              <a:rPr spc="445" dirty="0"/>
              <a:t>C</a:t>
            </a:r>
            <a:r>
              <a:rPr spc="375" dirty="0"/>
              <a:t>o</a:t>
            </a:r>
            <a:r>
              <a:rPr spc="40" dirty="0"/>
              <a:t>nfigur</a:t>
            </a:r>
            <a:r>
              <a:rPr spc="-30" dirty="0"/>
              <a:t>a</a:t>
            </a:r>
            <a:r>
              <a:rPr spc="70" dirty="0"/>
              <a:t>tion</a:t>
            </a:r>
            <a:r>
              <a:rPr spc="-415" dirty="0"/>
              <a:t> </a:t>
            </a:r>
            <a:r>
              <a:rPr spc="125" dirty="0"/>
              <a:t>Options</a:t>
            </a:r>
            <a:endParaRPr spc="12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1486" y="3317792"/>
            <a:ext cx="5157234" cy="50687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38495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Dozens</a:t>
            </a:r>
            <a:r>
              <a:rPr spc="-120" dirty="0"/>
              <a:t> </a:t>
            </a:r>
            <a:r>
              <a:rPr spc="-114" dirty="0"/>
              <a:t>and </a:t>
            </a:r>
            <a:r>
              <a:rPr spc="-85" dirty="0"/>
              <a:t>dozens</a:t>
            </a:r>
            <a:r>
              <a:rPr spc="-114" dirty="0"/>
              <a:t> </a:t>
            </a:r>
            <a:r>
              <a:rPr spc="-85" dirty="0"/>
              <a:t>of</a:t>
            </a:r>
            <a:r>
              <a:rPr spc="-120" dirty="0"/>
              <a:t> </a:t>
            </a:r>
            <a:r>
              <a:rPr spc="-95" dirty="0"/>
              <a:t>configuration</a:t>
            </a:r>
            <a:r>
              <a:rPr spc="-105" dirty="0"/>
              <a:t> </a:t>
            </a:r>
            <a:r>
              <a:rPr spc="-120" dirty="0"/>
              <a:t>flags</a:t>
            </a:r>
            <a:endParaRPr spc="-120" dirty="0"/>
          </a:p>
          <a:p>
            <a:pPr marL="5738495" marR="3147695">
              <a:lnSpc>
                <a:spcPts val="6780"/>
              </a:lnSpc>
              <a:spcBef>
                <a:spcPts val="675"/>
              </a:spcBef>
            </a:pPr>
            <a:r>
              <a:rPr spc="-65" dirty="0"/>
              <a:t>Set</a:t>
            </a:r>
            <a:r>
              <a:rPr spc="-140" dirty="0"/>
              <a:t> </a:t>
            </a:r>
            <a:r>
              <a:rPr dirty="0"/>
              <a:t>cache</a:t>
            </a:r>
            <a:r>
              <a:rPr spc="-110" dirty="0"/>
              <a:t> refresh</a:t>
            </a:r>
            <a:r>
              <a:rPr spc="-125" dirty="0"/>
              <a:t> intervals </a:t>
            </a:r>
            <a:r>
              <a:rPr spc="-980" dirty="0"/>
              <a:t> </a:t>
            </a:r>
            <a:r>
              <a:rPr spc="-65" dirty="0"/>
              <a:t>Set</a:t>
            </a:r>
            <a:r>
              <a:rPr spc="-120" dirty="0"/>
              <a:t> </a:t>
            </a:r>
            <a:r>
              <a:rPr spc="-110" dirty="0"/>
              <a:t>timeouts</a:t>
            </a:r>
            <a:endParaRPr spc="-110" dirty="0"/>
          </a:p>
          <a:p>
            <a:pPr marL="5738495">
              <a:lnSpc>
                <a:spcPct val="100000"/>
              </a:lnSpc>
              <a:spcBef>
                <a:spcPts val="2030"/>
              </a:spcBef>
            </a:pPr>
            <a:r>
              <a:rPr spc="-65" dirty="0"/>
              <a:t>Set</a:t>
            </a:r>
            <a:r>
              <a:rPr spc="-130" dirty="0"/>
              <a:t> </a:t>
            </a:r>
            <a:r>
              <a:rPr spc="-40" dirty="0"/>
              <a:t>connection</a:t>
            </a:r>
            <a:r>
              <a:rPr spc="-125" dirty="0"/>
              <a:t> </a:t>
            </a:r>
            <a:r>
              <a:rPr spc="-155" dirty="0"/>
              <a:t>limits</a:t>
            </a:r>
            <a:endParaRPr spc="-155" dirty="0"/>
          </a:p>
          <a:p>
            <a:pPr marL="5738495">
              <a:lnSpc>
                <a:spcPct val="100000"/>
              </a:lnSpc>
              <a:spcBef>
                <a:spcPts val="2700"/>
              </a:spcBef>
            </a:pPr>
            <a:r>
              <a:rPr spc="-65" dirty="0"/>
              <a:t>Set</a:t>
            </a:r>
            <a:r>
              <a:rPr spc="-125" dirty="0"/>
              <a:t> </a:t>
            </a:r>
            <a:r>
              <a:rPr spc="-65" dirty="0"/>
              <a:t>service</a:t>
            </a:r>
            <a:r>
              <a:rPr spc="-114" dirty="0"/>
              <a:t> </a:t>
            </a:r>
            <a:r>
              <a:rPr spc="-125" dirty="0"/>
              <a:t>metadataMap</a:t>
            </a:r>
            <a:endParaRPr spc="-125" dirty="0"/>
          </a:p>
          <a:p>
            <a:pPr marL="5738495" marR="5080">
              <a:lnSpc>
                <a:spcPct val="166000"/>
              </a:lnSpc>
            </a:pPr>
            <a:r>
              <a:rPr spc="-95" dirty="0"/>
              <a:t>Override</a:t>
            </a:r>
            <a:r>
              <a:rPr spc="-100" dirty="0"/>
              <a:t> </a:t>
            </a:r>
            <a:r>
              <a:rPr spc="-95" dirty="0"/>
              <a:t>default</a:t>
            </a:r>
            <a:r>
              <a:rPr spc="-105" dirty="0"/>
              <a:t> </a:t>
            </a:r>
            <a:r>
              <a:rPr spc="-90" dirty="0"/>
              <a:t>service,</a:t>
            </a:r>
            <a:r>
              <a:rPr spc="-105" dirty="0"/>
              <a:t> health</a:t>
            </a:r>
            <a:r>
              <a:rPr spc="-110" dirty="0"/>
              <a:t> </a:t>
            </a:r>
            <a:r>
              <a:rPr spc="-85" dirty="0"/>
              <a:t>endpoints </a:t>
            </a:r>
            <a:r>
              <a:rPr spc="-985" dirty="0"/>
              <a:t> </a:t>
            </a:r>
            <a:r>
              <a:rPr spc="-100" dirty="0"/>
              <a:t>Define</a:t>
            </a:r>
            <a:r>
              <a:rPr spc="-114" dirty="0"/>
              <a:t> </a:t>
            </a:r>
            <a:r>
              <a:rPr spc="-90" dirty="0"/>
              <a:t>replication</a:t>
            </a:r>
            <a:r>
              <a:rPr spc="-105" dirty="0"/>
              <a:t> </a:t>
            </a:r>
            <a:r>
              <a:rPr spc="-175" dirty="0"/>
              <a:t>limits,</a:t>
            </a:r>
            <a:r>
              <a:rPr spc="-110" dirty="0"/>
              <a:t> </a:t>
            </a:r>
            <a:r>
              <a:rPr spc="-130" dirty="0"/>
              <a:t>timeout,</a:t>
            </a:r>
            <a:r>
              <a:rPr spc="-114" dirty="0"/>
              <a:t> </a:t>
            </a:r>
            <a:r>
              <a:rPr spc="-110" dirty="0"/>
              <a:t>retries</a:t>
            </a:r>
            <a:endParaRPr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556641"/>
            <a:ext cx="7959725" cy="914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4435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6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role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discovery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sz="3600" b="1" spc="-10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microservices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Problems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2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tus</a:t>
            </a:r>
            <a:r>
              <a:rPr sz="36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quo  </a:t>
            </a:r>
            <a:r>
              <a:rPr sz="36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Describing 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Spring </a:t>
            </a:r>
            <a:r>
              <a:rPr sz="3600" b="1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Cloud </a:t>
            </a:r>
            <a:r>
              <a:rPr sz="36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Eureka 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Cr</a:t>
            </a:r>
            <a:r>
              <a:rPr sz="3600" b="1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229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ting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Eur</a:t>
            </a:r>
            <a:r>
              <a:rPr sz="36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3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1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erver  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Regi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eri</a:t>
            </a:r>
            <a:r>
              <a:rPr sz="3600" b="1" spc="-1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600" b="1" spc="-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er</a:t>
            </a:r>
            <a:r>
              <a:rPr sz="36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600" b="1" spc="-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ices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Eu</a:t>
            </a:r>
            <a:r>
              <a:rPr sz="36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1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20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  </a:t>
            </a:r>
            <a:r>
              <a:rPr sz="36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Discovering</a:t>
            </a:r>
            <a:r>
              <a:rPr sz="36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6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vices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2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wi</a:t>
            </a:r>
            <a:r>
              <a:rPr sz="3600" b="1" spc="-1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Eur</a:t>
            </a:r>
            <a:r>
              <a:rPr sz="3600" b="1" spc="-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3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  </a:t>
            </a:r>
            <a:r>
              <a:rPr sz="36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Configuring 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health </a:t>
            </a:r>
            <a:r>
              <a:rPr sz="3600" b="1" spc="-1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information </a:t>
            </a:r>
            <a:r>
              <a:rPr sz="36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Revie</a:t>
            </a:r>
            <a:r>
              <a:rPr sz="3600" b="1" spc="-229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ing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igh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2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vailability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setup  </a:t>
            </a:r>
            <a:r>
              <a:rPr sz="36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Options 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36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advanced </a:t>
            </a:r>
            <a:r>
              <a:rPr sz="36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configuration </a:t>
            </a:r>
            <a:r>
              <a:rPr sz="36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Summary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Summary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1002538"/>
            <a:ext cx="7959725" cy="825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4435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6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role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discovery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sz="3600" b="1" spc="-10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microservices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Problems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2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wi</a:t>
            </a:r>
            <a:r>
              <a:rPr sz="3600" b="1" spc="-1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229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tus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quo  </a:t>
            </a:r>
            <a:r>
              <a:rPr sz="36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Describing 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Spring </a:t>
            </a:r>
            <a:r>
              <a:rPr sz="3600" b="1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Cloud </a:t>
            </a:r>
            <a:r>
              <a:rPr sz="36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Eureka 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600" b="1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ting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600" b="1" spc="-1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600" b="1" spc="-2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1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er</a:t>
            </a:r>
            <a:r>
              <a:rPr sz="36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6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er  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Regi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eri</a:t>
            </a:r>
            <a:r>
              <a:rPr sz="3600" b="1" spc="-1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600" b="1" spc="-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er</a:t>
            </a:r>
            <a:r>
              <a:rPr sz="36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600" b="1" spc="-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ices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Eu</a:t>
            </a:r>
            <a:r>
              <a:rPr sz="36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1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20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  </a:t>
            </a:r>
            <a:r>
              <a:rPr sz="36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Discove</a:t>
            </a:r>
            <a:r>
              <a:rPr sz="3600" b="1" spc="-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ing</a:t>
            </a:r>
            <a:r>
              <a:rPr sz="36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6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vices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Eu</a:t>
            </a:r>
            <a:r>
              <a:rPr sz="36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600" b="1" spc="-1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600" b="1" spc="-20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  </a:t>
            </a:r>
            <a:r>
              <a:rPr sz="36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Configuring </a:t>
            </a:r>
            <a:r>
              <a:rPr sz="36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health </a:t>
            </a:r>
            <a:r>
              <a:rPr sz="3600" b="1" spc="-1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information </a:t>
            </a:r>
            <a:r>
              <a:rPr sz="36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Revie</a:t>
            </a:r>
            <a:r>
              <a:rPr sz="3600" b="1" spc="-229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ing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igh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2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6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vailability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setup  </a:t>
            </a:r>
            <a:r>
              <a:rPr sz="36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Options</a:t>
            </a:r>
            <a:r>
              <a:rPr sz="36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36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advanced</a:t>
            </a:r>
            <a:r>
              <a:rPr sz="36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configuration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457" y="752931"/>
            <a:ext cx="140246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Capabilities</a:t>
            </a:r>
            <a:r>
              <a:rPr spc="-390" dirty="0"/>
              <a:t> </a:t>
            </a:r>
            <a:r>
              <a:rPr spc="-15" dirty="0"/>
              <a:t>Th</a:t>
            </a:r>
            <a:r>
              <a:rPr spc="-100" dirty="0"/>
              <a:t>a</a:t>
            </a:r>
            <a:r>
              <a:rPr spc="130" dirty="0"/>
              <a:t>t</a:t>
            </a:r>
            <a:r>
              <a:rPr spc="-415" dirty="0"/>
              <a:t> </a:t>
            </a:r>
            <a:r>
              <a:rPr spc="-135" dirty="0"/>
              <a:t>W</a:t>
            </a:r>
            <a:r>
              <a:rPr spc="190" dirty="0"/>
              <a:t>e</a:t>
            </a:r>
            <a:r>
              <a:rPr spc="-390" dirty="0"/>
              <a:t> </a:t>
            </a:r>
            <a:r>
              <a:rPr spc="-45" dirty="0"/>
              <a:t>Will</a:t>
            </a:r>
            <a:r>
              <a:rPr spc="-390" dirty="0"/>
              <a:t> </a:t>
            </a:r>
            <a:r>
              <a:rPr spc="180" dirty="0"/>
              <a:t>Add</a:t>
            </a:r>
            <a:r>
              <a:rPr spc="-390" dirty="0"/>
              <a:t> </a:t>
            </a:r>
            <a:r>
              <a:rPr spc="15" dirty="0"/>
              <a:t>in</a:t>
            </a:r>
            <a:r>
              <a:rPr spc="-390" dirty="0"/>
              <a:t> </a:t>
            </a:r>
            <a:r>
              <a:rPr spc="-30" dirty="0"/>
              <a:t>T</a:t>
            </a:r>
            <a:r>
              <a:rPr spc="-50" dirty="0"/>
              <a:t>h</a:t>
            </a:r>
            <a:r>
              <a:rPr spc="-15" dirty="0"/>
              <a:t>is</a:t>
            </a:r>
            <a:r>
              <a:rPr spc="-405" dirty="0"/>
              <a:t> </a:t>
            </a:r>
            <a:r>
              <a:rPr spc="195" dirty="0"/>
              <a:t>Module</a:t>
            </a:r>
            <a:endParaRPr spc="195" dirty="0"/>
          </a:p>
        </p:txBody>
      </p:sp>
      <p:sp>
        <p:nvSpPr>
          <p:cNvPr id="3" name="object 3"/>
          <p:cNvSpPr/>
          <p:nvPr/>
        </p:nvSpPr>
        <p:spPr>
          <a:xfrm>
            <a:off x="2044445" y="2318766"/>
            <a:ext cx="8801100" cy="1979930"/>
          </a:xfrm>
          <a:custGeom>
            <a:avLst/>
            <a:gdLst/>
            <a:ahLst/>
            <a:cxnLst/>
            <a:rect l="l" t="t" r="r" b="b"/>
            <a:pathLst>
              <a:path w="8801100" h="1979929">
                <a:moveTo>
                  <a:pt x="0" y="1979676"/>
                </a:moveTo>
                <a:lnTo>
                  <a:pt x="8801100" y="1979676"/>
                </a:lnTo>
                <a:lnTo>
                  <a:pt x="8801100" y="0"/>
                </a:lnTo>
                <a:lnTo>
                  <a:pt x="0" y="0"/>
                </a:lnTo>
                <a:lnTo>
                  <a:pt x="0" y="1979676"/>
                </a:lnTo>
                <a:close/>
              </a:path>
            </a:pathLst>
          </a:custGeom>
          <a:ln w="38099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63495" y="3076193"/>
            <a:ext cx="8763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-229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oll</a:t>
            </a:r>
            <a:r>
              <a:rPr sz="27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7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1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7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27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2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UI</a:t>
            </a:r>
            <a:endParaRPr sz="2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8506" y="2318766"/>
            <a:ext cx="4366260" cy="1979930"/>
          </a:xfrm>
          <a:prstGeom prst="rect">
            <a:avLst/>
          </a:prstGeom>
          <a:ln w="38100">
            <a:solidFill>
              <a:srgbClr val="7171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2385"/>
              </a:spcBef>
            </a:pPr>
            <a:r>
              <a:rPr sz="2700" b="1" spc="-229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9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oll</a:t>
            </a:r>
            <a:r>
              <a:rPr sz="2700" b="1" spc="-85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17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700" b="1" spc="-165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00" b="1" spc="-8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135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00" b="1" spc="-85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125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700" b="1" spc="-10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700" b="1" spc="-7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posi</a:t>
            </a:r>
            <a:r>
              <a:rPr sz="2700" b="1" spc="-85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10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ory</a:t>
            </a:r>
            <a:endParaRPr sz="2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4445" y="5734050"/>
            <a:ext cx="2418715" cy="2569845"/>
          </a:xfrm>
          <a:custGeom>
            <a:avLst/>
            <a:gdLst/>
            <a:ahLst/>
            <a:cxnLst/>
            <a:rect l="l" t="t" r="r" b="b"/>
            <a:pathLst>
              <a:path w="2418715" h="2569845">
                <a:moveTo>
                  <a:pt x="0" y="2569464"/>
                </a:moveTo>
                <a:lnTo>
                  <a:pt x="2418587" y="2569464"/>
                </a:lnTo>
                <a:lnTo>
                  <a:pt x="2418587" y="0"/>
                </a:lnTo>
                <a:lnTo>
                  <a:pt x="0" y="0"/>
                </a:lnTo>
                <a:lnTo>
                  <a:pt x="0" y="2569464"/>
                </a:lnTo>
                <a:close/>
              </a:path>
            </a:pathLst>
          </a:custGeom>
          <a:ln w="381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42158" y="6375019"/>
            <a:ext cx="142176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" marR="5080" indent="-91440" algn="just">
              <a:lnSpc>
                <a:spcPct val="100000"/>
              </a:lnSpc>
              <a:spcBef>
                <a:spcPts val="100"/>
              </a:spcBef>
            </a:pPr>
            <a:r>
              <a:rPr sz="2700" b="1" spc="-229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oll</a:t>
            </a:r>
            <a:r>
              <a:rPr sz="27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1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700" b="1" spc="-1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27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Lookup </a:t>
            </a:r>
            <a:r>
              <a:rPr sz="2700" b="1" spc="-7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Service</a:t>
            </a:r>
            <a:endParaRPr sz="2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5702" y="5734050"/>
            <a:ext cx="2418715" cy="2569845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01980" marR="450850" indent="-143510">
              <a:lnSpc>
                <a:spcPct val="100000"/>
              </a:lnSpc>
            </a:pPr>
            <a:r>
              <a:rPr sz="2700" b="1" spc="-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7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ast</a:t>
            </a:r>
            <a:r>
              <a:rPr sz="27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7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ass  </a:t>
            </a:r>
            <a:r>
              <a:rPr sz="2700" b="1" spc="-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Service</a:t>
            </a:r>
            <a:endParaRPr sz="2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26957" y="5734050"/>
            <a:ext cx="2418715" cy="2569845"/>
          </a:xfrm>
          <a:custGeom>
            <a:avLst/>
            <a:gdLst/>
            <a:ahLst/>
            <a:cxnLst/>
            <a:rect l="l" t="t" r="r" b="b"/>
            <a:pathLst>
              <a:path w="2418715" h="2569845">
                <a:moveTo>
                  <a:pt x="0" y="2569464"/>
                </a:moveTo>
                <a:lnTo>
                  <a:pt x="2418588" y="2569464"/>
                </a:lnTo>
                <a:lnTo>
                  <a:pt x="2418588" y="0"/>
                </a:lnTo>
                <a:lnTo>
                  <a:pt x="0" y="0"/>
                </a:lnTo>
                <a:lnTo>
                  <a:pt x="0" y="2569464"/>
                </a:lnTo>
                <a:close/>
              </a:path>
            </a:pathLst>
          </a:custGeom>
          <a:ln w="3810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794242" y="6580759"/>
            <a:ext cx="16840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2700" b="1" spc="-229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9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oll</a:t>
            </a:r>
            <a:r>
              <a:rPr sz="2700" b="1" spc="-85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27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700" b="1" spc="-37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700" b="1" spc="-8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18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00" b="1" spc="-21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700" b="1" spc="-1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2700" b="1" spc="-50" dirty="0">
                <a:solidFill>
                  <a:srgbClr val="717171"/>
                </a:solidFill>
                <a:latin typeface="Tahoma" panose="020B0604030504040204"/>
                <a:cs typeface="Tahoma" panose="020B0604030504040204"/>
              </a:rPr>
              <a:t>Service</a:t>
            </a:r>
            <a:endParaRPr sz="2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3292" y="5715000"/>
            <a:ext cx="2456815" cy="2607945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56210" marR="149860" indent="112395">
              <a:lnSpc>
                <a:spcPct val="100000"/>
              </a:lnSpc>
            </a:pPr>
            <a:r>
              <a:rPr sz="27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7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7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mo</a:t>
            </a:r>
            <a:r>
              <a:rPr sz="27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7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oll  </a:t>
            </a:r>
            <a:r>
              <a:rPr sz="27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7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0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7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7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pe</a:t>
            </a:r>
            <a:r>
              <a:rPr sz="27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7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7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7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30995" y="5431535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15875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250"/>
              </a:spcBef>
            </a:pPr>
            <a:r>
              <a:rPr sz="16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Messaging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8483" y="5445252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158115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245"/>
              </a:spcBef>
            </a:pPr>
            <a:r>
              <a:rPr sz="1600" b="1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PI</a:t>
            </a:r>
            <a:r>
              <a:rPr sz="16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16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16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ay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39740" y="3995928"/>
            <a:ext cx="1811020" cy="577850"/>
            <a:chOff x="5539740" y="3995928"/>
            <a:chExt cx="1811020" cy="577850"/>
          </a:xfrm>
        </p:grpSpPr>
        <p:sp>
          <p:nvSpPr>
            <p:cNvPr id="15" name="object 15"/>
            <p:cNvSpPr/>
            <p:nvPr/>
          </p:nvSpPr>
          <p:spPr>
            <a:xfrm>
              <a:off x="5558790" y="4014978"/>
              <a:ext cx="1772920" cy="539750"/>
            </a:xfrm>
            <a:custGeom>
              <a:avLst/>
              <a:gdLst/>
              <a:ahLst/>
              <a:cxnLst/>
              <a:rect l="l" t="t" r="r" b="b"/>
              <a:pathLst>
                <a:path w="1772920" h="539750">
                  <a:moveTo>
                    <a:pt x="1772412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772412" y="539496"/>
                  </a:lnTo>
                  <a:lnTo>
                    <a:pt x="1772412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58790" y="4014978"/>
              <a:ext cx="1772920" cy="539750"/>
            </a:xfrm>
            <a:custGeom>
              <a:avLst/>
              <a:gdLst/>
              <a:ahLst/>
              <a:cxnLst/>
              <a:rect l="l" t="t" r="r" b="b"/>
              <a:pathLst>
                <a:path w="1772920" h="539750">
                  <a:moveTo>
                    <a:pt x="0" y="539496"/>
                  </a:moveTo>
                  <a:lnTo>
                    <a:pt x="1772412" y="539496"/>
                  </a:lnTo>
                  <a:lnTo>
                    <a:pt x="1772412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381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77840" y="3995928"/>
            <a:ext cx="1734820" cy="28384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158750" rIns="0" bIns="0" rtlCol="0">
            <a:spAutoFit/>
          </a:bodyPr>
          <a:lstStyle/>
          <a:p>
            <a:pPr marL="180340">
              <a:lnSpc>
                <a:spcPts val="980"/>
              </a:lnSpc>
              <a:spcBef>
                <a:spcPts val="1250"/>
              </a:spcBef>
            </a:pPr>
            <a:r>
              <a:rPr sz="16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Load</a:t>
            </a:r>
            <a:r>
              <a:rPr sz="16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16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al</a:t>
            </a:r>
            <a:r>
              <a:rPr sz="16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6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6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er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0440" y="3995928"/>
            <a:ext cx="1811020" cy="577850"/>
            <a:chOff x="3520440" y="3995928"/>
            <a:chExt cx="1811020" cy="577850"/>
          </a:xfrm>
        </p:grpSpPr>
        <p:sp>
          <p:nvSpPr>
            <p:cNvPr id="19" name="object 19"/>
            <p:cNvSpPr/>
            <p:nvPr/>
          </p:nvSpPr>
          <p:spPr>
            <a:xfrm>
              <a:off x="3539490" y="4014978"/>
              <a:ext cx="1772920" cy="539750"/>
            </a:xfrm>
            <a:custGeom>
              <a:avLst/>
              <a:gdLst/>
              <a:ahLst/>
              <a:cxnLst/>
              <a:rect l="l" t="t" r="r" b="b"/>
              <a:pathLst>
                <a:path w="1772920" h="539750">
                  <a:moveTo>
                    <a:pt x="1772412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772412" y="539496"/>
                  </a:lnTo>
                  <a:lnTo>
                    <a:pt x="1772412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39490" y="4014978"/>
              <a:ext cx="1772920" cy="539750"/>
            </a:xfrm>
            <a:custGeom>
              <a:avLst/>
              <a:gdLst/>
              <a:ahLst/>
              <a:cxnLst/>
              <a:rect l="l" t="t" r="r" b="b"/>
              <a:pathLst>
                <a:path w="1772920" h="539750">
                  <a:moveTo>
                    <a:pt x="0" y="539496"/>
                  </a:moveTo>
                  <a:lnTo>
                    <a:pt x="1772412" y="539496"/>
                  </a:lnTo>
                  <a:lnTo>
                    <a:pt x="1772412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381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558540" y="3995928"/>
            <a:ext cx="1734820" cy="28384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36830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290"/>
              </a:spcBef>
            </a:pPr>
            <a:r>
              <a:rPr sz="16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Service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8540" y="4317491"/>
            <a:ext cx="1734820" cy="25654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0" rIns="0" bIns="0" rtlCol="0">
            <a:spAutoFit/>
          </a:bodyPr>
          <a:lstStyle/>
          <a:p>
            <a:pPr marL="391160">
              <a:lnSpc>
                <a:spcPts val="1600"/>
              </a:lnSpc>
            </a:pPr>
            <a:r>
              <a:rPr sz="16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Discovery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22464" y="4015740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15938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255"/>
              </a:spcBef>
            </a:pPr>
            <a:r>
              <a:rPr sz="16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Circuit</a:t>
            </a:r>
            <a:r>
              <a:rPr sz="160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Breaker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97351" y="4304538"/>
            <a:ext cx="6497320" cy="1428750"/>
            <a:chOff x="3197351" y="4304538"/>
            <a:chExt cx="6497320" cy="1428750"/>
          </a:xfrm>
        </p:grpSpPr>
        <p:sp>
          <p:nvSpPr>
            <p:cNvPr id="25" name="object 25"/>
            <p:cNvSpPr/>
            <p:nvPr/>
          </p:nvSpPr>
          <p:spPr>
            <a:xfrm>
              <a:off x="9579863" y="4304538"/>
              <a:ext cx="114300" cy="1145540"/>
            </a:xfrm>
            <a:custGeom>
              <a:avLst/>
              <a:gdLst/>
              <a:ahLst/>
              <a:cxnLst/>
              <a:rect l="l" t="t" r="r" b="b"/>
              <a:pathLst>
                <a:path w="114300" h="1145539">
                  <a:moveTo>
                    <a:pt x="38100" y="1030986"/>
                  </a:moveTo>
                  <a:lnTo>
                    <a:pt x="0" y="1030986"/>
                  </a:lnTo>
                  <a:lnTo>
                    <a:pt x="57150" y="1145286"/>
                  </a:lnTo>
                  <a:lnTo>
                    <a:pt x="104775" y="1050036"/>
                  </a:lnTo>
                  <a:lnTo>
                    <a:pt x="38100" y="1050036"/>
                  </a:lnTo>
                  <a:lnTo>
                    <a:pt x="38100" y="1030986"/>
                  </a:lnTo>
                  <a:close/>
                </a:path>
                <a:path w="114300" h="1145539">
                  <a:moveTo>
                    <a:pt x="76200" y="0"/>
                  </a:moveTo>
                  <a:lnTo>
                    <a:pt x="38100" y="0"/>
                  </a:lnTo>
                  <a:lnTo>
                    <a:pt x="38100" y="1050036"/>
                  </a:lnTo>
                  <a:lnTo>
                    <a:pt x="76200" y="1050036"/>
                  </a:lnTo>
                  <a:lnTo>
                    <a:pt x="76200" y="0"/>
                  </a:lnTo>
                  <a:close/>
                </a:path>
                <a:path w="114300" h="1145539">
                  <a:moveTo>
                    <a:pt x="114300" y="1030986"/>
                  </a:moveTo>
                  <a:lnTo>
                    <a:pt x="76200" y="1030986"/>
                  </a:lnTo>
                  <a:lnTo>
                    <a:pt x="76200" y="1050036"/>
                  </a:lnTo>
                  <a:lnTo>
                    <a:pt x="104775" y="1050036"/>
                  </a:lnTo>
                  <a:lnTo>
                    <a:pt x="114300" y="1030986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97352" y="4554473"/>
              <a:ext cx="3305810" cy="1178560"/>
            </a:xfrm>
            <a:custGeom>
              <a:avLst/>
              <a:gdLst/>
              <a:ahLst/>
              <a:cxnLst/>
              <a:rect l="l" t="t" r="r" b="b"/>
              <a:pathLst>
                <a:path w="3305809" h="1178560">
                  <a:moveTo>
                    <a:pt x="3305543" y="1064006"/>
                  </a:moveTo>
                  <a:lnTo>
                    <a:pt x="3267456" y="1064006"/>
                  </a:lnTo>
                  <a:lnTo>
                    <a:pt x="3267456" y="473329"/>
                  </a:lnTo>
                  <a:lnTo>
                    <a:pt x="3267456" y="435229"/>
                  </a:lnTo>
                  <a:lnTo>
                    <a:pt x="3267456" y="0"/>
                  </a:lnTo>
                  <a:lnTo>
                    <a:pt x="3229356" y="0"/>
                  </a:lnTo>
                  <a:lnTo>
                    <a:pt x="3229356" y="435229"/>
                  </a:lnTo>
                  <a:lnTo>
                    <a:pt x="38100" y="435229"/>
                  </a:lnTo>
                  <a:lnTo>
                    <a:pt x="38100" y="794131"/>
                  </a:lnTo>
                  <a:lnTo>
                    <a:pt x="0" y="794131"/>
                  </a:lnTo>
                  <a:lnTo>
                    <a:pt x="57150" y="908431"/>
                  </a:lnTo>
                  <a:lnTo>
                    <a:pt x="104775" y="813181"/>
                  </a:lnTo>
                  <a:lnTo>
                    <a:pt x="114300" y="794131"/>
                  </a:lnTo>
                  <a:lnTo>
                    <a:pt x="76200" y="794131"/>
                  </a:lnTo>
                  <a:lnTo>
                    <a:pt x="76200" y="473329"/>
                  </a:lnTo>
                  <a:lnTo>
                    <a:pt x="3229356" y="473329"/>
                  </a:lnTo>
                  <a:lnTo>
                    <a:pt x="3229356" y="1064006"/>
                  </a:lnTo>
                  <a:lnTo>
                    <a:pt x="3191256" y="1064006"/>
                  </a:lnTo>
                  <a:lnTo>
                    <a:pt x="3248406" y="1178306"/>
                  </a:lnTo>
                  <a:lnTo>
                    <a:pt x="3296018" y="1083056"/>
                  </a:lnTo>
                  <a:lnTo>
                    <a:pt x="3305543" y="1064006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13793723" y="4298441"/>
            <a:ext cx="114300" cy="1435100"/>
          </a:xfrm>
          <a:custGeom>
            <a:avLst/>
            <a:gdLst/>
            <a:ahLst/>
            <a:cxnLst/>
            <a:rect l="l" t="t" r="r" b="b"/>
            <a:pathLst>
              <a:path w="114300" h="1435100">
                <a:moveTo>
                  <a:pt x="38100" y="1320673"/>
                </a:moveTo>
                <a:lnTo>
                  <a:pt x="0" y="1320673"/>
                </a:lnTo>
                <a:lnTo>
                  <a:pt x="57150" y="1434973"/>
                </a:lnTo>
                <a:lnTo>
                  <a:pt x="104775" y="1339723"/>
                </a:lnTo>
                <a:lnTo>
                  <a:pt x="38100" y="1339723"/>
                </a:lnTo>
                <a:lnTo>
                  <a:pt x="38100" y="1320673"/>
                </a:lnTo>
                <a:close/>
              </a:path>
              <a:path w="114300" h="1435100">
                <a:moveTo>
                  <a:pt x="76200" y="0"/>
                </a:moveTo>
                <a:lnTo>
                  <a:pt x="38100" y="0"/>
                </a:lnTo>
                <a:lnTo>
                  <a:pt x="38100" y="1339723"/>
                </a:lnTo>
                <a:lnTo>
                  <a:pt x="76200" y="1339723"/>
                </a:lnTo>
                <a:lnTo>
                  <a:pt x="76200" y="0"/>
                </a:lnTo>
                <a:close/>
              </a:path>
              <a:path w="114300" h="1435100">
                <a:moveTo>
                  <a:pt x="114300" y="1320673"/>
                </a:moveTo>
                <a:lnTo>
                  <a:pt x="76200" y="1320673"/>
                </a:lnTo>
                <a:lnTo>
                  <a:pt x="76200" y="1339723"/>
                </a:lnTo>
                <a:lnTo>
                  <a:pt x="104775" y="1339723"/>
                </a:lnTo>
                <a:lnTo>
                  <a:pt x="114300" y="1320673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652" y="752931"/>
            <a:ext cx="146964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The</a:t>
            </a:r>
            <a:r>
              <a:rPr spc="-409" dirty="0"/>
              <a:t> </a:t>
            </a:r>
            <a:r>
              <a:rPr spc="70" dirty="0"/>
              <a:t>Role</a:t>
            </a:r>
            <a:r>
              <a:rPr spc="-395" dirty="0"/>
              <a:t> </a:t>
            </a:r>
            <a:r>
              <a:rPr spc="80" dirty="0"/>
              <a:t>of</a:t>
            </a:r>
            <a:r>
              <a:rPr spc="-390" dirty="0"/>
              <a:t> </a:t>
            </a:r>
            <a:r>
              <a:rPr spc="105" dirty="0"/>
              <a:t>Service</a:t>
            </a:r>
            <a:r>
              <a:rPr spc="-400" dirty="0"/>
              <a:t> </a:t>
            </a:r>
            <a:r>
              <a:rPr spc="75" dirty="0"/>
              <a:t>Discovery</a:t>
            </a:r>
            <a:r>
              <a:rPr spc="-420" dirty="0"/>
              <a:t> </a:t>
            </a:r>
            <a:r>
              <a:rPr spc="15" dirty="0"/>
              <a:t>in</a:t>
            </a:r>
            <a:r>
              <a:rPr spc="-395" dirty="0"/>
              <a:t> </a:t>
            </a:r>
            <a:r>
              <a:rPr spc="135" dirty="0"/>
              <a:t>Microservices</a:t>
            </a:r>
            <a:endParaRPr spc="1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707" y="2921368"/>
            <a:ext cx="3806972" cy="37708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2494" y="7163181"/>
            <a:ext cx="296545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Recogni</a:t>
            </a:r>
            <a:r>
              <a:rPr sz="3400" b="1" spc="-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the 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dynamic </a:t>
            </a:r>
            <a:r>
              <a:rPr sz="34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environment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2054" y="3112863"/>
            <a:ext cx="3790015" cy="33855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6742" y="3350466"/>
            <a:ext cx="3791573" cy="29106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1380" y="2903021"/>
            <a:ext cx="3421135" cy="38056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71346" y="7163181"/>
            <a:ext cx="3361054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Centralize</a:t>
            </a:r>
            <a:r>
              <a:rPr sz="3400" b="1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list</a:t>
            </a:r>
            <a:r>
              <a:rPr sz="3400" b="1" spc="-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3400" b="1" spc="-9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available </a:t>
            </a:r>
            <a:r>
              <a:rPr sz="3400" b="1" spc="-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services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1132" y="7163181"/>
            <a:ext cx="302641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-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Use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ve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vi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  </a:t>
            </a: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healthy </a:t>
            </a:r>
            <a:r>
              <a:rPr sz="34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services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2793" y="7163181"/>
            <a:ext cx="3481704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Avoid hard-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coded </a:t>
            </a:r>
            <a:r>
              <a:rPr sz="3400" b="1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references </a:t>
            </a:r>
            <a:r>
              <a:rPr sz="3400" b="1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3400" b="1" spc="-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locations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172" y="752931"/>
            <a:ext cx="9423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Problems</a:t>
            </a:r>
            <a:r>
              <a:rPr spc="-415" dirty="0"/>
              <a:t> </a:t>
            </a:r>
            <a:r>
              <a:rPr spc="-30" dirty="0"/>
              <a:t>with</a:t>
            </a:r>
            <a:r>
              <a:rPr spc="-420" dirty="0"/>
              <a:t> </a:t>
            </a:r>
            <a:r>
              <a:rPr spc="145" dirty="0"/>
              <a:t>the</a:t>
            </a:r>
            <a:r>
              <a:rPr spc="-390" dirty="0"/>
              <a:t> </a:t>
            </a:r>
            <a:r>
              <a:rPr spc="30" dirty="0"/>
              <a:t>S</a:t>
            </a:r>
            <a:r>
              <a:rPr spc="55" dirty="0"/>
              <a:t>t</a:t>
            </a:r>
            <a:r>
              <a:rPr spc="-65" dirty="0"/>
              <a:t>a</a:t>
            </a:r>
            <a:r>
              <a:rPr spc="110" dirty="0"/>
              <a:t>tus</a:t>
            </a:r>
            <a:r>
              <a:rPr spc="-390" dirty="0"/>
              <a:t> </a:t>
            </a:r>
            <a:r>
              <a:rPr spc="250" dirty="0"/>
              <a:t>Q</a:t>
            </a:r>
            <a:r>
              <a:rPr spc="180" dirty="0"/>
              <a:t>u</a:t>
            </a:r>
            <a:r>
              <a:rPr spc="130" dirty="0"/>
              <a:t>o</a:t>
            </a:r>
            <a:endParaRPr spc="13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890" y="3839141"/>
            <a:ext cx="4236086" cy="40260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841750"/>
            <a:ext cx="8554720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Outdated</a:t>
            </a:r>
            <a:r>
              <a:rPr sz="34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configuration</a:t>
            </a:r>
            <a:r>
              <a:rPr sz="34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management</a:t>
            </a:r>
            <a:r>
              <a:rPr sz="34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DBs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368300">
              <a:lnSpc>
                <a:spcPct val="166000"/>
              </a:lnSpc>
            </a:pPr>
            <a:r>
              <a:rPr sz="34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Simplistic </a:t>
            </a:r>
            <a:r>
              <a:rPr sz="3400" b="1" spc="-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HTTP </a:t>
            </a:r>
            <a:r>
              <a:rPr sz="3400" b="1" spc="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200 </a:t>
            </a:r>
            <a:r>
              <a:rPr sz="34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health </a:t>
            </a:r>
            <a:r>
              <a:rPr sz="3400" b="1" spc="-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checks </a:t>
            </a:r>
            <a:r>
              <a:rPr sz="3400" b="1" spc="-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Limited </a:t>
            </a:r>
            <a:r>
              <a:rPr sz="34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load </a:t>
            </a:r>
            <a:r>
              <a:rPr sz="34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balancing </a:t>
            </a:r>
            <a:r>
              <a:rPr sz="34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34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middle-tier </a:t>
            </a:r>
            <a:r>
              <a:rPr sz="34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DNS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insufficient</a:t>
            </a:r>
            <a:r>
              <a:rPr sz="34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microservices </a:t>
            </a:r>
            <a:r>
              <a:rPr sz="3400" b="1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Registries</a:t>
            </a:r>
            <a:r>
              <a:rPr sz="34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34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single</a:t>
            </a:r>
            <a:r>
              <a:rPr sz="3400" b="1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points</a:t>
            </a:r>
            <a:r>
              <a:rPr sz="3400" b="1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400" b="1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failure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17797" y="2907918"/>
            <a:ext cx="1085278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8800" b="1" spc="-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88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8800" b="1" spc="-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88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Eureka</a:t>
            </a:r>
            <a:endParaRPr sz="8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4740" marR="5080" indent="-235204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Registry</a:t>
            </a:r>
            <a:r>
              <a:rPr spc="-470" dirty="0"/>
              <a:t> </a:t>
            </a:r>
            <a:r>
              <a:rPr spc="85" dirty="0"/>
              <a:t>that</a:t>
            </a:r>
            <a:r>
              <a:rPr spc="-465" dirty="0"/>
              <a:t> </a:t>
            </a:r>
            <a:r>
              <a:rPr spc="170" dirty="0"/>
              <a:t>acts</a:t>
            </a:r>
            <a:r>
              <a:rPr spc="-465" dirty="0"/>
              <a:t> </a:t>
            </a:r>
            <a:r>
              <a:rPr spc="35" dirty="0"/>
              <a:t>as</a:t>
            </a:r>
            <a:r>
              <a:rPr spc="-455" dirty="0"/>
              <a:t> </a:t>
            </a:r>
            <a:r>
              <a:rPr spc="5" dirty="0"/>
              <a:t>a</a:t>
            </a:r>
            <a:r>
              <a:rPr spc="-465" dirty="0"/>
              <a:t> </a:t>
            </a:r>
            <a:r>
              <a:rPr spc="180" dirty="0"/>
              <a:t>phone- </a:t>
            </a:r>
            <a:r>
              <a:rPr spc="-2050" dirty="0"/>
              <a:t> </a:t>
            </a:r>
            <a:r>
              <a:rPr spc="75" dirty="0"/>
              <a:t>book</a:t>
            </a:r>
            <a:r>
              <a:rPr spc="-470" dirty="0"/>
              <a:t> </a:t>
            </a:r>
            <a:r>
              <a:rPr spc="30" dirty="0"/>
              <a:t>for</a:t>
            </a:r>
            <a:r>
              <a:rPr spc="-465" dirty="0"/>
              <a:t> </a:t>
            </a:r>
            <a:r>
              <a:rPr dirty="0"/>
              <a:t>services.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47765" y="752931"/>
            <a:ext cx="679195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The</a:t>
            </a:r>
            <a:r>
              <a:rPr spc="-425" dirty="0"/>
              <a:t> </a:t>
            </a:r>
            <a:r>
              <a:rPr spc="35" dirty="0"/>
              <a:t>History</a:t>
            </a:r>
            <a:r>
              <a:rPr spc="-405" dirty="0"/>
              <a:t> </a:t>
            </a:r>
            <a:r>
              <a:rPr spc="80" dirty="0"/>
              <a:t>of</a:t>
            </a:r>
            <a:r>
              <a:rPr spc="-405" dirty="0"/>
              <a:t> </a:t>
            </a:r>
            <a:r>
              <a:rPr spc="35" dirty="0"/>
              <a:t>Eureka</a:t>
            </a:r>
            <a:endParaRPr spc="35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7811" y="2738669"/>
            <a:ext cx="1738860" cy="14903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8059" y="2967989"/>
            <a:ext cx="124771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First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released</a:t>
            </a:r>
            <a:r>
              <a:rPr sz="32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2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Netflix</a:t>
            </a:r>
            <a:r>
              <a:rPr sz="32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OSS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32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2012,</a:t>
            </a:r>
            <a:r>
              <a:rPr sz="3200" b="1" spc="-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2.0.</a:t>
            </a:r>
            <a:r>
              <a:rPr sz="3200" b="1" spc="-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project </a:t>
            </a:r>
            <a:r>
              <a:rPr sz="3200" b="1" spc="-9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di</a:t>
            </a:r>
            <a:r>
              <a:rPr sz="32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200" b="1" spc="-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cont</a:t>
            </a:r>
            <a:r>
              <a:rPr sz="3200" b="1" spc="-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nued,</a:t>
            </a:r>
            <a:r>
              <a:rPr sz="32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2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1.0</a:t>
            </a:r>
            <a:r>
              <a:rPr sz="32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b="1" spc="-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b="1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maining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2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primary</a:t>
            </a:r>
            <a:r>
              <a:rPr sz="32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proj</a:t>
            </a:r>
            <a:r>
              <a:rPr sz="3200" b="1" spc="-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b="1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ct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11" y="5132870"/>
            <a:ext cx="1738860" cy="161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8059" y="5667501"/>
            <a:ext cx="8295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32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2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support</a:t>
            </a:r>
            <a:r>
              <a:rPr sz="32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middle-tier</a:t>
            </a:r>
            <a:r>
              <a:rPr sz="32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load</a:t>
            </a:r>
            <a:r>
              <a:rPr sz="32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balancing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11" y="7554493"/>
            <a:ext cx="1734284" cy="15757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8059" y="8069706"/>
            <a:ext cx="918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Integrated</a:t>
            </a:r>
            <a:r>
              <a:rPr sz="32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into </a:t>
            </a:r>
            <a:r>
              <a:rPr sz="3200" b="1" spc="-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many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other</a:t>
            </a:r>
            <a:r>
              <a:rPr sz="32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Netflix</a:t>
            </a:r>
            <a:r>
              <a:rPr sz="32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OSS</a:t>
            </a:r>
            <a:r>
              <a:rPr sz="32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projects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8019" y="3340608"/>
            <a:ext cx="4688205" cy="2470785"/>
            <a:chOff x="10828019" y="3340608"/>
            <a:chExt cx="4688205" cy="2470785"/>
          </a:xfrm>
        </p:grpSpPr>
        <p:sp>
          <p:nvSpPr>
            <p:cNvPr id="3" name="object 3"/>
            <p:cNvSpPr/>
            <p:nvPr/>
          </p:nvSpPr>
          <p:spPr>
            <a:xfrm>
              <a:off x="10847069" y="3359658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5">
                  <a:moveTo>
                    <a:pt x="4649724" y="0"/>
                  </a:moveTo>
                  <a:lnTo>
                    <a:pt x="0" y="0"/>
                  </a:lnTo>
                  <a:lnTo>
                    <a:pt x="0" y="2432304"/>
                  </a:lnTo>
                  <a:lnTo>
                    <a:pt x="4649724" y="2432304"/>
                  </a:lnTo>
                  <a:lnTo>
                    <a:pt x="464972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847069" y="3359658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5">
                  <a:moveTo>
                    <a:pt x="0" y="2432304"/>
                  </a:moveTo>
                  <a:lnTo>
                    <a:pt x="4649724" y="2432304"/>
                  </a:lnTo>
                  <a:lnTo>
                    <a:pt x="4649724" y="0"/>
                  </a:lnTo>
                  <a:lnTo>
                    <a:pt x="0" y="0"/>
                  </a:lnTo>
                  <a:lnTo>
                    <a:pt x="0" y="243230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381231" y="3892697"/>
            <a:ext cx="357949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15"/>
              </a:lnSpc>
            </a:pPr>
            <a:r>
              <a:rPr sz="32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vice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</a:t>
            </a:r>
            <a:r>
              <a:rPr sz="32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ance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625" y="752931"/>
            <a:ext cx="120980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Components</a:t>
            </a:r>
            <a:r>
              <a:rPr spc="-395" dirty="0"/>
              <a:t> </a:t>
            </a:r>
            <a:r>
              <a:rPr spc="80" dirty="0"/>
              <a:t>of</a:t>
            </a:r>
            <a:r>
              <a:rPr spc="-395" dirty="0"/>
              <a:t> </a:t>
            </a:r>
            <a:r>
              <a:rPr spc="5" dirty="0"/>
              <a:t>a</a:t>
            </a:r>
            <a:r>
              <a:rPr spc="-395" dirty="0"/>
              <a:t> </a:t>
            </a:r>
            <a:r>
              <a:rPr spc="35" dirty="0"/>
              <a:t>Eureka</a:t>
            </a:r>
            <a:r>
              <a:rPr spc="-420" dirty="0"/>
              <a:t> </a:t>
            </a:r>
            <a:r>
              <a:rPr spc="75" dirty="0"/>
              <a:t>Environment</a:t>
            </a:r>
            <a:endParaRPr spc="75" dirty="0"/>
          </a:p>
        </p:txBody>
      </p:sp>
      <p:sp>
        <p:nvSpPr>
          <p:cNvPr id="7" name="object 7"/>
          <p:cNvSpPr/>
          <p:nvPr/>
        </p:nvSpPr>
        <p:spPr>
          <a:xfrm>
            <a:off x="1653539" y="3054095"/>
            <a:ext cx="4650105" cy="2432685"/>
          </a:xfrm>
          <a:custGeom>
            <a:avLst/>
            <a:gdLst/>
            <a:ahLst/>
            <a:cxnLst/>
            <a:rect l="l" t="t" r="r" b="b"/>
            <a:pathLst>
              <a:path w="4650105" h="2432685">
                <a:moveTo>
                  <a:pt x="4649724" y="0"/>
                </a:moveTo>
                <a:lnTo>
                  <a:pt x="0" y="0"/>
                </a:lnTo>
                <a:lnTo>
                  <a:pt x="0" y="2432304"/>
                </a:lnTo>
                <a:lnTo>
                  <a:pt x="4649724" y="2432304"/>
                </a:lnTo>
                <a:lnTo>
                  <a:pt x="464972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53539" y="3054095"/>
            <a:ext cx="4650105" cy="2432685"/>
          </a:xfrm>
          <a:prstGeom prst="rect">
            <a:avLst/>
          </a:prstGeom>
          <a:ln w="12700">
            <a:solidFill>
              <a:srgbClr val="B0411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32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Eure</a:t>
            </a:r>
            <a:r>
              <a:rPr sz="32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2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75619" y="3188207"/>
            <a:ext cx="4688205" cy="2470785"/>
            <a:chOff x="10675619" y="3188207"/>
            <a:chExt cx="4688205" cy="2470785"/>
          </a:xfrm>
        </p:grpSpPr>
        <p:sp>
          <p:nvSpPr>
            <p:cNvPr id="10" name="object 10"/>
            <p:cNvSpPr/>
            <p:nvPr/>
          </p:nvSpPr>
          <p:spPr>
            <a:xfrm>
              <a:off x="10694669" y="3207257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5">
                  <a:moveTo>
                    <a:pt x="4649724" y="0"/>
                  </a:moveTo>
                  <a:lnTo>
                    <a:pt x="0" y="0"/>
                  </a:lnTo>
                  <a:lnTo>
                    <a:pt x="0" y="2432304"/>
                  </a:lnTo>
                  <a:lnTo>
                    <a:pt x="4649724" y="2432304"/>
                  </a:lnTo>
                  <a:lnTo>
                    <a:pt x="464972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94669" y="3207257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5">
                  <a:moveTo>
                    <a:pt x="0" y="2432304"/>
                  </a:moveTo>
                  <a:lnTo>
                    <a:pt x="4649724" y="2432304"/>
                  </a:lnTo>
                  <a:lnTo>
                    <a:pt x="4649724" y="0"/>
                  </a:lnTo>
                  <a:lnTo>
                    <a:pt x="0" y="0"/>
                  </a:lnTo>
                  <a:lnTo>
                    <a:pt x="0" y="243230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228831" y="3740297"/>
            <a:ext cx="357949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15"/>
              </a:lnSpc>
            </a:pPr>
            <a:r>
              <a:rPr sz="32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vice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</a:t>
            </a:r>
            <a:r>
              <a:rPr sz="32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ance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23219" y="3035807"/>
            <a:ext cx="4688205" cy="2470785"/>
            <a:chOff x="10523219" y="3035807"/>
            <a:chExt cx="4688205" cy="2470785"/>
          </a:xfrm>
        </p:grpSpPr>
        <p:sp>
          <p:nvSpPr>
            <p:cNvPr id="14" name="object 14"/>
            <p:cNvSpPr/>
            <p:nvPr/>
          </p:nvSpPr>
          <p:spPr>
            <a:xfrm>
              <a:off x="10542269" y="3054857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5">
                  <a:moveTo>
                    <a:pt x="4649724" y="0"/>
                  </a:moveTo>
                  <a:lnTo>
                    <a:pt x="0" y="0"/>
                  </a:lnTo>
                  <a:lnTo>
                    <a:pt x="0" y="2432304"/>
                  </a:lnTo>
                  <a:lnTo>
                    <a:pt x="4649724" y="2432304"/>
                  </a:lnTo>
                  <a:lnTo>
                    <a:pt x="464972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42269" y="3054857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5">
                  <a:moveTo>
                    <a:pt x="0" y="2432304"/>
                  </a:moveTo>
                  <a:lnTo>
                    <a:pt x="4649724" y="2432304"/>
                  </a:lnTo>
                  <a:lnTo>
                    <a:pt x="4649724" y="0"/>
                  </a:lnTo>
                  <a:lnTo>
                    <a:pt x="0" y="0"/>
                  </a:lnTo>
                  <a:lnTo>
                    <a:pt x="0" y="243230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063731" y="3558920"/>
            <a:ext cx="3604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vice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</a:t>
            </a:r>
            <a:r>
              <a:rPr sz="32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ance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980419" y="6800088"/>
            <a:ext cx="4688205" cy="2470785"/>
            <a:chOff x="10980419" y="6800088"/>
            <a:chExt cx="4688205" cy="2470785"/>
          </a:xfrm>
        </p:grpSpPr>
        <p:sp>
          <p:nvSpPr>
            <p:cNvPr id="18" name="object 18"/>
            <p:cNvSpPr/>
            <p:nvPr/>
          </p:nvSpPr>
          <p:spPr>
            <a:xfrm>
              <a:off x="10999469" y="6819138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4">
                  <a:moveTo>
                    <a:pt x="4649724" y="0"/>
                  </a:moveTo>
                  <a:lnTo>
                    <a:pt x="0" y="0"/>
                  </a:lnTo>
                  <a:lnTo>
                    <a:pt x="0" y="2432303"/>
                  </a:lnTo>
                  <a:lnTo>
                    <a:pt x="4649724" y="2432303"/>
                  </a:lnTo>
                  <a:lnTo>
                    <a:pt x="464972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999469" y="6819138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4">
                  <a:moveTo>
                    <a:pt x="0" y="2432303"/>
                  </a:moveTo>
                  <a:lnTo>
                    <a:pt x="4649724" y="2432303"/>
                  </a:lnTo>
                  <a:lnTo>
                    <a:pt x="4649724" y="0"/>
                  </a:lnTo>
                  <a:lnTo>
                    <a:pt x="0" y="0"/>
                  </a:lnTo>
                  <a:lnTo>
                    <a:pt x="0" y="243230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533631" y="7353066"/>
            <a:ext cx="357949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15"/>
              </a:lnSpc>
            </a:pPr>
            <a:r>
              <a:rPr sz="32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vice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</a:t>
            </a:r>
            <a:r>
              <a:rPr sz="32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ance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828019" y="6647688"/>
            <a:ext cx="4688205" cy="2470785"/>
            <a:chOff x="10828019" y="6647688"/>
            <a:chExt cx="4688205" cy="2470785"/>
          </a:xfrm>
        </p:grpSpPr>
        <p:sp>
          <p:nvSpPr>
            <p:cNvPr id="22" name="object 22"/>
            <p:cNvSpPr/>
            <p:nvPr/>
          </p:nvSpPr>
          <p:spPr>
            <a:xfrm>
              <a:off x="10847069" y="6666738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4">
                  <a:moveTo>
                    <a:pt x="4649724" y="0"/>
                  </a:moveTo>
                  <a:lnTo>
                    <a:pt x="0" y="0"/>
                  </a:lnTo>
                  <a:lnTo>
                    <a:pt x="0" y="2432303"/>
                  </a:lnTo>
                  <a:lnTo>
                    <a:pt x="4649724" y="2432303"/>
                  </a:lnTo>
                  <a:lnTo>
                    <a:pt x="464972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847069" y="6666738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4">
                  <a:moveTo>
                    <a:pt x="0" y="2432303"/>
                  </a:moveTo>
                  <a:lnTo>
                    <a:pt x="4649724" y="2432303"/>
                  </a:lnTo>
                  <a:lnTo>
                    <a:pt x="4649724" y="0"/>
                  </a:lnTo>
                  <a:lnTo>
                    <a:pt x="0" y="0"/>
                  </a:lnTo>
                  <a:lnTo>
                    <a:pt x="0" y="243230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1381231" y="7200666"/>
            <a:ext cx="357949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15"/>
              </a:lnSpc>
            </a:pPr>
            <a:r>
              <a:rPr sz="32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vice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</a:t>
            </a:r>
            <a:r>
              <a:rPr sz="32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ance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675619" y="6495288"/>
            <a:ext cx="4688205" cy="2470785"/>
            <a:chOff x="10675619" y="6495288"/>
            <a:chExt cx="4688205" cy="2470785"/>
          </a:xfrm>
        </p:grpSpPr>
        <p:sp>
          <p:nvSpPr>
            <p:cNvPr id="26" name="object 26"/>
            <p:cNvSpPr/>
            <p:nvPr/>
          </p:nvSpPr>
          <p:spPr>
            <a:xfrm>
              <a:off x="10694669" y="6514338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4">
                  <a:moveTo>
                    <a:pt x="4649724" y="0"/>
                  </a:moveTo>
                  <a:lnTo>
                    <a:pt x="0" y="0"/>
                  </a:lnTo>
                  <a:lnTo>
                    <a:pt x="0" y="2432303"/>
                  </a:lnTo>
                  <a:lnTo>
                    <a:pt x="4649724" y="2432303"/>
                  </a:lnTo>
                  <a:lnTo>
                    <a:pt x="464972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694669" y="6514338"/>
              <a:ext cx="4650105" cy="2432685"/>
            </a:xfrm>
            <a:custGeom>
              <a:avLst/>
              <a:gdLst/>
              <a:ahLst/>
              <a:cxnLst/>
              <a:rect l="l" t="t" r="r" b="b"/>
              <a:pathLst>
                <a:path w="4650105" h="2432684">
                  <a:moveTo>
                    <a:pt x="0" y="2432303"/>
                  </a:moveTo>
                  <a:lnTo>
                    <a:pt x="4649724" y="2432303"/>
                  </a:lnTo>
                  <a:lnTo>
                    <a:pt x="4649724" y="0"/>
                  </a:lnTo>
                  <a:lnTo>
                    <a:pt x="0" y="0"/>
                  </a:lnTo>
                  <a:lnTo>
                    <a:pt x="0" y="243230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216131" y="7019290"/>
            <a:ext cx="3604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vice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2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</a:t>
            </a:r>
            <a:r>
              <a:rPr sz="32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ance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67989" y="4435602"/>
            <a:ext cx="2022475" cy="836930"/>
          </a:xfrm>
          <a:prstGeom prst="rect">
            <a:avLst/>
          </a:prstGeom>
          <a:solidFill>
            <a:srgbClr val="F8BCAA"/>
          </a:solidFill>
          <a:ln w="38100">
            <a:solidFill>
              <a:srgbClr val="FFFFFF"/>
            </a:solidFill>
          </a:ln>
        </p:spPr>
        <p:txBody>
          <a:bodyPr vert="horz" wrap="square" lIns="0" tIns="25527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010"/>
              </a:spcBef>
            </a:pPr>
            <a:r>
              <a:rPr sz="2000" b="1" spc="-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Dashboard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008357" y="4376165"/>
            <a:ext cx="2022475" cy="836930"/>
          </a:xfrm>
          <a:prstGeom prst="rect">
            <a:avLst/>
          </a:prstGeom>
          <a:solidFill>
            <a:srgbClr val="F05B2A"/>
          </a:solidFill>
          <a:ln w="38100">
            <a:solidFill>
              <a:srgbClr val="FFFFFF"/>
            </a:solidFill>
          </a:ln>
        </p:spPr>
        <p:txBody>
          <a:bodyPr vert="horz" wrap="square" lIns="0" tIns="25527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010"/>
              </a:spcBef>
            </a:pPr>
            <a:r>
              <a:rPr sz="20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Eure</a:t>
            </a:r>
            <a:r>
              <a:rPr sz="20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0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008357" y="7882890"/>
            <a:ext cx="2022475" cy="836930"/>
          </a:xfrm>
          <a:prstGeom prst="rect">
            <a:avLst/>
          </a:prstGeom>
          <a:solidFill>
            <a:srgbClr val="F05B2A"/>
          </a:solidFill>
          <a:ln w="38100">
            <a:solidFill>
              <a:srgbClr val="FFFFFF"/>
            </a:solidFill>
          </a:ln>
        </p:spPr>
        <p:txBody>
          <a:bodyPr vert="horz" wrap="square" lIns="0" tIns="25527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010"/>
              </a:spcBef>
            </a:pPr>
            <a:r>
              <a:rPr sz="20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Eure</a:t>
            </a:r>
            <a:r>
              <a:rPr sz="20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0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46426" y="3197351"/>
            <a:ext cx="13876655" cy="5276215"/>
            <a:chOff x="2646426" y="3197351"/>
            <a:chExt cx="13876655" cy="5276215"/>
          </a:xfrm>
        </p:grpSpPr>
        <p:sp>
          <p:nvSpPr>
            <p:cNvPr id="33" name="object 33"/>
            <p:cNvSpPr/>
            <p:nvPr/>
          </p:nvSpPr>
          <p:spPr>
            <a:xfrm>
              <a:off x="2646426" y="3445763"/>
              <a:ext cx="13876655" cy="5027930"/>
            </a:xfrm>
            <a:custGeom>
              <a:avLst/>
              <a:gdLst/>
              <a:ahLst/>
              <a:cxnLst/>
              <a:rect l="l" t="t" r="r" b="b"/>
              <a:pathLst>
                <a:path w="13876655" h="5027930">
                  <a:moveTo>
                    <a:pt x="7895590" y="1524000"/>
                  </a:moveTo>
                  <a:lnTo>
                    <a:pt x="3771900" y="1524000"/>
                  </a:lnTo>
                  <a:lnTo>
                    <a:pt x="3771900" y="1485900"/>
                  </a:lnTo>
                  <a:lnTo>
                    <a:pt x="3657600" y="1543050"/>
                  </a:lnTo>
                  <a:lnTo>
                    <a:pt x="3771900" y="1600200"/>
                  </a:lnTo>
                  <a:lnTo>
                    <a:pt x="3771900" y="1562100"/>
                  </a:lnTo>
                  <a:lnTo>
                    <a:pt x="7895590" y="1562100"/>
                  </a:lnTo>
                  <a:lnTo>
                    <a:pt x="7895590" y="1524000"/>
                  </a:lnTo>
                  <a:close/>
                </a:path>
                <a:path w="13876655" h="5027930">
                  <a:moveTo>
                    <a:pt x="7895590" y="777240"/>
                  </a:moveTo>
                  <a:lnTo>
                    <a:pt x="3771900" y="777240"/>
                  </a:lnTo>
                  <a:lnTo>
                    <a:pt x="3771900" y="739140"/>
                  </a:lnTo>
                  <a:lnTo>
                    <a:pt x="3657600" y="796290"/>
                  </a:lnTo>
                  <a:lnTo>
                    <a:pt x="3771900" y="853440"/>
                  </a:lnTo>
                  <a:lnTo>
                    <a:pt x="3771900" y="815340"/>
                  </a:lnTo>
                  <a:lnTo>
                    <a:pt x="7895590" y="815340"/>
                  </a:lnTo>
                  <a:lnTo>
                    <a:pt x="7895590" y="777240"/>
                  </a:lnTo>
                  <a:close/>
                </a:path>
                <a:path w="13876655" h="5027930">
                  <a:moveTo>
                    <a:pt x="7895590" y="38100"/>
                  </a:moveTo>
                  <a:lnTo>
                    <a:pt x="3771900" y="38100"/>
                  </a:lnTo>
                  <a:lnTo>
                    <a:pt x="3771900" y="0"/>
                  </a:lnTo>
                  <a:lnTo>
                    <a:pt x="3657600" y="57150"/>
                  </a:lnTo>
                  <a:lnTo>
                    <a:pt x="3771900" y="114300"/>
                  </a:lnTo>
                  <a:lnTo>
                    <a:pt x="3771900" y="76200"/>
                  </a:lnTo>
                  <a:lnTo>
                    <a:pt x="7895590" y="76200"/>
                  </a:lnTo>
                  <a:lnTo>
                    <a:pt x="7895590" y="38100"/>
                  </a:lnTo>
                  <a:close/>
                </a:path>
                <a:path w="13876655" h="5027930">
                  <a:moveTo>
                    <a:pt x="8002143" y="3557155"/>
                  </a:moveTo>
                  <a:lnTo>
                    <a:pt x="2293391" y="3557155"/>
                  </a:lnTo>
                  <a:lnTo>
                    <a:pt x="2304605" y="2155418"/>
                  </a:lnTo>
                  <a:lnTo>
                    <a:pt x="2319528" y="2166874"/>
                  </a:lnTo>
                  <a:lnTo>
                    <a:pt x="2329269" y="2116709"/>
                  </a:lnTo>
                  <a:lnTo>
                    <a:pt x="2343912" y="2041398"/>
                  </a:lnTo>
                  <a:lnTo>
                    <a:pt x="2228850" y="2097151"/>
                  </a:lnTo>
                  <a:lnTo>
                    <a:pt x="2266734" y="2126297"/>
                  </a:lnTo>
                  <a:lnTo>
                    <a:pt x="2255012" y="3595243"/>
                  </a:lnTo>
                  <a:lnTo>
                    <a:pt x="8002143" y="3595243"/>
                  </a:lnTo>
                  <a:lnTo>
                    <a:pt x="8002143" y="3576447"/>
                  </a:lnTo>
                  <a:lnTo>
                    <a:pt x="8002143" y="3557155"/>
                  </a:lnTo>
                  <a:close/>
                </a:path>
                <a:path w="13876655" h="5027930">
                  <a:moveTo>
                    <a:pt x="8002651" y="4989322"/>
                  </a:moveTo>
                  <a:lnTo>
                    <a:pt x="440563" y="4989322"/>
                  </a:lnTo>
                  <a:lnTo>
                    <a:pt x="440563" y="2060448"/>
                  </a:lnTo>
                  <a:lnTo>
                    <a:pt x="440563" y="2041398"/>
                  </a:lnTo>
                  <a:lnTo>
                    <a:pt x="440563" y="2022348"/>
                  </a:lnTo>
                  <a:lnTo>
                    <a:pt x="114300" y="2022348"/>
                  </a:lnTo>
                  <a:lnTo>
                    <a:pt x="114300" y="1984248"/>
                  </a:lnTo>
                  <a:lnTo>
                    <a:pt x="0" y="2041398"/>
                  </a:lnTo>
                  <a:lnTo>
                    <a:pt x="114300" y="2098548"/>
                  </a:lnTo>
                  <a:lnTo>
                    <a:pt x="114300" y="2060448"/>
                  </a:lnTo>
                  <a:lnTo>
                    <a:pt x="402463" y="2060448"/>
                  </a:lnTo>
                  <a:lnTo>
                    <a:pt x="402463" y="5027422"/>
                  </a:lnTo>
                  <a:lnTo>
                    <a:pt x="8002651" y="5027422"/>
                  </a:lnTo>
                  <a:lnTo>
                    <a:pt x="8002651" y="5008372"/>
                  </a:lnTo>
                  <a:lnTo>
                    <a:pt x="8002651" y="4989322"/>
                  </a:lnTo>
                  <a:close/>
                </a:path>
                <a:path w="13876655" h="5027930">
                  <a:moveTo>
                    <a:pt x="8048879" y="4266184"/>
                  </a:moveTo>
                  <a:lnTo>
                    <a:pt x="1352550" y="4266184"/>
                  </a:lnTo>
                  <a:lnTo>
                    <a:pt x="1352550" y="2155698"/>
                  </a:lnTo>
                  <a:lnTo>
                    <a:pt x="1390650" y="2155698"/>
                  </a:lnTo>
                  <a:lnTo>
                    <a:pt x="1381125" y="2136648"/>
                  </a:lnTo>
                  <a:lnTo>
                    <a:pt x="1333500" y="2041398"/>
                  </a:lnTo>
                  <a:lnTo>
                    <a:pt x="1276350" y="2155698"/>
                  </a:lnTo>
                  <a:lnTo>
                    <a:pt x="1314450" y="2155698"/>
                  </a:lnTo>
                  <a:lnTo>
                    <a:pt x="1314450" y="4304284"/>
                  </a:lnTo>
                  <a:lnTo>
                    <a:pt x="8048879" y="4304284"/>
                  </a:lnTo>
                  <a:lnTo>
                    <a:pt x="8048879" y="4285234"/>
                  </a:lnTo>
                  <a:lnTo>
                    <a:pt x="8048879" y="4266184"/>
                  </a:lnTo>
                  <a:close/>
                </a:path>
                <a:path w="13876655" h="5027930">
                  <a:moveTo>
                    <a:pt x="13876274" y="958596"/>
                  </a:moveTo>
                  <a:lnTo>
                    <a:pt x="12697968" y="958596"/>
                  </a:lnTo>
                  <a:lnTo>
                    <a:pt x="12697968" y="996708"/>
                  </a:lnTo>
                  <a:lnTo>
                    <a:pt x="13838174" y="996708"/>
                  </a:lnTo>
                  <a:lnTo>
                    <a:pt x="13838174" y="4418457"/>
                  </a:lnTo>
                  <a:lnTo>
                    <a:pt x="12964668" y="4418457"/>
                  </a:lnTo>
                  <a:lnTo>
                    <a:pt x="12964668" y="4380357"/>
                  </a:lnTo>
                  <a:lnTo>
                    <a:pt x="12850368" y="4437507"/>
                  </a:lnTo>
                  <a:lnTo>
                    <a:pt x="12964668" y="4494657"/>
                  </a:lnTo>
                  <a:lnTo>
                    <a:pt x="12964668" y="4456557"/>
                  </a:lnTo>
                  <a:lnTo>
                    <a:pt x="13876274" y="4456557"/>
                  </a:lnTo>
                  <a:lnTo>
                    <a:pt x="13876274" y="4437507"/>
                  </a:lnTo>
                  <a:lnTo>
                    <a:pt x="13876274" y="4418457"/>
                  </a:lnTo>
                  <a:lnTo>
                    <a:pt x="13876274" y="996708"/>
                  </a:lnTo>
                  <a:lnTo>
                    <a:pt x="13876274" y="977646"/>
                  </a:lnTo>
                  <a:lnTo>
                    <a:pt x="13876274" y="958596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66432" y="3197351"/>
              <a:ext cx="2313940" cy="565785"/>
            </a:xfrm>
            <a:custGeom>
              <a:avLst/>
              <a:gdLst/>
              <a:ahLst/>
              <a:cxnLst/>
              <a:rect l="l" t="t" r="r" b="b"/>
              <a:pathLst>
                <a:path w="2313940" h="565785">
                  <a:moveTo>
                    <a:pt x="2313431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2313431" y="565403"/>
                  </a:lnTo>
                  <a:lnTo>
                    <a:pt x="23134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586598" y="3245357"/>
            <a:ext cx="160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2400" spc="-1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regi</a:t>
            </a:r>
            <a:r>
              <a:rPr sz="24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try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40752" y="3948684"/>
            <a:ext cx="1763395" cy="567055"/>
          </a:xfrm>
          <a:custGeom>
            <a:avLst/>
            <a:gdLst/>
            <a:ahLst/>
            <a:cxnLst/>
            <a:rect l="l" t="t" r="r" b="b"/>
            <a:pathLst>
              <a:path w="1763395" h="567054">
                <a:moveTo>
                  <a:pt x="1763268" y="0"/>
                </a:moveTo>
                <a:lnTo>
                  <a:pt x="0" y="0"/>
                </a:lnTo>
                <a:lnTo>
                  <a:pt x="0" y="566927"/>
                </a:lnTo>
                <a:lnTo>
                  <a:pt x="1763268" y="566927"/>
                </a:lnTo>
                <a:lnTo>
                  <a:pt x="1763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852029" y="3997833"/>
            <a:ext cx="1077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register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66431" y="4706111"/>
            <a:ext cx="2313940" cy="565785"/>
          </a:xfrm>
          <a:custGeom>
            <a:avLst/>
            <a:gdLst/>
            <a:ahLst/>
            <a:cxnLst/>
            <a:rect l="l" t="t" r="r" b="b"/>
            <a:pathLst>
              <a:path w="2313940" h="565785">
                <a:moveTo>
                  <a:pt x="2313431" y="0"/>
                </a:moveTo>
                <a:lnTo>
                  <a:pt x="0" y="0"/>
                </a:lnTo>
                <a:lnTo>
                  <a:pt x="0" y="565403"/>
                </a:lnTo>
                <a:lnTo>
                  <a:pt x="2313431" y="565403"/>
                </a:lnTo>
                <a:lnTo>
                  <a:pt x="2313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322946" y="4753813"/>
            <a:ext cx="2134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send</a:t>
            </a:r>
            <a:r>
              <a:rPr sz="2400" spc="-1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hea</a:t>
            </a:r>
            <a:r>
              <a:rPr sz="24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tbe</a:t>
            </a:r>
            <a:r>
              <a:rPr sz="24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599663" y="5522976"/>
            <a:ext cx="1851660" cy="1038225"/>
          </a:xfrm>
          <a:custGeom>
            <a:avLst/>
            <a:gdLst/>
            <a:ahLst/>
            <a:cxnLst/>
            <a:rect l="l" t="t" r="r" b="b"/>
            <a:pathLst>
              <a:path w="1851659" h="1038225">
                <a:moveTo>
                  <a:pt x="1851659" y="0"/>
                </a:moveTo>
                <a:lnTo>
                  <a:pt x="0" y="0"/>
                </a:lnTo>
                <a:lnTo>
                  <a:pt x="0" y="1037844"/>
                </a:lnTo>
                <a:lnTo>
                  <a:pt x="1851659" y="1037844"/>
                </a:lnTo>
                <a:lnTo>
                  <a:pt x="1851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5709518" y="5652261"/>
            <a:ext cx="1566545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405130">
              <a:lnSpc>
                <a:spcPts val="2450"/>
              </a:lnSpc>
              <a:spcBef>
                <a:spcPts val="540"/>
              </a:spcBef>
            </a:pPr>
            <a:r>
              <a:rPr sz="24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make </a:t>
            </a:r>
            <a:r>
              <a:rPr sz="24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2400" spc="-1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call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07480" y="6694931"/>
            <a:ext cx="2313940" cy="5657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485"/>
              </a:spcBef>
            </a:pPr>
            <a:r>
              <a:rPr sz="2400" spc="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2400" spc="-1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registry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81800" y="7447788"/>
            <a:ext cx="1763395" cy="5657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096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480"/>
              </a:spcBef>
            </a:pPr>
            <a:r>
              <a:rPr sz="24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register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07480" y="8145780"/>
            <a:ext cx="2313940" cy="565785"/>
          </a:xfrm>
          <a:custGeom>
            <a:avLst/>
            <a:gdLst/>
            <a:ahLst/>
            <a:cxnLst/>
            <a:rect l="l" t="t" r="r" b="b"/>
            <a:pathLst>
              <a:path w="2313940" h="565784">
                <a:moveTo>
                  <a:pt x="2313431" y="0"/>
                </a:moveTo>
                <a:lnTo>
                  <a:pt x="0" y="0"/>
                </a:lnTo>
                <a:lnTo>
                  <a:pt x="0" y="565404"/>
                </a:lnTo>
                <a:lnTo>
                  <a:pt x="2313431" y="565404"/>
                </a:lnTo>
                <a:lnTo>
                  <a:pt x="2313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563994" y="8194293"/>
            <a:ext cx="213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send</a:t>
            </a:r>
            <a:r>
              <a:rPr sz="2400" spc="-1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heartbe</a:t>
            </a:r>
            <a:r>
              <a:rPr sz="24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458" y="752931"/>
            <a:ext cx="79089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/>
              <a:t>Cre</a:t>
            </a:r>
            <a:r>
              <a:rPr spc="155" dirty="0"/>
              <a:t>a</a:t>
            </a:r>
            <a:r>
              <a:rPr spc="80" dirty="0"/>
              <a:t>ting</a:t>
            </a:r>
            <a:r>
              <a:rPr spc="-425" dirty="0"/>
              <a:t> </a:t>
            </a:r>
            <a:r>
              <a:rPr spc="5" dirty="0"/>
              <a:t>a</a:t>
            </a:r>
            <a:r>
              <a:rPr spc="-390" dirty="0"/>
              <a:t> </a:t>
            </a:r>
            <a:r>
              <a:rPr spc="55" dirty="0"/>
              <a:t>Eure</a:t>
            </a:r>
            <a:r>
              <a:rPr spc="-20" dirty="0"/>
              <a:t>k</a:t>
            </a:r>
            <a:r>
              <a:rPr spc="5" dirty="0"/>
              <a:t>a</a:t>
            </a:r>
            <a:r>
              <a:rPr spc="-420" dirty="0"/>
              <a:t> </a:t>
            </a:r>
            <a:r>
              <a:rPr spc="50" dirty="0"/>
              <a:t>Server</a:t>
            </a:r>
            <a:endParaRPr spc="5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640" y="3639053"/>
            <a:ext cx="3799164" cy="2334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153" y="7163181"/>
            <a:ext cx="307530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Add </a:t>
            </a:r>
            <a:r>
              <a:rPr sz="34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spring- </a:t>
            </a:r>
            <a:r>
              <a:rPr sz="34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cloud-starter- </a:t>
            </a: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ne</a:t>
            </a:r>
            <a:r>
              <a:rPr sz="3400" b="1" spc="-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fl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2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3400" b="1" spc="-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3400" b="1" spc="-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eure</a:t>
            </a:r>
            <a:r>
              <a:rPr sz="3400" b="1" spc="-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400" b="1" spc="-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-  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2059" y="2908842"/>
            <a:ext cx="3635326" cy="37938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386" y="3471640"/>
            <a:ext cx="3815363" cy="2670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1913" y="2993065"/>
            <a:ext cx="3504861" cy="362549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859383" y="7163181"/>
            <a:ext cx="278447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95"/>
              </a:spcBef>
            </a:pP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Many </a:t>
            </a:r>
            <a:r>
              <a:rPr sz="34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conf</a:t>
            </a:r>
            <a:r>
              <a:rPr sz="34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gur</a:t>
            </a:r>
            <a:r>
              <a:rPr sz="3400" b="1" spc="-1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tion  </a:t>
            </a: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options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8855" y="7163181"/>
            <a:ext cx="287210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andalone</a:t>
            </a:r>
            <a:r>
              <a:rPr sz="3400" b="1" spc="-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or  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clustered </a:t>
            </a: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configuration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8429" y="7163181"/>
            <a:ext cx="321246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Add </a:t>
            </a:r>
            <a:r>
              <a:rPr sz="3400" b="1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@</a:t>
            </a:r>
            <a:r>
              <a:rPr sz="3400" b="1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Enabl</a:t>
            </a:r>
            <a:r>
              <a:rPr sz="3400" b="1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Eure</a:t>
            </a:r>
            <a:r>
              <a:rPr sz="3400" b="1" spc="-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  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annotation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4200</Words>
  <Application>WPS Presentation</Application>
  <PresentationFormat>On-screen Show (4:3)</PresentationFormat>
  <Paragraphs>242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Tahoma</vt:lpstr>
      <vt:lpstr>Times New Roman</vt:lpstr>
      <vt:lpstr>Microsoft YaHei</vt:lpstr>
      <vt:lpstr>Arial Unicode MS</vt:lpstr>
      <vt:lpstr>Calibri</vt:lpstr>
      <vt:lpstr>Office Theme</vt:lpstr>
      <vt:lpstr>Locating Services at Runtime Using  Service Discovery</vt:lpstr>
      <vt:lpstr>PowerPoint 演示文稿</vt:lpstr>
      <vt:lpstr>Capabilities That We Will Add in This Module</vt:lpstr>
      <vt:lpstr>The Role of Service Discovery in Microservices</vt:lpstr>
      <vt:lpstr>Problems with the Status Quo</vt:lpstr>
      <vt:lpstr>PowerPoint 演示文稿</vt:lpstr>
      <vt:lpstr>The History of Eureka</vt:lpstr>
      <vt:lpstr>Components of a Eureka Environment</vt:lpstr>
      <vt:lpstr>Creating a Eureka Server</vt:lpstr>
      <vt:lpstr>Using the Eureka Dashboard</vt:lpstr>
      <vt:lpstr>Add Eureka Server dependency  Annotate primary class</vt:lpstr>
      <vt:lpstr>Register a Service with Eureka</vt:lpstr>
      <vt:lpstr>Demo</vt:lpstr>
      <vt:lpstr>Discovering a Service with Eureka</vt:lpstr>
      <vt:lpstr>Add dependency on Eureka  Update application properties  Add Load Balanced WebClient</vt:lpstr>
      <vt:lpstr>Configuring Service Health Information</vt:lpstr>
      <vt:lpstr>Demo</vt:lpstr>
      <vt:lpstr>High Availability Architecture for Eureka</vt:lpstr>
      <vt:lpstr>Advanced Configuration Options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Locating Services at Runtime Using  Service Discovery</dc:title>
  <dc:creator>Ann Grafelman</dc:creator>
  <cp:lastModifiedBy>Steve Sam</cp:lastModifiedBy>
  <cp:revision>2</cp:revision>
  <dcterms:created xsi:type="dcterms:W3CDTF">2023-06-05T15:58:41Z</dcterms:created>
  <dcterms:modified xsi:type="dcterms:W3CDTF">2023-06-05T15:59:14Z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2023-06-05T05:30:00Z</vt:filetime>
  </property>
  <property fmtid="{D5CDD505-2E9C-101B-9397-08002B2CF9AE}" pid="5" name="ICV">
    <vt:lpwstr>5A77CC42B373426C9143B0AE24C3C20A</vt:lpwstr>
  </property>
  <property fmtid="{D5CDD505-2E9C-101B-9397-08002B2CF9AE}" pid="6" name="KSOProductBuildVer">
    <vt:lpwstr>1033-11.2.0.11537</vt:lpwstr>
  </property>
</Properties>
</file>