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36085" y="2237358"/>
            <a:ext cx="10815828" cy="270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29405" y="5936056"/>
            <a:ext cx="11029188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2706" y="752931"/>
            <a:ext cx="11562587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1861" y="2340102"/>
            <a:ext cx="14924277" cy="558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977" y="2149856"/>
            <a:ext cx="12080240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800" spc="155" dirty="0"/>
              <a:t>Pro</a:t>
            </a:r>
            <a:r>
              <a:rPr sz="6800" spc="20" dirty="0"/>
              <a:t>t</a:t>
            </a:r>
            <a:r>
              <a:rPr sz="6800" spc="195" dirty="0"/>
              <a:t>ecting</a:t>
            </a:r>
            <a:r>
              <a:rPr sz="6800" spc="-500" dirty="0"/>
              <a:t> </a:t>
            </a:r>
            <a:r>
              <a:rPr sz="6800" spc="-25" dirty="0"/>
              <a:t>S</a:t>
            </a:r>
            <a:r>
              <a:rPr sz="6800" spc="80" dirty="0"/>
              <a:t>ys</a:t>
            </a:r>
            <a:r>
              <a:rPr sz="6800" spc="-20" dirty="0"/>
              <a:t>t</a:t>
            </a:r>
            <a:r>
              <a:rPr sz="6800" spc="80" dirty="0"/>
              <a:t>ems</a:t>
            </a:r>
            <a:r>
              <a:rPr sz="6800" spc="-475" dirty="0"/>
              <a:t> </a:t>
            </a:r>
            <a:r>
              <a:rPr sz="6800" spc="-35" dirty="0"/>
              <a:t>with</a:t>
            </a:r>
            <a:r>
              <a:rPr sz="6800" spc="-495" dirty="0"/>
              <a:t> </a:t>
            </a:r>
            <a:r>
              <a:rPr sz="6800" spc="200" dirty="0"/>
              <a:t>Circuit  </a:t>
            </a:r>
            <a:r>
              <a:rPr sz="6800" spc="50" dirty="0"/>
              <a:t>Breakers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37118" y="2065781"/>
            <a:ext cx="9148445" cy="612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existing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Eureka-enabled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“toll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rate”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microservice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1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existing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client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941195">
              <a:lnSpc>
                <a:spcPct val="100000"/>
              </a:lnSpc>
              <a:spcBef>
                <a:spcPts val="2700"/>
              </a:spcBef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Circuit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Breaker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dependency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080135">
              <a:lnSpc>
                <a:spcPct val="163000"/>
              </a:lnSpc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Introduce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Circuit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Breaker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code </a:t>
            </a:r>
            <a:r>
              <a:rPr sz="3600" b="1" spc="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Start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call client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circuit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metrics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endpoints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Looking</a:t>
            </a:r>
            <a:r>
              <a:rPr spc="-430" dirty="0"/>
              <a:t> </a:t>
            </a:r>
            <a:r>
              <a:rPr spc="35" dirty="0"/>
              <a:t>at</a:t>
            </a:r>
            <a:r>
              <a:rPr spc="-405" dirty="0"/>
              <a:t> </a:t>
            </a:r>
            <a:r>
              <a:rPr spc="165" dirty="0"/>
              <a:t>Advanced</a:t>
            </a:r>
            <a:r>
              <a:rPr spc="-425" dirty="0"/>
              <a:t> </a:t>
            </a:r>
            <a:r>
              <a:rPr spc="100" dirty="0"/>
              <a:t>Configurations</a:t>
            </a:r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427355" rIns="0" bIns="0" rtlCol="0">
            <a:spAutoFit/>
          </a:bodyPr>
          <a:lstStyle/>
          <a:p>
            <a:pPr marL="599440" marR="592455" algn="ctr">
              <a:lnSpc>
                <a:spcPct val="100000"/>
              </a:lnSpc>
              <a:spcBef>
                <a:spcPts val="3365"/>
              </a:spcBef>
            </a:pP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Customizer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bean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uses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objects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specific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each </a:t>
            </a:r>
            <a:r>
              <a:rPr sz="36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supported </a:t>
            </a:r>
            <a:r>
              <a:rPr sz="36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library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207135" marR="761365" indent="-441960">
              <a:lnSpc>
                <a:spcPct val="100000"/>
              </a:lnSpc>
            </a:pPr>
            <a:r>
              <a:rPr sz="3600" b="1" spc="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Customizer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bean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change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r>
              <a:rPr sz="36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behavior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2335530" marR="717550" indent="-1610995">
              <a:lnSpc>
                <a:spcPct val="100000"/>
              </a:lnSpc>
            </a:pP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r>
              <a:rPr sz="3600" b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file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350010" marR="914400" indent="-4318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Resilience4j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supports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deep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config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pattern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37118" y="2854579"/>
            <a:ext cx="9008110" cy="455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0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timelimiter</a:t>
            </a:r>
            <a:r>
              <a:rPr sz="3600" b="1" spc="-1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configuration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allow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four</a:t>
            </a:r>
            <a:r>
              <a:rPr sz="3600" b="1" spc="-1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seconds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before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timing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23875">
              <a:lnSpc>
                <a:spcPct val="100000"/>
              </a:lnSpc>
              <a:spcBef>
                <a:spcPts val="2700"/>
              </a:spcBef>
            </a:pP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Introduce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circuit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breaker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configuration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sliding </a:t>
            </a: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windows, </a:t>
            </a:r>
            <a:r>
              <a:rPr sz="3600" b="1" spc="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slow </a:t>
            </a:r>
            <a:r>
              <a:rPr sz="3600" b="1" spc="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call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rate </a:t>
            </a:r>
            <a:r>
              <a:rPr sz="3600" b="1" spc="-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threshold,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-1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configurations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observe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behavior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1621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2948" y="752931"/>
            <a:ext cx="107219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Accessing</a:t>
            </a:r>
            <a:r>
              <a:rPr spc="-445" dirty="0"/>
              <a:t> </a:t>
            </a:r>
            <a:r>
              <a:rPr spc="175" dirty="0"/>
              <a:t>Circuit</a:t>
            </a:r>
            <a:r>
              <a:rPr spc="-405" dirty="0"/>
              <a:t> </a:t>
            </a:r>
            <a:r>
              <a:rPr spc="45" dirty="0"/>
              <a:t>Brea</a:t>
            </a:r>
            <a:r>
              <a:rPr spc="-20" dirty="0"/>
              <a:t>k</a:t>
            </a:r>
            <a:r>
              <a:rPr spc="60" dirty="0"/>
              <a:t>er</a:t>
            </a:r>
            <a:r>
              <a:rPr spc="-415" dirty="0"/>
              <a:t> </a:t>
            </a:r>
            <a:r>
              <a:rPr spc="175" dirty="0"/>
              <a:t>Metrics</a:t>
            </a:r>
            <a:endParaRPr spc="17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85650" y="3959299"/>
            <a:ext cx="4921868" cy="37793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0800" y="3235528"/>
            <a:ext cx="8913495" cy="5200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Resilience4j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supports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auto-configuration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R="6350" algn="r">
              <a:lnSpc>
                <a:spcPct val="100000"/>
              </a:lnSpc>
              <a:spcBef>
                <a:spcPts val="5"/>
              </a:spcBef>
            </a:pP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metrics</a:t>
            </a:r>
            <a:r>
              <a:rPr sz="3400" b="1" spc="-20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collection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R="5715" algn="r">
              <a:lnSpc>
                <a:spcPct val="100000"/>
              </a:lnSpc>
              <a:spcBef>
                <a:spcPts val="2700"/>
              </a:spcBef>
            </a:pP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Natively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works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400" b="1" spc="-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Micrometer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R="5080" algn="r">
              <a:lnSpc>
                <a:spcPct val="100000"/>
              </a:lnSpc>
            </a:pP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instrumentation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777365" marR="5080" indent="-1047115" algn="r">
              <a:lnSpc>
                <a:spcPct val="100000"/>
              </a:lnSpc>
              <a:spcBef>
                <a:spcPts val="2700"/>
              </a:spcBef>
            </a:pP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Publishing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Prometheus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possible,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additional</a:t>
            </a:r>
            <a:r>
              <a:rPr sz="34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classpath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dependencies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299085" marR="5080" indent="1339850" algn="r">
              <a:lnSpc>
                <a:spcPct val="100000"/>
              </a:lnSpc>
              <a:spcBef>
                <a:spcPts val="2700"/>
              </a:spcBef>
            </a:pP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Available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Grafana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dashboard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makes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visualization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circuits,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calls,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60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37118" y="2854579"/>
            <a:ext cx="9438005" cy="455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Update</a:t>
            </a:r>
            <a:r>
              <a:rPr sz="3600" b="1" spc="-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existing</a:t>
            </a:r>
            <a:r>
              <a:rPr sz="3600" b="1" spc="-1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applications</a:t>
            </a:r>
            <a:r>
              <a:rPr sz="3600" b="1" spc="-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classpath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dependencies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resilience4j-micrometer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micrometer-registry-Prometheus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438275">
              <a:lnSpc>
                <a:spcPct val="100000"/>
              </a:lnSpc>
              <a:spcBef>
                <a:spcPts val="2700"/>
              </a:spcBef>
            </a:pPr>
            <a:r>
              <a:rPr sz="3600" b="1" spc="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Stand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Prometheus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Grafana</a:t>
            </a:r>
            <a:r>
              <a:rPr sz="3600" b="1" spc="-1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Docker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containers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843280">
              <a:lnSpc>
                <a:spcPct val="100000"/>
              </a:lnSpc>
              <a:spcBef>
                <a:spcPts val="2700"/>
              </a:spcBef>
            </a:pPr>
            <a:r>
              <a:rPr sz="3600" b="1" spc="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Connect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Grafana</a:t>
            </a:r>
            <a:r>
              <a:rPr sz="3600" b="1" spc="-1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metrics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view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open/closed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circuits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8596" rIns="0" bIns="0" rtlCol="0">
            <a:spAutoFit/>
          </a:bodyPr>
          <a:lstStyle/>
          <a:p>
            <a:pPr marL="6267450" marR="229552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The</a:t>
            </a:r>
            <a:r>
              <a:rPr spc="-155" dirty="0"/>
              <a:t> </a:t>
            </a:r>
            <a:r>
              <a:rPr spc="-35" dirty="0"/>
              <a:t>role</a:t>
            </a:r>
            <a:r>
              <a:rPr spc="-160" dirty="0"/>
              <a:t> </a:t>
            </a:r>
            <a:r>
              <a:rPr spc="30" dirty="0"/>
              <a:t>of</a:t>
            </a:r>
            <a:r>
              <a:rPr spc="-160" dirty="0"/>
              <a:t> </a:t>
            </a:r>
            <a:r>
              <a:rPr spc="10" dirty="0"/>
              <a:t>circuit</a:t>
            </a:r>
            <a:r>
              <a:rPr spc="-160" dirty="0"/>
              <a:t> </a:t>
            </a:r>
            <a:r>
              <a:rPr spc="-5" dirty="0"/>
              <a:t>breakers</a:t>
            </a:r>
            <a:r>
              <a:rPr spc="-150" dirty="0"/>
              <a:t> </a:t>
            </a:r>
            <a:r>
              <a:rPr spc="-45" dirty="0"/>
              <a:t>in </a:t>
            </a:r>
            <a:r>
              <a:rPr spc="-1070" dirty="0"/>
              <a:t> </a:t>
            </a:r>
            <a:r>
              <a:rPr spc="40" dirty="0"/>
              <a:t>microservices</a:t>
            </a:r>
            <a:endParaRPr spc="40" dirty="0"/>
          </a:p>
          <a:p>
            <a:pPr marL="6267450" marR="5080">
              <a:lnSpc>
                <a:spcPct val="163000"/>
              </a:lnSpc>
            </a:pPr>
            <a:r>
              <a:rPr spc="45" dirty="0"/>
              <a:t>Problems </a:t>
            </a:r>
            <a:r>
              <a:rPr spc="-25" dirty="0"/>
              <a:t>with </a:t>
            </a:r>
            <a:r>
              <a:rPr spc="30" dirty="0"/>
              <a:t>the </a:t>
            </a:r>
            <a:r>
              <a:rPr spc="70" dirty="0"/>
              <a:t>status </a:t>
            </a:r>
            <a:r>
              <a:rPr spc="105" dirty="0"/>
              <a:t>quo </a:t>
            </a:r>
            <a:r>
              <a:rPr spc="110" dirty="0"/>
              <a:t> </a:t>
            </a:r>
            <a:r>
              <a:rPr spc="80" dirty="0"/>
              <a:t>Describing</a:t>
            </a:r>
            <a:r>
              <a:rPr spc="-155" dirty="0"/>
              <a:t> </a:t>
            </a:r>
            <a:r>
              <a:rPr spc="90" dirty="0"/>
              <a:t>Spring</a:t>
            </a:r>
            <a:r>
              <a:rPr spc="-140" dirty="0"/>
              <a:t> </a:t>
            </a:r>
            <a:r>
              <a:rPr spc="135" dirty="0"/>
              <a:t>Cloud</a:t>
            </a:r>
            <a:r>
              <a:rPr spc="-155" dirty="0"/>
              <a:t> </a:t>
            </a:r>
            <a:r>
              <a:rPr spc="45" dirty="0"/>
              <a:t>Circuit</a:t>
            </a:r>
            <a:r>
              <a:rPr spc="-150" dirty="0"/>
              <a:t> </a:t>
            </a:r>
            <a:r>
              <a:rPr spc="-20" dirty="0"/>
              <a:t>Breaker </a:t>
            </a:r>
            <a:r>
              <a:rPr spc="-1070" dirty="0"/>
              <a:t> </a:t>
            </a:r>
            <a:r>
              <a:rPr spc="85" dirty="0"/>
              <a:t>Creating</a:t>
            </a:r>
            <a:r>
              <a:rPr spc="-155" dirty="0"/>
              <a:t> </a:t>
            </a:r>
            <a:r>
              <a:rPr spc="55" dirty="0"/>
              <a:t>a</a:t>
            </a:r>
            <a:r>
              <a:rPr spc="-150" dirty="0"/>
              <a:t> </a:t>
            </a:r>
            <a:r>
              <a:rPr spc="10" dirty="0"/>
              <a:t>circuit</a:t>
            </a:r>
            <a:r>
              <a:rPr spc="-150" dirty="0"/>
              <a:t> </a:t>
            </a:r>
            <a:r>
              <a:rPr spc="-35" dirty="0"/>
              <a:t>breaker</a:t>
            </a:r>
            <a:endParaRPr spc="-35" dirty="0"/>
          </a:p>
          <a:p>
            <a:pPr marL="6267450">
              <a:lnSpc>
                <a:spcPct val="100000"/>
              </a:lnSpc>
              <a:spcBef>
                <a:spcPts val="2700"/>
              </a:spcBef>
            </a:pPr>
            <a:r>
              <a:rPr spc="135" dirty="0"/>
              <a:t>Assessing</a:t>
            </a:r>
            <a:r>
              <a:rPr spc="-170" dirty="0"/>
              <a:t> </a:t>
            </a:r>
            <a:r>
              <a:rPr spc="25" dirty="0"/>
              <a:t>metrics</a:t>
            </a:r>
            <a:endParaRPr spc="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FFFFFF"/>
                </a:solidFill>
              </a:rPr>
              <a:t>Overview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7450" marR="229552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The</a:t>
            </a:r>
            <a:r>
              <a:rPr spc="-155" dirty="0"/>
              <a:t> </a:t>
            </a:r>
            <a:r>
              <a:rPr spc="-35" dirty="0"/>
              <a:t>role</a:t>
            </a:r>
            <a:r>
              <a:rPr spc="-160" dirty="0"/>
              <a:t> </a:t>
            </a:r>
            <a:r>
              <a:rPr spc="30" dirty="0"/>
              <a:t>of</a:t>
            </a:r>
            <a:r>
              <a:rPr spc="-160" dirty="0"/>
              <a:t> </a:t>
            </a:r>
            <a:r>
              <a:rPr spc="10" dirty="0"/>
              <a:t>circuit</a:t>
            </a:r>
            <a:r>
              <a:rPr spc="-160" dirty="0"/>
              <a:t> </a:t>
            </a:r>
            <a:r>
              <a:rPr spc="-5" dirty="0"/>
              <a:t>breakers</a:t>
            </a:r>
            <a:r>
              <a:rPr spc="-150" dirty="0"/>
              <a:t> </a:t>
            </a:r>
            <a:r>
              <a:rPr spc="-45" dirty="0"/>
              <a:t>in </a:t>
            </a:r>
            <a:r>
              <a:rPr spc="-1070" dirty="0"/>
              <a:t> </a:t>
            </a:r>
            <a:r>
              <a:rPr spc="40" dirty="0"/>
              <a:t>microservices</a:t>
            </a:r>
            <a:endParaRPr spc="40" dirty="0"/>
          </a:p>
          <a:p>
            <a:pPr marL="6267450" marR="5080">
              <a:lnSpc>
                <a:spcPct val="163000"/>
              </a:lnSpc>
            </a:pPr>
            <a:r>
              <a:rPr spc="45" dirty="0"/>
              <a:t>Problems </a:t>
            </a:r>
            <a:r>
              <a:rPr spc="-25" dirty="0"/>
              <a:t>with </a:t>
            </a:r>
            <a:r>
              <a:rPr spc="35" dirty="0"/>
              <a:t>the </a:t>
            </a:r>
            <a:r>
              <a:rPr spc="70" dirty="0"/>
              <a:t>status </a:t>
            </a:r>
            <a:r>
              <a:rPr spc="105" dirty="0"/>
              <a:t>quo </a:t>
            </a:r>
            <a:r>
              <a:rPr spc="110" dirty="0"/>
              <a:t> </a:t>
            </a:r>
            <a:r>
              <a:rPr spc="80" dirty="0"/>
              <a:t>Describing</a:t>
            </a:r>
            <a:r>
              <a:rPr spc="-155" dirty="0"/>
              <a:t> </a:t>
            </a:r>
            <a:r>
              <a:rPr spc="90" dirty="0"/>
              <a:t>Spring</a:t>
            </a:r>
            <a:r>
              <a:rPr spc="-140" dirty="0"/>
              <a:t> </a:t>
            </a:r>
            <a:r>
              <a:rPr spc="135" dirty="0"/>
              <a:t>Cloud</a:t>
            </a:r>
            <a:r>
              <a:rPr spc="-155" dirty="0"/>
              <a:t> </a:t>
            </a:r>
            <a:r>
              <a:rPr spc="45" dirty="0"/>
              <a:t>Circuit</a:t>
            </a:r>
            <a:r>
              <a:rPr spc="-150" dirty="0"/>
              <a:t> </a:t>
            </a:r>
            <a:r>
              <a:rPr spc="-20" dirty="0"/>
              <a:t>Breaker </a:t>
            </a:r>
            <a:r>
              <a:rPr spc="-1070" dirty="0"/>
              <a:t> </a:t>
            </a:r>
            <a:r>
              <a:rPr spc="85" dirty="0"/>
              <a:t>Creating</a:t>
            </a:r>
            <a:r>
              <a:rPr spc="-155" dirty="0"/>
              <a:t> </a:t>
            </a:r>
            <a:r>
              <a:rPr spc="55" dirty="0"/>
              <a:t>a</a:t>
            </a:r>
            <a:r>
              <a:rPr spc="-150" dirty="0"/>
              <a:t> </a:t>
            </a:r>
            <a:r>
              <a:rPr spc="10" dirty="0"/>
              <a:t>circuit</a:t>
            </a:r>
            <a:r>
              <a:rPr spc="-150" dirty="0"/>
              <a:t> </a:t>
            </a:r>
            <a:r>
              <a:rPr spc="-35" dirty="0"/>
              <a:t>breaker</a:t>
            </a:r>
            <a:endParaRPr spc="-35" dirty="0"/>
          </a:p>
          <a:p>
            <a:pPr marL="6267450" marR="4770120">
              <a:lnSpc>
                <a:spcPct val="163000"/>
              </a:lnSpc>
            </a:pPr>
            <a:r>
              <a:rPr spc="135" dirty="0"/>
              <a:t>Assessing</a:t>
            </a:r>
            <a:r>
              <a:rPr spc="-200" dirty="0"/>
              <a:t> </a:t>
            </a:r>
            <a:r>
              <a:rPr spc="25" dirty="0"/>
              <a:t>metrics </a:t>
            </a:r>
            <a:r>
              <a:rPr spc="-1070" dirty="0"/>
              <a:t> </a:t>
            </a:r>
            <a:r>
              <a:rPr spc="50" dirty="0"/>
              <a:t>Summary</a:t>
            </a:r>
            <a:endParaRPr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457" y="752931"/>
            <a:ext cx="140246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Capabilities</a:t>
            </a:r>
            <a:r>
              <a:rPr spc="-390" dirty="0"/>
              <a:t> </a:t>
            </a:r>
            <a:r>
              <a:rPr spc="-15" dirty="0"/>
              <a:t>Th</a:t>
            </a:r>
            <a:r>
              <a:rPr spc="-100" dirty="0"/>
              <a:t>a</a:t>
            </a:r>
            <a:r>
              <a:rPr spc="130" dirty="0"/>
              <a:t>t</a:t>
            </a:r>
            <a:r>
              <a:rPr spc="-415" dirty="0"/>
              <a:t> </a:t>
            </a:r>
            <a:r>
              <a:rPr spc="-135" dirty="0"/>
              <a:t>W</a:t>
            </a:r>
            <a:r>
              <a:rPr spc="190" dirty="0"/>
              <a:t>e</a:t>
            </a:r>
            <a:r>
              <a:rPr spc="-390" dirty="0"/>
              <a:t> </a:t>
            </a:r>
            <a:r>
              <a:rPr spc="-45" dirty="0"/>
              <a:t>Will</a:t>
            </a:r>
            <a:r>
              <a:rPr spc="-390" dirty="0"/>
              <a:t> </a:t>
            </a:r>
            <a:r>
              <a:rPr spc="180" dirty="0"/>
              <a:t>Add</a:t>
            </a:r>
            <a:r>
              <a:rPr spc="-390" dirty="0"/>
              <a:t> </a:t>
            </a:r>
            <a:r>
              <a:rPr spc="15" dirty="0"/>
              <a:t>in</a:t>
            </a:r>
            <a:r>
              <a:rPr spc="-390" dirty="0"/>
              <a:t> </a:t>
            </a:r>
            <a:r>
              <a:rPr spc="-30" dirty="0"/>
              <a:t>T</a:t>
            </a:r>
            <a:r>
              <a:rPr spc="-50" dirty="0"/>
              <a:t>h</a:t>
            </a:r>
            <a:r>
              <a:rPr spc="-15" dirty="0"/>
              <a:t>is</a:t>
            </a:r>
            <a:r>
              <a:rPr spc="-405" dirty="0"/>
              <a:t> </a:t>
            </a:r>
            <a:r>
              <a:rPr spc="195" dirty="0"/>
              <a:t>Module</a:t>
            </a:r>
            <a:endParaRPr spc="195" dirty="0"/>
          </a:p>
        </p:txBody>
      </p:sp>
      <p:sp>
        <p:nvSpPr>
          <p:cNvPr id="3" name="object 3"/>
          <p:cNvSpPr txBox="1"/>
          <p:nvPr/>
        </p:nvSpPr>
        <p:spPr>
          <a:xfrm>
            <a:off x="11668506" y="2318766"/>
            <a:ext cx="4366260" cy="1979930"/>
          </a:xfrm>
          <a:prstGeom prst="rect">
            <a:avLst/>
          </a:prstGeom>
          <a:ln w="38100">
            <a:solidFill>
              <a:srgbClr val="7171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2385"/>
              </a:spcBef>
            </a:pPr>
            <a:r>
              <a:rPr sz="2700" b="1" spc="-22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14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700" b="1" spc="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3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4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10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7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700" b="1" spc="7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700" b="1" spc="4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posi</a:t>
            </a:r>
            <a:r>
              <a:rPr sz="2700" b="1" spc="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ory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4445" y="5734050"/>
            <a:ext cx="2418715" cy="2569845"/>
          </a:xfrm>
          <a:custGeom>
            <a:avLst/>
            <a:gdLst/>
            <a:ahLst/>
            <a:cxnLst/>
            <a:rect l="l" t="t" r="r" b="b"/>
            <a:pathLst>
              <a:path w="2418715" h="2569845">
                <a:moveTo>
                  <a:pt x="0" y="2569464"/>
                </a:moveTo>
                <a:lnTo>
                  <a:pt x="2418587" y="2569464"/>
                </a:lnTo>
                <a:lnTo>
                  <a:pt x="2418587" y="0"/>
                </a:lnTo>
                <a:lnTo>
                  <a:pt x="0" y="0"/>
                </a:lnTo>
                <a:lnTo>
                  <a:pt x="0" y="2569464"/>
                </a:lnTo>
                <a:close/>
              </a:path>
            </a:pathLst>
          </a:custGeom>
          <a:ln w="381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42158" y="6375019"/>
            <a:ext cx="142176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" marR="5080" indent="-91440" algn="just">
              <a:lnSpc>
                <a:spcPct val="10000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7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7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Lookup </a:t>
            </a:r>
            <a:r>
              <a:rPr sz="2700" b="1" spc="-8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5702" y="5734050"/>
            <a:ext cx="2418715" cy="2569845"/>
          </a:xfrm>
          <a:prstGeom prst="rect">
            <a:avLst/>
          </a:prstGeom>
          <a:ln w="38100">
            <a:solidFill>
              <a:srgbClr val="F05B2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01980" marR="450850" indent="-143510">
              <a:lnSpc>
                <a:spcPct val="100000"/>
              </a:lnSpc>
            </a:pPr>
            <a:r>
              <a:rPr sz="27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Fast</a:t>
            </a:r>
            <a:r>
              <a:rPr sz="27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Pass </a:t>
            </a:r>
            <a:r>
              <a:rPr sz="2700" b="1" spc="-8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26957" y="5734050"/>
            <a:ext cx="2418715" cy="2569845"/>
          </a:xfrm>
          <a:custGeom>
            <a:avLst/>
            <a:gdLst/>
            <a:ahLst/>
            <a:cxnLst/>
            <a:rect l="l" t="t" r="r" b="b"/>
            <a:pathLst>
              <a:path w="2418715" h="2569845">
                <a:moveTo>
                  <a:pt x="0" y="2569464"/>
                </a:moveTo>
                <a:lnTo>
                  <a:pt x="2418588" y="2569464"/>
                </a:lnTo>
                <a:lnTo>
                  <a:pt x="2418588" y="0"/>
                </a:lnTo>
                <a:lnTo>
                  <a:pt x="0" y="0"/>
                </a:lnTo>
                <a:lnTo>
                  <a:pt x="0" y="2569464"/>
                </a:lnTo>
                <a:close/>
              </a:path>
            </a:pathLst>
          </a:custGeom>
          <a:ln w="38100">
            <a:solidFill>
              <a:srgbClr val="979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94242" y="6580759"/>
            <a:ext cx="16840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</a:pPr>
            <a:r>
              <a:rPr sz="2700" b="1" spc="-22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2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700" b="1" spc="3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700" b="1" spc="-3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2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5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2700" b="1" spc="25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2700" b="1" spc="40" dirty="0">
                <a:solidFill>
                  <a:srgbClr val="717171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23292" y="5715000"/>
            <a:ext cx="2456815" cy="2607945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56210" marR="149860" indent="112395">
              <a:lnSpc>
                <a:spcPct val="100000"/>
              </a:lnSpc>
            </a:pPr>
            <a:r>
              <a:rPr sz="27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Remote </a:t>
            </a:r>
            <a:r>
              <a:rPr sz="2700" b="1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Toll </a:t>
            </a:r>
            <a:r>
              <a:rPr sz="2700" b="1" spc="-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7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Pipeline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30995" y="5431535"/>
            <a:ext cx="1811020" cy="57785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15875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250"/>
              </a:spcBef>
            </a:pPr>
            <a:r>
              <a:rPr sz="1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Messaging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8483" y="5445252"/>
            <a:ext cx="1811020" cy="57785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158115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245"/>
              </a:spcBef>
            </a:pPr>
            <a:r>
              <a:rPr sz="1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API</a:t>
            </a:r>
            <a:r>
              <a:rPr sz="1600" b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Gateway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025395" y="2299716"/>
          <a:ext cx="8858250" cy="2293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790"/>
                <a:gridCol w="1772285"/>
                <a:gridCol w="247014"/>
                <a:gridCol w="1772285"/>
                <a:gridCol w="210185"/>
                <a:gridCol w="1772285"/>
                <a:gridCol w="1531620"/>
              </a:tblGrid>
              <a:tr h="1687068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385"/>
                        </a:spcBef>
                      </a:pPr>
                      <a:r>
                        <a:rPr sz="2700" b="1" spc="-19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oll</a:t>
                      </a:r>
                      <a:r>
                        <a:rPr sz="2700" b="1" spc="-1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-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spc="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on</a:t>
                      </a:r>
                      <a:r>
                        <a:rPr sz="2700" b="1" spc="-114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UI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Service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27305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30"/>
                        </a:lnSpc>
                        <a:spcBef>
                          <a:spcPts val="1175"/>
                        </a:spcBef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Load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Balancer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49225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870"/>
                        </a:lnSpc>
                        <a:spcBef>
                          <a:spcPts val="1335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Circuit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Breaker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69545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600" b="1" spc="2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Discovery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9579864" y="4304538"/>
            <a:ext cx="114300" cy="1145540"/>
          </a:xfrm>
          <a:custGeom>
            <a:avLst/>
            <a:gdLst/>
            <a:ahLst/>
            <a:cxnLst/>
            <a:rect l="l" t="t" r="r" b="b"/>
            <a:pathLst>
              <a:path w="114300" h="1145539">
                <a:moveTo>
                  <a:pt x="38100" y="1030986"/>
                </a:moveTo>
                <a:lnTo>
                  <a:pt x="0" y="1030986"/>
                </a:lnTo>
                <a:lnTo>
                  <a:pt x="57150" y="1145286"/>
                </a:lnTo>
                <a:lnTo>
                  <a:pt x="104775" y="1050036"/>
                </a:lnTo>
                <a:lnTo>
                  <a:pt x="38100" y="1050036"/>
                </a:lnTo>
                <a:lnTo>
                  <a:pt x="38100" y="1030986"/>
                </a:lnTo>
                <a:close/>
              </a:path>
              <a:path w="114300" h="1145539">
                <a:moveTo>
                  <a:pt x="76200" y="0"/>
                </a:moveTo>
                <a:lnTo>
                  <a:pt x="38100" y="0"/>
                </a:lnTo>
                <a:lnTo>
                  <a:pt x="38100" y="1050036"/>
                </a:lnTo>
                <a:lnTo>
                  <a:pt x="76200" y="1050036"/>
                </a:lnTo>
                <a:lnTo>
                  <a:pt x="76200" y="0"/>
                </a:lnTo>
                <a:close/>
              </a:path>
              <a:path w="114300" h="1145539">
                <a:moveTo>
                  <a:pt x="114300" y="1030986"/>
                </a:moveTo>
                <a:lnTo>
                  <a:pt x="76200" y="1030986"/>
                </a:lnTo>
                <a:lnTo>
                  <a:pt x="76200" y="1050036"/>
                </a:lnTo>
                <a:lnTo>
                  <a:pt x="104775" y="1050036"/>
                </a:lnTo>
                <a:lnTo>
                  <a:pt x="114300" y="1030986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97352" y="4554473"/>
            <a:ext cx="3305810" cy="1178560"/>
          </a:xfrm>
          <a:custGeom>
            <a:avLst/>
            <a:gdLst/>
            <a:ahLst/>
            <a:cxnLst/>
            <a:rect l="l" t="t" r="r" b="b"/>
            <a:pathLst>
              <a:path w="3305809" h="1178560">
                <a:moveTo>
                  <a:pt x="3305543" y="1064006"/>
                </a:moveTo>
                <a:lnTo>
                  <a:pt x="3267456" y="1064006"/>
                </a:lnTo>
                <a:lnTo>
                  <a:pt x="3267456" y="473329"/>
                </a:lnTo>
                <a:lnTo>
                  <a:pt x="3267456" y="435229"/>
                </a:lnTo>
                <a:lnTo>
                  <a:pt x="3267456" y="0"/>
                </a:lnTo>
                <a:lnTo>
                  <a:pt x="3229356" y="0"/>
                </a:lnTo>
                <a:lnTo>
                  <a:pt x="3229356" y="435229"/>
                </a:lnTo>
                <a:lnTo>
                  <a:pt x="38100" y="435229"/>
                </a:lnTo>
                <a:lnTo>
                  <a:pt x="38100" y="794131"/>
                </a:lnTo>
                <a:lnTo>
                  <a:pt x="0" y="794131"/>
                </a:lnTo>
                <a:lnTo>
                  <a:pt x="57150" y="908431"/>
                </a:lnTo>
                <a:lnTo>
                  <a:pt x="104775" y="813181"/>
                </a:lnTo>
                <a:lnTo>
                  <a:pt x="114300" y="794131"/>
                </a:lnTo>
                <a:lnTo>
                  <a:pt x="76200" y="794131"/>
                </a:lnTo>
                <a:lnTo>
                  <a:pt x="76200" y="473329"/>
                </a:lnTo>
                <a:lnTo>
                  <a:pt x="3229356" y="473329"/>
                </a:lnTo>
                <a:lnTo>
                  <a:pt x="3229356" y="1064006"/>
                </a:lnTo>
                <a:lnTo>
                  <a:pt x="3191256" y="1064006"/>
                </a:lnTo>
                <a:lnTo>
                  <a:pt x="3248406" y="1178306"/>
                </a:lnTo>
                <a:lnTo>
                  <a:pt x="3296018" y="1083056"/>
                </a:lnTo>
                <a:lnTo>
                  <a:pt x="3305543" y="1064006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93723" y="4298441"/>
            <a:ext cx="114300" cy="1435100"/>
          </a:xfrm>
          <a:custGeom>
            <a:avLst/>
            <a:gdLst/>
            <a:ahLst/>
            <a:cxnLst/>
            <a:rect l="l" t="t" r="r" b="b"/>
            <a:pathLst>
              <a:path w="114300" h="1435100">
                <a:moveTo>
                  <a:pt x="38100" y="1320673"/>
                </a:moveTo>
                <a:lnTo>
                  <a:pt x="0" y="1320673"/>
                </a:lnTo>
                <a:lnTo>
                  <a:pt x="57150" y="1434973"/>
                </a:lnTo>
                <a:lnTo>
                  <a:pt x="104775" y="1339723"/>
                </a:lnTo>
                <a:lnTo>
                  <a:pt x="38100" y="1339723"/>
                </a:lnTo>
                <a:lnTo>
                  <a:pt x="38100" y="1320673"/>
                </a:lnTo>
                <a:close/>
              </a:path>
              <a:path w="114300" h="1435100">
                <a:moveTo>
                  <a:pt x="76200" y="0"/>
                </a:moveTo>
                <a:lnTo>
                  <a:pt x="38100" y="0"/>
                </a:lnTo>
                <a:lnTo>
                  <a:pt x="38100" y="1339723"/>
                </a:lnTo>
                <a:lnTo>
                  <a:pt x="76200" y="1339723"/>
                </a:lnTo>
                <a:lnTo>
                  <a:pt x="76200" y="0"/>
                </a:lnTo>
                <a:close/>
              </a:path>
              <a:path w="114300" h="1435100">
                <a:moveTo>
                  <a:pt x="114300" y="1320673"/>
                </a:moveTo>
                <a:lnTo>
                  <a:pt x="76200" y="1320673"/>
                </a:lnTo>
                <a:lnTo>
                  <a:pt x="76200" y="1339723"/>
                </a:lnTo>
                <a:lnTo>
                  <a:pt x="104775" y="1339723"/>
                </a:lnTo>
                <a:lnTo>
                  <a:pt x="114300" y="1320673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973" y="752931"/>
            <a:ext cx="141478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The</a:t>
            </a:r>
            <a:r>
              <a:rPr spc="-409" dirty="0"/>
              <a:t> </a:t>
            </a:r>
            <a:r>
              <a:rPr spc="70" dirty="0"/>
              <a:t>Role</a:t>
            </a:r>
            <a:r>
              <a:rPr spc="-395" dirty="0"/>
              <a:t> </a:t>
            </a:r>
            <a:r>
              <a:rPr spc="80" dirty="0"/>
              <a:t>of</a:t>
            </a:r>
            <a:r>
              <a:rPr spc="-390" dirty="0"/>
              <a:t> </a:t>
            </a:r>
            <a:r>
              <a:rPr spc="175" dirty="0"/>
              <a:t>Circuit</a:t>
            </a:r>
            <a:r>
              <a:rPr spc="-420" dirty="0"/>
              <a:t> </a:t>
            </a:r>
            <a:r>
              <a:rPr spc="40" dirty="0"/>
              <a:t>Breakers</a:t>
            </a:r>
            <a:r>
              <a:rPr spc="-415" dirty="0"/>
              <a:t> </a:t>
            </a:r>
            <a:r>
              <a:rPr spc="15" dirty="0"/>
              <a:t>in</a:t>
            </a:r>
            <a:r>
              <a:rPr spc="-395" dirty="0"/>
              <a:t> </a:t>
            </a:r>
            <a:r>
              <a:rPr spc="135" dirty="0"/>
              <a:t>Microservices</a:t>
            </a:r>
            <a:endParaRPr spc="1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8225" y="3262045"/>
            <a:ext cx="3808429" cy="3084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9852" y="7163181"/>
            <a:ext cx="337185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Circuit </a:t>
            </a:r>
            <a:r>
              <a:rPr sz="34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breakers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protect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electrical</a:t>
            </a:r>
            <a:r>
              <a:rPr sz="3400" b="1" spc="-1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circuit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4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damage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3200" y="3238408"/>
            <a:ext cx="3793424" cy="31365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2852" y="3052879"/>
            <a:ext cx="3799186" cy="35056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3048" y="2907042"/>
            <a:ext cx="3097129" cy="37968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199235" y="7163181"/>
            <a:ext cx="210883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Prevents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</a:t>
            </a:r>
            <a:r>
              <a:rPr sz="34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4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cading  </a:t>
            </a:r>
            <a:r>
              <a:rPr sz="34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failures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4452" y="7163181"/>
            <a:ext cx="324294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Watch </a:t>
            </a:r>
            <a:r>
              <a:rPr sz="34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4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34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faults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real-time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1748" y="7163181"/>
            <a:ext cx="342582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Circuit </a:t>
            </a:r>
            <a:r>
              <a:rPr sz="34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closes </a:t>
            </a:r>
            <a:r>
              <a:rPr sz="34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3400" b="1" spc="-1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successful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request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processed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172" y="752931"/>
            <a:ext cx="94234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Problems</a:t>
            </a:r>
            <a:r>
              <a:rPr spc="-415" dirty="0"/>
              <a:t> </a:t>
            </a:r>
            <a:r>
              <a:rPr spc="-30" dirty="0"/>
              <a:t>with</a:t>
            </a:r>
            <a:r>
              <a:rPr spc="-420" dirty="0"/>
              <a:t> </a:t>
            </a:r>
            <a:r>
              <a:rPr spc="145" dirty="0"/>
              <a:t>the</a:t>
            </a:r>
            <a:r>
              <a:rPr spc="-390" dirty="0"/>
              <a:t> </a:t>
            </a:r>
            <a:r>
              <a:rPr spc="30" dirty="0"/>
              <a:t>S</a:t>
            </a:r>
            <a:r>
              <a:rPr spc="55" dirty="0"/>
              <a:t>t</a:t>
            </a:r>
            <a:r>
              <a:rPr spc="-65" dirty="0"/>
              <a:t>a</a:t>
            </a:r>
            <a:r>
              <a:rPr spc="110" dirty="0"/>
              <a:t>tus</a:t>
            </a:r>
            <a:r>
              <a:rPr spc="-390" dirty="0"/>
              <a:t> </a:t>
            </a:r>
            <a:r>
              <a:rPr spc="250" dirty="0"/>
              <a:t>Q</a:t>
            </a:r>
            <a:r>
              <a:rPr spc="180" dirty="0"/>
              <a:t>u</a:t>
            </a:r>
            <a:r>
              <a:rPr spc="130" dirty="0"/>
              <a:t>o</a:t>
            </a:r>
            <a:endParaRPr spc="13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8890" y="3839141"/>
            <a:ext cx="4236086" cy="40260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323589"/>
            <a:ext cx="9494520" cy="502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Major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dependence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resilient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Load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balancers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network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too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Hard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detect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recover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via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automation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Solutions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intrusive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base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significant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overhead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1317625">
              <a:lnSpc>
                <a:spcPct val="100000"/>
              </a:lnSpc>
              <a:spcBef>
                <a:spcPts val="2700"/>
              </a:spcBef>
            </a:pP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Resilience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engineering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often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part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logic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behavior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3120" marR="5080" indent="-3361055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Spring</a:t>
            </a:r>
            <a:r>
              <a:rPr spc="-385" dirty="0"/>
              <a:t> </a:t>
            </a:r>
            <a:r>
              <a:rPr spc="335" dirty="0"/>
              <a:t>Cloud</a:t>
            </a:r>
            <a:r>
              <a:rPr spc="-380" dirty="0"/>
              <a:t> </a:t>
            </a:r>
            <a:r>
              <a:rPr spc="110" dirty="0"/>
              <a:t>Circuit </a:t>
            </a:r>
            <a:r>
              <a:rPr spc="-2640" dirty="0"/>
              <a:t> </a:t>
            </a:r>
            <a:r>
              <a:rPr spc="-50" dirty="0"/>
              <a:t>Breaker</a:t>
            </a:r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0305" marR="5080" indent="-242824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Library</a:t>
            </a:r>
            <a:r>
              <a:rPr spc="-450" dirty="0"/>
              <a:t> </a:t>
            </a:r>
            <a:r>
              <a:rPr spc="30" dirty="0"/>
              <a:t>for</a:t>
            </a:r>
            <a:r>
              <a:rPr spc="-459" dirty="0"/>
              <a:t> </a:t>
            </a:r>
            <a:r>
              <a:rPr spc="95" dirty="0"/>
              <a:t>enabling</a:t>
            </a:r>
            <a:r>
              <a:rPr spc="-459" dirty="0"/>
              <a:t> </a:t>
            </a:r>
            <a:r>
              <a:rPr spc="100" dirty="0"/>
              <a:t>resilience </a:t>
            </a:r>
            <a:r>
              <a:rPr spc="-2050" dirty="0"/>
              <a:t> </a:t>
            </a:r>
            <a:r>
              <a:rPr spc="15" dirty="0"/>
              <a:t>in</a:t>
            </a:r>
            <a:r>
              <a:rPr spc="-465" dirty="0"/>
              <a:t> </a:t>
            </a:r>
            <a:r>
              <a:rPr spc="30" dirty="0"/>
              <a:t>microservices.</a:t>
            </a:r>
            <a:endParaRPr spc="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0825" y="752931"/>
            <a:ext cx="127063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What</a:t>
            </a:r>
            <a:r>
              <a:rPr spc="-400" dirty="0"/>
              <a:t> </a:t>
            </a:r>
            <a:r>
              <a:rPr spc="70" dirty="0"/>
              <a:t>Spring</a:t>
            </a:r>
            <a:r>
              <a:rPr spc="-420" dirty="0"/>
              <a:t> </a:t>
            </a:r>
            <a:r>
              <a:rPr spc="229" dirty="0"/>
              <a:t>Cloud</a:t>
            </a:r>
            <a:r>
              <a:rPr spc="-395" dirty="0"/>
              <a:t> </a:t>
            </a:r>
            <a:r>
              <a:rPr spc="175" dirty="0"/>
              <a:t>Circuit</a:t>
            </a:r>
            <a:r>
              <a:rPr spc="-430" dirty="0"/>
              <a:t> </a:t>
            </a:r>
            <a:r>
              <a:rPr spc="40" dirty="0"/>
              <a:t>Breaker</a:t>
            </a:r>
            <a:r>
              <a:rPr spc="-420" dirty="0"/>
              <a:t> </a:t>
            </a:r>
            <a:r>
              <a:rPr spc="90" dirty="0"/>
              <a:t>Does</a:t>
            </a:r>
            <a:endParaRPr spc="9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7628" y="2635012"/>
            <a:ext cx="1694647" cy="169464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8059" y="2967989"/>
            <a:ext cx="1062672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Supported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patterns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include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bulkhead,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fail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fast,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graceful </a:t>
            </a:r>
            <a:r>
              <a:rPr sz="3200" b="1" spc="-94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degradation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(e.g.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fail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silently</a:t>
            </a:r>
            <a:r>
              <a:rPr sz="3200" b="1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fallback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response).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11" y="5337081"/>
            <a:ext cx="1738860" cy="1205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8059" y="5179263"/>
            <a:ext cx="12348845" cy="3648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9905">
              <a:lnSpc>
                <a:spcPct val="100000"/>
              </a:lnSpc>
              <a:spcBef>
                <a:spcPts val="105"/>
              </a:spcBef>
            </a:pP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2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Circuit </a:t>
            </a:r>
            <a:r>
              <a:rPr sz="32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Breaker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32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abstraction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atop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popular </a:t>
            </a:r>
            <a:r>
              <a:rPr sz="32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resilience</a:t>
            </a:r>
            <a:r>
              <a:rPr sz="32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libraries.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Protects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calls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external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dependencies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200" b="1" spc="-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reactive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non-reactive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scenarios.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3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200" b="1" spc="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provide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circuit</a:t>
            </a:r>
            <a:r>
              <a:rPr sz="3200" b="1" spc="-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breakers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per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service,</a:t>
            </a:r>
            <a:r>
              <a:rPr sz="32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different </a:t>
            </a:r>
            <a:r>
              <a:rPr sz="3200" b="1" spc="-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configurations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even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underlying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libraries.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689" y="7492008"/>
            <a:ext cx="1622996" cy="169615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5689" y="752931"/>
            <a:ext cx="125990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Comparing</a:t>
            </a:r>
            <a:r>
              <a:rPr spc="-415" dirty="0"/>
              <a:t> </a:t>
            </a:r>
            <a:r>
              <a:rPr spc="135" dirty="0"/>
              <a:t>Supported</a:t>
            </a:r>
            <a:r>
              <a:rPr spc="-390" dirty="0"/>
              <a:t> </a:t>
            </a:r>
            <a:r>
              <a:rPr spc="15" dirty="0"/>
              <a:t>Implementations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Netflix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Hystrix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603885" marR="596265" algn="ctr">
              <a:lnSpc>
                <a:spcPct val="100000"/>
              </a:lnSpc>
              <a:spcBef>
                <a:spcPts val="2735"/>
              </a:spcBef>
            </a:pPr>
            <a:r>
              <a:rPr sz="28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Maintenance-mode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2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2800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protects </a:t>
            </a:r>
            <a:r>
              <a:rPr sz="2800" spc="-8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systems </a:t>
            </a:r>
            <a:r>
              <a:rPr sz="28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2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enables </a:t>
            </a:r>
            <a:r>
              <a:rPr sz="28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resilience </a:t>
            </a:r>
            <a:r>
              <a:rPr sz="28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sz="28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implementing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common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patterns.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36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Resilience4j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719455" marR="711835" indent="-3810" algn="ctr">
              <a:lnSpc>
                <a:spcPct val="100000"/>
              </a:lnSpc>
              <a:spcBef>
                <a:spcPts val="2735"/>
              </a:spcBef>
            </a:pPr>
            <a:r>
              <a:rPr sz="2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Lightweight</a:t>
            </a:r>
            <a:r>
              <a:rPr sz="2800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library</a:t>
            </a:r>
            <a:r>
              <a:rPr sz="28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2800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supports</a:t>
            </a:r>
            <a:r>
              <a:rPr sz="28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circuit </a:t>
            </a:r>
            <a:r>
              <a:rPr sz="2800" spc="-8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brea</a:t>
            </a:r>
            <a:r>
              <a:rPr sz="2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2800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er,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limi</a:t>
            </a:r>
            <a:r>
              <a:rPr sz="280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er,</a:t>
            </a:r>
            <a:r>
              <a:rPr sz="2800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bulkhead,</a:t>
            </a:r>
            <a:r>
              <a:rPr sz="2800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2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ry,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  </a:t>
            </a:r>
            <a:r>
              <a:rPr sz="2800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more.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3784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80"/>
              </a:spcBef>
            </a:pP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Sentinel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464185" marR="457835" algn="ctr">
              <a:lnSpc>
                <a:spcPct val="100000"/>
              </a:lnSpc>
              <a:spcBef>
                <a:spcPts val="2730"/>
              </a:spcBef>
            </a:pPr>
            <a:r>
              <a:rPr sz="2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Polyglot</a:t>
            </a:r>
            <a:r>
              <a:rPr sz="28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28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2800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Alibaba</a:t>
            </a:r>
            <a:r>
              <a:rPr sz="2800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28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supports </a:t>
            </a:r>
            <a:r>
              <a:rPr sz="2800" spc="-8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many</a:t>
            </a:r>
            <a:r>
              <a:rPr sz="28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28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sources</a:t>
            </a:r>
            <a:r>
              <a:rPr sz="2800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8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engines.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3784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80"/>
              </a:spcBef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Retry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51790" marR="344170" algn="ctr">
              <a:lnSpc>
                <a:spcPct val="100000"/>
              </a:lnSpc>
              <a:spcBef>
                <a:spcPts val="2730"/>
              </a:spcBef>
            </a:pPr>
            <a:r>
              <a:rPr sz="2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Simple</a:t>
            </a:r>
            <a:r>
              <a:rPr sz="2800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library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supports</a:t>
            </a:r>
            <a:r>
              <a:rPr sz="2800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multiple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request </a:t>
            </a:r>
            <a:r>
              <a:rPr sz="2800" spc="-8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emp</a:t>
            </a:r>
            <a:r>
              <a:rPr sz="28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s,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800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28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off,</a:t>
            </a:r>
            <a:r>
              <a:rPr sz="2800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8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</a:t>
            </a:r>
            <a:r>
              <a:rPr sz="28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ery</a:t>
            </a:r>
            <a:r>
              <a:rPr sz="2800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oper</a:t>
            </a:r>
            <a:r>
              <a:rPr sz="28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tion</a:t>
            </a:r>
            <a:r>
              <a:rPr sz="28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800" spc="-3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192" y="752931"/>
            <a:ext cx="1367409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0" dirty="0"/>
              <a:t>Cre</a:t>
            </a:r>
            <a:r>
              <a:rPr spc="155" dirty="0"/>
              <a:t>a</a:t>
            </a:r>
            <a:r>
              <a:rPr spc="80" dirty="0"/>
              <a:t>ting</a:t>
            </a:r>
            <a:r>
              <a:rPr spc="-425" dirty="0"/>
              <a:t> </a:t>
            </a:r>
            <a:r>
              <a:rPr spc="5" dirty="0"/>
              <a:t>a</a:t>
            </a:r>
            <a:r>
              <a:rPr spc="-390" dirty="0"/>
              <a:t> </a:t>
            </a:r>
            <a:r>
              <a:rPr spc="175" dirty="0"/>
              <a:t>Circuit</a:t>
            </a:r>
            <a:r>
              <a:rPr spc="-425" dirty="0"/>
              <a:t> </a:t>
            </a:r>
            <a:r>
              <a:rPr spc="45" dirty="0"/>
              <a:t>Brea</a:t>
            </a:r>
            <a:r>
              <a:rPr spc="-20" dirty="0"/>
              <a:t>k</a:t>
            </a:r>
            <a:r>
              <a:rPr spc="60" dirty="0"/>
              <a:t>er</a:t>
            </a:r>
            <a:r>
              <a:rPr spc="-390" dirty="0"/>
              <a:t> </a:t>
            </a:r>
            <a:r>
              <a:rPr spc="-30" dirty="0"/>
              <a:t>with</a:t>
            </a:r>
            <a:r>
              <a:rPr spc="-434" dirty="0"/>
              <a:t> </a:t>
            </a:r>
            <a:r>
              <a:rPr spc="60" dirty="0"/>
              <a:t>Resilience4j</a:t>
            </a:r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2594" y="3331412"/>
            <a:ext cx="4528675" cy="50351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754373"/>
            <a:ext cx="9473565" cy="416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400" b="1" spc="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Choose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starter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based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reactive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non-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reactive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applications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CircuitBreakerFactory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named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Circui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Brea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3400" b="1" spc="-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“run”</a:t>
            </a:r>
            <a:r>
              <a:rPr sz="3400" b="1" spc="-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it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976630">
              <a:lnSpc>
                <a:spcPct val="100000"/>
              </a:lnSpc>
              <a:spcBef>
                <a:spcPts val="2700"/>
              </a:spcBef>
            </a:pPr>
            <a:r>
              <a:rPr sz="34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Override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autoconfiguration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properties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3712</Words>
  <Application>WPS Presentation</Application>
  <PresentationFormat>On-screen Show (4:3)</PresentationFormat>
  <Paragraphs>175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Tahoma</vt:lpstr>
      <vt:lpstr>Trebuchet MS</vt:lpstr>
      <vt:lpstr>Times New Roman</vt:lpstr>
      <vt:lpstr>Microsoft YaHei</vt:lpstr>
      <vt:lpstr>Arial Unicode MS</vt:lpstr>
      <vt:lpstr>Calibri</vt:lpstr>
      <vt:lpstr>Office Theme</vt:lpstr>
      <vt:lpstr>Protecting Systems with Circuit  Breakers</vt:lpstr>
      <vt:lpstr>Overview</vt:lpstr>
      <vt:lpstr>Capabilities That We Will Add in This Module</vt:lpstr>
      <vt:lpstr>The Role of Circuit Breakers in Microservices</vt:lpstr>
      <vt:lpstr>Problems with the Status Quo</vt:lpstr>
      <vt:lpstr>Spring Cloud Circuit  Breaker</vt:lpstr>
      <vt:lpstr>What Spring Cloud Circuit Breaker Does</vt:lpstr>
      <vt:lpstr>Comparing Supported Implementations</vt:lpstr>
      <vt:lpstr>Creating a Circuit Breaker with Resilience4j</vt:lpstr>
      <vt:lpstr>Demo</vt:lpstr>
      <vt:lpstr>Looking at Advanced Configurations</vt:lpstr>
      <vt:lpstr>Demo</vt:lpstr>
      <vt:lpstr>Accessing Circuit Breaker Metrics</vt:lpstr>
      <vt:lpstr>Demo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Systems with Circuit  Breakers</dc:title>
  <dc:creator>Ann Grafelman</dc:creator>
  <cp:lastModifiedBy>Steve Sam</cp:lastModifiedBy>
  <cp:revision>1</cp:revision>
  <dcterms:created xsi:type="dcterms:W3CDTF">2023-06-06T18:22:24Z</dcterms:created>
  <dcterms:modified xsi:type="dcterms:W3CDTF">2023-06-06T18:22:24Z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2023-06-05T05:30:00Z</vt:filetime>
  </property>
  <property fmtid="{D5CDD505-2E9C-101B-9397-08002B2CF9AE}" pid="5" name="ICV">
    <vt:lpwstr>A0D13696E19245FC9412FD82A4C481F1</vt:lpwstr>
  </property>
  <property fmtid="{D5CDD505-2E9C-101B-9397-08002B2CF9AE}" pid="6" name="KSOProductBuildVer">
    <vt:lpwstr>1033-11.2.0.11537</vt:lpwstr>
  </property>
</Properties>
</file>