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71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391" y="2718308"/>
            <a:ext cx="1061921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2489708"/>
            <a:ext cx="10814729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90100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50" spc="25" dirty="0">
                <a:solidFill>
                  <a:srgbClr val="171717"/>
                </a:solidFill>
              </a:rPr>
              <a:t>Window and Frame Objects</a:t>
            </a:r>
            <a:endParaRPr sz="44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53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35" dirty="0"/>
              <a:t> </a:t>
            </a:r>
            <a:r>
              <a:rPr spc="30" dirty="0"/>
              <a:t>document</a:t>
            </a:r>
            <a:r>
              <a:rPr spc="-225" dirty="0"/>
              <a:t>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2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2069" y="2482392"/>
            <a:ext cx="7575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465" algn="just">
              <a:lnSpc>
                <a:spcPct val="125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links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89200" y="517652"/>
            <a:ext cx="2326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404040"/>
                </a:solidFill>
              </a:rPr>
              <a:t>do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60" dirty="0">
                <a:solidFill>
                  <a:srgbClr val="404040"/>
                </a:solidFill>
              </a:rPr>
              <a:t>e</a:t>
            </a:r>
            <a:r>
              <a:rPr spc="-55" dirty="0">
                <a:solidFill>
                  <a:srgbClr val="404040"/>
                </a:solidFill>
              </a:rPr>
              <a:t>n</a:t>
            </a:r>
            <a:r>
              <a:rPr spc="20" dirty="0">
                <a:solidFill>
                  <a:srgbClr val="404040"/>
                </a:solidFill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92663" y="1797812"/>
            <a:ext cx="1125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7780" y="2482392"/>
            <a:ext cx="3596004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createElement()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createEvent()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getElementById()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0470" y="1797812"/>
            <a:ext cx="8788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7671" y="2482392"/>
            <a:ext cx="14643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onload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onclick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7760" y="2718308"/>
            <a:ext cx="5637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</a:t>
            </a:r>
            <a:r>
              <a:rPr spc="-220" dirty="0"/>
              <a:t> </a:t>
            </a:r>
            <a:r>
              <a:rPr spc="114" dirty="0"/>
              <a:t>DOM</a:t>
            </a:r>
            <a:r>
              <a:rPr spc="-215" dirty="0"/>
              <a:t> </a:t>
            </a:r>
            <a:r>
              <a:rPr spc="-20" dirty="0"/>
              <a:t>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489708"/>
            <a:ext cx="82410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'elementId'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325000"/>
              </a:lnSpc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document.getElementsByClassName(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'className'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document.getElementsByTagName(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'tagName'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1694" y="517652"/>
            <a:ext cx="560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Selecting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114" dirty="0">
                <a:solidFill>
                  <a:srgbClr val="404040"/>
                </a:solidFill>
              </a:rPr>
              <a:t>DOM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679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Modifying</a:t>
            </a:r>
            <a:r>
              <a:rPr spc="-235" dirty="0"/>
              <a:t> </a:t>
            </a:r>
            <a:r>
              <a:rPr spc="114" dirty="0"/>
              <a:t>DOM</a:t>
            </a:r>
            <a:r>
              <a:rPr spc="-229" dirty="0"/>
              <a:t> </a:t>
            </a:r>
            <a:r>
              <a:rPr spc="-20" dirty="0"/>
              <a:t>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489708"/>
            <a:ext cx="93364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'elementId'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164782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element.textContent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'new text here'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element.setAttribute(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'name'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'nameValue'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element.classList.add(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'myClassName'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element.style.color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'blue'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73906" y="517652"/>
            <a:ext cx="575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Modifying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114" dirty="0">
                <a:solidFill>
                  <a:srgbClr val="404040"/>
                </a:solidFill>
              </a:rPr>
              <a:t>DOM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600" y="2743200"/>
            <a:ext cx="54590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5" dirty="0"/>
              <a:t> </a:t>
            </a:r>
            <a:r>
              <a:rPr lang="en-US" spc="60" dirty="0"/>
              <a:t>navigator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8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7935" y="2482215"/>
            <a:ext cx="2007870" cy="233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appName appVersion cookieEnabled userAgent platform 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online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7200" y="533400"/>
            <a:ext cx="36550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04040"/>
                </a:solidFill>
              </a:rPr>
              <a:t>navigator</a:t>
            </a:r>
            <a:endParaRPr lang="en-US" spc="150" dirty="0">
              <a:solidFill>
                <a:srgbClr val="40404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5556" y="1797812"/>
            <a:ext cx="1125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0" y="2438400"/>
            <a:ext cx="263906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l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javaEnabled()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6140" y="2718435"/>
            <a:ext cx="54590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5" dirty="0"/>
              <a:t> </a:t>
            </a:r>
            <a:r>
              <a:rPr lang="en-US" spc="60" dirty="0"/>
              <a:t>history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8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7935" y="2482215"/>
            <a:ext cx="2007870" cy="234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length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appVersion cookieEnabled userAgent platform 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online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7200" y="533400"/>
            <a:ext cx="36550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04040"/>
                </a:solidFill>
              </a:rPr>
              <a:t>history</a:t>
            </a:r>
            <a:endParaRPr lang="en-US" spc="150" dirty="0">
              <a:solidFill>
                <a:srgbClr val="40404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5556" y="1797812"/>
            <a:ext cx="1125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0" y="2438400"/>
            <a:ext cx="2639060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l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forward()</a:t>
            </a:r>
          </a:p>
          <a:p>
            <a:pPr marL="12700" marR="5080" indent="-635" algn="l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back()</a:t>
            </a:r>
          </a:p>
          <a:p>
            <a:pPr marL="12700" marR="5080" indent="-635" algn="l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go()()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420377"/>
            <a:ext cx="30086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window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Object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F05A28"/>
                </a:solidFill>
              </a:rPr>
              <a:t>Timers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1609097"/>
            <a:ext cx="3693160" cy="6315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Selecting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lang="en-US" sz="2400" spc="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50" dirty="0">
                <a:solidFill>
                  <a:srgbClr val="F05A28"/>
                </a:solidFill>
                <a:latin typeface="Verdana" panose="020B0604030504040204"/>
              </a:rPr>
              <a:t>The navigator Object</a:t>
            </a:r>
          </a:p>
          <a:p>
            <a:pPr marL="12700" marR="5080">
              <a:lnSpc>
                <a:spcPct val="163000"/>
              </a:lnSpc>
            </a:pPr>
            <a:r>
              <a:rPr lang="en-US" sz="2400" spc="50" dirty="0">
                <a:solidFill>
                  <a:srgbClr val="F05A28"/>
                </a:solidFill>
                <a:latin typeface="Verdana" panose="020B0604030504040204"/>
              </a:rPr>
              <a:t>The history Object</a:t>
            </a:r>
          </a:p>
          <a:p>
            <a:pPr marL="12700" marR="5080">
              <a:lnSpc>
                <a:spcPct val="163000"/>
              </a:lnSpc>
            </a:pPr>
            <a:r>
              <a:rPr lang="en-US" sz="2400" spc="50" dirty="0">
                <a:solidFill>
                  <a:srgbClr val="F05A28"/>
                </a:solidFill>
                <a:latin typeface="Verdana" panose="020B0604030504040204"/>
              </a:rPr>
              <a:t>The screen Object</a:t>
            </a:r>
          </a:p>
          <a:p>
            <a:pPr marL="12700" marR="5080">
              <a:lnSpc>
                <a:spcPct val="163000"/>
              </a:lnSpc>
            </a:pPr>
            <a:r>
              <a:rPr lang="en-US" sz="2400" spc="50" dirty="0">
                <a:solidFill>
                  <a:srgbClr val="F05A28"/>
                </a:solidFill>
                <a:latin typeface="Verdana" panose="020B0604030504040204"/>
              </a:rPr>
              <a:t>HTML </a:t>
            </a:r>
            <a:r>
              <a:rPr lang="en-US" sz="2400" spc="50" dirty="0" err="1">
                <a:solidFill>
                  <a:srgbClr val="F05A28"/>
                </a:solidFill>
                <a:latin typeface="Verdana" panose="020B0604030504040204"/>
              </a:rPr>
              <a:t>IFrames</a:t>
            </a:r>
            <a:endParaRPr lang="en-US" sz="2400" spc="50" dirty="0">
              <a:solidFill>
                <a:srgbClr val="F05A28"/>
              </a:solidFill>
              <a:latin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50" dirty="0">
                <a:solidFill>
                  <a:srgbClr val="F05A28"/>
                </a:solidFill>
                <a:latin typeface="Verdana" panose="020B0604030504040204"/>
              </a:rPr>
              <a:t>The Frame Tree</a:t>
            </a:r>
          </a:p>
          <a:p>
            <a:pPr marL="12700" marR="5080">
              <a:lnSpc>
                <a:spcPct val="163000"/>
              </a:lnSpc>
            </a:pPr>
            <a:endParaRPr lang="en-US" sz="2400" spc="50" dirty="0">
              <a:solidFill>
                <a:srgbClr val="F05A28"/>
              </a:solidFill>
              <a:latin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endParaRPr sz="2400" spc="50" dirty="0">
              <a:solidFill>
                <a:srgbClr val="F05A28"/>
              </a:solidFill>
              <a:latin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6140" y="2718435"/>
            <a:ext cx="54590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5" dirty="0"/>
              <a:t> </a:t>
            </a:r>
            <a:r>
              <a:rPr lang="en-US" spc="60" dirty="0"/>
              <a:t>screen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76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5735" y="2482215"/>
            <a:ext cx="2007870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width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height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availWidth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availHeight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colorDepth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pixelDepth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7200" y="533400"/>
            <a:ext cx="36550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04040"/>
                </a:solidFill>
              </a:rPr>
              <a:t>screen</a:t>
            </a:r>
            <a:endParaRPr lang="en-US" spc="150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6140" y="2718435"/>
            <a:ext cx="54590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60" dirty="0"/>
              <a:t>HTML iFrame</a:t>
            </a:r>
            <a:r>
              <a:rPr lang="en-US" spc="40" dirty="0"/>
              <a:t>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76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5735" y="2482215"/>
            <a:ext cx="2007870" cy="357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src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frameborder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marginwidth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marginheight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height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scrolling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longdesc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width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7200" y="533400"/>
            <a:ext cx="36550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04040"/>
                </a:solidFill>
              </a:rPr>
              <a:t>iFrame</a:t>
            </a:r>
            <a:endParaRPr lang="en-US" spc="150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838200" y="381000"/>
            <a:ext cx="10814685" cy="681990"/>
          </a:xfrm>
        </p:spPr>
        <p:txBody>
          <a:bodyPr vert="horz" wrap="square" lIns="0" tIns="12700" rIns="0" bIns="0" rtlCol="0">
            <a:noAutofit/>
          </a:bodyPr>
          <a:lstStyle/>
          <a:p>
            <a:pPr marL="12700" lvl="0" algn="ctr">
              <a:spcBef>
                <a:spcPts val="100"/>
              </a:spcBef>
              <a:buClrTx/>
              <a:buSzTx/>
              <a:buFontTx/>
            </a:pPr>
            <a:r>
              <a:rPr lang="en-US" sz="3600" spc="30" dirty="0">
                <a:solidFill>
                  <a:srgbClr val="404040"/>
                </a:solidFill>
                <a:latin typeface="Verdana" panose="020B0604030504040204"/>
                <a:ea typeface="+mj-ea"/>
                <a:cs typeface="Verdana" panose="020B0604030504040204"/>
                <a:sym typeface="+mn-ea"/>
              </a:rPr>
              <a:t>The Frame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8997950" cy="1791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962400"/>
            <a:ext cx="8997950" cy="17919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-24892"/>
            <a:ext cx="3008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The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window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Object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50" y="417195"/>
            <a:ext cx="6609715" cy="943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3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3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23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3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Timers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3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setTimeout()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3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setInterval()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3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300" spc="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2300" spc="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</a:p>
          <a:p>
            <a:pPr marL="12700" marR="5080">
              <a:lnSpc>
                <a:spcPct val="163000"/>
              </a:lnSpc>
            </a:pPr>
            <a:r>
              <a:rPr sz="23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3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 </a:t>
            </a:r>
            <a:r>
              <a:rPr sz="23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</a:p>
          <a:p>
            <a:pPr marL="12700" marR="5080">
              <a:lnSpc>
                <a:spcPct val="163000"/>
              </a:lnSpc>
            </a:pPr>
            <a:r>
              <a:rPr sz="23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Selecting </a:t>
            </a:r>
            <a:r>
              <a:rPr sz="23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 </a:t>
            </a:r>
            <a:r>
              <a:rPr sz="23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 </a:t>
            </a:r>
            <a:r>
              <a:rPr sz="23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</a:p>
          <a:p>
            <a:pPr marL="12700" marR="5080">
              <a:lnSpc>
                <a:spcPct val="163000"/>
              </a:lnSpc>
            </a:pP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Modifying</a:t>
            </a:r>
            <a:r>
              <a:rPr sz="23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23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The navigator Object</a:t>
            </a: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The history Object</a:t>
            </a: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The screen Object</a:t>
            </a: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HTML iFrames and Frames</a:t>
            </a:r>
            <a:endParaRPr sz="2300" spc="5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sz="2400" spc="5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sz="2400" spc="5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endParaRPr sz="2400" spc="40" dirty="0"/>
          </a:p>
          <a:p>
            <a:pPr marL="12700" marR="5080">
              <a:lnSpc>
                <a:spcPct val="163000"/>
              </a:lnSpc>
            </a:pPr>
            <a:endParaRPr sz="2400" spc="40" dirty="0"/>
          </a:p>
          <a:p>
            <a:pPr marL="12700" marR="5080">
              <a:lnSpc>
                <a:spcPct val="163000"/>
              </a:lnSpc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2830" y="2718308"/>
            <a:ext cx="444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5" dirty="0"/>
              <a:t> </a:t>
            </a:r>
            <a:r>
              <a:rPr spc="60" dirty="0"/>
              <a:t>window</a:t>
            </a:r>
            <a:r>
              <a:rPr spc="-220" dirty="0"/>
              <a:t>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2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4237" y="2482392"/>
            <a:ext cx="163322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console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innerHeight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innerWidth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ff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p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ff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852" y="517652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404040"/>
                </a:solidFill>
              </a:rPr>
              <a:t>wi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25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1956" y="1797812"/>
            <a:ext cx="1125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1473" y="2482392"/>
            <a:ext cx="12268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alert()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back()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0502" y="1797812"/>
            <a:ext cx="8788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6789" y="2559812"/>
            <a:ext cx="1867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(not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common)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9065" y="2718308"/>
            <a:ext cx="1547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</a:t>
            </a:r>
            <a:r>
              <a:rPr spc="25" dirty="0"/>
              <a:t>i</a:t>
            </a:r>
            <a:r>
              <a:rPr spc="-80" dirty="0"/>
              <a:t>m</a:t>
            </a:r>
            <a:r>
              <a:rPr spc="-25" dirty="0"/>
              <a:t>e</a:t>
            </a:r>
            <a:r>
              <a:rPr spc="-75" dirty="0"/>
              <a:t>r</a:t>
            </a:r>
            <a:r>
              <a:rPr spc="-85" dirty="0"/>
              <a:t>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191003"/>
            <a:ext cx="7328534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timeoutId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setTimeout(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'1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second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 marR="2560955">
              <a:lnSpc>
                <a:spcPct val="163000"/>
              </a:lnSpc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need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cancel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 </a:t>
            </a:r>
            <a:r>
              <a:rPr sz="2400" spc="-14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clearTimeout(timeoutId);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9256" y="517652"/>
            <a:ext cx="294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set</a:t>
            </a:r>
            <a:r>
              <a:rPr spc="-30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i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30" dirty="0">
                <a:solidFill>
                  <a:srgbClr val="404040"/>
                </a:solidFill>
              </a:rPr>
              <a:t>e</a:t>
            </a:r>
            <a:r>
              <a:rPr spc="25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10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191003"/>
            <a:ext cx="7693659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intervalId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setInterval(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'1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second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latin typeface="Courier New" panose="02070309020205020404"/>
              <a:cs typeface="Courier New" panose="02070309020205020404"/>
            </a:endParaRPr>
          </a:p>
          <a:p>
            <a:pPr marL="12700" marR="2926080">
              <a:lnSpc>
                <a:spcPct val="163000"/>
              </a:lnSpc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need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cancel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 </a:t>
            </a:r>
            <a:r>
              <a:rPr sz="2400" spc="-14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clearInterval(intervalId);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2919" y="517652"/>
            <a:ext cx="2758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setInterval()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8762" y="2718308"/>
            <a:ext cx="4487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35" dirty="0"/>
              <a:t> </a:t>
            </a:r>
            <a:r>
              <a:rPr spc="30" dirty="0"/>
              <a:t>location</a:t>
            </a:r>
            <a:r>
              <a:rPr spc="-229" dirty="0"/>
              <a:t>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2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7559" y="2482392"/>
            <a:ext cx="130619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href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hostname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port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1168" y="517652"/>
            <a:ext cx="1821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location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1956" y="1797812"/>
            <a:ext cx="1125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4404" y="2482392"/>
            <a:ext cx="10610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25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 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0502" y="1797812"/>
            <a:ext cx="8788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6789" y="2559812"/>
            <a:ext cx="1867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(not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common)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358</Words>
  <Application>Microsoft Office PowerPoint</Application>
  <PresentationFormat>Widescreen</PresentationFormat>
  <Paragraphs>137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Courier New</vt:lpstr>
      <vt:lpstr>Lucida Sans Unicode</vt:lpstr>
      <vt:lpstr>Tahoma</vt:lpstr>
      <vt:lpstr>Verdana</vt:lpstr>
      <vt:lpstr>Office Theme</vt:lpstr>
      <vt:lpstr>Window and Frame Objects</vt:lpstr>
      <vt:lpstr>The window Object Timers</vt:lpstr>
      <vt:lpstr>The window Object</vt:lpstr>
      <vt:lpstr>window</vt:lpstr>
      <vt:lpstr>Timers</vt:lpstr>
      <vt:lpstr>setTimeout()</vt:lpstr>
      <vt:lpstr>setInterval()</vt:lpstr>
      <vt:lpstr>The location Object</vt:lpstr>
      <vt:lpstr>location</vt:lpstr>
      <vt:lpstr>The document Object</vt:lpstr>
      <vt:lpstr>document</vt:lpstr>
      <vt:lpstr>Selecting DOM Elements</vt:lpstr>
      <vt:lpstr>Selecting DOM Elements</vt:lpstr>
      <vt:lpstr>Modifying DOM Elements</vt:lpstr>
      <vt:lpstr>Modifying DOM Elements</vt:lpstr>
      <vt:lpstr>The navigator Object</vt:lpstr>
      <vt:lpstr>navigator</vt:lpstr>
      <vt:lpstr>The history Object</vt:lpstr>
      <vt:lpstr>history</vt:lpstr>
      <vt:lpstr>The screen Object</vt:lpstr>
      <vt:lpstr>screen</vt:lpstr>
      <vt:lpstr>HTML iFrames</vt:lpstr>
      <vt:lpstr>iFrame</vt:lpstr>
      <vt:lpstr>PowerPoint Presentation</vt:lpstr>
      <vt:lpstr>The window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the BOM and DOM</dc:title>
  <dc:creator/>
  <cp:lastModifiedBy>Admin</cp:lastModifiedBy>
  <cp:revision>12</cp:revision>
  <dcterms:created xsi:type="dcterms:W3CDTF">2021-12-26T12:57:00Z</dcterms:created>
  <dcterms:modified xsi:type="dcterms:W3CDTF">2023-08-03T11:10:51Z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4ED1B03AFDC1446FA052A09B04EC95E5</vt:lpwstr>
  </property>
  <property fmtid="{D5CDD505-2E9C-101B-9397-08002B2CF9AE}" pid="3" name="KSOProductBuildVer">
    <vt:lpwstr>1033-12.2.0.13085</vt:lpwstr>
  </property>
</Properties>
</file>